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67" r:id="rId5"/>
    <p:sldId id="268" r:id="rId6"/>
    <p:sldId id="269" r:id="rId7"/>
    <p:sldId id="270" r:id="rId8"/>
    <p:sldId id="271" r:id="rId9"/>
    <p:sldId id="259" r:id="rId10"/>
    <p:sldId id="260" r:id="rId11"/>
    <p:sldId id="261" r:id="rId12"/>
    <p:sldId id="262" r:id="rId13"/>
    <p:sldId id="263" r:id="rId14"/>
    <p:sldId id="264" r:id="rId15"/>
    <p:sldId id="265" r:id="rId16"/>
    <p:sldId id="274" r:id="rId17"/>
    <p:sldId id="275" r:id="rId18"/>
    <p:sldId id="276" r:id="rId19"/>
    <p:sldId id="266"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558"/>
  </p:normalViewPr>
  <p:slideViewPr>
    <p:cSldViewPr snapToGrid="0" snapToObjects="1">
      <p:cViewPr varScale="1">
        <p:scale>
          <a:sx n="84" d="100"/>
          <a:sy n="84" d="100"/>
        </p:scale>
        <p:origin x="2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60400" y="4292600"/>
            <a:ext cx="11684000" cy="2222500"/>
          </a:xfrm>
          <a:prstGeom prst="rect">
            <a:avLst/>
          </a:prstGeom>
        </p:spPr>
        <p:txBody>
          <a:bodyPr/>
          <a:lstStyle>
            <a:lvl1pPr>
              <a:defRPr sz="6200" spc="992"/>
            </a:lvl1pPr>
          </a:lstStyle>
          <a:p>
            <a:r>
              <a:t>Titolo Testo</a:t>
            </a:r>
          </a:p>
        </p:txBody>
      </p:sp>
      <p:sp>
        <p:nvSpPr>
          <p:cNvPr id="12" name="Corpo livello uno…"/>
          <p:cNvSpPr txBox="1">
            <a:spLocks noGrp="1"/>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con foto">
    <p:spTree>
      <p:nvGrpSpPr>
        <p:cNvPr id="1" name=""/>
        <p:cNvGrpSpPr/>
        <p:nvPr/>
      </p:nvGrpSpPr>
      <p:grpSpPr>
        <a:xfrm>
          <a:off x="0" y="0"/>
          <a:ext cx="0" cy="0"/>
          <a:chOff x="0" y="0"/>
          <a:chExt cx="0" cy="0"/>
        </a:xfrm>
      </p:grpSpPr>
      <p:sp>
        <p:nvSpPr>
          <p:cNvPr id="112" name="–Giovanni Mela"/>
          <p:cNvSpPr txBox="1">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–Giovanni Mela</a:t>
            </a:r>
          </a:p>
        </p:txBody>
      </p:sp>
      <p:sp>
        <p:nvSpPr>
          <p:cNvPr id="113" name="“Inserisci qui una citazione”."/>
          <p:cNvSpPr txBox="1">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“Inserisci qui una citazione”. </a:t>
            </a:r>
          </a:p>
        </p:txBody>
      </p:sp>
      <p:sp>
        <p:nvSpPr>
          <p:cNvPr id="114" name="Immagine"/>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22" name="Immagin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3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Immagin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Titolo Testo"/>
          <p:cNvSpPr txBox="1">
            <a:spLocks noGrp="1"/>
          </p:cNvSpPr>
          <p:nvPr>
            <p:ph type="title"/>
          </p:nvPr>
        </p:nvSpPr>
        <p:spPr>
          <a:xfrm>
            <a:off x="660400" y="1003300"/>
            <a:ext cx="11684000" cy="1460500"/>
          </a:xfrm>
          <a:prstGeom prst="rect">
            <a:avLst/>
          </a:prstGeom>
        </p:spPr>
        <p:txBody>
          <a:bodyPr/>
          <a:lstStyle>
            <a:lvl1pPr>
              <a:defRPr sz="6200" spc="992"/>
            </a:lvl1pPr>
          </a:lstStyle>
          <a:p>
            <a:r>
              <a:t>Titolo Testo</a:t>
            </a:r>
          </a:p>
        </p:txBody>
      </p:sp>
      <p:sp>
        <p:nvSpPr>
          <p:cNvPr id="22" name="Corpo livello uno…"/>
          <p:cNvSpPr txBox="1">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0">
              <a:spcBef>
                <a:spcPts val="0"/>
              </a:spcBef>
              <a:buClrTx/>
              <a:buSzTx/>
              <a:buNone/>
              <a:defRPr sz="2400" cap="all" spc="384">
                <a:latin typeface="Avenir Book"/>
                <a:ea typeface="Avenir Book"/>
                <a:cs typeface="Avenir Book"/>
                <a:sym typeface="Avenir Book"/>
              </a:defRPr>
            </a:lvl2pPr>
            <a:lvl3pPr marL="0" indent="0">
              <a:spcBef>
                <a:spcPts val="0"/>
              </a:spcBef>
              <a:buClrTx/>
              <a:buSzTx/>
              <a:buNone/>
              <a:defRPr sz="2400" cap="all" spc="384">
                <a:latin typeface="Avenir Book"/>
                <a:ea typeface="Avenir Book"/>
                <a:cs typeface="Avenir Book"/>
                <a:sym typeface="Avenir Book"/>
              </a:defRPr>
            </a:lvl3pPr>
            <a:lvl4pPr marL="0" indent="0">
              <a:spcBef>
                <a:spcPts val="0"/>
              </a:spcBef>
              <a:buClrTx/>
              <a:buSzTx/>
              <a:buNone/>
              <a:defRPr sz="2400" cap="all" spc="384">
                <a:latin typeface="Avenir Book"/>
                <a:ea typeface="Avenir Book"/>
                <a:cs typeface="Avenir Book"/>
                <a:sym typeface="Avenir Book"/>
              </a:defRPr>
            </a:lvl4pPr>
            <a:lvl5pPr marL="0" indent="0">
              <a:spcBef>
                <a:spcPts val="0"/>
              </a:spcBef>
              <a:buClrTx/>
              <a:buSzTx/>
              <a:buNone/>
              <a:defRPr sz="2400" cap="all" spc="384">
                <a:latin typeface="Avenir Book"/>
                <a:ea typeface="Avenir Book"/>
                <a:cs typeface="Avenir Book"/>
                <a:sym typeface="Avenir Book"/>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Orizzontale alternativa">
    <p:spTree>
      <p:nvGrpSpPr>
        <p:cNvPr id="1" name=""/>
        <p:cNvGrpSpPr/>
        <p:nvPr/>
      </p:nvGrpSpPr>
      <p:grpSpPr>
        <a:xfrm>
          <a:off x="0" y="0"/>
          <a:ext cx="0" cy="0"/>
          <a:chOff x="0" y="0"/>
          <a:chExt cx="0" cy="0"/>
        </a:xfrm>
      </p:grpSpPr>
      <p:sp>
        <p:nvSpPr>
          <p:cNvPr id="30" name="Immagine"/>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Titolo Testo"/>
          <p:cNvSpPr txBox="1">
            <a:spLocks noGrp="1"/>
          </p:cNvSpPr>
          <p:nvPr>
            <p:ph type="title"/>
          </p:nvPr>
        </p:nvSpPr>
        <p:spPr>
          <a:xfrm>
            <a:off x="660400" y="1003300"/>
            <a:ext cx="11684000" cy="1460500"/>
          </a:xfrm>
          <a:prstGeom prst="rect">
            <a:avLst/>
          </a:prstGeom>
        </p:spPr>
        <p:txBody>
          <a:bodyPr/>
          <a:lstStyle>
            <a:lvl1pPr>
              <a:defRPr sz="6200" spc="992"/>
            </a:lvl1pPr>
          </a:lstStyle>
          <a:p>
            <a:r>
              <a:t>Titolo Testo</a:t>
            </a:r>
          </a:p>
        </p:txBody>
      </p:sp>
      <p:sp>
        <p:nvSpPr>
          <p:cNvPr id="32" name="Corpo livello uno…"/>
          <p:cNvSpPr txBox="1">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0">
              <a:spcBef>
                <a:spcPts val="0"/>
              </a:spcBef>
              <a:buClrTx/>
              <a:buSzTx/>
              <a:buNone/>
              <a:defRPr sz="2400" cap="all" spc="384">
                <a:latin typeface="Avenir Book"/>
                <a:ea typeface="Avenir Book"/>
                <a:cs typeface="Avenir Book"/>
                <a:sym typeface="Avenir Book"/>
              </a:defRPr>
            </a:lvl2pPr>
            <a:lvl3pPr marL="0" indent="0">
              <a:spcBef>
                <a:spcPts val="0"/>
              </a:spcBef>
              <a:buClrTx/>
              <a:buSzTx/>
              <a:buNone/>
              <a:defRPr sz="2400" cap="all" spc="384">
                <a:latin typeface="Avenir Book"/>
                <a:ea typeface="Avenir Book"/>
                <a:cs typeface="Avenir Book"/>
                <a:sym typeface="Avenir Book"/>
              </a:defRPr>
            </a:lvl3pPr>
            <a:lvl4pPr marL="0" indent="0">
              <a:spcBef>
                <a:spcPts val="0"/>
              </a:spcBef>
              <a:buClrTx/>
              <a:buSzTx/>
              <a:buNone/>
              <a:defRPr sz="2400" cap="all" spc="384">
                <a:latin typeface="Avenir Book"/>
                <a:ea typeface="Avenir Book"/>
                <a:cs typeface="Avenir Book"/>
                <a:sym typeface="Avenir Book"/>
              </a:defRPr>
            </a:lvl4pPr>
            <a:lvl5pPr marL="0" indent="0">
              <a:spcBef>
                <a:spcPts val="0"/>
              </a:spcBef>
              <a:buClrTx/>
              <a:buSzTx/>
              <a:buNone/>
              <a:defRPr sz="2400" cap="all" spc="384">
                <a:latin typeface="Avenir Book"/>
                <a:ea typeface="Avenir Book"/>
                <a:cs typeface="Avenir Book"/>
                <a:sym typeface="Avenir Book"/>
              </a:defRPr>
            </a:lvl5pPr>
          </a:lstStyle>
          <a:p>
            <a:r>
              <a:t>Corpo livello uno</a:t>
            </a:r>
          </a:p>
          <a:p>
            <a:pPr lvl="1"/>
            <a:r>
              <a:t>Corpo livello due</a:t>
            </a:r>
          </a:p>
          <a:p>
            <a:pPr lvl="2"/>
            <a:r>
              <a:t>Corpo livello tre</a:t>
            </a:r>
          </a:p>
          <a:p>
            <a:pPr lvl="3"/>
            <a:r>
              <a:t>Corpo livello quattro</a:t>
            </a:r>
          </a:p>
          <a:p>
            <a:pPr lvl="4"/>
            <a:r>
              <a:t>Corpo livello cinque</a:t>
            </a:r>
          </a:p>
        </p:txBody>
      </p:sp>
      <p:sp>
        <p:nvSpPr>
          <p:cNvPr id="3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40" name="Titolo Testo"/>
          <p:cNvSpPr txBox="1">
            <a:spLocks noGrp="1"/>
          </p:cNvSpPr>
          <p:nvPr>
            <p:ph type="title"/>
          </p:nvPr>
        </p:nvSpPr>
        <p:spPr>
          <a:xfrm>
            <a:off x="660400" y="3759200"/>
            <a:ext cx="11684000" cy="2222500"/>
          </a:xfrm>
          <a:prstGeom prst="rect">
            <a:avLst/>
          </a:prstGeom>
        </p:spPr>
        <p:txBody>
          <a:bodyPr anchor="ctr"/>
          <a:lstStyle>
            <a:lvl1pPr>
              <a:defRPr sz="6200" spc="992"/>
            </a:lvl1pPr>
          </a:lstStyle>
          <a:p>
            <a:r>
              <a:t>Titolo Testo</a:t>
            </a:r>
          </a:p>
        </p:txBody>
      </p:sp>
      <p:sp>
        <p:nvSpPr>
          <p:cNvPr id="4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48" name="Immagine"/>
          <p:cNvSpPr>
            <a:spLocks noGrp="1"/>
          </p:cNvSpPr>
          <p:nvPr>
            <p:ph type="pic" idx="13"/>
          </p:nvPr>
        </p:nvSpPr>
        <p:spPr>
          <a:xfrm>
            <a:off x="6496050" y="6350"/>
            <a:ext cx="6502400" cy="9753600"/>
          </a:xfrm>
          <a:prstGeom prst="rect">
            <a:avLst/>
          </a:prstGeom>
        </p:spPr>
        <p:txBody>
          <a:bodyPr lIns="91439" tIns="45719" rIns="91439" bIns="45719" anchor="t">
            <a:noAutofit/>
          </a:bodyPr>
          <a:lstStyle/>
          <a:p>
            <a:endParaRPr/>
          </a:p>
        </p:txBody>
      </p:sp>
      <p:sp>
        <p:nvSpPr>
          <p:cNvPr id="49" name="Titolo Testo"/>
          <p:cNvSpPr txBox="1">
            <a:spLocks noGrp="1"/>
          </p:cNvSpPr>
          <p:nvPr>
            <p:ph type="title"/>
          </p:nvPr>
        </p:nvSpPr>
        <p:spPr>
          <a:xfrm>
            <a:off x="546100" y="4305300"/>
            <a:ext cx="5410200" cy="2984500"/>
          </a:xfrm>
          <a:prstGeom prst="rect">
            <a:avLst/>
          </a:prstGeom>
        </p:spPr>
        <p:txBody>
          <a:bodyPr/>
          <a:lstStyle/>
          <a:p>
            <a:r>
              <a:t>Titolo Testo</a:t>
            </a:r>
          </a:p>
        </p:txBody>
      </p:sp>
      <p:sp>
        <p:nvSpPr>
          <p:cNvPr id="50" name="Corpo livello uno…"/>
          <p:cNvSpPr txBox="1">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Corpo livello uno</a:t>
            </a:r>
          </a:p>
          <a:p>
            <a:pPr lvl="1"/>
            <a:r>
              <a:t>Corpo livello due</a:t>
            </a:r>
          </a:p>
          <a:p>
            <a:pPr lvl="2"/>
            <a:r>
              <a:t>Corpo livello tre</a:t>
            </a:r>
          </a:p>
          <a:p>
            <a:pPr lvl="3"/>
            <a:r>
              <a:t>Corpo livello quattro</a:t>
            </a:r>
          </a:p>
          <a:p>
            <a:pPr lvl="4"/>
            <a:r>
              <a:t>Corpo livello cinque</a:t>
            </a:r>
          </a:p>
        </p:txBody>
      </p:sp>
      <p:sp>
        <p:nvSpPr>
          <p:cNvPr id="5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8" name="Titolo Testo"/>
          <p:cNvSpPr txBox="1">
            <a:spLocks noGrp="1"/>
          </p:cNvSpPr>
          <p:nvPr>
            <p:ph type="title"/>
          </p:nvPr>
        </p:nvSpPr>
        <p:spPr>
          <a:prstGeom prst="rect">
            <a:avLst/>
          </a:prstGeom>
        </p:spPr>
        <p:txBody>
          <a:bodyPr/>
          <a:lstStyle/>
          <a:p>
            <a:r>
              <a:t>Titolo Testo</a:t>
            </a: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75" name="Immagine"/>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76" name="Titolo Testo"/>
          <p:cNvSpPr txBox="1">
            <a:spLocks noGrp="1"/>
          </p:cNvSpPr>
          <p:nvPr>
            <p:ph type="title"/>
          </p:nvPr>
        </p:nvSpPr>
        <p:spPr>
          <a:xfrm>
            <a:off x="660400" y="609600"/>
            <a:ext cx="5080000" cy="1854200"/>
          </a:xfrm>
          <a:prstGeom prst="rect">
            <a:avLst/>
          </a:prstGeom>
        </p:spPr>
        <p:txBody>
          <a:bodyPr/>
          <a:lstStyle/>
          <a:p>
            <a:r>
              <a:t>Titolo Testo</a:t>
            </a:r>
          </a:p>
        </p:txBody>
      </p:sp>
      <p:sp>
        <p:nvSpPr>
          <p:cNvPr id="77" name="Corpo livello uno…"/>
          <p:cNvSpPr txBox="1">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Corpo livello uno</a:t>
            </a:r>
          </a:p>
          <a:p>
            <a:pPr lvl="1"/>
            <a:r>
              <a:t>Corpo livello due</a:t>
            </a:r>
          </a:p>
          <a:p>
            <a:pPr lvl="2"/>
            <a:r>
              <a:t>Corpo livello tre</a:t>
            </a:r>
          </a:p>
          <a:p>
            <a:pPr lvl="3"/>
            <a:r>
              <a:t>Corpo livello quattro</a:t>
            </a:r>
          </a:p>
          <a:p>
            <a:pPr lvl="4"/>
            <a:r>
              <a:t>Corpo livello cinque</a:t>
            </a:r>
          </a:p>
        </p:txBody>
      </p:sp>
      <p:sp>
        <p:nvSpPr>
          <p:cNvPr id="7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93" name="Immagine"/>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143918632_1620x1622.jpeg"/>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Immagine"/>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03" name="–Giovanni Mela"/>
          <p:cNvSpPr txBox="1">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–Giovanni Mela</a:t>
            </a:r>
          </a:p>
        </p:txBody>
      </p:sp>
      <p:sp>
        <p:nvSpPr>
          <p:cNvPr id="104" name="“Inserisci qui una citazione”."/>
          <p:cNvSpPr txBox="1">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“Inserisci qui una citazione”. </a:t>
            </a:r>
          </a:p>
        </p:txBody>
      </p:sp>
      <p:sp>
        <p:nvSpPr>
          <p:cNvPr id="10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60400" y="609600"/>
            <a:ext cx="11684000" cy="142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Titolo Testo</a:t>
            </a:r>
          </a:p>
        </p:txBody>
      </p:sp>
      <p:sp>
        <p:nvSpPr>
          <p:cNvPr id="3" name="Corpo livello uno…"/>
          <p:cNvSpPr txBox="1">
            <a:spLocks noGrp="1"/>
          </p:cNvSpPr>
          <p:nvPr>
            <p:ph type="body" idx="1"/>
          </p:nvPr>
        </p:nvSpPr>
        <p:spPr>
          <a:xfrm>
            <a:off x="660400" y="2019300"/>
            <a:ext cx="11684000" cy="6718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6311897" y="9258299"/>
            <a:ext cx="352045" cy="419101"/>
          </a:xfrm>
          <a:prstGeom prst="rect">
            <a:avLst/>
          </a:prstGeom>
          <a:ln w="12700">
            <a:miter lim="400000"/>
          </a:ln>
        </p:spPr>
        <p:txBody>
          <a:bodyPr wrap="none" lIns="50800" tIns="50800" rIns="50800" bIns="50800" anchor="ctr">
            <a:spAutoFit/>
          </a:bodyPr>
          <a:lstStyle>
            <a:lvl1pPr>
              <a:defRPr sz="1800"/>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 id="2147483659" r:id="rId9"/>
    <p:sldLayoutId id="2147483660" r:id="rId10"/>
    <p:sldLayoutId id="2147483661" r:id="rId11"/>
    <p:sldLayoutId id="2147483662" r:id="rId12"/>
  </p:sldLayoutIdLst>
  <p:transition spd="med"/>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ro con l’arco nei boschi di montemorello…"/>
          <p:cNvSpPr txBox="1">
            <a:spLocks noGrp="1"/>
          </p:cNvSpPr>
          <p:nvPr>
            <p:ph type="ctrTitle"/>
          </p:nvPr>
        </p:nvSpPr>
        <p:spPr>
          <a:prstGeom prst="rect">
            <a:avLst/>
          </a:prstGeom>
        </p:spPr>
        <p:txBody>
          <a:bodyPr>
            <a:normAutofit fontScale="90000"/>
          </a:bodyPr>
          <a:lstStyle/>
          <a:p>
            <a:pPr algn="ctr" defTabSz="368045">
              <a:defRPr sz="3654" spc="584">
                <a:latin typeface="Arial Black"/>
                <a:ea typeface="Arial Black"/>
                <a:cs typeface="Arial Black"/>
                <a:sym typeface="Arial Black"/>
              </a:defRPr>
            </a:pPr>
            <a:r>
              <a:rPr dirty="0" err="1"/>
              <a:t>tiro</a:t>
            </a:r>
            <a:r>
              <a:rPr dirty="0"/>
              <a:t> con </a:t>
            </a:r>
            <a:r>
              <a:rPr dirty="0" err="1"/>
              <a:t>l’arco</a:t>
            </a:r>
            <a:r>
              <a:rPr dirty="0"/>
              <a:t> </a:t>
            </a:r>
            <a:r>
              <a:rPr dirty="0" err="1"/>
              <a:t>nei</a:t>
            </a:r>
            <a:r>
              <a:rPr dirty="0"/>
              <a:t> </a:t>
            </a:r>
            <a:r>
              <a:rPr dirty="0" err="1"/>
              <a:t>boschi</a:t>
            </a:r>
            <a:r>
              <a:rPr dirty="0"/>
              <a:t> di </a:t>
            </a:r>
            <a:r>
              <a:rPr dirty="0" err="1"/>
              <a:t>montemorello</a:t>
            </a:r>
            <a:endParaRPr dirty="0"/>
          </a:p>
          <a:p>
            <a:pPr algn="ctr" defTabSz="368045">
              <a:spcBef>
                <a:spcPts val="2600"/>
              </a:spcBef>
              <a:defRPr sz="2646" i="1" cap="none" spc="0">
                <a:latin typeface="Avenir Heavy"/>
                <a:ea typeface="Avenir Heavy"/>
                <a:cs typeface="Avenir Heavy"/>
                <a:sym typeface="Avenir Heavy"/>
              </a:defRPr>
            </a:pPr>
            <a:r>
              <a:rPr dirty="0" err="1"/>
              <a:t>Prof.ssa</a:t>
            </a:r>
            <a:r>
              <a:rPr dirty="0"/>
              <a:t> Ranieri ; Tutor : </a:t>
            </a:r>
            <a:r>
              <a:rPr dirty="0" err="1"/>
              <a:t>Lando</a:t>
            </a:r>
            <a:r>
              <a:rPr dirty="0"/>
              <a:t> </a:t>
            </a:r>
            <a:r>
              <a:rPr dirty="0" err="1"/>
              <a:t>Landi</a:t>
            </a:r>
            <a:r>
              <a:rPr dirty="0"/>
              <a:t> e Rosaria di Santo</a:t>
            </a:r>
            <a:br>
              <a:rPr lang="it-IT" dirty="0"/>
            </a:br>
            <a:r>
              <a:rPr lang="it-IT" dirty="0"/>
              <a:t>Studentessa: Cambi Clarissa, 6015748</a:t>
            </a:r>
            <a:endParaRPr dirty="0"/>
          </a:p>
        </p:txBody>
      </p:sp>
      <p:sp>
        <p:nvSpPr>
          <p:cNvPr id="140" name="Laboratorio di tecnologie dell’istruzione e dell’apprendimento"/>
          <p:cNvSpPr txBox="1">
            <a:spLocks noGrp="1"/>
          </p:cNvSpPr>
          <p:nvPr>
            <p:ph type="subTitle" sz="quarter" idx="1"/>
          </p:nvPr>
        </p:nvSpPr>
        <p:spPr>
          <a:prstGeom prst="rect">
            <a:avLst/>
          </a:prstGeom>
        </p:spPr>
        <p:txBody>
          <a:bodyPr/>
          <a:lstStyle>
            <a:lvl1pPr algn="ctr" defTabSz="560831">
              <a:defRPr sz="2304" spc="368"/>
            </a:lvl1pPr>
          </a:lstStyle>
          <a:p>
            <a:r>
              <a:t>Laboratorio di tecnologie dell’istruzione e dell’apprendimento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64919886_334553490805071_8852880147787808768_n.jpg" descr="64919886_334553490805071_8852880147787808768_n.jpg"/>
          <p:cNvPicPr>
            <a:picLocks noGrp="1" noChangeAspect="1"/>
          </p:cNvPicPr>
          <p:nvPr>
            <p:ph type="pic" idx="13"/>
          </p:nvPr>
        </p:nvPicPr>
        <p:blipFill>
          <a:blip r:embed="rId2"/>
          <a:srcRect l="3963" t="5989" r="5862" b="41100"/>
          <a:stretch>
            <a:fillRect/>
          </a:stretch>
        </p:blipFill>
        <p:spPr>
          <a:xfrm>
            <a:off x="6912651" y="5485199"/>
            <a:ext cx="5460806" cy="4268401"/>
          </a:xfrm>
          <a:prstGeom prst="rect">
            <a:avLst/>
          </a:prstGeom>
        </p:spPr>
      </p:pic>
      <p:pic>
        <p:nvPicPr>
          <p:cNvPr id="153" name="65377210_2357595617856475_346769307222409216_n.jpg" descr="65377210_2357595617856475_346769307222409216_n.jpg"/>
          <p:cNvPicPr>
            <a:picLocks noGrp="1"/>
          </p:cNvPicPr>
          <p:nvPr>
            <p:ph type="pic" idx="14"/>
          </p:nvPr>
        </p:nvPicPr>
        <p:blipFill>
          <a:blip r:embed="rId3"/>
          <a:srcRect t="46"/>
          <a:stretch>
            <a:fillRect/>
          </a:stretch>
        </p:blipFill>
        <p:spPr>
          <a:xfrm>
            <a:off x="6662503" y="655320"/>
            <a:ext cx="5961103" cy="4723118"/>
          </a:xfrm>
          <a:prstGeom prst="rect">
            <a:avLst/>
          </a:prstGeom>
        </p:spPr>
      </p:pic>
      <p:pic>
        <p:nvPicPr>
          <p:cNvPr id="154" name="65054154_598871070602153_6496832862124244992_n.jpg" descr="65054154_598871070602153_6496832862124244992_n.jpg"/>
          <p:cNvPicPr>
            <a:picLocks noGrp="1" noChangeAspect="1"/>
          </p:cNvPicPr>
          <p:nvPr>
            <p:ph type="pic" idx="15"/>
          </p:nvPr>
        </p:nvPicPr>
        <p:blipFill>
          <a:blip r:embed="rId4"/>
          <a:srcRect l="5595" r="5595"/>
          <a:stretch>
            <a:fillRect/>
          </a:stretch>
        </p:blipFill>
        <p:spPr>
          <a:xfrm>
            <a:off x="0" y="590761"/>
            <a:ext cx="6108559" cy="9162839"/>
          </a:xfrm>
          <a:prstGeom prst="rect">
            <a:avLst/>
          </a:prstGeom>
        </p:spPr>
      </p:pic>
      <p:sp>
        <p:nvSpPr>
          <p:cNvPr id="2" name="CasellaDiTesto 1">
            <a:extLst>
              <a:ext uri="{FF2B5EF4-FFF2-40B4-BE49-F238E27FC236}">
                <a16:creationId xmlns:a16="http://schemas.microsoft.com/office/drawing/2014/main" id="{42BAC603-F18F-6044-981C-2F7E16EA4182}"/>
              </a:ext>
            </a:extLst>
          </p:cNvPr>
          <p:cNvSpPr txBox="1"/>
          <p:nvPr/>
        </p:nvSpPr>
        <p:spPr>
          <a:xfrm>
            <a:off x="0" y="-274402"/>
            <a:ext cx="12840641" cy="256480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4000" b="0" i="0" u="none" strike="noStrike" cap="none" spc="0" normalizeH="0" baseline="0" dirty="0">
                <a:ln>
                  <a:noFill/>
                </a:ln>
                <a:solidFill>
                  <a:srgbClr val="FFFFFF"/>
                </a:solidFill>
                <a:effectLst/>
                <a:uFillTx/>
                <a:latin typeface="+mn-lt"/>
                <a:ea typeface="+mn-ea"/>
                <a:cs typeface="+mn-cs"/>
                <a:sym typeface="Avenir Light"/>
              </a:rPr>
              <a:t>Durante questa fase sono necessaria una forte concentrazione ed un alto livello di attenzione verso parti del corpo che nella vita quotidiana non vengono sollecitate.</a:t>
            </a:r>
          </a:p>
        </p:txBody>
      </p:sp>
    </p:spTree>
  </p:cSld>
  <p:clrMapOvr>
    <a:masterClrMapping/>
  </p:clrMapOvr>
  <mc:AlternateContent xmlns:mc="http://schemas.openxmlformats.org/markup-compatibility/2006" xmlns:p14="http://schemas.microsoft.com/office/powerpoint/2010/main">
    <mc:Choice Requires="p14">
      <p:transition spd="slow" p14:dur="5000">
        <p:wipe dir="r"/>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005.jpg" descr="image005.jpg"/>
          <p:cNvPicPr>
            <a:picLocks noGrp="1" noChangeAspect="1"/>
          </p:cNvPicPr>
          <p:nvPr>
            <p:ph type="pic" idx="13"/>
          </p:nvPr>
        </p:nvPicPr>
        <p:blipFill>
          <a:blip r:embed="rId2"/>
          <a:srcRect l="5739" r="5739"/>
          <a:stretch>
            <a:fillRect/>
          </a:stretch>
        </p:blipFill>
        <p:spPr>
          <a:prstGeom prst="rect">
            <a:avLst/>
          </a:prstGeom>
        </p:spPr>
      </p:pic>
      <p:sp>
        <p:nvSpPr>
          <p:cNvPr id="157" name="a caccia di “animali” nel bosco!"/>
          <p:cNvSpPr txBox="1">
            <a:spLocks noGrp="1"/>
          </p:cNvSpPr>
          <p:nvPr>
            <p:ph type="title"/>
          </p:nvPr>
        </p:nvSpPr>
        <p:spPr>
          <a:xfrm>
            <a:off x="660399" y="1240431"/>
            <a:ext cx="11684001" cy="1460501"/>
          </a:xfrm>
          <a:prstGeom prst="rect">
            <a:avLst/>
          </a:prstGeom>
        </p:spPr>
        <p:txBody>
          <a:bodyPr/>
          <a:lstStyle>
            <a:lvl1pPr>
              <a:spcBef>
                <a:spcPts val="4200"/>
              </a:spcBef>
              <a:defRPr sz="5000" i="1" cap="none" spc="0">
                <a:latin typeface="Avenir Heavy"/>
                <a:ea typeface="Avenir Heavy"/>
                <a:cs typeface="Avenir Heavy"/>
                <a:sym typeface="Avenir Heavy"/>
              </a:defRPr>
            </a:lvl1pPr>
          </a:lstStyle>
          <a:p>
            <a:r>
              <a:t>a caccia di “animali” nel bosco!</a:t>
            </a:r>
          </a:p>
        </p:txBody>
      </p:sp>
      <p:sp>
        <p:nvSpPr>
          <p:cNvPr id="158" name="e dopo qualche tiro di prova…siamo pronte per l’avventura:"/>
          <p:cNvSpPr txBox="1">
            <a:spLocks noGrp="1"/>
          </p:cNvSpPr>
          <p:nvPr>
            <p:ph type="body" sz="quarter" idx="1"/>
          </p:nvPr>
        </p:nvSpPr>
        <p:spPr>
          <a:xfrm>
            <a:off x="660400" y="508000"/>
            <a:ext cx="11806271" cy="867696"/>
          </a:xfrm>
          <a:prstGeom prst="rect">
            <a:avLst/>
          </a:prstGeom>
        </p:spPr>
        <p:txBody>
          <a:bodyPr/>
          <a:lstStyle>
            <a:lvl1pPr defTabSz="338835">
              <a:spcBef>
                <a:spcPts val="2400"/>
              </a:spcBef>
              <a:defRPr sz="3248" cap="none" spc="0">
                <a:latin typeface="Avenir Heavy"/>
                <a:ea typeface="Avenir Heavy"/>
                <a:cs typeface="Avenir Heavy"/>
                <a:sym typeface="Avenir Heavy"/>
              </a:defRPr>
            </a:lvl1pPr>
          </a:lstStyle>
          <a:p>
            <a:r>
              <a:t>e dopo qualche tiro di prova…siamo pronte per l’avventura:</a:t>
            </a:r>
          </a:p>
        </p:txBody>
      </p:sp>
    </p:spTree>
  </p:cSld>
  <p:clrMapOvr>
    <a:masterClrMapping/>
  </p:clrMapOvr>
  <mc:AlternateContent xmlns:mc="http://schemas.openxmlformats.org/markup-compatibility/2006" xmlns:p14="http://schemas.microsoft.com/office/powerpoint/2010/main">
    <mc:Choice Requires="p14">
      <p:transition spd="slow" p14:dur="50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65306576_2176336159324997_7133113828732043264_n.jpg" descr="65306576_2176336159324997_7133113828732043264_n.jpg"/>
          <p:cNvPicPr>
            <a:picLocks noGrp="1" noChangeAspect="1"/>
          </p:cNvPicPr>
          <p:nvPr>
            <p:ph type="pic" idx="13"/>
          </p:nvPr>
        </p:nvPicPr>
        <p:blipFill>
          <a:blip r:embed="rId2"/>
          <a:srcRect t="21849" b="21849"/>
          <a:stretch>
            <a:fillRect/>
          </a:stretch>
        </p:blipFill>
        <p:spPr>
          <a:xfrm>
            <a:off x="6807200" y="2773680"/>
            <a:ext cx="6038230" cy="6860355"/>
          </a:xfrm>
          <a:prstGeom prst="rect">
            <a:avLst/>
          </a:prstGeom>
        </p:spPr>
      </p:pic>
      <p:pic>
        <p:nvPicPr>
          <p:cNvPr id="162" name="65318530_848282778868562_2759902673959387136_n.jpg" descr="65318530_848282778868562_2759902673959387136_n.jpg"/>
          <p:cNvPicPr>
            <a:picLocks noGrp="1" noChangeAspect="1"/>
          </p:cNvPicPr>
          <p:nvPr>
            <p:ph type="pic" idx="15"/>
          </p:nvPr>
        </p:nvPicPr>
        <p:blipFill>
          <a:blip r:embed="rId3"/>
          <a:srcRect l="5595" r="5595"/>
          <a:stretch>
            <a:fillRect/>
          </a:stretch>
        </p:blipFill>
        <p:spPr>
          <a:prstGeom prst="rect">
            <a:avLst/>
          </a:prstGeom>
        </p:spPr>
      </p:pic>
      <p:pic>
        <p:nvPicPr>
          <p:cNvPr id="5" name="65318530_848282778868562_2759902673959387136_n.jpg" descr="65318530_848282778868562_2759902673959387136_n.jpg">
            <a:extLst>
              <a:ext uri="{FF2B5EF4-FFF2-40B4-BE49-F238E27FC236}">
                <a16:creationId xmlns:a16="http://schemas.microsoft.com/office/drawing/2014/main" id="{BE0F1810-10D5-C342-A40A-71AE0A994842}"/>
              </a:ext>
            </a:extLst>
          </p:cNvPr>
          <p:cNvPicPr>
            <a:picLocks noChangeAspect="1"/>
          </p:cNvPicPr>
          <p:nvPr/>
        </p:nvPicPr>
        <p:blipFill>
          <a:blip r:embed="rId3"/>
          <a:srcRect l="5595" r="5595"/>
          <a:stretch>
            <a:fillRect/>
          </a:stretch>
        </p:blipFill>
        <p:spPr>
          <a:xfrm>
            <a:off x="152400" y="152400"/>
            <a:ext cx="6502400" cy="975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 name="CasellaDiTesto 1">
            <a:extLst>
              <a:ext uri="{FF2B5EF4-FFF2-40B4-BE49-F238E27FC236}">
                <a16:creationId xmlns:a16="http://schemas.microsoft.com/office/drawing/2014/main" id="{E81CF29D-FA20-784B-BB43-FE4BD7345274}"/>
              </a:ext>
            </a:extLst>
          </p:cNvPr>
          <p:cNvSpPr txBox="1"/>
          <p:nvPr/>
        </p:nvSpPr>
        <p:spPr>
          <a:xfrm>
            <a:off x="0" y="0"/>
            <a:ext cx="12859329" cy="256480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it-IT" dirty="0">
                <a:solidFill>
                  <a:schemeClr val="tx1"/>
                </a:solidFill>
              </a:rPr>
              <a:t>Questa fase è stata la più divertente: abbiamo potuto mettere alla prova le competenze acquisite nel campo di tiro, in un ambiente più stimolante e curioso.</a:t>
            </a:r>
          </a:p>
          <a:p>
            <a:pPr marL="0" marR="0" indent="0" algn="ctr" defTabSz="584200" rtl="0" fontAlgn="auto" latinLnBrk="0" hangingPunct="0">
              <a:lnSpc>
                <a:spcPct val="100000"/>
              </a:lnSpc>
              <a:spcBef>
                <a:spcPts val="0"/>
              </a:spcBef>
              <a:spcAft>
                <a:spcPts val="0"/>
              </a:spcAft>
              <a:buClrTx/>
              <a:buSzTx/>
              <a:buFontTx/>
              <a:buNone/>
              <a:tabLst/>
            </a:pPr>
            <a:endParaRPr kumimoji="0" lang="it-IT" sz="4000" b="0" i="0" u="none" strike="noStrike" cap="none" spc="0" normalizeH="0" baseline="0" dirty="0">
              <a:ln>
                <a:noFill/>
              </a:ln>
              <a:solidFill>
                <a:srgbClr val="FFFFFF"/>
              </a:solidFill>
              <a:effectLst/>
              <a:uFillTx/>
              <a:latin typeface="+mn-lt"/>
              <a:ea typeface="+mn-ea"/>
              <a:cs typeface="+mn-cs"/>
              <a:sym typeface="Avenir Light"/>
            </a:endParaRPr>
          </a:p>
        </p:txBody>
      </p:sp>
    </p:spTree>
  </p:cSld>
  <p:clrMapOvr>
    <a:masterClrMapping/>
  </p:clrMapOvr>
  <mc:AlternateContent xmlns:mc="http://schemas.openxmlformats.org/markup-compatibility/2006" xmlns:p14="http://schemas.microsoft.com/office/powerpoint/2010/main">
    <mc:Choice Requires="p14">
      <p:transition spd="slow" p14:dur="50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65126126_922057584802757_2746062730258546688_n.jpg" descr="65126126_922057584802757_2746062730258546688_n.jpg"/>
          <p:cNvPicPr>
            <a:picLocks noGrp="1" noChangeAspect="1"/>
          </p:cNvPicPr>
          <p:nvPr>
            <p:ph type="pic" idx="13"/>
          </p:nvPr>
        </p:nvPicPr>
        <p:blipFill>
          <a:blip r:embed="rId2"/>
          <a:srcRect t="21849" b="21849"/>
          <a:stretch>
            <a:fillRect/>
          </a:stretch>
        </p:blipFill>
        <p:spPr>
          <a:xfrm>
            <a:off x="6704240" y="5030432"/>
            <a:ext cx="6300560" cy="4725421"/>
          </a:xfrm>
          <a:prstGeom prst="rect">
            <a:avLst/>
          </a:prstGeom>
        </p:spPr>
      </p:pic>
      <p:pic>
        <p:nvPicPr>
          <p:cNvPr id="165" name="64841756_2273524766244114_3635730283245862912_n.jpg" descr="64841756_2273524766244114_3635730283245862912_n.jpg"/>
          <p:cNvPicPr>
            <a:picLocks noGrp="1"/>
          </p:cNvPicPr>
          <p:nvPr>
            <p:ph type="pic" idx="14"/>
          </p:nvPr>
        </p:nvPicPr>
        <p:blipFill>
          <a:blip r:embed="rId3"/>
          <a:srcRect t="21849" b="21849"/>
          <a:stretch>
            <a:fillRect/>
          </a:stretch>
        </p:blipFill>
        <p:spPr>
          <a:xfrm>
            <a:off x="6704137" y="163889"/>
            <a:ext cx="6300663" cy="4548957"/>
          </a:xfrm>
          <a:prstGeom prst="rect">
            <a:avLst/>
          </a:prstGeom>
        </p:spPr>
      </p:pic>
      <p:pic>
        <p:nvPicPr>
          <p:cNvPr id="166" name="64905536_458436684734067_1961828146122588160_n.jpg" descr="64905536_458436684734067_1961828146122588160_n.jpg"/>
          <p:cNvPicPr>
            <a:picLocks noGrp="1" noChangeAspect="1"/>
          </p:cNvPicPr>
          <p:nvPr>
            <p:ph type="pic" idx="15"/>
          </p:nvPr>
        </p:nvPicPr>
        <p:blipFill>
          <a:blip r:embed="rId4"/>
          <a:srcRect l="5595" r="5595"/>
          <a:stretch>
            <a:fillRect/>
          </a:stretch>
        </p:blipFill>
        <p:spPr>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p:fade thruBlk="1"/>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64944719_1387541651413089_1836697379214983168_n.jpg" descr="64944719_1387541651413089_1836697379214983168_n.jpg"/>
          <p:cNvPicPr>
            <a:picLocks noGrp="1" noChangeAspect="1"/>
          </p:cNvPicPr>
          <p:nvPr>
            <p:ph type="pic" idx="13"/>
          </p:nvPr>
        </p:nvPicPr>
        <p:blipFill>
          <a:blip r:embed="rId2"/>
          <a:srcRect t="44" b="44"/>
          <a:stretch>
            <a:fillRect/>
          </a:stretch>
        </p:blipFill>
        <p:spPr>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p:wipe dir="r"/>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006.jpg" descr="image006.jpg"/>
          <p:cNvPicPr>
            <a:picLocks noGrp="1" noChangeAspect="1"/>
          </p:cNvPicPr>
          <p:nvPr>
            <p:ph type="pic" idx="13"/>
          </p:nvPr>
        </p:nvPicPr>
        <p:blipFill>
          <a:blip r:embed="rId2"/>
          <a:srcRect t="9315" b="9315"/>
          <a:stretch>
            <a:fillRect/>
          </a:stretch>
        </p:blipFill>
        <p:spPr>
          <a:prstGeom prst="rect">
            <a:avLst/>
          </a:prstGeom>
        </p:spPr>
      </p:pic>
      <p:sp>
        <p:nvSpPr>
          <p:cNvPr id="171" name="un cerchio di riflessione e condivisone su questa esperienza."/>
          <p:cNvSpPr txBox="1">
            <a:spLocks noGrp="1"/>
          </p:cNvSpPr>
          <p:nvPr>
            <p:ph type="title"/>
          </p:nvPr>
        </p:nvSpPr>
        <p:spPr>
          <a:xfrm>
            <a:off x="660400" y="1241597"/>
            <a:ext cx="11684000" cy="1371527"/>
          </a:xfrm>
          <a:prstGeom prst="rect">
            <a:avLst/>
          </a:prstGeom>
        </p:spPr>
        <p:txBody>
          <a:bodyPr>
            <a:normAutofit fontScale="90000"/>
          </a:bodyPr>
          <a:lstStyle>
            <a:lvl1pPr defTabSz="525779">
              <a:spcBef>
                <a:spcPts val="3700"/>
              </a:spcBef>
              <a:defRPr sz="3420" cap="none" spc="0"/>
            </a:lvl1pPr>
          </a:lstStyle>
          <a:p>
            <a:r>
              <a:rPr dirty="0"/>
              <a:t>un </a:t>
            </a:r>
            <a:r>
              <a:rPr dirty="0" err="1"/>
              <a:t>cerchio</a:t>
            </a:r>
            <a:r>
              <a:rPr dirty="0"/>
              <a:t> di </a:t>
            </a:r>
            <a:r>
              <a:rPr dirty="0" err="1"/>
              <a:t>riflessione</a:t>
            </a:r>
            <a:r>
              <a:rPr dirty="0"/>
              <a:t> e </a:t>
            </a:r>
            <a:r>
              <a:rPr dirty="0" err="1"/>
              <a:t>condivisone</a:t>
            </a:r>
            <a:r>
              <a:rPr dirty="0"/>
              <a:t> </a:t>
            </a:r>
            <a:r>
              <a:rPr dirty="0" err="1"/>
              <a:t>su</a:t>
            </a:r>
            <a:r>
              <a:rPr dirty="0"/>
              <a:t> </a:t>
            </a:r>
            <a:r>
              <a:rPr dirty="0" err="1"/>
              <a:t>questa</a:t>
            </a:r>
            <a:r>
              <a:rPr dirty="0"/>
              <a:t> </a:t>
            </a:r>
            <a:r>
              <a:rPr dirty="0" err="1"/>
              <a:t>esperienza</a:t>
            </a:r>
            <a:r>
              <a:rPr lang="it-IT" dirty="0"/>
              <a:t> e  </a:t>
            </a:r>
            <a:br>
              <a:rPr lang="it-IT" dirty="0"/>
            </a:br>
            <a:r>
              <a:rPr lang="it-IT" dirty="0"/>
              <a:t>in particolare, su cosa si può trarre da essa per la nostra professione di insegnanti. </a:t>
            </a:r>
            <a:br>
              <a:rPr lang="it-IT" dirty="0"/>
            </a:br>
            <a:endParaRPr dirty="0"/>
          </a:p>
        </p:txBody>
      </p:sp>
      <p:sp>
        <p:nvSpPr>
          <p:cNvPr id="172" name="E dopo questa bella giornata.."/>
          <p:cNvSpPr txBox="1">
            <a:spLocks noGrp="1"/>
          </p:cNvSpPr>
          <p:nvPr>
            <p:ph type="body" sz="quarter" idx="1"/>
          </p:nvPr>
        </p:nvSpPr>
        <p:spPr>
          <a:xfrm>
            <a:off x="660400" y="508000"/>
            <a:ext cx="11591274" cy="697964"/>
          </a:xfrm>
          <a:prstGeom prst="rect">
            <a:avLst/>
          </a:prstGeom>
        </p:spPr>
        <p:txBody>
          <a:bodyPr/>
          <a:lstStyle>
            <a:lvl1pPr defTabSz="525779">
              <a:spcBef>
                <a:spcPts val="3700"/>
              </a:spcBef>
              <a:defRPr sz="3420" cap="none" spc="0">
                <a:latin typeface="+mn-lt"/>
                <a:ea typeface="+mn-ea"/>
                <a:cs typeface="+mn-cs"/>
                <a:sym typeface="Avenir Light"/>
              </a:defRPr>
            </a:lvl1pPr>
          </a:lstStyle>
          <a:p>
            <a:r>
              <a:t>E dopo questa bella giornata..</a:t>
            </a:r>
          </a:p>
        </p:txBody>
      </p:sp>
    </p:spTree>
  </p:cSld>
  <p:clrMapOvr>
    <a:masterClrMapping/>
  </p:clrMapOvr>
  <mc:AlternateContent xmlns:mc="http://schemas.openxmlformats.org/markup-compatibility/2006" xmlns:p14="http://schemas.microsoft.com/office/powerpoint/2010/main">
    <mc:Choice Requires="p14">
      <p:transition spd="slow" p14:dur="50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649E3B5-2B79-7C46-B0C3-FE7683A871C8}"/>
              </a:ext>
            </a:extLst>
          </p:cNvPr>
          <p:cNvSpPr txBox="1"/>
          <p:nvPr/>
        </p:nvSpPr>
        <p:spPr>
          <a:xfrm>
            <a:off x="0" y="-164157"/>
            <a:ext cx="13004800" cy="93358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chorCtr="0">
            <a:spAutoFit/>
          </a:bodyPr>
          <a:lstStyle/>
          <a:p>
            <a:endParaRPr lang="it-IT" dirty="0"/>
          </a:p>
          <a:p>
            <a:r>
              <a:rPr lang="it-IT" dirty="0"/>
              <a:t>-Tutte le partecipanti hanno giudicato l’attività di tiro con l’arco molto interessante e stimolante</a:t>
            </a:r>
          </a:p>
          <a:p>
            <a:r>
              <a:rPr lang="it-IT" dirty="0"/>
              <a:t>in quanto permette di riflettere sul proprio corpo in relazione all’ambiente.</a:t>
            </a:r>
          </a:p>
          <a:p>
            <a:endParaRPr lang="it-IT" dirty="0"/>
          </a:p>
          <a:p>
            <a:r>
              <a:rPr lang="it-IT" dirty="0"/>
              <a:t>-L’attività è stata trovata molto utile sul piano della formazione personale in quanto</a:t>
            </a:r>
          </a:p>
          <a:p>
            <a:r>
              <a:rPr lang="it-IT" dirty="0"/>
              <a:t>permette, tra l’altro, di mettersi alla prova cercando di controllare moltissime</a:t>
            </a:r>
          </a:p>
          <a:p>
            <a:r>
              <a:rPr lang="it-IT" dirty="0"/>
              <a:t>variabili che entrano in gioco durante il tiro con l’arco.</a:t>
            </a:r>
          </a:p>
          <a:p>
            <a:endParaRPr lang="it-IT" dirty="0"/>
          </a:p>
          <a:p>
            <a:r>
              <a:rPr lang="it-IT" dirty="0"/>
              <a:t>- Sul piano della formazione professionale è stata trovata particolarmente</a:t>
            </a:r>
          </a:p>
          <a:p>
            <a:r>
              <a:rPr lang="it-IT" dirty="0"/>
              <a:t>interessante la riflessione sulla lateralizzazione</a:t>
            </a:r>
            <a:endParaRPr kumimoji="0" lang="it-IT" sz="4000" b="0" i="0" u="none" strike="noStrike" cap="none" spc="0" normalizeH="0" baseline="0" dirty="0">
              <a:ln>
                <a:noFill/>
              </a:ln>
              <a:solidFill>
                <a:srgbClr val="FFFFFF"/>
              </a:solidFill>
              <a:effectLst/>
              <a:uFillTx/>
              <a:latin typeface="+mn-lt"/>
              <a:ea typeface="+mn-ea"/>
              <a:cs typeface="+mn-cs"/>
              <a:sym typeface="Avenir Light"/>
            </a:endParaRPr>
          </a:p>
        </p:txBody>
      </p:sp>
    </p:spTree>
    <p:extLst>
      <p:ext uri="{BB962C8B-B14F-4D97-AF65-F5344CB8AC3E}">
        <p14:creationId xmlns:p14="http://schemas.microsoft.com/office/powerpoint/2010/main" val="11181345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6BFF4C0-CE40-B045-9504-67BF2BF98902}"/>
              </a:ext>
            </a:extLst>
          </p:cNvPr>
          <p:cNvSpPr txBox="1"/>
          <p:nvPr/>
        </p:nvSpPr>
        <p:spPr>
          <a:xfrm>
            <a:off x="152400" y="-68441"/>
            <a:ext cx="12740640" cy="9951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it-IT" dirty="0"/>
              <a:t>-Una ragazza ha sottolineato l’importanza del fare, dello sperimentare e del mettersi in gioco.</a:t>
            </a:r>
          </a:p>
          <a:p>
            <a:pPr lvl="0"/>
            <a:endParaRPr lang="it-IT" dirty="0"/>
          </a:p>
          <a:p>
            <a:pPr lvl="0"/>
            <a:r>
              <a:rPr lang="it-IT" dirty="0"/>
              <a:t>-è stato osservato che rendersi conto delle proprie difficoltà nell’apprendere una disciplina nuova, aiuta a comprendere le difficoltà che qualche bambino manifesta nell’apprendere.</a:t>
            </a:r>
          </a:p>
          <a:p>
            <a:pPr lvl="0"/>
            <a:endParaRPr lang="it-IT" dirty="0"/>
          </a:p>
          <a:p>
            <a:pPr lvl="0"/>
            <a:r>
              <a:rPr lang="it-IT" dirty="0"/>
              <a:t>-Io che collaboro con un piccolo asilo nel bosco, mi sono soffermata sull’importanza in campo educativo di un contatto diretto con la natura per la ricchezza e varietà di esperienze  che offre e ho parlato delle “Scuole nel bosco” .Un modo di  fare scuola che tende a sviluppare la sensibilità, la capacità di risolvere i problemi, la conoscenza delle delicate relazioni ambientali e la cura nei confronti di ogni essere vivente.</a:t>
            </a:r>
          </a:p>
        </p:txBody>
      </p:sp>
    </p:spTree>
    <p:extLst>
      <p:ext uri="{BB962C8B-B14F-4D97-AF65-F5344CB8AC3E}">
        <p14:creationId xmlns:p14="http://schemas.microsoft.com/office/powerpoint/2010/main" val="16669010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E57084-28D1-6345-B53A-45628E69033B}"/>
              </a:ext>
            </a:extLst>
          </p:cNvPr>
          <p:cNvSpPr/>
          <p:nvPr/>
        </p:nvSpPr>
        <p:spPr>
          <a:xfrm>
            <a:off x="0" y="213985"/>
            <a:ext cx="13004800" cy="9325630"/>
          </a:xfrm>
          <a:prstGeom prst="rect">
            <a:avLst/>
          </a:prstGeom>
        </p:spPr>
        <p:txBody>
          <a:bodyPr wrap="square">
            <a:spAutoFit/>
          </a:bodyPr>
          <a:lstStyle/>
          <a:p>
            <a:pPr lvl="0">
              <a:tabLst>
                <a:tab pos="457200" algn="l"/>
              </a:tabLst>
            </a:pPr>
            <a:r>
              <a:rPr lang="it-IT" dirty="0">
                <a:latin typeface="Arial" panose="020B0604020202020204" pitchFamily="34" charset="0"/>
                <a:ea typeface="Times New Roman" panose="02020603050405020304" pitchFamily="18" charset="0"/>
              </a:rPr>
              <a:t>Suggerimenti per migliorare il laboratorio di tiro con l’arco sono state date le seguenti risposte:</a:t>
            </a:r>
          </a:p>
          <a:p>
            <a:pPr lvl="0">
              <a:tabLst>
                <a:tab pos="457200" algn="l"/>
              </a:tabLst>
            </a:pPr>
            <a:endParaRPr lang="it-IT" dirty="0">
              <a:latin typeface="Times New Roman" panose="02020603050405020304" pitchFamily="18" charset="0"/>
              <a:ea typeface="Times New Roman" panose="02020603050405020304" pitchFamily="18" charset="0"/>
            </a:endParaRPr>
          </a:p>
          <a:p>
            <a:pPr lvl="0">
              <a:tabLst>
                <a:tab pos="457200" algn="l"/>
              </a:tabLst>
            </a:pPr>
            <a:r>
              <a:rPr lang="it-IT" dirty="0">
                <a:latin typeface="Arial" panose="020B0604020202020204" pitchFamily="34" charset="0"/>
                <a:ea typeface="Times New Roman" panose="02020603050405020304" pitchFamily="18" charset="0"/>
              </a:rPr>
              <a:t>-L’attività è sembrata completa, l’unica cosa che potrebbe essere fatta  per sviluppare ulteriormente l’argomento potrebbe essere quella di approfondire la storia dell’arco.</a:t>
            </a:r>
          </a:p>
          <a:p>
            <a:pPr lvl="0">
              <a:tabLst>
                <a:tab pos="457200" algn="l"/>
              </a:tabLst>
            </a:pPr>
            <a:endParaRPr lang="it-IT" dirty="0">
              <a:latin typeface="Times New Roman" panose="02020603050405020304" pitchFamily="18" charset="0"/>
              <a:ea typeface="Times New Roman" panose="02020603050405020304" pitchFamily="18" charset="0"/>
            </a:endParaRPr>
          </a:p>
          <a:p>
            <a:pPr lvl="0">
              <a:tabLst>
                <a:tab pos="457200" algn="l"/>
              </a:tabLst>
            </a:pPr>
            <a:r>
              <a:rPr lang="it-IT" dirty="0">
                <a:latin typeface="Arial" panose="020B0604020202020204" pitchFamily="34" charset="0"/>
                <a:ea typeface="Times New Roman" panose="02020603050405020304" pitchFamily="18" charset="0"/>
              </a:rPr>
              <a:t>-Sarebbe interessante agganciare al tiro con l’arco la possibilità di esplorare e scoprire il bosco utilizzando mappe e bussole per sviluppare il senso di orientamento.</a:t>
            </a:r>
          </a:p>
          <a:p>
            <a:pPr lvl="0">
              <a:tabLst>
                <a:tab pos="457200" algn="l"/>
              </a:tabLst>
            </a:pPr>
            <a:endParaRPr lang="it-IT" dirty="0">
              <a:latin typeface="Arial" panose="020B0604020202020204" pitchFamily="34" charset="0"/>
              <a:ea typeface="Times New Roman" panose="02020603050405020304" pitchFamily="18" charset="0"/>
            </a:endParaRPr>
          </a:p>
          <a:p>
            <a:pPr lvl="0">
              <a:tabLst>
                <a:tab pos="457200" algn="l"/>
              </a:tabLst>
            </a:pPr>
            <a:r>
              <a:rPr lang="it-IT" dirty="0">
                <a:latin typeface="Arial" panose="020B0604020202020204" pitchFamily="34" charset="0"/>
                <a:ea typeface="Times New Roman" panose="02020603050405020304" pitchFamily="18" charset="0"/>
              </a:rPr>
              <a:t>-Sarebbe interessante agganciare il laboratorio a discipline come la storia e la geografia.</a:t>
            </a:r>
            <a:endParaRPr lang="it-IT"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60785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onfucio"/>
          <p:cNvSpPr txBox="1">
            <a:spLocks noGrp="1"/>
          </p:cNvSpPr>
          <p:nvPr>
            <p:ph type="body" idx="13"/>
          </p:nvPr>
        </p:nvSpPr>
        <p:spPr>
          <a:prstGeom prst="rect">
            <a:avLst/>
          </a:prstGeom>
        </p:spPr>
        <p:txBody>
          <a:bodyPr/>
          <a:lstStyle/>
          <a:p>
            <a:r>
              <a:t>–Confucio</a:t>
            </a:r>
          </a:p>
        </p:txBody>
      </p:sp>
      <p:sp>
        <p:nvSpPr>
          <p:cNvPr id="175" name="“Se ascolto dimentico, se vedo ricordo, se faccio capisco”."/>
          <p:cNvSpPr txBox="1">
            <a:spLocks noGrp="1"/>
          </p:cNvSpPr>
          <p:nvPr>
            <p:ph type="body" idx="14"/>
          </p:nvPr>
        </p:nvSpPr>
        <p:spPr>
          <a:xfrm>
            <a:off x="1270000" y="3936999"/>
            <a:ext cx="10464800" cy="1346201"/>
          </a:xfrm>
          <a:prstGeom prst="rect">
            <a:avLst/>
          </a:prstGeom>
        </p:spPr>
        <p:txBody>
          <a:bodyPr/>
          <a:lstStyle/>
          <a:p>
            <a:r>
              <a:t>“Se ascolto dimentico, se vedo ricordo, se faccio capisco”.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pageCurlDoub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003 copia.jpg" descr="image003 copia.jpg"/>
          <p:cNvPicPr>
            <a:picLocks noGrp="1" noChangeAspect="1"/>
          </p:cNvPicPr>
          <p:nvPr>
            <p:ph type="pic" idx="13"/>
          </p:nvPr>
        </p:nvPicPr>
        <p:blipFill>
          <a:blip r:embed="rId2"/>
          <a:srcRect t="9315" b="9315"/>
          <a:stretch>
            <a:fillRect/>
          </a:stretch>
        </p:blipFill>
        <p:spPr>
          <a:prstGeom prst="rect">
            <a:avLst/>
          </a:prstGeom>
        </p:spPr>
      </p:pic>
      <p:sp>
        <p:nvSpPr>
          <p:cNvPr id="143" name="Alla scoperta dell’arco…"/>
          <p:cNvSpPr txBox="1">
            <a:spLocks noGrp="1"/>
          </p:cNvSpPr>
          <p:nvPr>
            <p:ph type="title"/>
          </p:nvPr>
        </p:nvSpPr>
        <p:spPr>
          <a:prstGeom prst="rect">
            <a:avLst/>
          </a:prstGeom>
        </p:spPr>
        <p:txBody>
          <a:bodyPr/>
          <a:lstStyle/>
          <a:p>
            <a:pPr algn="ctr">
              <a:spcBef>
                <a:spcPts val="4200"/>
              </a:spcBef>
              <a:defRPr sz="5000" cap="none" spc="0"/>
            </a:pPr>
            <a:r>
              <a:t>Alla scoperta dell’</a:t>
            </a:r>
            <a:r>
              <a:rPr u="sng">
                <a:solidFill>
                  <a:srgbClr val="4F8F00"/>
                </a:solidFill>
                <a:latin typeface="Avenir Heavy"/>
                <a:ea typeface="Avenir Heavy"/>
                <a:cs typeface="Avenir Heavy"/>
                <a:sym typeface="Avenir Heavy"/>
              </a:rPr>
              <a:t>arco</a:t>
            </a:r>
            <a:r>
              <a:t>…</a:t>
            </a:r>
          </a:p>
        </p:txBody>
      </p:sp>
    </p:spTree>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002.jpg" descr="image002.jpg"/>
          <p:cNvPicPr>
            <a:picLocks noGrp="1" noChangeAspect="1"/>
          </p:cNvPicPr>
          <p:nvPr>
            <p:ph type="pic" idx="13"/>
          </p:nvPr>
        </p:nvPicPr>
        <p:blipFill>
          <a:blip r:embed="rId2"/>
          <a:srcRect l="15830" r="27836"/>
          <a:stretch>
            <a:fillRect/>
          </a:stretch>
        </p:blipFill>
        <p:spPr>
          <a:xfrm>
            <a:off x="5755106" y="491300"/>
            <a:ext cx="7262175" cy="8571478"/>
          </a:xfrm>
          <a:prstGeom prst="rect">
            <a:avLst/>
          </a:prstGeom>
        </p:spPr>
      </p:pic>
      <p:sp>
        <p:nvSpPr>
          <p:cNvPr id="146" name="…e delle sue parti!"/>
          <p:cNvSpPr txBox="1">
            <a:spLocks noGrp="1"/>
          </p:cNvSpPr>
          <p:nvPr>
            <p:ph type="title"/>
          </p:nvPr>
        </p:nvSpPr>
        <p:spPr>
          <a:prstGeom prst="rect">
            <a:avLst/>
          </a:prstGeom>
        </p:spPr>
        <p:txBody>
          <a:bodyPr/>
          <a:lstStyle>
            <a:lvl1pPr>
              <a:spcBef>
                <a:spcPts val="4200"/>
              </a:spcBef>
              <a:defRPr sz="5000" cap="none" spc="0"/>
            </a:lvl1pPr>
          </a:lstStyle>
          <a:p>
            <a:r>
              <a:t>…e delle sue parti!</a:t>
            </a:r>
          </a:p>
        </p:txBody>
      </p:sp>
      <p:sp>
        <p:nvSpPr>
          <p:cNvPr id="147" name="Il Riser…"/>
          <p:cNvSpPr txBox="1">
            <a:spLocks noGrp="1"/>
          </p:cNvSpPr>
          <p:nvPr>
            <p:ph type="body" sz="half" idx="1"/>
          </p:nvPr>
        </p:nvSpPr>
        <p:spPr>
          <a:prstGeom prst="rect">
            <a:avLst/>
          </a:prstGeom>
        </p:spPr>
        <p:txBody>
          <a:bodyPr/>
          <a:lstStyle/>
          <a:p>
            <a:r>
              <a:t>Il Riser</a:t>
            </a:r>
          </a:p>
          <a:p>
            <a:r>
              <a:t>I Flettenti</a:t>
            </a:r>
          </a:p>
          <a:p>
            <a:r>
              <a:t>La Corda</a:t>
            </a:r>
          </a:p>
          <a:p>
            <a:r>
              <a:t>La freccia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36A50486-8068-6F4E-87BC-9FFF34C66BD2}"/>
              </a:ext>
            </a:extLst>
          </p:cNvPr>
          <p:cNvPicPr preferRelativeResize="0">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5867402" y="533400"/>
            <a:ext cx="6852922" cy="8686800"/>
          </a:xfrm>
        </p:spPr>
      </p:pic>
      <p:sp>
        <p:nvSpPr>
          <p:cNvPr id="3" name="Titolo 2">
            <a:extLst>
              <a:ext uri="{FF2B5EF4-FFF2-40B4-BE49-F238E27FC236}">
                <a16:creationId xmlns:a16="http://schemas.microsoft.com/office/drawing/2014/main" id="{D45A09F8-EC81-3248-8587-4D8BF795E41B}"/>
              </a:ext>
            </a:extLst>
          </p:cNvPr>
          <p:cNvSpPr>
            <a:spLocks noGrp="1"/>
          </p:cNvSpPr>
          <p:nvPr>
            <p:ph type="title"/>
          </p:nvPr>
        </p:nvSpPr>
        <p:spPr/>
        <p:txBody>
          <a:bodyPr/>
          <a:lstStyle/>
          <a:p>
            <a:r>
              <a:rPr lang="it-IT" dirty="0" err="1"/>
              <a:t>Riser</a:t>
            </a:r>
            <a:r>
              <a:rPr lang="it-IT" dirty="0"/>
              <a:t>:</a:t>
            </a:r>
          </a:p>
        </p:txBody>
      </p:sp>
      <p:sp>
        <p:nvSpPr>
          <p:cNvPr id="4" name="Segnaposto testo 3">
            <a:extLst>
              <a:ext uri="{FF2B5EF4-FFF2-40B4-BE49-F238E27FC236}">
                <a16:creationId xmlns:a16="http://schemas.microsoft.com/office/drawing/2014/main" id="{6F0FBF22-FEEF-C044-8CCA-4AF40C9BE54F}"/>
              </a:ext>
            </a:extLst>
          </p:cNvPr>
          <p:cNvSpPr>
            <a:spLocks noGrp="1"/>
          </p:cNvSpPr>
          <p:nvPr>
            <p:ph type="body" sz="half" idx="1"/>
          </p:nvPr>
        </p:nvSpPr>
        <p:spPr/>
        <p:txBody>
          <a:bodyPr/>
          <a:lstStyle/>
          <a:p>
            <a:r>
              <a:rPr lang="it-IT" dirty="0"/>
              <a:t>È la parte centrale (dove risiede l’impugnatura) dell’arco che fa da  supporto su cui vengono innestate tutte le altre componenti.</a:t>
            </a:r>
          </a:p>
          <a:p>
            <a:r>
              <a:rPr lang="it-IT" dirty="0"/>
              <a:t>Anticamente ricavato dal legno, è attualmente costruito in leghe leggere e ricavato, generalmente, dalla lavorazione di un unico pezzo</a:t>
            </a:r>
          </a:p>
          <a:p>
            <a:endParaRPr lang="it-IT" dirty="0"/>
          </a:p>
        </p:txBody>
      </p:sp>
    </p:spTree>
    <p:extLst>
      <p:ext uri="{BB962C8B-B14F-4D97-AF65-F5344CB8AC3E}">
        <p14:creationId xmlns:p14="http://schemas.microsoft.com/office/powerpoint/2010/main" val="32741480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EEF6147-8E29-9846-9F79-95FA3F87F1C3}"/>
              </a:ext>
            </a:extLst>
          </p:cNvPr>
          <p:cNvSpPr>
            <a:spLocks noGrp="1"/>
          </p:cNvSpPr>
          <p:nvPr>
            <p:ph type="title"/>
          </p:nvPr>
        </p:nvSpPr>
        <p:spPr/>
        <p:txBody>
          <a:bodyPr/>
          <a:lstStyle/>
          <a:p>
            <a:r>
              <a:rPr lang="it-IT" dirty="0"/>
              <a:t>flettenti</a:t>
            </a:r>
          </a:p>
        </p:txBody>
      </p:sp>
      <p:sp>
        <p:nvSpPr>
          <p:cNvPr id="4" name="Segnaposto testo 3">
            <a:extLst>
              <a:ext uri="{FF2B5EF4-FFF2-40B4-BE49-F238E27FC236}">
                <a16:creationId xmlns:a16="http://schemas.microsoft.com/office/drawing/2014/main" id="{85EE93DF-54F5-8A43-AC9B-4AB399DAD924}"/>
              </a:ext>
            </a:extLst>
          </p:cNvPr>
          <p:cNvSpPr>
            <a:spLocks noGrp="1"/>
          </p:cNvSpPr>
          <p:nvPr>
            <p:ph type="body" sz="half" idx="1"/>
          </p:nvPr>
        </p:nvSpPr>
        <p:spPr/>
        <p:txBody>
          <a:bodyPr/>
          <a:lstStyle/>
          <a:p>
            <a:r>
              <a:rPr lang="it-IT" dirty="0"/>
              <a:t>sono la parte flessibile ed elastica dell'arco, su cui viene innestata la corda, attraverso cui si trasferisce alla freccia, l'energia espressa dal tiratore ed accumulata durante la fase di preparazione del tiro.</a:t>
            </a:r>
          </a:p>
          <a:p>
            <a:r>
              <a:rPr lang="it-IT" dirty="0"/>
              <a:t> Sono costruiti in vari materiali che vanno dal legno al carbonio.</a:t>
            </a:r>
          </a:p>
          <a:p>
            <a:endParaRPr lang="it-IT" dirty="0"/>
          </a:p>
        </p:txBody>
      </p:sp>
      <p:pic>
        <p:nvPicPr>
          <p:cNvPr id="11" name="Segnaposto immagine 10">
            <a:extLst>
              <a:ext uri="{FF2B5EF4-FFF2-40B4-BE49-F238E27FC236}">
                <a16:creationId xmlns:a16="http://schemas.microsoft.com/office/drawing/2014/main" id="{3D8E00B3-9064-494D-8FB7-DE878C26B715}"/>
              </a:ext>
            </a:extLst>
          </p:cNvPr>
          <p:cNvPicPr preferRelativeResize="0">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7937695" y="419100"/>
            <a:ext cx="3429000" cy="8572500"/>
          </a:xfrm>
        </p:spPr>
      </p:pic>
    </p:spTree>
    <p:extLst>
      <p:ext uri="{BB962C8B-B14F-4D97-AF65-F5344CB8AC3E}">
        <p14:creationId xmlns:p14="http://schemas.microsoft.com/office/powerpoint/2010/main" val="6445125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96CB422A-7B03-C443-BD03-F210E52BE215}"/>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16667" r="16667"/>
          <a:stretch>
            <a:fillRect/>
          </a:stretch>
        </p:blipFill>
        <p:spPr>
          <a:xfrm>
            <a:off x="7162800" y="0"/>
            <a:ext cx="5842000" cy="5181600"/>
          </a:xfrm>
        </p:spPr>
      </p:pic>
      <p:sp>
        <p:nvSpPr>
          <p:cNvPr id="3" name="Titolo 2">
            <a:extLst>
              <a:ext uri="{FF2B5EF4-FFF2-40B4-BE49-F238E27FC236}">
                <a16:creationId xmlns:a16="http://schemas.microsoft.com/office/drawing/2014/main" id="{9DA72D5B-FBCA-4E46-B5EC-AF78B3AEB34F}"/>
              </a:ext>
            </a:extLst>
          </p:cNvPr>
          <p:cNvSpPr>
            <a:spLocks noGrp="1"/>
          </p:cNvSpPr>
          <p:nvPr>
            <p:ph type="title"/>
          </p:nvPr>
        </p:nvSpPr>
        <p:spPr/>
        <p:txBody>
          <a:bodyPr/>
          <a:lstStyle/>
          <a:p>
            <a:r>
              <a:rPr lang="it-IT" dirty="0"/>
              <a:t>corda</a:t>
            </a:r>
          </a:p>
        </p:txBody>
      </p:sp>
      <p:sp>
        <p:nvSpPr>
          <p:cNvPr id="4" name="Segnaposto testo 3">
            <a:extLst>
              <a:ext uri="{FF2B5EF4-FFF2-40B4-BE49-F238E27FC236}">
                <a16:creationId xmlns:a16="http://schemas.microsoft.com/office/drawing/2014/main" id="{7F93A38B-62C8-C145-98B8-92FCF9AA8929}"/>
              </a:ext>
            </a:extLst>
          </p:cNvPr>
          <p:cNvSpPr>
            <a:spLocks noGrp="1"/>
          </p:cNvSpPr>
          <p:nvPr>
            <p:ph type="body" sz="half" idx="1"/>
          </p:nvPr>
        </p:nvSpPr>
        <p:spPr>
          <a:xfrm>
            <a:off x="660400" y="2463800"/>
            <a:ext cx="5080000" cy="6413500"/>
          </a:xfrm>
        </p:spPr>
        <p:txBody>
          <a:bodyPr>
            <a:normAutofit lnSpcReduction="10000"/>
          </a:bodyPr>
          <a:lstStyle/>
          <a:p>
            <a:r>
              <a:rPr lang="it-IT" dirty="0"/>
              <a:t>rappresenta il propulsore vero e proprio della freccia. Attraverso la corda viene trasferita l'energia risultante dalla componente arco/arciere allo strumento che colpirà il bersaglio. </a:t>
            </a:r>
          </a:p>
          <a:p>
            <a:r>
              <a:rPr lang="it-IT" dirty="0"/>
              <a:t>Sono fatte di diverse lunghezze e diversi filati e dipendono dalle caratteristiche specifiche dell'arco, dell'arciere e dalle condizioni di tiro.</a:t>
            </a:r>
          </a:p>
          <a:p>
            <a:endParaRPr lang="it-IT" dirty="0"/>
          </a:p>
        </p:txBody>
      </p:sp>
      <p:pic>
        <p:nvPicPr>
          <p:cNvPr id="8" name="Immagine 7">
            <a:extLst>
              <a:ext uri="{FF2B5EF4-FFF2-40B4-BE49-F238E27FC236}">
                <a16:creationId xmlns:a16="http://schemas.microsoft.com/office/drawing/2014/main" id="{2F7FE183-923D-0E4F-9EFE-C8813A43D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466" y="5403272"/>
            <a:ext cx="6933334" cy="4350327"/>
          </a:xfrm>
          <a:prstGeom prst="rect">
            <a:avLst/>
          </a:prstGeom>
        </p:spPr>
      </p:pic>
    </p:spTree>
    <p:extLst>
      <p:ext uri="{BB962C8B-B14F-4D97-AF65-F5344CB8AC3E}">
        <p14:creationId xmlns:p14="http://schemas.microsoft.com/office/powerpoint/2010/main" val="13949442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D07792AE-62AE-DC41-B28A-3CB0828D093C}"/>
              </a:ext>
            </a:extLst>
          </p:cNvPr>
          <p:cNvPicPr preferRelativeResize="0">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8839200" y="152400"/>
            <a:ext cx="3881122" cy="6400800"/>
          </a:xfrm>
        </p:spPr>
      </p:pic>
      <p:sp>
        <p:nvSpPr>
          <p:cNvPr id="3" name="Titolo 2">
            <a:extLst>
              <a:ext uri="{FF2B5EF4-FFF2-40B4-BE49-F238E27FC236}">
                <a16:creationId xmlns:a16="http://schemas.microsoft.com/office/drawing/2014/main" id="{0839B211-E020-FB4E-8144-EF974F29DEDE}"/>
              </a:ext>
            </a:extLst>
          </p:cNvPr>
          <p:cNvSpPr>
            <a:spLocks noGrp="1"/>
          </p:cNvSpPr>
          <p:nvPr>
            <p:ph type="title"/>
          </p:nvPr>
        </p:nvSpPr>
        <p:spPr/>
        <p:txBody>
          <a:bodyPr/>
          <a:lstStyle/>
          <a:p>
            <a:r>
              <a:rPr lang="it-IT" dirty="0"/>
              <a:t>freccia</a:t>
            </a:r>
          </a:p>
        </p:txBody>
      </p:sp>
      <p:sp>
        <p:nvSpPr>
          <p:cNvPr id="4" name="Segnaposto testo 3">
            <a:extLst>
              <a:ext uri="{FF2B5EF4-FFF2-40B4-BE49-F238E27FC236}">
                <a16:creationId xmlns:a16="http://schemas.microsoft.com/office/drawing/2014/main" id="{0733F441-9B1D-514F-B585-A928739178D2}"/>
              </a:ext>
            </a:extLst>
          </p:cNvPr>
          <p:cNvSpPr>
            <a:spLocks noGrp="1"/>
          </p:cNvSpPr>
          <p:nvPr>
            <p:ph type="body" sz="half" idx="1"/>
          </p:nvPr>
        </p:nvSpPr>
        <p:spPr/>
        <p:txBody>
          <a:bodyPr>
            <a:normAutofit fontScale="92500"/>
          </a:bodyPr>
          <a:lstStyle/>
          <a:p>
            <a:r>
              <a:rPr lang="it-IT" dirty="0"/>
              <a:t>Originariamente era fatta in legno; diventa, successivamente, in alluminio, carbonio ed altri materiali leggeri e resistenti.</a:t>
            </a:r>
          </a:p>
          <a:p>
            <a:r>
              <a:rPr lang="it-IT" dirty="0"/>
              <a:t>Di diversi pesi e lunghezze strettamente dipendenti dalle caratteristiche fisiche del tiratore </a:t>
            </a:r>
          </a:p>
          <a:p>
            <a:r>
              <a:rPr lang="it-IT" dirty="0"/>
              <a:t> generalmente composta di 4 parti: asta, cocca, punta ed impennaggio.</a:t>
            </a:r>
          </a:p>
          <a:p>
            <a:endParaRPr lang="it-IT" dirty="0"/>
          </a:p>
        </p:txBody>
      </p:sp>
      <p:pic>
        <p:nvPicPr>
          <p:cNvPr id="8" name="Immagine 7">
            <a:extLst>
              <a:ext uri="{FF2B5EF4-FFF2-40B4-BE49-F238E27FC236}">
                <a16:creationId xmlns:a16="http://schemas.microsoft.com/office/drawing/2014/main" id="{024E734B-63D9-DE44-A9F5-A1A932D67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280" y="4358640"/>
            <a:ext cx="5120640" cy="5120640"/>
          </a:xfrm>
          <a:prstGeom prst="rect">
            <a:avLst/>
          </a:prstGeom>
        </p:spPr>
      </p:pic>
    </p:spTree>
    <p:extLst>
      <p:ext uri="{BB962C8B-B14F-4D97-AF65-F5344CB8AC3E}">
        <p14:creationId xmlns:p14="http://schemas.microsoft.com/office/powerpoint/2010/main" val="33987579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CB13E23-B277-D040-827E-0DAD2D7C1181}"/>
              </a:ext>
            </a:extLst>
          </p:cNvPr>
          <p:cNvSpPr>
            <a:spLocks noGrp="1"/>
          </p:cNvSpPr>
          <p:nvPr>
            <p:ph type="title"/>
          </p:nvPr>
        </p:nvSpPr>
        <p:spPr/>
        <p:txBody>
          <a:bodyPr/>
          <a:lstStyle/>
          <a:p>
            <a:r>
              <a:rPr lang="it-IT" dirty="0"/>
              <a:t>Protezioni:</a:t>
            </a:r>
          </a:p>
        </p:txBody>
      </p:sp>
      <p:sp>
        <p:nvSpPr>
          <p:cNvPr id="4" name="Segnaposto testo 3">
            <a:extLst>
              <a:ext uri="{FF2B5EF4-FFF2-40B4-BE49-F238E27FC236}">
                <a16:creationId xmlns:a16="http://schemas.microsoft.com/office/drawing/2014/main" id="{797F370A-6DAC-1B4D-8493-EB043A0FE1FB}"/>
              </a:ext>
            </a:extLst>
          </p:cNvPr>
          <p:cNvSpPr>
            <a:spLocks noGrp="1"/>
          </p:cNvSpPr>
          <p:nvPr>
            <p:ph type="body" sz="half" idx="1"/>
          </p:nvPr>
        </p:nvSpPr>
        <p:spPr/>
        <p:txBody>
          <a:bodyPr/>
          <a:lstStyle/>
          <a:p>
            <a:r>
              <a:rPr lang="it-IT" dirty="0"/>
              <a:t>Nell’immagine di sopra vediamo una protezione per le dita, che a contatto con la corda si feriscono </a:t>
            </a:r>
            <a:r>
              <a:rPr lang="it-IT" dirty="0" err="1"/>
              <a:t>facilemente</a:t>
            </a:r>
            <a:r>
              <a:rPr lang="it-IT" dirty="0"/>
              <a:t>.</a:t>
            </a:r>
          </a:p>
          <a:p>
            <a:r>
              <a:rPr lang="it-IT" dirty="0"/>
              <a:t>Nell’immagine sottostante una protezione per l’avambraccio. Spesso rilasciando la freccia la corda può sfiorare l’avambraccio creando grossi ematomi.</a:t>
            </a:r>
          </a:p>
        </p:txBody>
      </p:sp>
      <p:pic>
        <p:nvPicPr>
          <p:cNvPr id="9" name="Segnaposto immagine 8">
            <a:extLst>
              <a:ext uri="{FF2B5EF4-FFF2-40B4-BE49-F238E27FC236}">
                <a16:creationId xmlns:a16="http://schemas.microsoft.com/office/drawing/2014/main" id="{686DFE90-CBE7-144E-9ADF-D7EE3546EFF0}"/>
              </a:ext>
            </a:extLst>
          </p:cNvPr>
          <p:cNvPicPr preferRelativeResize="0">
            <a:picLocks noGrp="1"/>
          </p:cNvPicPr>
          <p:nvPr>
            <p:ph type="pic" idx="13"/>
          </p:nvPr>
        </p:nvPicPr>
        <p:blipFill>
          <a:blip r:embed="rId2">
            <a:extLst>
              <a:ext uri="{28A0092B-C50C-407E-A947-70E740481C1C}">
                <a14:useLocalDpi xmlns:a14="http://schemas.microsoft.com/office/drawing/2010/main" val="0"/>
              </a:ext>
            </a:extLst>
          </a:blip>
          <a:stretch>
            <a:fillRect/>
          </a:stretch>
        </p:blipFill>
        <p:spPr>
          <a:xfrm>
            <a:off x="7264402" y="951345"/>
            <a:ext cx="4539671" cy="2623128"/>
          </a:xfrm>
        </p:spPr>
      </p:pic>
      <p:pic>
        <p:nvPicPr>
          <p:cNvPr id="11" name="Immagine 10">
            <a:extLst>
              <a:ext uri="{FF2B5EF4-FFF2-40B4-BE49-F238E27FC236}">
                <a16:creationId xmlns:a16="http://schemas.microsoft.com/office/drawing/2014/main" id="{72707F2C-CF0E-9741-A2F2-4494819F0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402" y="4689970"/>
            <a:ext cx="4248725" cy="4112285"/>
          </a:xfrm>
          <a:prstGeom prst="rect">
            <a:avLst/>
          </a:prstGeom>
        </p:spPr>
      </p:pic>
    </p:spTree>
    <p:extLst>
      <p:ext uri="{BB962C8B-B14F-4D97-AF65-F5344CB8AC3E}">
        <p14:creationId xmlns:p14="http://schemas.microsoft.com/office/powerpoint/2010/main" val="30852326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Impariamo la giusta posizione di tiro e i giusti movimenti, supportate dagli istruttori……"/>
          <p:cNvSpPr txBox="1">
            <a:spLocks noGrp="1"/>
          </p:cNvSpPr>
          <p:nvPr>
            <p:ph type="body" idx="14"/>
          </p:nvPr>
        </p:nvSpPr>
        <p:spPr>
          <a:xfrm>
            <a:off x="1270000" y="723899"/>
            <a:ext cx="10464800" cy="1968501"/>
          </a:xfrm>
          <a:prstGeom prst="rect">
            <a:avLst/>
          </a:prstGeom>
        </p:spPr>
        <p:txBody>
          <a:bodyPr/>
          <a:lstStyle/>
          <a:p>
            <a:r>
              <a:rPr dirty="0" err="1"/>
              <a:t>Impariamo</a:t>
            </a:r>
            <a:r>
              <a:rPr dirty="0"/>
              <a:t> la </a:t>
            </a:r>
            <a:r>
              <a:rPr dirty="0" err="1"/>
              <a:t>giusta</a:t>
            </a:r>
            <a:r>
              <a:rPr dirty="0"/>
              <a:t> </a:t>
            </a:r>
            <a:r>
              <a:rPr dirty="0" err="1"/>
              <a:t>posizione</a:t>
            </a:r>
            <a:r>
              <a:rPr dirty="0"/>
              <a:t> di </a:t>
            </a:r>
            <a:r>
              <a:rPr dirty="0" err="1"/>
              <a:t>tiro</a:t>
            </a:r>
            <a:r>
              <a:rPr dirty="0"/>
              <a:t> e </a:t>
            </a:r>
            <a:r>
              <a:rPr dirty="0" err="1"/>
              <a:t>i</a:t>
            </a:r>
            <a:r>
              <a:rPr dirty="0"/>
              <a:t> </a:t>
            </a:r>
            <a:r>
              <a:rPr dirty="0" err="1"/>
              <a:t>giusti</a:t>
            </a:r>
            <a:r>
              <a:rPr dirty="0"/>
              <a:t> </a:t>
            </a:r>
            <a:r>
              <a:rPr dirty="0" err="1"/>
              <a:t>movimenti</a:t>
            </a:r>
            <a:r>
              <a:rPr dirty="0"/>
              <a:t>, </a:t>
            </a:r>
            <a:r>
              <a:rPr dirty="0" err="1"/>
              <a:t>supportate</a:t>
            </a:r>
            <a:r>
              <a:rPr dirty="0"/>
              <a:t> </a:t>
            </a:r>
            <a:r>
              <a:rPr dirty="0" err="1"/>
              <a:t>dagli</a:t>
            </a:r>
            <a:r>
              <a:rPr dirty="0"/>
              <a:t> </a:t>
            </a:r>
            <a:r>
              <a:rPr dirty="0" err="1"/>
              <a:t>istruttori</a:t>
            </a:r>
            <a:r>
              <a:rPr dirty="0"/>
              <a:t>…</a:t>
            </a:r>
          </a:p>
          <a:p>
            <a:pPr>
              <a:defRPr u="sng"/>
            </a:pPr>
            <a:r>
              <a:rPr dirty="0"/>
              <a:t>e </a:t>
            </a:r>
            <a:r>
              <a:rPr dirty="0" err="1"/>
              <a:t>finalmente</a:t>
            </a:r>
            <a:r>
              <a:rPr dirty="0"/>
              <a:t> </a:t>
            </a:r>
            <a:r>
              <a:rPr dirty="0" err="1"/>
              <a:t>i</a:t>
            </a:r>
            <a:r>
              <a:rPr dirty="0"/>
              <a:t> </a:t>
            </a:r>
            <a:r>
              <a:rPr dirty="0" err="1"/>
              <a:t>primi</a:t>
            </a:r>
            <a:r>
              <a:rPr dirty="0"/>
              <a:t> </a:t>
            </a:r>
            <a:r>
              <a:rPr dirty="0" err="1"/>
              <a:t>lanci</a:t>
            </a:r>
            <a:r>
              <a:rPr dirty="0"/>
              <a:t>!</a:t>
            </a:r>
          </a:p>
        </p:txBody>
      </p:sp>
      <p:pic>
        <p:nvPicPr>
          <p:cNvPr id="150" name="image003.jpg" descr="image003.jpg"/>
          <p:cNvPicPr>
            <a:picLocks noGrp="1" noChangeAspect="1"/>
          </p:cNvPicPr>
          <p:nvPr>
            <p:ph type="pic" idx="15"/>
          </p:nvPr>
        </p:nvPicPr>
        <p:blipFill>
          <a:blip r:embed="rId2"/>
          <a:srcRect t="19975"/>
          <a:stretch>
            <a:fillRect/>
          </a:stretch>
        </p:blipFill>
        <p:spPr>
          <a:xfrm>
            <a:off x="401769" y="2692400"/>
            <a:ext cx="12201262" cy="69237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TotalTime>
  <Words>664</Words>
  <Application>Microsoft Macintosh PowerPoint</Application>
  <PresentationFormat>Personalizzato</PresentationFormat>
  <Paragraphs>57</Paragraphs>
  <Slides>19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Arial</vt:lpstr>
      <vt:lpstr>Arial Black</vt:lpstr>
      <vt:lpstr>Avenir Book</vt:lpstr>
      <vt:lpstr>Avenir Heavy</vt:lpstr>
      <vt:lpstr>Avenir Light</vt:lpstr>
      <vt:lpstr>Helvetica Neue</vt:lpstr>
      <vt:lpstr>Times New Roman</vt:lpstr>
      <vt:lpstr>New_Template1</vt:lpstr>
      <vt:lpstr>tiro con l’arco nei boschi di montemorello Prof.ssa Ranieri ; Tutor : Lando Landi e Rosaria di Santo Studentessa: Cambi Clarissa, 6015748</vt:lpstr>
      <vt:lpstr>Alla scoperta dell’arco…</vt:lpstr>
      <vt:lpstr>…e delle sue parti!</vt:lpstr>
      <vt:lpstr>Riser:</vt:lpstr>
      <vt:lpstr>flettenti</vt:lpstr>
      <vt:lpstr>corda</vt:lpstr>
      <vt:lpstr>freccia</vt:lpstr>
      <vt:lpstr>Protezioni:</vt:lpstr>
      <vt:lpstr>Presentazione standard di PowerPoint</vt:lpstr>
      <vt:lpstr>Presentazione standard di PowerPoint</vt:lpstr>
      <vt:lpstr>a caccia di “animali” nel bosco!</vt:lpstr>
      <vt:lpstr>Presentazione standard di PowerPoint</vt:lpstr>
      <vt:lpstr>Presentazione standard di PowerPoint</vt:lpstr>
      <vt:lpstr>Presentazione standard di PowerPoint</vt:lpstr>
      <vt:lpstr>un cerchio di riflessione e condivisone su questa esperienza e   in particolare, su cosa si può trarre da essa per la nostra professione di insegnanti.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tiro con l’arco nei boschi di montemorello Prof.ssa Ranieri ; Tutor : Lando Landi e Rosaria di Santo</dc:title>
  <cp:lastModifiedBy>Clarissa Cambi</cp:lastModifiedBy>
  <cp:revision>10</cp:revision>
  <dcterms:modified xsi:type="dcterms:W3CDTF">2019-07-02T14:26:56Z</dcterms:modified>
</cp:coreProperties>
</file>