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1"/>
  </p:sldMasterIdLst>
  <p:sldIdLst>
    <p:sldId id="256" r:id="rId2"/>
    <p:sldId id="257" r:id="rId3"/>
    <p:sldId id="258" r:id="rId4"/>
    <p:sldId id="272" r:id="rId5"/>
    <p:sldId id="259" r:id="rId6"/>
    <p:sldId id="263" r:id="rId7"/>
    <p:sldId id="260" r:id="rId8"/>
    <p:sldId id="261" r:id="rId9"/>
    <p:sldId id="262" r:id="rId10"/>
    <p:sldId id="273" r:id="rId11"/>
    <p:sldId id="265" r:id="rId12"/>
    <p:sldId id="264" r:id="rId13"/>
    <p:sldId id="266" r:id="rId14"/>
    <p:sldId id="267" r:id="rId15"/>
    <p:sldId id="268" r:id="rId16"/>
    <p:sldId id="269" r:id="rId17"/>
    <p:sldId id="270" r:id="rId18"/>
    <p:sldId id="271" r:id="rId19"/>
    <p:sldId id="275" r:id="rId20"/>
    <p:sldId id="276" r:id="rId21"/>
    <p:sldId id="274"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36"/>
    <p:restoredTop sz="94772"/>
  </p:normalViewPr>
  <p:slideViewPr>
    <p:cSldViewPr snapToGrid="0" snapToObjects="1">
      <p:cViewPr>
        <p:scale>
          <a:sx n="70" d="100"/>
          <a:sy n="70" d="100"/>
        </p:scale>
        <p:origin x="192" y="7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191539E2-A02B-F340-838C-05C8F0399E71}" type="datetimeFigureOut">
              <a:rPr lang="it-IT" smtClean="0"/>
              <a:t>30/08/19</a:t>
            </a:fld>
            <a:endParaRPr lang="it-IT"/>
          </a:p>
        </p:txBody>
      </p:sp>
      <p:sp>
        <p:nvSpPr>
          <p:cNvPr id="5" name="Footer Placeholder 4"/>
          <p:cNvSpPr>
            <a:spLocks noGrp="1"/>
          </p:cNvSpPr>
          <p:nvPr>
            <p:ph type="ftr" sz="quarter" idx="11"/>
          </p:nvPr>
        </p:nvSpPr>
        <p:spPr/>
        <p:txBody>
          <a:bodyPr/>
          <a:lstStyle/>
          <a:p>
            <a:endParaRPr lang="it-IT"/>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E916F9D-78A5-8A4C-87C3-2DFA16CCB739}" type="slidenum">
              <a:rPr lang="it-IT" smtClean="0"/>
              <a:t>‹N›</a:t>
            </a:fld>
            <a:endParaRPr lang="it-IT"/>
          </a:p>
        </p:txBody>
      </p:sp>
    </p:spTree>
    <p:extLst>
      <p:ext uri="{BB962C8B-B14F-4D97-AF65-F5344CB8AC3E}">
        <p14:creationId xmlns:p14="http://schemas.microsoft.com/office/powerpoint/2010/main" val="221961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191539E2-A02B-F340-838C-05C8F0399E71}" type="datetimeFigureOut">
              <a:rPr lang="it-IT" smtClean="0"/>
              <a:t>30/08/19</a:t>
            </a:fld>
            <a:endParaRPr lang="it-IT"/>
          </a:p>
        </p:txBody>
      </p:sp>
      <p:sp>
        <p:nvSpPr>
          <p:cNvPr id="5" name="Footer Placeholder 4"/>
          <p:cNvSpPr>
            <a:spLocks noGrp="1"/>
          </p:cNvSpPr>
          <p:nvPr>
            <p:ph type="ftr" sz="quarter" idx="11"/>
          </p:nvPr>
        </p:nvSpPr>
        <p:spPr/>
        <p:txBody>
          <a:bodyPr/>
          <a:lstStyle/>
          <a:p>
            <a:endParaRPr lang="it-IT"/>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E916F9D-78A5-8A4C-87C3-2DFA16CCB739}" type="slidenum">
              <a:rPr lang="it-IT" smtClean="0"/>
              <a:t>‹N›</a:t>
            </a:fld>
            <a:endParaRPr lang="it-IT"/>
          </a:p>
        </p:txBody>
      </p:sp>
    </p:spTree>
    <p:extLst>
      <p:ext uri="{BB962C8B-B14F-4D97-AF65-F5344CB8AC3E}">
        <p14:creationId xmlns:p14="http://schemas.microsoft.com/office/powerpoint/2010/main" val="662066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191539E2-A02B-F340-838C-05C8F0399E71}" type="datetimeFigureOut">
              <a:rPr lang="it-IT" smtClean="0"/>
              <a:t>30/08/19</a:t>
            </a:fld>
            <a:endParaRPr lang="it-IT"/>
          </a:p>
        </p:txBody>
      </p:sp>
      <p:sp>
        <p:nvSpPr>
          <p:cNvPr id="5" name="Footer Placeholder 4"/>
          <p:cNvSpPr>
            <a:spLocks noGrp="1"/>
          </p:cNvSpPr>
          <p:nvPr>
            <p:ph type="ftr" sz="quarter" idx="11"/>
          </p:nvPr>
        </p:nvSpPr>
        <p:spPr/>
        <p:txBody>
          <a:bodyPr/>
          <a:lstStyle/>
          <a:p>
            <a:endParaRPr lang="it-IT"/>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E916F9D-78A5-8A4C-87C3-2DFA16CCB739}" type="slidenum">
              <a:rPr lang="it-IT" smtClean="0"/>
              <a:t>‹N›</a:t>
            </a:fld>
            <a:endParaRPr lang="it-IT"/>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59307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191539E2-A02B-F340-838C-05C8F0399E71}" type="datetimeFigureOut">
              <a:rPr lang="it-IT" smtClean="0"/>
              <a:t>30/08/19</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E916F9D-78A5-8A4C-87C3-2DFA16CCB739}" type="slidenum">
              <a:rPr lang="it-IT" smtClean="0"/>
              <a:t>‹N›</a:t>
            </a:fld>
            <a:endParaRPr lang="it-IT"/>
          </a:p>
        </p:txBody>
      </p:sp>
    </p:spTree>
    <p:extLst>
      <p:ext uri="{BB962C8B-B14F-4D97-AF65-F5344CB8AC3E}">
        <p14:creationId xmlns:p14="http://schemas.microsoft.com/office/powerpoint/2010/main" val="516910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191539E2-A02B-F340-838C-05C8F0399E71}" type="datetimeFigureOut">
              <a:rPr lang="it-IT" smtClean="0"/>
              <a:t>30/08/19</a:t>
            </a:fld>
            <a:endParaRPr lang="it-IT"/>
          </a:p>
        </p:txBody>
      </p:sp>
      <p:sp>
        <p:nvSpPr>
          <p:cNvPr id="6" name="Footer Placeholder 5"/>
          <p:cNvSpPr>
            <a:spLocks noGrp="1"/>
          </p:cNvSpPr>
          <p:nvPr>
            <p:ph type="ftr" sz="quarter" idx="11"/>
          </p:nvPr>
        </p:nvSpPr>
        <p:spPr/>
        <p:txBody>
          <a:bodyPr/>
          <a:lstStyle/>
          <a:p>
            <a:endParaRPr lang="it-IT"/>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E916F9D-78A5-8A4C-87C3-2DFA16CCB739}" type="slidenum">
              <a:rPr lang="it-IT" smtClean="0"/>
              <a:t>‹N›</a:t>
            </a:fld>
            <a:endParaRPr lang="it-IT"/>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99398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191539E2-A02B-F340-838C-05C8F0399E71}" type="datetimeFigureOut">
              <a:rPr lang="it-IT" smtClean="0"/>
              <a:t>30/08/19</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E916F9D-78A5-8A4C-87C3-2DFA16CCB739}" type="slidenum">
              <a:rPr lang="it-IT" smtClean="0"/>
              <a:t>‹N›</a:t>
            </a:fld>
            <a:endParaRPr lang="it-IT"/>
          </a:p>
        </p:txBody>
      </p:sp>
    </p:spTree>
    <p:extLst>
      <p:ext uri="{BB962C8B-B14F-4D97-AF65-F5344CB8AC3E}">
        <p14:creationId xmlns:p14="http://schemas.microsoft.com/office/powerpoint/2010/main" val="1963658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91539E2-A02B-F340-838C-05C8F0399E71}" type="datetimeFigureOut">
              <a:rPr lang="it-IT" smtClean="0"/>
              <a:t>30/08/19</a:t>
            </a:fld>
            <a:endParaRPr lang="it-IT"/>
          </a:p>
        </p:txBody>
      </p:sp>
      <p:sp>
        <p:nvSpPr>
          <p:cNvPr id="5" name="Footer Placeholder 4"/>
          <p:cNvSpPr>
            <a:spLocks noGrp="1"/>
          </p:cNvSpPr>
          <p:nvPr>
            <p:ph type="ftr" sz="quarter" idx="11"/>
          </p:nvPr>
        </p:nvSpPr>
        <p:spPr/>
        <p:txBody>
          <a:bodyPr/>
          <a:lstStyle/>
          <a:p>
            <a:endParaRPr lang="it-I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E916F9D-78A5-8A4C-87C3-2DFA16CCB739}" type="slidenum">
              <a:rPr lang="it-IT" smtClean="0"/>
              <a:t>‹N›</a:t>
            </a:fld>
            <a:endParaRPr lang="it-IT"/>
          </a:p>
        </p:txBody>
      </p:sp>
    </p:spTree>
    <p:extLst>
      <p:ext uri="{BB962C8B-B14F-4D97-AF65-F5344CB8AC3E}">
        <p14:creationId xmlns:p14="http://schemas.microsoft.com/office/powerpoint/2010/main" val="1884395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91539E2-A02B-F340-838C-05C8F0399E71}" type="datetimeFigureOut">
              <a:rPr lang="it-IT" smtClean="0"/>
              <a:t>30/08/19</a:t>
            </a:fld>
            <a:endParaRPr lang="it-IT"/>
          </a:p>
        </p:txBody>
      </p:sp>
      <p:sp>
        <p:nvSpPr>
          <p:cNvPr id="5" name="Footer Placeholder 4"/>
          <p:cNvSpPr>
            <a:spLocks noGrp="1"/>
          </p:cNvSpPr>
          <p:nvPr>
            <p:ph type="ftr" sz="quarter" idx="11"/>
          </p:nvPr>
        </p:nvSpPr>
        <p:spPr/>
        <p:txBody>
          <a:bodyPr/>
          <a:lstStyle/>
          <a:p>
            <a:endParaRPr lang="it-I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E916F9D-78A5-8A4C-87C3-2DFA16CCB739}" type="slidenum">
              <a:rPr lang="it-IT" smtClean="0"/>
              <a:t>‹N›</a:t>
            </a:fld>
            <a:endParaRPr lang="it-IT"/>
          </a:p>
        </p:txBody>
      </p:sp>
    </p:spTree>
    <p:extLst>
      <p:ext uri="{BB962C8B-B14F-4D97-AF65-F5344CB8AC3E}">
        <p14:creationId xmlns:p14="http://schemas.microsoft.com/office/powerpoint/2010/main" val="127205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91539E2-A02B-F340-838C-05C8F0399E71}" type="datetimeFigureOut">
              <a:rPr lang="it-IT" smtClean="0"/>
              <a:t>30/08/19</a:t>
            </a:fld>
            <a:endParaRPr lang="it-IT"/>
          </a:p>
        </p:txBody>
      </p:sp>
      <p:sp>
        <p:nvSpPr>
          <p:cNvPr id="5" name="Footer Placeholder 4"/>
          <p:cNvSpPr>
            <a:spLocks noGrp="1"/>
          </p:cNvSpPr>
          <p:nvPr>
            <p:ph type="ftr" sz="quarter" idx="11"/>
          </p:nvPr>
        </p:nvSpPr>
        <p:spPr/>
        <p:txBody>
          <a:bodyPr/>
          <a:lstStyle/>
          <a:p>
            <a:endParaRPr lang="it-I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E916F9D-78A5-8A4C-87C3-2DFA16CCB739}" type="slidenum">
              <a:rPr lang="it-IT" smtClean="0"/>
              <a:t>‹N›</a:t>
            </a:fld>
            <a:endParaRPr lang="it-IT"/>
          </a:p>
        </p:txBody>
      </p:sp>
    </p:spTree>
    <p:extLst>
      <p:ext uri="{BB962C8B-B14F-4D97-AF65-F5344CB8AC3E}">
        <p14:creationId xmlns:p14="http://schemas.microsoft.com/office/powerpoint/2010/main" val="2710762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191539E2-A02B-F340-838C-05C8F0399E71}" type="datetimeFigureOut">
              <a:rPr lang="it-IT" smtClean="0"/>
              <a:t>30/08/19</a:t>
            </a:fld>
            <a:endParaRPr lang="it-IT"/>
          </a:p>
        </p:txBody>
      </p:sp>
      <p:sp>
        <p:nvSpPr>
          <p:cNvPr id="5" name="Footer Placeholder 4"/>
          <p:cNvSpPr>
            <a:spLocks noGrp="1"/>
          </p:cNvSpPr>
          <p:nvPr>
            <p:ph type="ftr" sz="quarter" idx="11"/>
          </p:nvPr>
        </p:nvSpPr>
        <p:spPr/>
        <p:txBody>
          <a:bodyPr/>
          <a:lstStyle/>
          <a:p>
            <a:endParaRPr lang="it-IT"/>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E916F9D-78A5-8A4C-87C3-2DFA16CCB739}" type="slidenum">
              <a:rPr lang="it-IT" smtClean="0"/>
              <a:t>‹N›</a:t>
            </a:fld>
            <a:endParaRPr lang="it-IT"/>
          </a:p>
        </p:txBody>
      </p:sp>
    </p:spTree>
    <p:extLst>
      <p:ext uri="{BB962C8B-B14F-4D97-AF65-F5344CB8AC3E}">
        <p14:creationId xmlns:p14="http://schemas.microsoft.com/office/powerpoint/2010/main" val="374349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191539E2-A02B-F340-838C-05C8F0399E71}" type="datetimeFigureOut">
              <a:rPr lang="it-IT" smtClean="0"/>
              <a:t>30/08/19</a:t>
            </a:fld>
            <a:endParaRPr lang="it-IT"/>
          </a:p>
        </p:txBody>
      </p:sp>
      <p:sp>
        <p:nvSpPr>
          <p:cNvPr id="6" name="Footer Placeholder 5"/>
          <p:cNvSpPr>
            <a:spLocks noGrp="1"/>
          </p:cNvSpPr>
          <p:nvPr>
            <p:ph type="ftr" sz="quarter" idx="11"/>
          </p:nvPr>
        </p:nvSpPr>
        <p:spPr/>
        <p:txBody>
          <a:bodyPr/>
          <a:lstStyle/>
          <a:p>
            <a:endParaRPr lang="it-IT"/>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E916F9D-78A5-8A4C-87C3-2DFA16CCB739}" type="slidenum">
              <a:rPr lang="it-IT" smtClean="0"/>
              <a:t>‹N›</a:t>
            </a:fld>
            <a:endParaRPr lang="it-IT"/>
          </a:p>
        </p:txBody>
      </p:sp>
    </p:spTree>
    <p:extLst>
      <p:ext uri="{BB962C8B-B14F-4D97-AF65-F5344CB8AC3E}">
        <p14:creationId xmlns:p14="http://schemas.microsoft.com/office/powerpoint/2010/main" val="371972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191539E2-A02B-F340-838C-05C8F0399E71}" type="datetimeFigureOut">
              <a:rPr lang="it-IT" smtClean="0"/>
              <a:t>30/08/19</a:t>
            </a:fld>
            <a:endParaRPr lang="it-IT"/>
          </a:p>
        </p:txBody>
      </p:sp>
      <p:sp>
        <p:nvSpPr>
          <p:cNvPr id="8" name="Footer Placeholder 7"/>
          <p:cNvSpPr>
            <a:spLocks noGrp="1"/>
          </p:cNvSpPr>
          <p:nvPr>
            <p:ph type="ftr" sz="quarter" idx="11"/>
          </p:nvPr>
        </p:nvSpPr>
        <p:spPr/>
        <p:txBody>
          <a:bodyPr/>
          <a:lstStyle/>
          <a:p>
            <a:endParaRPr lang="it-IT"/>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E916F9D-78A5-8A4C-87C3-2DFA16CCB739}" type="slidenum">
              <a:rPr lang="it-IT" smtClean="0"/>
              <a:t>‹N›</a:t>
            </a:fld>
            <a:endParaRPr lang="it-IT"/>
          </a:p>
        </p:txBody>
      </p:sp>
    </p:spTree>
    <p:extLst>
      <p:ext uri="{BB962C8B-B14F-4D97-AF65-F5344CB8AC3E}">
        <p14:creationId xmlns:p14="http://schemas.microsoft.com/office/powerpoint/2010/main" val="996728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191539E2-A02B-F340-838C-05C8F0399E71}" type="datetimeFigureOut">
              <a:rPr lang="it-IT" smtClean="0"/>
              <a:t>30/08/19</a:t>
            </a:fld>
            <a:endParaRPr lang="it-IT"/>
          </a:p>
        </p:txBody>
      </p:sp>
      <p:sp>
        <p:nvSpPr>
          <p:cNvPr id="4" name="Footer Placeholder 3"/>
          <p:cNvSpPr>
            <a:spLocks noGrp="1"/>
          </p:cNvSpPr>
          <p:nvPr>
            <p:ph type="ftr" sz="quarter" idx="11"/>
          </p:nvPr>
        </p:nvSpPr>
        <p:spPr/>
        <p:txBody>
          <a:bodyPr/>
          <a:lstStyle/>
          <a:p>
            <a:endParaRPr lang="it-IT"/>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E916F9D-78A5-8A4C-87C3-2DFA16CCB739}" type="slidenum">
              <a:rPr lang="it-IT" smtClean="0"/>
              <a:t>‹N›</a:t>
            </a:fld>
            <a:endParaRPr lang="it-IT"/>
          </a:p>
        </p:txBody>
      </p:sp>
    </p:spTree>
    <p:extLst>
      <p:ext uri="{BB962C8B-B14F-4D97-AF65-F5344CB8AC3E}">
        <p14:creationId xmlns:p14="http://schemas.microsoft.com/office/powerpoint/2010/main" val="1700959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1539E2-A02B-F340-838C-05C8F0399E71}" type="datetimeFigureOut">
              <a:rPr lang="it-IT" smtClean="0"/>
              <a:t>30/08/19</a:t>
            </a:fld>
            <a:endParaRPr lang="it-IT"/>
          </a:p>
        </p:txBody>
      </p:sp>
      <p:sp>
        <p:nvSpPr>
          <p:cNvPr id="3" name="Footer Placeholder 2"/>
          <p:cNvSpPr>
            <a:spLocks noGrp="1"/>
          </p:cNvSpPr>
          <p:nvPr>
            <p:ph type="ftr" sz="quarter" idx="11"/>
          </p:nvPr>
        </p:nvSpPr>
        <p:spPr/>
        <p:txBody>
          <a:bodyPr/>
          <a:lstStyle/>
          <a:p>
            <a:endParaRPr lang="it-IT"/>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E916F9D-78A5-8A4C-87C3-2DFA16CCB739}" type="slidenum">
              <a:rPr lang="it-IT" smtClean="0"/>
              <a:t>‹N›</a:t>
            </a:fld>
            <a:endParaRPr lang="it-IT"/>
          </a:p>
        </p:txBody>
      </p:sp>
    </p:spTree>
    <p:extLst>
      <p:ext uri="{BB962C8B-B14F-4D97-AF65-F5344CB8AC3E}">
        <p14:creationId xmlns:p14="http://schemas.microsoft.com/office/powerpoint/2010/main" val="1021945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91539E2-A02B-F340-838C-05C8F0399E71}" type="datetimeFigureOut">
              <a:rPr lang="it-IT" smtClean="0"/>
              <a:t>30/08/19</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E916F9D-78A5-8A4C-87C3-2DFA16CCB739}" type="slidenum">
              <a:rPr lang="it-IT" smtClean="0"/>
              <a:t>‹N›</a:t>
            </a:fld>
            <a:endParaRPr lang="it-IT"/>
          </a:p>
        </p:txBody>
      </p:sp>
    </p:spTree>
    <p:extLst>
      <p:ext uri="{BB962C8B-B14F-4D97-AF65-F5344CB8AC3E}">
        <p14:creationId xmlns:p14="http://schemas.microsoft.com/office/powerpoint/2010/main" val="1348442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91539E2-A02B-F340-838C-05C8F0399E71}" type="datetimeFigureOut">
              <a:rPr lang="it-IT" smtClean="0"/>
              <a:t>30/08/19</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E916F9D-78A5-8A4C-87C3-2DFA16CCB739}" type="slidenum">
              <a:rPr lang="it-IT" smtClean="0"/>
              <a:t>‹N›</a:t>
            </a:fld>
            <a:endParaRPr lang="it-IT"/>
          </a:p>
        </p:txBody>
      </p:sp>
    </p:spTree>
    <p:extLst>
      <p:ext uri="{BB962C8B-B14F-4D97-AF65-F5344CB8AC3E}">
        <p14:creationId xmlns:p14="http://schemas.microsoft.com/office/powerpoint/2010/main" val="3169480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91539E2-A02B-F340-838C-05C8F0399E71}" type="datetimeFigureOut">
              <a:rPr lang="it-IT" smtClean="0"/>
              <a:t>30/08/19</a:t>
            </a:fld>
            <a:endParaRPr lang="it-IT"/>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it-IT"/>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E916F9D-78A5-8A4C-87C3-2DFA16CCB739}" type="slidenum">
              <a:rPr lang="it-IT" smtClean="0"/>
              <a:t>‹N›</a:t>
            </a:fld>
            <a:endParaRPr lang="it-IT"/>
          </a:p>
        </p:txBody>
      </p:sp>
    </p:spTree>
    <p:extLst>
      <p:ext uri="{BB962C8B-B14F-4D97-AF65-F5344CB8AC3E}">
        <p14:creationId xmlns:p14="http://schemas.microsoft.com/office/powerpoint/2010/main" val="44867065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6BB01F97-C6EE-E349-B7B2-F551D414A3EB}"/>
              </a:ext>
            </a:extLst>
          </p:cNvPr>
          <p:cNvSpPr>
            <a:spLocks noGrp="1"/>
          </p:cNvSpPr>
          <p:nvPr>
            <p:ph type="subTitle" idx="1"/>
          </p:nvPr>
        </p:nvSpPr>
        <p:spPr>
          <a:xfrm>
            <a:off x="1241778" y="666044"/>
            <a:ext cx="10212285" cy="5911219"/>
          </a:xfrm>
        </p:spPr>
        <p:txBody>
          <a:bodyPr>
            <a:normAutofit fontScale="70000" lnSpcReduction="20000"/>
          </a:bodyPr>
          <a:lstStyle/>
          <a:p>
            <a:pPr algn="ctr"/>
            <a:r>
              <a:rPr lang="it-IT" sz="2900" i="1" dirty="0"/>
              <a:t>Università degli Studi di Firenze</a:t>
            </a:r>
          </a:p>
          <a:p>
            <a:pPr algn="ctr"/>
            <a:r>
              <a:rPr lang="it-IT" sz="2900" i="1" dirty="0"/>
              <a:t>Facoltà di Scienze della Formazione Primaria</a:t>
            </a:r>
          </a:p>
          <a:p>
            <a:endParaRPr lang="it-IT" sz="2300" dirty="0"/>
          </a:p>
          <a:p>
            <a:pPr algn="ctr"/>
            <a:r>
              <a:rPr lang="it-IT" sz="2300" b="1" dirty="0"/>
              <a:t>LABORATORIO DI TECNOLOGIE PER L'ISTRUZIONE 2018/2019</a:t>
            </a:r>
          </a:p>
          <a:p>
            <a:pPr algn="ctr"/>
            <a:r>
              <a:rPr lang="it-IT" sz="2300" dirty="0"/>
              <a:t>Prof.ssa Maria Ranieri</a:t>
            </a:r>
          </a:p>
          <a:p>
            <a:endParaRPr lang="it-IT" sz="2300" dirty="0"/>
          </a:p>
          <a:p>
            <a:pPr algn="ctr"/>
            <a:r>
              <a:rPr lang="it-IT" sz="2300" b="1" dirty="0"/>
              <a:t>“Escursione a Monte Morello con osservazione storico-ambientale del paesaggio””</a:t>
            </a:r>
          </a:p>
          <a:p>
            <a:pPr algn="ctr"/>
            <a:r>
              <a:rPr lang="it-IT" sz="2300" b="1" dirty="0"/>
              <a:t>(successivamente trasformata in “Attività a contatto con la natura nei boschi di Monte Morello” per</a:t>
            </a:r>
          </a:p>
          <a:p>
            <a:pPr algn="ctr"/>
            <a:r>
              <a:rPr lang="it-IT" sz="2300" b="1" dirty="0"/>
              <a:t>la promozione e lo sviluppo del Tiro con l'Arco)</a:t>
            </a:r>
          </a:p>
          <a:p>
            <a:pPr algn="ctr"/>
            <a:r>
              <a:rPr lang="it-IT" sz="2300" b="1" dirty="0"/>
              <a:t>Movimento di Cooperazione Educativa</a:t>
            </a:r>
          </a:p>
          <a:p>
            <a:pPr algn="ctr"/>
            <a:r>
              <a:rPr lang="it-IT" sz="2300" b="1" dirty="0"/>
              <a:t>Compagnia Arcieristica “09BOTA” della FIARC</a:t>
            </a:r>
          </a:p>
          <a:p>
            <a:endParaRPr lang="it-IT" sz="2300" dirty="0"/>
          </a:p>
          <a:p>
            <a:pPr algn="ctr"/>
            <a:r>
              <a:rPr lang="it-IT" sz="2300" dirty="0"/>
              <a:t>30 marzo 2019</a:t>
            </a:r>
          </a:p>
          <a:p>
            <a:pPr algn="ctr"/>
            <a:endParaRPr lang="it-IT" sz="2300" dirty="0"/>
          </a:p>
          <a:p>
            <a:pPr algn="ctr"/>
            <a:r>
              <a:rPr lang="it-IT" sz="2300" dirty="0"/>
              <a:t>Studentesse:</a:t>
            </a:r>
          </a:p>
          <a:p>
            <a:pPr algn="ctr"/>
            <a:r>
              <a:rPr lang="it-IT" sz="2300" dirty="0"/>
              <a:t>Silvia Lunelli 7011982</a:t>
            </a:r>
          </a:p>
          <a:p>
            <a:pPr algn="ctr"/>
            <a:r>
              <a:rPr lang="it-IT" sz="2300" dirty="0"/>
              <a:t>Valentina Mazzoni 7011793</a:t>
            </a:r>
          </a:p>
          <a:p>
            <a:endParaRPr lang="it-IT" dirty="0"/>
          </a:p>
        </p:txBody>
      </p:sp>
    </p:spTree>
    <p:extLst>
      <p:ext uri="{BB962C8B-B14F-4D97-AF65-F5344CB8AC3E}">
        <p14:creationId xmlns:p14="http://schemas.microsoft.com/office/powerpoint/2010/main" val="1875447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01943C1-615E-F24C-BC3D-FA1729A2209D}"/>
              </a:ext>
            </a:extLst>
          </p:cNvPr>
          <p:cNvPicPr>
            <a:picLocks noChangeAspect="1"/>
          </p:cNvPicPr>
          <p:nvPr/>
        </p:nvPicPr>
        <p:blipFill rotWithShape="1">
          <a:blip r:embed="rId2"/>
          <a:srcRect t="20996"/>
          <a:stretch/>
        </p:blipFill>
        <p:spPr>
          <a:xfrm rot="5400000">
            <a:off x="-1397201" y="1397203"/>
            <a:ext cx="6858000" cy="4063593"/>
          </a:xfrm>
          <a:prstGeom prst="rect">
            <a:avLst/>
          </a:prstGeom>
        </p:spPr>
      </p:pic>
      <p:pic>
        <p:nvPicPr>
          <p:cNvPr id="7" name="Immagine 6">
            <a:extLst>
              <a:ext uri="{FF2B5EF4-FFF2-40B4-BE49-F238E27FC236}">
                <a16:creationId xmlns:a16="http://schemas.microsoft.com/office/drawing/2014/main" id="{EE81DB6B-71F5-5C4C-A6C7-59E61DA43A86}"/>
              </a:ext>
            </a:extLst>
          </p:cNvPr>
          <p:cNvPicPr>
            <a:picLocks noChangeAspect="1"/>
          </p:cNvPicPr>
          <p:nvPr/>
        </p:nvPicPr>
        <p:blipFill rotWithShape="1">
          <a:blip r:embed="rId3"/>
          <a:srcRect t="17370" b="3626"/>
          <a:stretch/>
        </p:blipFill>
        <p:spPr>
          <a:xfrm rot="5400000">
            <a:off x="2667000" y="1397203"/>
            <a:ext cx="6858000" cy="4063593"/>
          </a:xfrm>
          <a:prstGeom prst="rect">
            <a:avLst/>
          </a:prstGeom>
        </p:spPr>
      </p:pic>
      <p:pic>
        <p:nvPicPr>
          <p:cNvPr id="9" name="Immagine 8">
            <a:extLst>
              <a:ext uri="{FF2B5EF4-FFF2-40B4-BE49-F238E27FC236}">
                <a16:creationId xmlns:a16="http://schemas.microsoft.com/office/drawing/2014/main" id="{6F852CCC-4944-2748-8515-84902F93B3AB}"/>
              </a:ext>
            </a:extLst>
          </p:cNvPr>
          <p:cNvPicPr>
            <a:picLocks noChangeAspect="1"/>
          </p:cNvPicPr>
          <p:nvPr/>
        </p:nvPicPr>
        <p:blipFill rotWithShape="1">
          <a:blip r:embed="rId4"/>
          <a:srcRect l="19137" r="1858"/>
          <a:stretch/>
        </p:blipFill>
        <p:spPr>
          <a:xfrm>
            <a:off x="8128407" y="10"/>
            <a:ext cx="4063593" cy="6857990"/>
          </a:xfrm>
          <a:prstGeom prst="rect">
            <a:avLst/>
          </a:prstGeom>
        </p:spPr>
      </p:pic>
    </p:spTree>
    <p:extLst>
      <p:ext uri="{BB962C8B-B14F-4D97-AF65-F5344CB8AC3E}">
        <p14:creationId xmlns:p14="http://schemas.microsoft.com/office/powerpoint/2010/main" val="3511506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a:extLst>
              <a:ext uri="{FF2B5EF4-FFF2-40B4-BE49-F238E27FC236}">
                <a16:creationId xmlns:a16="http://schemas.microsoft.com/office/drawing/2014/main" id="{CBCE0DCF-04B2-B048-9A4C-C348914129B6}"/>
              </a:ext>
            </a:extLst>
          </p:cNvPr>
          <p:cNvPicPr>
            <a:picLocks noGrp="1" noChangeAspect="1"/>
          </p:cNvPicPr>
          <p:nvPr>
            <p:ph idx="1"/>
          </p:nvPr>
        </p:nvPicPr>
        <p:blipFill>
          <a:blip r:embed="rId2"/>
          <a:stretch>
            <a:fillRect/>
          </a:stretch>
        </p:blipFill>
        <p:spPr>
          <a:xfrm rot="5400000">
            <a:off x="6169000" y="1096434"/>
            <a:ext cx="6158875" cy="4619156"/>
          </a:xfrm>
        </p:spPr>
      </p:pic>
      <p:sp>
        <p:nvSpPr>
          <p:cNvPr id="4" name="Segnaposto testo 3">
            <a:extLst>
              <a:ext uri="{FF2B5EF4-FFF2-40B4-BE49-F238E27FC236}">
                <a16:creationId xmlns:a16="http://schemas.microsoft.com/office/drawing/2014/main" id="{60F484F6-14B8-B44F-95FB-51E5D9706106}"/>
              </a:ext>
            </a:extLst>
          </p:cNvPr>
          <p:cNvSpPr>
            <a:spLocks noGrp="1"/>
          </p:cNvSpPr>
          <p:nvPr>
            <p:ph type="body" sz="half" idx="2"/>
          </p:nvPr>
        </p:nvSpPr>
        <p:spPr>
          <a:xfrm>
            <a:off x="2589212" y="950976"/>
            <a:ext cx="4061223" cy="4910073"/>
          </a:xfrm>
        </p:spPr>
        <p:txBody>
          <a:bodyPr/>
          <a:lstStyle/>
          <a:p>
            <a:r>
              <a:rPr lang="it-IT" sz="1800" dirty="0"/>
              <a:t>Gli animali incontrati durante il percorso avevano diverse dimensioni ed ingenuamente abbiamo pensato che animali di stazza grande o molto grande (anche a diverse distanze), fossero più facili da inquadrare e quindi da centrare.</a:t>
            </a:r>
          </a:p>
          <a:p>
            <a:r>
              <a:rPr lang="it-IT" sz="1800" dirty="0"/>
              <a:t>La pratica ci ha smentite subito perché non è facile calcolare e capire la forza che occorre per arrivare a tale distanza, concentrandosi inoltre sulla giusta postura e flessione da tenere per effettuare un buon lancio!</a:t>
            </a:r>
          </a:p>
          <a:p>
            <a:endParaRPr lang="it-IT" dirty="0"/>
          </a:p>
        </p:txBody>
      </p:sp>
    </p:spTree>
    <p:extLst>
      <p:ext uri="{BB962C8B-B14F-4D97-AF65-F5344CB8AC3E}">
        <p14:creationId xmlns:p14="http://schemas.microsoft.com/office/powerpoint/2010/main" val="3391752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82D324-B5BB-9846-B74A-B740F4733D04}"/>
              </a:ext>
            </a:extLst>
          </p:cNvPr>
          <p:cNvSpPr>
            <a:spLocks noGrp="1"/>
          </p:cNvSpPr>
          <p:nvPr>
            <p:ph type="title"/>
          </p:nvPr>
        </p:nvSpPr>
        <p:spPr>
          <a:xfrm>
            <a:off x="2589213" y="514382"/>
            <a:ext cx="4284600" cy="1280890"/>
          </a:xfrm>
        </p:spPr>
        <p:txBody>
          <a:bodyPr>
            <a:normAutofit fontScale="90000"/>
          </a:bodyPr>
          <a:lstStyle/>
          <a:p>
            <a:r>
              <a:rPr lang="it-IT" dirty="0"/>
              <a:t>ABBIAMO PROVATO ANCHE IL BERSAGLIO IN MOVIMENTO!</a:t>
            </a:r>
          </a:p>
        </p:txBody>
      </p:sp>
      <p:sp>
        <p:nvSpPr>
          <p:cNvPr id="3" name="Segnaposto contenuto 2">
            <a:extLst>
              <a:ext uri="{FF2B5EF4-FFF2-40B4-BE49-F238E27FC236}">
                <a16:creationId xmlns:a16="http://schemas.microsoft.com/office/drawing/2014/main" id="{531B4851-14BF-3C45-971F-FE7042C9AE0F}"/>
              </a:ext>
            </a:extLst>
          </p:cNvPr>
          <p:cNvSpPr>
            <a:spLocks noGrp="1"/>
          </p:cNvSpPr>
          <p:nvPr>
            <p:ph idx="1"/>
          </p:nvPr>
        </p:nvSpPr>
        <p:spPr>
          <a:xfrm>
            <a:off x="2589213" y="2865120"/>
            <a:ext cx="3208084" cy="3777622"/>
          </a:xfrm>
        </p:spPr>
        <p:txBody>
          <a:bodyPr/>
          <a:lstStyle/>
          <a:p>
            <a:r>
              <a:rPr lang="it-IT" dirty="0"/>
              <a:t>Una delle “situazioni” più divertenti è stata il bersaglio in movimento. L'istruttore rilasciando una corda faceva muovere il bersaglio lungo un filo in discesa e noi dovevamo cercare di colpirlo… cosa per niente facile!</a:t>
            </a:r>
          </a:p>
          <a:p>
            <a:endParaRPr lang="it-IT" dirty="0"/>
          </a:p>
        </p:txBody>
      </p:sp>
      <p:pic>
        <p:nvPicPr>
          <p:cNvPr id="4" name="Elementi multimediali online 3" descr="IMG_4675_0WMwna.mp4">
            <a:hlinkClick r:id="" action="ppaction://media"/>
            <a:extLst>
              <a:ext uri="{FF2B5EF4-FFF2-40B4-BE49-F238E27FC236}">
                <a16:creationId xmlns:a16="http://schemas.microsoft.com/office/drawing/2014/main" id="{4BA19A19-5AD0-0D42-B17C-995F0E2438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95604" y="-6434"/>
            <a:ext cx="3861244" cy="6864434"/>
          </a:xfrm>
          <a:prstGeom prst="rect">
            <a:avLst/>
          </a:prstGeom>
        </p:spPr>
      </p:pic>
    </p:spTree>
    <p:extLst>
      <p:ext uri="{BB962C8B-B14F-4D97-AF65-F5344CB8AC3E}">
        <p14:creationId xmlns:p14="http://schemas.microsoft.com/office/powerpoint/2010/main" val="162318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E1B83857-4C2F-BB40-A938-644C3A33F14F}"/>
              </a:ext>
            </a:extLst>
          </p:cNvPr>
          <p:cNvSpPr>
            <a:spLocks noGrp="1"/>
          </p:cNvSpPr>
          <p:nvPr>
            <p:ph idx="1"/>
          </p:nvPr>
        </p:nvSpPr>
        <p:spPr>
          <a:xfrm>
            <a:off x="649225" y="2133600"/>
            <a:ext cx="3650278" cy="3759253"/>
          </a:xfrm>
        </p:spPr>
        <p:txBody>
          <a:bodyPr>
            <a:normAutofit/>
          </a:bodyPr>
          <a:lstStyle/>
          <a:p>
            <a:pPr marL="0" indent="0">
              <a:buNone/>
            </a:pPr>
            <a:r>
              <a:rPr lang="it-IT"/>
              <a:t>Alla fine del percorso ci siamo di nuovo riuniti tutti nella radura e dopo aver riposto gli archi ci siamo seduti in cerchio pronti a condividere le nostre sensazioni, emozioni e pareri personali.</a:t>
            </a:r>
          </a:p>
          <a:p>
            <a:pPr marL="0" indent="0">
              <a:buNone/>
            </a:pPr>
            <a:endParaRPr lang="it-IT" dirty="0"/>
          </a:p>
        </p:txBody>
      </p:sp>
      <p:pic>
        <p:nvPicPr>
          <p:cNvPr id="4" name="image006.jpg" descr="image006.jpg">
            <a:extLst>
              <a:ext uri="{FF2B5EF4-FFF2-40B4-BE49-F238E27FC236}">
                <a16:creationId xmlns:a16="http://schemas.microsoft.com/office/drawing/2014/main" id="{8A74DDE7-0A41-7B48-8533-231D12B8D67F}"/>
              </a:ext>
            </a:extLst>
          </p:cNvPr>
          <p:cNvPicPr>
            <a:picLocks noChangeAspect="1"/>
          </p:cNvPicPr>
          <p:nvPr/>
        </p:nvPicPr>
        <p:blipFill rotWithShape="1">
          <a:blip r:embed="rId2"/>
          <a:srcRect l="9429" r="17143"/>
          <a:stretch/>
        </p:blipFill>
        <p:spPr>
          <a:xfrm>
            <a:off x="4619543" y="10"/>
            <a:ext cx="7572457" cy="6857990"/>
          </a:xfrm>
          <a:prstGeom prst="rect">
            <a:avLst/>
          </a:prstGeom>
        </p:spPr>
      </p:pic>
    </p:spTree>
    <p:extLst>
      <p:ext uri="{BB962C8B-B14F-4D97-AF65-F5344CB8AC3E}">
        <p14:creationId xmlns:p14="http://schemas.microsoft.com/office/powerpoint/2010/main" val="412604354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D20506F-F885-1741-8485-A3BECD9701FC}"/>
              </a:ext>
            </a:extLst>
          </p:cNvPr>
          <p:cNvPicPr>
            <a:picLocks noChangeAspect="1"/>
          </p:cNvPicPr>
          <p:nvPr/>
        </p:nvPicPr>
        <p:blipFill rotWithShape="1">
          <a:blip r:embed="rId2"/>
          <a:srcRect t="8616" b="16384"/>
          <a:stretch/>
        </p:blipFill>
        <p:spPr>
          <a:xfrm>
            <a:off x="20" y="10"/>
            <a:ext cx="12191980" cy="6857990"/>
          </a:xfrm>
          <a:prstGeom prst="rect">
            <a:avLst/>
          </a:prstGeom>
        </p:spPr>
      </p:pic>
    </p:spTree>
    <p:extLst>
      <p:ext uri="{BB962C8B-B14F-4D97-AF65-F5344CB8AC3E}">
        <p14:creationId xmlns:p14="http://schemas.microsoft.com/office/powerpoint/2010/main" val="291815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399A84-1CAF-3942-9B4B-AB863F67FDD8}"/>
              </a:ext>
            </a:extLst>
          </p:cNvPr>
          <p:cNvSpPr>
            <a:spLocks noGrp="1"/>
          </p:cNvSpPr>
          <p:nvPr>
            <p:ph type="title"/>
          </p:nvPr>
        </p:nvSpPr>
        <p:spPr/>
        <p:txBody>
          <a:bodyPr/>
          <a:lstStyle/>
          <a:p>
            <a:r>
              <a:rPr lang="it-IT" dirty="0"/>
              <a:t>RIFLESSIONI DI SILVIA</a:t>
            </a:r>
          </a:p>
        </p:txBody>
      </p:sp>
      <p:sp>
        <p:nvSpPr>
          <p:cNvPr id="3" name="Segnaposto contenuto 2">
            <a:extLst>
              <a:ext uri="{FF2B5EF4-FFF2-40B4-BE49-F238E27FC236}">
                <a16:creationId xmlns:a16="http://schemas.microsoft.com/office/drawing/2014/main" id="{28EBAC93-43F1-1740-9E21-BCF8B395391D}"/>
              </a:ext>
            </a:extLst>
          </p:cNvPr>
          <p:cNvSpPr>
            <a:spLocks noGrp="1"/>
          </p:cNvSpPr>
          <p:nvPr>
            <p:ph idx="1"/>
          </p:nvPr>
        </p:nvSpPr>
        <p:spPr>
          <a:xfrm>
            <a:off x="2592924" y="1517904"/>
            <a:ext cx="8911687" cy="4393318"/>
          </a:xfrm>
        </p:spPr>
        <p:txBody>
          <a:bodyPr/>
          <a:lstStyle/>
          <a:p>
            <a:r>
              <a:rPr lang="it-IT" dirty="0"/>
              <a:t>Ho un bellissimo ricordo di quella giornata, ci siamo divertite e allo stesso tempo abbiamo imparato tanto. </a:t>
            </a:r>
            <a:br>
              <a:rPr lang="it-IT" dirty="0"/>
            </a:br>
            <a:r>
              <a:rPr lang="it-IT" dirty="0"/>
              <a:t>Personalmente, all’inizio, mi sentivo un po’ a disagio e mi vergognavo a mettere in pratica gli insegnamenti degli esperti per paura di fare una brutta figura. Con il supporto delle mie compagne, ma anche, degli istruttori, mi sono lasciata andare e devo ammettere che mi è piaciuto molto. </a:t>
            </a:r>
            <a:br>
              <a:rPr lang="it-IT" dirty="0"/>
            </a:br>
            <a:r>
              <a:rPr lang="it-IT" dirty="0"/>
              <a:t>Mi sono impegnata a fare del mio meglio non solo nella riuscita dei vari tiri, ma anche dal punto di vista cognitivo, per affrontare nel modo giusto il laboratorio, provando a trarne spunti utili per future esperienze di insegnamento. </a:t>
            </a:r>
            <a:br>
              <a:rPr lang="it-IT" dirty="0"/>
            </a:br>
            <a:r>
              <a:rPr lang="it-IT" dirty="0"/>
              <a:t>Ritengo l’attività di tiro con l’arco un’ottima proposta didattica che si collega a molte discipline quali: storia, geografia, scienze e motoria. Si tratta di un’esperienza molto valida anche per incontri di educazione alla cittadinanza. </a:t>
            </a:r>
          </a:p>
        </p:txBody>
      </p:sp>
    </p:spTree>
    <p:extLst>
      <p:ext uri="{BB962C8B-B14F-4D97-AF65-F5344CB8AC3E}">
        <p14:creationId xmlns:p14="http://schemas.microsoft.com/office/powerpoint/2010/main" val="3896713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B995E8-2FE1-204A-8EBB-B942F79E17FE}"/>
              </a:ext>
            </a:extLst>
          </p:cNvPr>
          <p:cNvSpPr>
            <a:spLocks noGrp="1"/>
          </p:cNvSpPr>
          <p:nvPr>
            <p:ph type="title"/>
          </p:nvPr>
        </p:nvSpPr>
        <p:spPr/>
        <p:txBody>
          <a:bodyPr/>
          <a:lstStyle/>
          <a:p>
            <a:r>
              <a:rPr lang="it-IT" dirty="0"/>
              <a:t>RIFLESSIONI DI VALENTINA</a:t>
            </a:r>
          </a:p>
        </p:txBody>
      </p:sp>
      <p:sp>
        <p:nvSpPr>
          <p:cNvPr id="3" name="Segnaposto contenuto 2">
            <a:extLst>
              <a:ext uri="{FF2B5EF4-FFF2-40B4-BE49-F238E27FC236}">
                <a16:creationId xmlns:a16="http://schemas.microsoft.com/office/drawing/2014/main" id="{E51813E0-492A-AD48-B863-6E2CCABB1BFF}"/>
              </a:ext>
            </a:extLst>
          </p:cNvPr>
          <p:cNvSpPr>
            <a:spLocks noGrp="1"/>
          </p:cNvSpPr>
          <p:nvPr>
            <p:ph idx="1"/>
          </p:nvPr>
        </p:nvSpPr>
        <p:spPr>
          <a:xfrm>
            <a:off x="2589212" y="1408176"/>
            <a:ext cx="8911687" cy="5065776"/>
          </a:xfrm>
        </p:spPr>
        <p:txBody>
          <a:bodyPr>
            <a:normAutofit/>
          </a:bodyPr>
          <a:lstStyle/>
          <a:p>
            <a:r>
              <a:rPr lang="it-IT" dirty="0"/>
              <a:t>Il laboratorio a cui ho partecipato mi è sembrato molto stimolante e ricco di spunti professionali. Ho trovato particolarmente interessante il discorso riguardo la lateralizzazione e penso che sarà molto utile anche in un futuro in classe. </a:t>
            </a:r>
            <a:br>
              <a:rPr lang="it-IT" dirty="0"/>
            </a:br>
            <a:r>
              <a:rPr lang="it-IT" dirty="0"/>
              <a:t>Collaborare con le altre ragazze mi ha aiutata a superare le difficoltà iniziali che ognuna di noi ha trovato, dovendosi confrontare con una disciplina a cui nessuna di noi si era mai affacciata. </a:t>
            </a:r>
            <a:br>
              <a:rPr lang="it-IT" dirty="0"/>
            </a:br>
            <a:r>
              <a:rPr lang="it-IT" dirty="0"/>
              <a:t>Penso che la giornata sia stata organizzata bene e, a mio parere, anche con i bambini si potrebbe proporre un’attività simile. Sarebbe sicuramente necessario semplificare alcuni momenti portando il tutto alla loro portata ma penso che anche il fatto di poter montare l’arco tutti insieme e quindi partecipare attivamente alla preparazione dell’intera giornata potrebbe essere un ottimo modo per incuriosire e coinvolgere tutti. </a:t>
            </a:r>
            <a:br>
              <a:rPr lang="it-IT" dirty="0"/>
            </a:br>
            <a:r>
              <a:rPr lang="it-IT" dirty="0"/>
              <a:t>Sarebbe interessante preparare la classe, precedentemente, introducendo la storia dell’arco, le sue funzioni nel corso della storia, prima di recarsi sul posto in modo da renderli più consapevoli di ciò che andranno a sperimentare. </a:t>
            </a:r>
          </a:p>
        </p:txBody>
      </p:sp>
    </p:spTree>
    <p:extLst>
      <p:ext uri="{BB962C8B-B14F-4D97-AF65-F5344CB8AC3E}">
        <p14:creationId xmlns:p14="http://schemas.microsoft.com/office/powerpoint/2010/main" val="2056454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CEA11E-1BEA-2347-A403-E757EC797B45}"/>
              </a:ext>
            </a:extLst>
          </p:cNvPr>
          <p:cNvSpPr>
            <a:spLocks noGrp="1"/>
          </p:cNvSpPr>
          <p:nvPr>
            <p:ph type="title"/>
          </p:nvPr>
        </p:nvSpPr>
        <p:spPr/>
        <p:txBody>
          <a:bodyPr/>
          <a:lstStyle/>
          <a:p>
            <a:r>
              <a:rPr lang="it-IT" dirty="0"/>
              <a:t>PUNTI DI FORZA DELLA GIORNATA: </a:t>
            </a:r>
          </a:p>
        </p:txBody>
      </p:sp>
      <p:sp>
        <p:nvSpPr>
          <p:cNvPr id="3" name="Segnaposto contenuto 2">
            <a:extLst>
              <a:ext uri="{FF2B5EF4-FFF2-40B4-BE49-F238E27FC236}">
                <a16:creationId xmlns:a16="http://schemas.microsoft.com/office/drawing/2014/main" id="{F423A249-2601-5042-837D-3A1E452DE20E}"/>
              </a:ext>
            </a:extLst>
          </p:cNvPr>
          <p:cNvSpPr>
            <a:spLocks noGrp="1"/>
          </p:cNvSpPr>
          <p:nvPr>
            <p:ph idx="1"/>
          </p:nvPr>
        </p:nvSpPr>
        <p:spPr>
          <a:xfrm>
            <a:off x="2589212" y="2133600"/>
            <a:ext cx="9151684" cy="4395216"/>
          </a:xfrm>
        </p:spPr>
        <p:txBody>
          <a:bodyPr>
            <a:normAutofit/>
          </a:bodyPr>
          <a:lstStyle/>
          <a:p>
            <a:r>
              <a:rPr lang="it-IT" sz="2400" b="1" dirty="0"/>
              <a:t>Buon clima di gruppo: </a:t>
            </a:r>
            <a:r>
              <a:rPr lang="it-IT" dirty="0"/>
              <a:t>essendo un piccolo gruppo, ognuna di noi ha potuto interagire con le altre partecipanti portando il proprio contributo e esprimendo ogni tipo di dubbio, emozione,… </a:t>
            </a:r>
          </a:p>
          <a:p>
            <a:endParaRPr lang="it-IT" dirty="0"/>
          </a:p>
          <a:p>
            <a:r>
              <a:rPr lang="it-IT" sz="2400" b="1" dirty="0"/>
              <a:t>Professionalità e passione: </a:t>
            </a:r>
            <a:r>
              <a:rPr lang="it-IT" dirty="0"/>
              <a:t>gli esperti che ci hanno accompagnato ci hanno trasmesso la loro passione per il loro lavoro coinvolgendoci ancora di più nelle attività proposte. </a:t>
            </a:r>
          </a:p>
          <a:p>
            <a:endParaRPr lang="it-IT" dirty="0"/>
          </a:p>
          <a:p>
            <a:r>
              <a:rPr lang="it-IT" sz="2400" b="1" dirty="0"/>
              <a:t>Contatto con al natura: </a:t>
            </a:r>
            <a:r>
              <a:rPr lang="it-IT" dirty="0"/>
              <a:t>il </a:t>
            </a:r>
            <a:r>
              <a:rPr lang="it-IT" dirty="0" err="1"/>
              <a:t>setting</a:t>
            </a:r>
            <a:r>
              <a:rPr lang="it-IT" dirty="0"/>
              <a:t> ha giocato un ruolo fondamentale perché ci ha permesso di confrontarci con un nuova disciplina in un posto meraviglioso, ricco di stimoli. </a:t>
            </a:r>
          </a:p>
        </p:txBody>
      </p:sp>
    </p:spTree>
    <p:extLst>
      <p:ext uri="{BB962C8B-B14F-4D97-AF65-F5344CB8AC3E}">
        <p14:creationId xmlns:p14="http://schemas.microsoft.com/office/powerpoint/2010/main" val="1660818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A6A56C-E403-144D-B6CC-7C8790B629FD}"/>
              </a:ext>
            </a:extLst>
          </p:cNvPr>
          <p:cNvSpPr>
            <a:spLocks noGrp="1"/>
          </p:cNvSpPr>
          <p:nvPr>
            <p:ph type="title"/>
          </p:nvPr>
        </p:nvSpPr>
        <p:spPr/>
        <p:txBody>
          <a:bodyPr/>
          <a:lstStyle/>
          <a:p>
            <a:r>
              <a:rPr lang="it-IT" dirty="0"/>
              <a:t>PUNTI DI DEBOLEZZA DELLA GIORNATA:</a:t>
            </a:r>
          </a:p>
        </p:txBody>
      </p:sp>
      <p:sp>
        <p:nvSpPr>
          <p:cNvPr id="3" name="Segnaposto contenuto 2">
            <a:extLst>
              <a:ext uri="{FF2B5EF4-FFF2-40B4-BE49-F238E27FC236}">
                <a16:creationId xmlns:a16="http://schemas.microsoft.com/office/drawing/2014/main" id="{262DB6EE-3D01-054E-9055-87F407324F93}"/>
              </a:ext>
            </a:extLst>
          </p:cNvPr>
          <p:cNvSpPr>
            <a:spLocks noGrp="1"/>
          </p:cNvSpPr>
          <p:nvPr>
            <p:ph idx="1"/>
          </p:nvPr>
        </p:nvSpPr>
        <p:spPr/>
        <p:txBody>
          <a:bodyPr/>
          <a:lstStyle/>
          <a:p>
            <a:r>
              <a:rPr lang="it-IT" sz="2400" b="1" dirty="0"/>
              <a:t>Poco tempo: </a:t>
            </a:r>
            <a:r>
              <a:rPr lang="it-IT" dirty="0"/>
              <a:t>purtroppo abbiamo avuto poco tempo per approfondire tematiche come la storia dell’arco, il suo utilizzo nel corso del tempo, le trasformazioni subite,… </a:t>
            </a:r>
          </a:p>
          <a:p>
            <a:endParaRPr lang="it-IT" dirty="0"/>
          </a:p>
          <a:p>
            <a:pPr marL="0" indent="0">
              <a:buNone/>
            </a:pPr>
            <a:r>
              <a:rPr lang="it-IT" dirty="0"/>
              <a:t>Un suggerimento che potremmo dare, potrebbe essere quello di proporre una preparazione precedente al laboratorio in modo da arrivare alla giornata più preparati e pronti ad affrontare temi più impegnativi e approfondire argomenti particolari. Sarebbe interessante anche aggiungere a questa attività di tiro con l’arco l’utilizzo di una bussola e una mappa per stimolare l’orientamento. </a:t>
            </a:r>
          </a:p>
        </p:txBody>
      </p:sp>
    </p:spTree>
    <p:extLst>
      <p:ext uri="{BB962C8B-B14F-4D97-AF65-F5344CB8AC3E}">
        <p14:creationId xmlns:p14="http://schemas.microsoft.com/office/powerpoint/2010/main" val="3634466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CE3843-2EB8-1141-AA28-29BA84BA18D9}"/>
              </a:ext>
            </a:extLst>
          </p:cNvPr>
          <p:cNvSpPr>
            <a:spLocks noGrp="1"/>
          </p:cNvSpPr>
          <p:nvPr>
            <p:ph type="title"/>
          </p:nvPr>
        </p:nvSpPr>
        <p:spPr/>
        <p:txBody>
          <a:bodyPr/>
          <a:lstStyle/>
          <a:p>
            <a:r>
              <a:rPr lang="it-IT" dirty="0"/>
              <a:t>COME RIPORTARE L’ATTIVITÀ DI TIRO CON L’ARCO A SCUOLA…</a:t>
            </a:r>
          </a:p>
        </p:txBody>
      </p:sp>
      <p:sp>
        <p:nvSpPr>
          <p:cNvPr id="3" name="Segnaposto contenuto 2">
            <a:extLst>
              <a:ext uri="{FF2B5EF4-FFF2-40B4-BE49-F238E27FC236}">
                <a16:creationId xmlns:a16="http://schemas.microsoft.com/office/drawing/2014/main" id="{E9D12CBB-8466-F54F-A9AD-A31AF9CF4F0B}"/>
              </a:ext>
            </a:extLst>
          </p:cNvPr>
          <p:cNvSpPr>
            <a:spLocks noGrp="1"/>
          </p:cNvSpPr>
          <p:nvPr>
            <p:ph idx="1"/>
          </p:nvPr>
        </p:nvSpPr>
        <p:spPr/>
        <p:txBody>
          <a:bodyPr>
            <a:normAutofit lnSpcReduction="10000"/>
          </a:bodyPr>
          <a:lstStyle/>
          <a:p>
            <a:r>
              <a:rPr lang="it-IT" dirty="0"/>
              <a:t>Si tratta di un’attività che si collega con molte discipline.</a:t>
            </a:r>
          </a:p>
          <a:p>
            <a:r>
              <a:rPr lang="it-IT" dirty="0"/>
              <a:t>La parte pratica stimolerebbe i bambini in quanto riuscirebbe a coinvolgere anche i più timidi ed i più insicuri, perché si renderebbero conto che non è un'attività così facile in cui tutti riescono senza sforzi. Inoltre puntando sulla collaborazione e non sulla competitività di riuscire a centrare il bersaglio, si svilupperebbe un buon clima cooperativo, formativo e divertente in cui nessuno si sentirebbe escluso.</a:t>
            </a:r>
          </a:p>
          <a:p>
            <a:r>
              <a:rPr lang="it-IT" dirty="0"/>
              <a:t> L'escursione nel percorso in mezzo al bosco potrebbe offrire altrettanti spunti. Innanzitutto ci sarebbe l'importanza di far comprendere ai bambini il rispetto per la natura e per gli animali, inoltre si dovrebbe spiegare loro che occorre concentrazione in quello che andrebbero a fare perché essendo in mezzo alla natura dovremmo stare attenti a cosa stiamo facendo e a dove stiamo camminando.</a:t>
            </a:r>
          </a:p>
          <a:p>
            <a:endParaRPr lang="it-IT" dirty="0"/>
          </a:p>
        </p:txBody>
      </p:sp>
    </p:spTree>
    <p:extLst>
      <p:ext uri="{BB962C8B-B14F-4D97-AF65-F5344CB8AC3E}">
        <p14:creationId xmlns:p14="http://schemas.microsoft.com/office/powerpoint/2010/main" val="541258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EF6CF05-F9D3-CE4C-B74C-7288327FFFA9}"/>
              </a:ext>
            </a:extLst>
          </p:cNvPr>
          <p:cNvSpPr>
            <a:spLocks noGrp="1"/>
          </p:cNvSpPr>
          <p:nvPr>
            <p:ph idx="1"/>
          </p:nvPr>
        </p:nvSpPr>
        <p:spPr>
          <a:xfrm>
            <a:off x="2133600" y="577516"/>
            <a:ext cx="9371012" cy="5333706"/>
          </a:xfrm>
        </p:spPr>
        <p:txBody>
          <a:bodyPr/>
          <a:lstStyle/>
          <a:p>
            <a:pPr marL="0" indent="0">
              <a:buNone/>
            </a:pPr>
            <a:r>
              <a:rPr lang="it-IT" sz="3200" b="1" dirty="0"/>
              <a:t>INTRODUZIONE:</a:t>
            </a:r>
          </a:p>
          <a:p>
            <a:endParaRPr lang="it-IT" sz="2400" dirty="0"/>
          </a:p>
          <a:p>
            <a:r>
              <a:rPr lang="it-IT" sz="2400" dirty="0"/>
              <a:t>Il laboratorio è stato condotto dal Movimento di Cooperazione Educativa (MCE) a cura di Lando Landi e Maria Rosaria Di Santo e da Stefano Cuccuini Presidente della Compagnia Arcieristica “09BOTA” della FIARC ( Federazione Italiana Arcieri Tiro di Campagna).</a:t>
            </a:r>
          </a:p>
          <a:p>
            <a:endParaRPr lang="it-IT" sz="2400" dirty="0"/>
          </a:p>
          <a:p>
            <a:r>
              <a:rPr lang="it-IT" sz="2400" dirty="0"/>
              <a:t>OBIETTIVO: far scoprire il mondo dell'arco attraverso la simulazione venatoria.</a:t>
            </a:r>
          </a:p>
          <a:p>
            <a:endParaRPr lang="it-IT" dirty="0"/>
          </a:p>
        </p:txBody>
      </p:sp>
    </p:spTree>
    <p:extLst>
      <p:ext uri="{BB962C8B-B14F-4D97-AF65-F5344CB8AC3E}">
        <p14:creationId xmlns:p14="http://schemas.microsoft.com/office/powerpoint/2010/main" val="1854370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48043C8-230F-5749-8C7C-C25AC56A2B56}"/>
              </a:ext>
            </a:extLst>
          </p:cNvPr>
          <p:cNvSpPr>
            <a:spLocks noGrp="1"/>
          </p:cNvSpPr>
          <p:nvPr>
            <p:ph idx="1"/>
          </p:nvPr>
        </p:nvSpPr>
        <p:spPr>
          <a:xfrm>
            <a:off x="2542032" y="914400"/>
            <a:ext cx="9015984" cy="4996822"/>
          </a:xfrm>
        </p:spPr>
        <p:txBody>
          <a:bodyPr/>
          <a:lstStyle/>
          <a:p>
            <a:r>
              <a:rPr lang="it-IT" sz="2000" dirty="0"/>
              <a:t>Questa esperienza si collegherebbe bene con le discipline di scienze e di geografia. Per quanto riguarda la prima potremmo pensare alle varie specie di alberi e piante che andremmo ad incontrare e che i bambini potrebbero conoscere, inoltre verrebbero offerti spunti anche per le possibili specie di animali che si potrebbero incontrare in questi boschi. Per quanto riguarda geografia secondo noi sarebbe interessante proporre un'attività relativa all'orientamento, quindi individuare diversi punti di riferimento che permetterebbero ai bambini di capire ad esempio da dove sono partiti, ma anche riuscire ad individuare il nord con l'aiuto della bussola o dei componenti della natura (pensiamo al muschio).</a:t>
            </a:r>
          </a:p>
          <a:p>
            <a:endParaRPr lang="it-IT" dirty="0"/>
          </a:p>
        </p:txBody>
      </p:sp>
    </p:spTree>
    <p:extLst>
      <p:ext uri="{BB962C8B-B14F-4D97-AF65-F5344CB8AC3E}">
        <p14:creationId xmlns:p14="http://schemas.microsoft.com/office/powerpoint/2010/main" val="337227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8C2F95-06F8-0A49-8A3C-514C8D9A975E}"/>
              </a:ext>
            </a:extLst>
          </p:cNvPr>
          <p:cNvSpPr>
            <a:spLocks noGrp="1"/>
          </p:cNvSpPr>
          <p:nvPr>
            <p:ph type="title"/>
          </p:nvPr>
        </p:nvSpPr>
        <p:spPr/>
        <p:txBody>
          <a:bodyPr/>
          <a:lstStyle/>
          <a:p>
            <a:r>
              <a:rPr lang="it-IT" dirty="0"/>
              <a:t>CONCLUSIONI</a:t>
            </a:r>
          </a:p>
        </p:txBody>
      </p:sp>
      <p:sp>
        <p:nvSpPr>
          <p:cNvPr id="3" name="Segnaposto contenuto 2">
            <a:extLst>
              <a:ext uri="{FF2B5EF4-FFF2-40B4-BE49-F238E27FC236}">
                <a16:creationId xmlns:a16="http://schemas.microsoft.com/office/drawing/2014/main" id="{58857928-8BBF-CE4E-B256-29C639B33ED6}"/>
              </a:ext>
            </a:extLst>
          </p:cNvPr>
          <p:cNvSpPr>
            <a:spLocks noGrp="1"/>
          </p:cNvSpPr>
          <p:nvPr>
            <p:ph idx="1"/>
          </p:nvPr>
        </p:nvSpPr>
        <p:spPr/>
        <p:txBody>
          <a:bodyPr/>
          <a:lstStyle/>
          <a:p>
            <a:r>
              <a:rPr lang="it-IT" sz="2400" dirty="0"/>
              <a:t>È stato un laboratorio accattivante che ci ha insegnato tanto, non solo dal punto di vista professionale ma anche personale. </a:t>
            </a:r>
          </a:p>
          <a:p>
            <a:endParaRPr lang="it-IT" sz="2400" dirty="0"/>
          </a:p>
          <a:p>
            <a:r>
              <a:rPr lang="it-IT" sz="2400" dirty="0"/>
              <a:t>Ci ha permesso di conoscere nuove persone e nuovi lati di noi stesse. </a:t>
            </a:r>
          </a:p>
          <a:p>
            <a:endParaRPr lang="it-IT" sz="2400" dirty="0"/>
          </a:p>
          <a:p>
            <a:endParaRPr lang="it-IT" dirty="0"/>
          </a:p>
        </p:txBody>
      </p:sp>
    </p:spTree>
    <p:extLst>
      <p:ext uri="{BB962C8B-B14F-4D97-AF65-F5344CB8AC3E}">
        <p14:creationId xmlns:p14="http://schemas.microsoft.com/office/powerpoint/2010/main" val="65161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9ACA392-7080-495C-AE41-ECAFF6BC9C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Immagine 8">
            <a:extLst>
              <a:ext uri="{FF2B5EF4-FFF2-40B4-BE49-F238E27FC236}">
                <a16:creationId xmlns:a16="http://schemas.microsoft.com/office/drawing/2014/main" id="{53972E39-46B5-C244-8FE4-98BCC78CABD7}"/>
              </a:ext>
            </a:extLst>
          </p:cNvPr>
          <p:cNvPicPr>
            <a:picLocks noChangeAspect="1"/>
          </p:cNvPicPr>
          <p:nvPr/>
        </p:nvPicPr>
        <p:blipFill rotWithShape="1">
          <a:blip r:embed="rId2">
            <a:duotone>
              <a:schemeClr val="bg2">
                <a:shade val="45000"/>
                <a:satMod val="135000"/>
              </a:schemeClr>
              <a:prstClr val="white"/>
            </a:duotone>
            <a:alphaModFix amt="40000"/>
          </a:blip>
          <a:srcRect l="9560" r="9912"/>
          <a:stretch/>
        </p:blipFill>
        <p:spPr>
          <a:xfrm>
            <a:off x="4823610" y="-9225"/>
            <a:ext cx="7363416" cy="6857990"/>
          </a:xfrm>
          <a:prstGeom prst="rect">
            <a:avLst/>
          </a:prstGeom>
        </p:spPr>
      </p:pic>
      <p:grpSp>
        <p:nvGrpSpPr>
          <p:cNvPr id="16" name="Group 15">
            <a:extLst>
              <a:ext uri="{FF2B5EF4-FFF2-40B4-BE49-F238E27FC236}">
                <a16:creationId xmlns:a16="http://schemas.microsoft.com/office/drawing/2014/main" id="{212FFB9A-A9A6-4077-AA67-2DF88D3520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7" name="Freeform 11">
              <a:extLst>
                <a:ext uri="{FF2B5EF4-FFF2-40B4-BE49-F238E27FC236}">
                  <a16:creationId xmlns:a16="http://schemas.microsoft.com/office/drawing/2014/main" id="{6EC5DBBA-A9F7-4342-908F-A04A2089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8" name="Freeform 12">
              <a:extLst>
                <a:ext uri="{FF2B5EF4-FFF2-40B4-BE49-F238E27FC236}">
                  <a16:creationId xmlns:a16="http://schemas.microsoft.com/office/drawing/2014/main" id="{5A70F3D9-28AF-4553-8556-39EACDE3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9" name="Freeform 13">
              <a:extLst>
                <a:ext uri="{FF2B5EF4-FFF2-40B4-BE49-F238E27FC236}">
                  <a16:creationId xmlns:a16="http://schemas.microsoft.com/office/drawing/2014/main" id="{A07EC96F-AB36-4837-8C97-04A10737C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0" name="Freeform 14">
              <a:extLst>
                <a:ext uri="{FF2B5EF4-FFF2-40B4-BE49-F238E27FC236}">
                  <a16:creationId xmlns:a16="http://schemas.microsoft.com/office/drawing/2014/main" id="{E2AD346F-BD6F-4BB5-8CCA-99C9EC9E28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1" name="Freeform 15">
              <a:extLst>
                <a:ext uri="{FF2B5EF4-FFF2-40B4-BE49-F238E27FC236}">
                  <a16:creationId xmlns:a16="http://schemas.microsoft.com/office/drawing/2014/main" id="{8255E0C8-E8EE-4C2C-B3FB-11FB14394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2" name="Freeform 16">
              <a:extLst>
                <a:ext uri="{FF2B5EF4-FFF2-40B4-BE49-F238E27FC236}">
                  <a16:creationId xmlns:a16="http://schemas.microsoft.com/office/drawing/2014/main" id="{45D17463-32DE-4E10-855D-2F27BDFF3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3" name="Freeform 17">
              <a:extLst>
                <a:ext uri="{FF2B5EF4-FFF2-40B4-BE49-F238E27FC236}">
                  <a16:creationId xmlns:a16="http://schemas.microsoft.com/office/drawing/2014/main" id="{D34B74C1-A7E3-43AE-9F2A-29D2510BC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4" name="Freeform 18">
              <a:extLst>
                <a:ext uri="{FF2B5EF4-FFF2-40B4-BE49-F238E27FC236}">
                  <a16:creationId xmlns:a16="http://schemas.microsoft.com/office/drawing/2014/main" id="{880EAE22-678C-4F5A-AE0B-7ADC767830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5" name="Freeform 19">
              <a:extLst>
                <a:ext uri="{FF2B5EF4-FFF2-40B4-BE49-F238E27FC236}">
                  <a16:creationId xmlns:a16="http://schemas.microsoft.com/office/drawing/2014/main" id="{AAA1D423-DBFC-468F-921A-C3A133959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6" name="Freeform 20">
              <a:extLst>
                <a:ext uri="{FF2B5EF4-FFF2-40B4-BE49-F238E27FC236}">
                  <a16:creationId xmlns:a16="http://schemas.microsoft.com/office/drawing/2014/main" id="{4DC36C60-B463-4722-BA7B-367F1F809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7" name="Freeform 21">
              <a:extLst>
                <a:ext uri="{FF2B5EF4-FFF2-40B4-BE49-F238E27FC236}">
                  <a16:creationId xmlns:a16="http://schemas.microsoft.com/office/drawing/2014/main" id="{E3A1FD70-30C5-4A68-8ED8-2D2D86F8A7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8" name="Freeform 22">
              <a:extLst>
                <a:ext uri="{FF2B5EF4-FFF2-40B4-BE49-F238E27FC236}">
                  <a16:creationId xmlns:a16="http://schemas.microsoft.com/office/drawing/2014/main" id="{E5021940-9D24-4EEC-9EFD-5EE62B0C2E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0" name="Group 29">
            <a:extLst>
              <a:ext uri="{FF2B5EF4-FFF2-40B4-BE49-F238E27FC236}">
                <a16:creationId xmlns:a16="http://schemas.microsoft.com/office/drawing/2014/main" id="{6BBE522E-A1F3-4284-B478-0AF721C013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31" name="Freeform 27">
              <a:extLst>
                <a:ext uri="{FF2B5EF4-FFF2-40B4-BE49-F238E27FC236}">
                  <a16:creationId xmlns:a16="http://schemas.microsoft.com/office/drawing/2014/main" id="{1C3742B9-ED23-4F13-A1DE-6DDF68D503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2" name="Freeform 28">
              <a:extLst>
                <a:ext uri="{FF2B5EF4-FFF2-40B4-BE49-F238E27FC236}">
                  <a16:creationId xmlns:a16="http://schemas.microsoft.com/office/drawing/2014/main" id="{1FA1C96A-7250-481B-860B-2BA5CC36DF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3" name="Freeform 29">
              <a:extLst>
                <a:ext uri="{FF2B5EF4-FFF2-40B4-BE49-F238E27FC236}">
                  <a16:creationId xmlns:a16="http://schemas.microsoft.com/office/drawing/2014/main" id="{29E2DA36-4CC2-42E3-AEF3-E622E45203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4" name="Freeform 30">
              <a:extLst>
                <a:ext uri="{FF2B5EF4-FFF2-40B4-BE49-F238E27FC236}">
                  <a16:creationId xmlns:a16="http://schemas.microsoft.com/office/drawing/2014/main" id="{456EF9A0-DFCE-4CBD-B8D6-95700A102B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5" name="Freeform 31">
              <a:extLst>
                <a:ext uri="{FF2B5EF4-FFF2-40B4-BE49-F238E27FC236}">
                  <a16:creationId xmlns:a16="http://schemas.microsoft.com/office/drawing/2014/main" id="{59FA5E91-28B0-4314-A84E-0938F67CDC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6" name="Freeform 32">
              <a:extLst>
                <a:ext uri="{FF2B5EF4-FFF2-40B4-BE49-F238E27FC236}">
                  <a16:creationId xmlns:a16="http://schemas.microsoft.com/office/drawing/2014/main" id="{AB359E1B-376A-436D-A7A4-A0A138A2C7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7" name="Freeform 33">
              <a:extLst>
                <a:ext uri="{FF2B5EF4-FFF2-40B4-BE49-F238E27FC236}">
                  <a16:creationId xmlns:a16="http://schemas.microsoft.com/office/drawing/2014/main" id="{A073E7A8-7DC9-49C5-AF88-9EF8787CA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8" name="Freeform 34">
              <a:extLst>
                <a:ext uri="{FF2B5EF4-FFF2-40B4-BE49-F238E27FC236}">
                  <a16:creationId xmlns:a16="http://schemas.microsoft.com/office/drawing/2014/main" id="{7F28B39D-28E8-4BB3-9C81-CEC93C89D0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9" name="Freeform 35">
              <a:extLst>
                <a:ext uri="{FF2B5EF4-FFF2-40B4-BE49-F238E27FC236}">
                  <a16:creationId xmlns:a16="http://schemas.microsoft.com/office/drawing/2014/main" id="{AF1B6B0E-5F1F-451E-B922-7B5EBD8A87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0" name="Freeform 36">
              <a:extLst>
                <a:ext uri="{FF2B5EF4-FFF2-40B4-BE49-F238E27FC236}">
                  <a16:creationId xmlns:a16="http://schemas.microsoft.com/office/drawing/2014/main" id="{9E159851-CBEF-4CC9-88F7-098DDE4ACB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1" name="Freeform 37">
              <a:extLst>
                <a:ext uri="{FF2B5EF4-FFF2-40B4-BE49-F238E27FC236}">
                  <a16:creationId xmlns:a16="http://schemas.microsoft.com/office/drawing/2014/main" id="{4FC0107B-2332-4026-A6F5-D5C599C16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2" name="Freeform 38">
              <a:extLst>
                <a:ext uri="{FF2B5EF4-FFF2-40B4-BE49-F238E27FC236}">
                  <a16:creationId xmlns:a16="http://schemas.microsoft.com/office/drawing/2014/main" id="{A4D5131E-4CB6-4545-A0E5-7EC559F238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olo 1">
            <a:extLst>
              <a:ext uri="{FF2B5EF4-FFF2-40B4-BE49-F238E27FC236}">
                <a16:creationId xmlns:a16="http://schemas.microsoft.com/office/drawing/2014/main" id="{84B51520-71A5-D64C-AB66-3B27F9DA7F5B}"/>
              </a:ext>
            </a:extLst>
          </p:cNvPr>
          <p:cNvSpPr>
            <a:spLocks noGrp="1"/>
          </p:cNvSpPr>
          <p:nvPr>
            <p:ph type="title"/>
          </p:nvPr>
        </p:nvSpPr>
        <p:spPr>
          <a:xfrm>
            <a:off x="6483096" y="624109"/>
            <a:ext cx="5257800" cy="1460951"/>
          </a:xfrm>
        </p:spPr>
        <p:txBody>
          <a:bodyPr>
            <a:normAutofit/>
          </a:bodyPr>
          <a:lstStyle/>
          <a:p>
            <a:r>
              <a:rPr lang="it-IT" sz="4000" dirty="0"/>
              <a:t>SETTING DEL LABORATORIO: </a:t>
            </a:r>
          </a:p>
        </p:txBody>
      </p:sp>
      <p:sp>
        <p:nvSpPr>
          <p:cNvPr id="44" name="Rectangle 43">
            <a:extLst>
              <a:ext uri="{FF2B5EF4-FFF2-40B4-BE49-F238E27FC236}">
                <a16:creationId xmlns:a16="http://schemas.microsoft.com/office/drawing/2014/main" id="{BF460B75-08A3-4AD9-B392-2F841853DE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6" name="Freeform 11">
            <a:extLst>
              <a:ext uri="{FF2B5EF4-FFF2-40B4-BE49-F238E27FC236}">
                <a16:creationId xmlns:a16="http://schemas.microsoft.com/office/drawing/2014/main" id="{932B8D4C-C552-4B47-BFCE-B2744E91D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7" name="Immagine 6">
            <a:extLst>
              <a:ext uri="{FF2B5EF4-FFF2-40B4-BE49-F238E27FC236}">
                <a16:creationId xmlns:a16="http://schemas.microsoft.com/office/drawing/2014/main" id="{A09360A9-C063-7B4F-BF01-84A671E935A9}"/>
              </a:ext>
            </a:extLst>
          </p:cNvPr>
          <p:cNvPicPr>
            <a:picLocks noChangeAspect="1"/>
          </p:cNvPicPr>
          <p:nvPr/>
        </p:nvPicPr>
        <p:blipFill rotWithShape="1">
          <a:blip r:embed="rId3"/>
          <a:srcRect l="22988"/>
          <a:stretch/>
        </p:blipFill>
        <p:spPr>
          <a:xfrm>
            <a:off x="-42792" y="-21931"/>
            <a:ext cx="4694650" cy="3428990"/>
          </a:xfrm>
          <a:prstGeom prst="rect">
            <a:avLst/>
          </a:prstGeom>
        </p:spPr>
      </p:pic>
      <p:pic>
        <p:nvPicPr>
          <p:cNvPr id="5" name="Immagine 4">
            <a:extLst>
              <a:ext uri="{FF2B5EF4-FFF2-40B4-BE49-F238E27FC236}">
                <a16:creationId xmlns:a16="http://schemas.microsoft.com/office/drawing/2014/main" id="{D51DBAF5-CE5F-B244-938B-A4349A643C0E}"/>
              </a:ext>
            </a:extLst>
          </p:cNvPr>
          <p:cNvPicPr>
            <a:picLocks noChangeAspect="1"/>
          </p:cNvPicPr>
          <p:nvPr/>
        </p:nvPicPr>
        <p:blipFill rotWithShape="1">
          <a:blip r:embed="rId4"/>
          <a:srcRect l="2865" r="20336"/>
          <a:stretch/>
        </p:blipFill>
        <p:spPr>
          <a:xfrm>
            <a:off x="-6518" y="3419765"/>
            <a:ext cx="4681671" cy="3429000"/>
          </a:xfrm>
          <a:prstGeom prst="rect">
            <a:avLst/>
          </a:prstGeom>
        </p:spPr>
      </p:pic>
      <p:cxnSp>
        <p:nvCxnSpPr>
          <p:cNvPr id="48" name="Straight Connector 47">
            <a:extLst>
              <a:ext uri="{FF2B5EF4-FFF2-40B4-BE49-F238E27FC236}">
                <a16:creationId xmlns:a16="http://schemas.microsoft.com/office/drawing/2014/main" id="{CD5E6192-353B-4608-923E-27F8C1EF95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4754880"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D139A2B0-3A81-C449-888C-96DA719AE03D}"/>
              </a:ext>
            </a:extLst>
          </p:cNvPr>
          <p:cNvSpPr>
            <a:spLocks noGrp="1"/>
          </p:cNvSpPr>
          <p:nvPr>
            <p:ph idx="1"/>
          </p:nvPr>
        </p:nvSpPr>
        <p:spPr>
          <a:xfrm>
            <a:off x="6438191" y="2133600"/>
            <a:ext cx="5066419" cy="3777622"/>
          </a:xfrm>
        </p:spPr>
        <p:txBody>
          <a:bodyPr>
            <a:normAutofit/>
          </a:bodyPr>
          <a:lstStyle/>
          <a:p>
            <a:r>
              <a:rPr lang="it-IT" sz="2400" dirty="0"/>
              <a:t>Il luogo di ritrovo della Compagnia Arcieristica a Monte Morello presenta un'ampia radura con annessi vari bersagli per l'attività pratica, tavoli e sedie dove poter pranzare/riposare e una casetta in pietra e legno adibita a rimessa per poter riporre il materiale vario.</a:t>
            </a:r>
          </a:p>
          <a:p>
            <a:endParaRPr lang="it-IT" dirty="0"/>
          </a:p>
        </p:txBody>
      </p:sp>
    </p:spTree>
    <p:extLst>
      <p:ext uri="{BB962C8B-B14F-4D97-AF65-F5344CB8AC3E}">
        <p14:creationId xmlns:p14="http://schemas.microsoft.com/office/powerpoint/2010/main" val="4084177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52DF928-3322-2B48-9A68-28963B66BB50}"/>
              </a:ext>
            </a:extLst>
          </p:cNvPr>
          <p:cNvPicPr>
            <a:picLocks noChangeAspect="1"/>
          </p:cNvPicPr>
          <p:nvPr/>
        </p:nvPicPr>
        <p:blipFill rotWithShape="1">
          <a:blip r:embed="rId2"/>
          <a:srcRect b="25000"/>
          <a:stretch/>
        </p:blipFill>
        <p:spPr>
          <a:xfrm>
            <a:off x="20" y="10"/>
            <a:ext cx="12191980" cy="6857990"/>
          </a:xfrm>
          <a:prstGeom prst="rect">
            <a:avLst/>
          </a:prstGeom>
        </p:spPr>
      </p:pic>
    </p:spTree>
    <p:extLst>
      <p:ext uri="{BB962C8B-B14F-4D97-AF65-F5344CB8AC3E}">
        <p14:creationId xmlns:p14="http://schemas.microsoft.com/office/powerpoint/2010/main" val="1402698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375C8A-0A07-E24E-A3B8-39B80145365B}"/>
              </a:ext>
            </a:extLst>
          </p:cNvPr>
          <p:cNvSpPr>
            <a:spLocks noGrp="1"/>
          </p:cNvSpPr>
          <p:nvPr>
            <p:ph type="title"/>
          </p:nvPr>
        </p:nvSpPr>
        <p:spPr>
          <a:xfrm>
            <a:off x="2060851" y="640913"/>
            <a:ext cx="4790008" cy="1280890"/>
          </a:xfrm>
        </p:spPr>
        <p:txBody>
          <a:bodyPr>
            <a:normAutofit/>
          </a:bodyPr>
          <a:lstStyle/>
          <a:p>
            <a:pPr>
              <a:lnSpc>
                <a:spcPct val="90000"/>
              </a:lnSpc>
            </a:pPr>
            <a:r>
              <a:rPr lang="it-IT" sz="3100" dirty="0"/>
              <a:t>IL PROTAGONISTA DEL LABORATORIO: L’ARCO. </a:t>
            </a:r>
          </a:p>
        </p:txBody>
      </p:sp>
      <p:sp>
        <p:nvSpPr>
          <p:cNvPr id="3" name="Segnaposto contenuto 2">
            <a:extLst>
              <a:ext uri="{FF2B5EF4-FFF2-40B4-BE49-F238E27FC236}">
                <a16:creationId xmlns:a16="http://schemas.microsoft.com/office/drawing/2014/main" id="{D2F34671-173E-D649-ABDF-702BBF3491C9}"/>
              </a:ext>
            </a:extLst>
          </p:cNvPr>
          <p:cNvSpPr>
            <a:spLocks noGrp="1"/>
          </p:cNvSpPr>
          <p:nvPr>
            <p:ph idx="1"/>
          </p:nvPr>
        </p:nvSpPr>
        <p:spPr>
          <a:xfrm>
            <a:off x="2060851" y="2172592"/>
            <a:ext cx="4802188" cy="3870755"/>
          </a:xfrm>
        </p:spPr>
        <p:txBody>
          <a:bodyPr>
            <a:normAutofit/>
          </a:bodyPr>
          <a:lstStyle/>
          <a:p>
            <a:r>
              <a:rPr lang="it-IT" dirty="0"/>
              <a:t>Dopo le presentazioni, l’attenzione si è spostata sull’arco. </a:t>
            </a:r>
          </a:p>
          <a:p>
            <a:r>
              <a:rPr lang="it-IT" dirty="0"/>
              <a:t>L'arco era stato creato per cacciare e ci hanno spiegato che ne esistono diversi tipi. Quello da noi utilizzato è un arco “composto” proprio perché è suddiviso in più pezzi che devono poi essere assemblati.</a:t>
            </a:r>
          </a:p>
          <a:p>
            <a:endParaRPr lang="it-IT" dirty="0"/>
          </a:p>
        </p:txBody>
      </p:sp>
      <p:pic>
        <p:nvPicPr>
          <p:cNvPr id="4" name="image003 copia.jpg" descr="image003 copia.jpg">
            <a:extLst>
              <a:ext uri="{FF2B5EF4-FFF2-40B4-BE49-F238E27FC236}">
                <a16:creationId xmlns:a16="http://schemas.microsoft.com/office/drawing/2014/main" id="{3093250C-7039-6048-9CEA-7F603F747060}"/>
              </a:ext>
            </a:extLst>
          </p:cNvPr>
          <p:cNvPicPr>
            <a:picLocks noChangeAspect="1"/>
          </p:cNvPicPr>
          <p:nvPr/>
        </p:nvPicPr>
        <p:blipFill rotWithShape="1">
          <a:blip r:embed="rId2"/>
          <a:srcRect l="1216" r="3399" b="-2"/>
          <a:stretch/>
        </p:blipFill>
        <p:spPr>
          <a:xfrm>
            <a:off x="7045918" y="192960"/>
            <a:ext cx="4641573" cy="3236040"/>
          </a:xfrm>
          <a:prstGeom prst="rect">
            <a:avLst/>
          </a:prstGeom>
        </p:spPr>
      </p:pic>
      <p:pic>
        <p:nvPicPr>
          <p:cNvPr id="8" name="image002.jpg" descr="image002.jpg">
            <a:extLst>
              <a:ext uri="{FF2B5EF4-FFF2-40B4-BE49-F238E27FC236}">
                <a16:creationId xmlns:a16="http://schemas.microsoft.com/office/drawing/2014/main" id="{680A01E5-CAAD-6F4C-9D70-C5514B4AB384}"/>
              </a:ext>
            </a:extLst>
          </p:cNvPr>
          <p:cNvPicPr>
            <a:picLocks noChangeAspect="1"/>
          </p:cNvPicPr>
          <p:nvPr/>
        </p:nvPicPr>
        <p:blipFill rotWithShape="1">
          <a:blip r:embed="rId3"/>
          <a:srcRect l="4617" r="-2" b="-2"/>
          <a:stretch/>
        </p:blipFill>
        <p:spPr>
          <a:xfrm>
            <a:off x="7058098" y="3539823"/>
            <a:ext cx="4629393" cy="3227550"/>
          </a:xfrm>
          <a:prstGeom prst="rect">
            <a:avLst/>
          </a:prstGeom>
        </p:spPr>
      </p:pic>
    </p:spTree>
    <p:extLst>
      <p:ext uri="{BB962C8B-B14F-4D97-AF65-F5344CB8AC3E}">
        <p14:creationId xmlns:p14="http://schemas.microsoft.com/office/powerpoint/2010/main" val="939926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6C81195-034B-7446-9B11-2355B1B0374A}"/>
              </a:ext>
            </a:extLst>
          </p:cNvPr>
          <p:cNvPicPr>
            <a:picLocks noChangeAspect="1"/>
          </p:cNvPicPr>
          <p:nvPr/>
        </p:nvPicPr>
        <p:blipFill>
          <a:blip r:embed="rId2"/>
          <a:stretch>
            <a:fillRect/>
          </a:stretch>
        </p:blipFill>
        <p:spPr>
          <a:xfrm>
            <a:off x="2523744" y="605004"/>
            <a:ext cx="4838446" cy="5647991"/>
          </a:xfrm>
          <a:prstGeom prst="rect">
            <a:avLst/>
          </a:prstGeom>
        </p:spPr>
      </p:pic>
      <p:sp>
        <p:nvSpPr>
          <p:cNvPr id="3" name="Segnaposto contenuto 2">
            <a:extLst>
              <a:ext uri="{FF2B5EF4-FFF2-40B4-BE49-F238E27FC236}">
                <a16:creationId xmlns:a16="http://schemas.microsoft.com/office/drawing/2014/main" id="{63CA09C7-FACD-9B49-B188-427D1CE62109}"/>
              </a:ext>
            </a:extLst>
          </p:cNvPr>
          <p:cNvSpPr txBox="1">
            <a:spLocks/>
          </p:cNvSpPr>
          <p:nvPr/>
        </p:nvSpPr>
        <p:spPr>
          <a:xfrm>
            <a:off x="7766305" y="2391877"/>
            <a:ext cx="4157472" cy="2074244"/>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it-IT" dirty="0"/>
              <a:t>Con l’aiuto degli esperti abbiamo montato i nostri archi. </a:t>
            </a:r>
            <a:br>
              <a:rPr lang="it-IT" dirty="0"/>
            </a:br>
            <a:r>
              <a:rPr lang="it-IT" dirty="0"/>
              <a:t>Gli istruttori ci hanno aiutate a capire come assemblare le varie parti e ci hanno anche illustrato i nomi dei vari pezzi. </a:t>
            </a:r>
          </a:p>
        </p:txBody>
      </p:sp>
    </p:spTree>
    <p:extLst>
      <p:ext uri="{BB962C8B-B14F-4D97-AF65-F5344CB8AC3E}">
        <p14:creationId xmlns:p14="http://schemas.microsoft.com/office/powerpoint/2010/main" val="1315959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B2391-4016-B245-A003-44D096C4858B}"/>
              </a:ext>
            </a:extLst>
          </p:cNvPr>
          <p:cNvSpPr>
            <a:spLocks noGrp="1"/>
          </p:cNvSpPr>
          <p:nvPr>
            <p:ph type="title"/>
          </p:nvPr>
        </p:nvSpPr>
        <p:spPr>
          <a:xfrm>
            <a:off x="1989421" y="477806"/>
            <a:ext cx="8911687" cy="1280890"/>
          </a:xfrm>
        </p:spPr>
        <p:txBody>
          <a:bodyPr>
            <a:normAutofit fontScale="90000"/>
          </a:bodyPr>
          <a:lstStyle/>
          <a:p>
            <a:r>
              <a:rPr lang="it-IT" dirty="0"/>
              <a:t>MA PRIMA DI COMINCIARE È IMPORTANTE IMPARARE LA GIUSTA POSTURA…</a:t>
            </a:r>
          </a:p>
        </p:txBody>
      </p:sp>
      <p:sp>
        <p:nvSpPr>
          <p:cNvPr id="3" name="Segnaposto contenuto 2">
            <a:extLst>
              <a:ext uri="{FF2B5EF4-FFF2-40B4-BE49-F238E27FC236}">
                <a16:creationId xmlns:a16="http://schemas.microsoft.com/office/drawing/2014/main" id="{462D111F-9E23-DE4C-A972-E42758331026}"/>
              </a:ext>
            </a:extLst>
          </p:cNvPr>
          <p:cNvSpPr>
            <a:spLocks noGrp="1"/>
          </p:cNvSpPr>
          <p:nvPr>
            <p:ph idx="1"/>
          </p:nvPr>
        </p:nvSpPr>
        <p:spPr>
          <a:xfrm>
            <a:off x="1989421" y="1758696"/>
            <a:ext cx="8915400" cy="3777622"/>
          </a:xfrm>
        </p:spPr>
        <p:txBody>
          <a:bodyPr/>
          <a:lstStyle/>
          <a:p>
            <a:r>
              <a:rPr lang="it-IT" dirty="0"/>
              <a:t>D'importanza fondamentale è stato capire attraverso alcuni esercizi se siamo più predisposte a tirare (quindi flettere la corda) con la mano destra o con la mano sinistra. Gli esercizi eseguiti ci hanno permesso di capire la mano e l'occhio dominanti, così da avere ben chiara la nostra attitudine a tirare.</a:t>
            </a:r>
          </a:p>
          <a:p>
            <a:r>
              <a:rPr lang="it-IT" dirty="0"/>
              <a:t>Un buon lancio prevede una buona apertura delle scapole e anche il fatto di “imparare” a non seguire la freccia, ma di guardare il bersaglio.</a:t>
            </a:r>
          </a:p>
          <a:p>
            <a:endParaRPr lang="it-IT" dirty="0"/>
          </a:p>
        </p:txBody>
      </p:sp>
      <p:pic>
        <p:nvPicPr>
          <p:cNvPr id="4" name="Immagine 3">
            <a:extLst>
              <a:ext uri="{FF2B5EF4-FFF2-40B4-BE49-F238E27FC236}">
                <a16:creationId xmlns:a16="http://schemas.microsoft.com/office/drawing/2014/main" id="{B0B5F82D-A13C-3C42-AF0E-E1EFB0E9EC8B}"/>
              </a:ext>
            </a:extLst>
          </p:cNvPr>
          <p:cNvPicPr>
            <a:picLocks noChangeAspect="1"/>
          </p:cNvPicPr>
          <p:nvPr/>
        </p:nvPicPr>
        <p:blipFill rotWithShape="1">
          <a:blip r:embed="rId2"/>
          <a:srcRect l="624" b="31829"/>
          <a:stretch/>
        </p:blipFill>
        <p:spPr>
          <a:xfrm>
            <a:off x="2913747" y="4250404"/>
            <a:ext cx="7732168" cy="2129790"/>
          </a:xfrm>
          <a:prstGeom prst="rect">
            <a:avLst/>
          </a:prstGeom>
        </p:spPr>
      </p:pic>
    </p:spTree>
    <p:extLst>
      <p:ext uri="{BB962C8B-B14F-4D97-AF65-F5344CB8AC3E}">
        <p14:creationId xmlns:p14="http://schemas.microsoft.com/office/powerpoint/2010/main" val="2458775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C88DD6-D587-AE4E-8407-D0667AB8E795}"/>
              </a:ext>
            </a:extLst>
          </p:cNvPr>
          <p:cNvSpPr>
            <a:spLocks noGrp="1"/>
          </p:cNvSpPr>
          <p:nvPr>
            <p:ph type="title"/>
          </p:nvPr>
        </p:nvSpPr>
        <p:spPr/>
        <p:txBody>
          <a:bodyPr/>
          <a:lstStyle/>
          <a:p>
            <a:r>
              <a:rPr lang="it-IT" dirty="0"/>
              <a:t>È ORA DI FARE PRATICA NEL «CAMPO PROVA» </a:t>
            </a:r>
          </a:p>
        </p:txBody>
      </p:sp>
      <p:pic>
        <p:nvPicPr>
          <p:cNvPr id="5" name="Segnaposto contenuto 4">
            <a:extLst>
              <a:ext uri="{FF2B5EF4-FFF2-40B4-BE49-F238E27FC236}">
                <a16:creationId xmlns:a16="http://schemas.microsoft.com/office/drawing/2014/main" id="{D913A917-E293-E149-B171-0E245AFFE3B4}"/>
              </a:ext>
            </a:extLst>
          </p:cNvPr>
          <p:cNvPicPr>
            <a:picLocks noGrp="1" noChangeAspect="1"/>
          </p:cNvPicPr>
          <p:nvPr>
            <p:ph idx="1"/>
          </p:nvPr>
        </p:nvPicPr>
        <p:blipFill>
          <a:blip r:embed="rId2"/>
          <a:stretch>
            <a:fillRect/>
          </a:stretch>
        </p:blipFill>
        <p:spPr>
          <a:xfrm rot="5400000">
            <a:off x="7711884" y="2478788"/>
            <a:ext cx="4590287" cy="3442715"/>
          </a:xfrm>
        </p:spPr>
      </p:pic>
      <p:pic>
        <p:nvPicPr>
          <p:cNvPr id="7" name="Immagine 6">
            <a:extLst>
              <a:ext uri="{FF2B5EF4-FFF2-40B4-BE49-F238E27FC236}">
                <a16:creationId xmlns:a16="http://schemas.microsoft.com/office/drawing/2014/main" id="{8690B706-ADA2-3D4E-BB0A-4123A2F1CC87}"/>
              </a:ext>
            </a:extLst>
          </p:cNvPr>
          <p:cNvPicPr>
            <a:picLocks noChangeAspect="1"/>
          </p:cNvPicPr>
          <p:nvPr/>
        </p:nvPicPr>
        <p:blipFill>
          <a:blip r:embed="rId3"/>
          <a:stretch>
            <a:fillRect/>
          </a:stretch>
        </p:blipFill>
        <p:spPr>
          <a:xfrm>
            <a:off x="1780032" y="1905000"/>
            <a:ext cx="6120384" cy="4590288"/>
          </a:xfrm>
          <a:prstGeom prst="rect">
            <a:avLst/>
          </a:prstGeom>
        </p:spPr>
      </p:pic>
    </p:spTree>
    <p:extLst>
      <p:ext uri="{BB962C8B-B14F-4D97-AF65-F5344CB8AC3E}">
        <p14:creationId xmlns:p14="http://schemas.microsoft.com/office/powerpoint/2010/main" val="2612076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C8B6C4B-A867-4D7E-9851-29BB2D603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70BD5D9-CDC5-465C-9E25-2EB0249FE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Segnaposto contenuto 2">
            <a:extLst>
              <a:ext uri="{FF2B5EF4-FFF2-40B4-BE49-F238E27FC236}">
                <a16:creationId xmlns:a16="http://schemas.microsoft.com/office/drawing/2014/main" id="{EA278C3F-1C08-1C47-B6B1-F1E2FAF8045A}"/>
              </a:ext>
            </a:extLst>
          </p:cNvPr>
          <p:cNvSpPr>
            <a:spLocks noGrp="1"/>
          </p:cNvSpPr>
          <p:nvPr>
            <p:ph idx="1"/>
          </p:nvPr>
        </p:nvSpPr>
        <p:spPr>
          <a:xfrm>
            <a:off x="633319" y="1996186"/>
            <a:ext cx="3650278" cy="3774537"/>
          </a:xfrm>
        </p:spPr>
        <p:txBody>
          <a:bodyPr>
            <a:normAutofit/>
          </a:bodyPr>
          <a:lstStyle/>
          <a:p>
            <a:pPr marL="0" indent="0">
              <a:buNone/>
            </a:pPr>
            <a:r>
              <a:rPr lang="it-IT" dirty="0"/>
              <a:t>Dopo aver fatto qualche tiro di prova, ci siamo spostati nel bosco sovrastante la radura dove è stato “costruito” un percorso di tiro con l'arco avente per bersagli animali (chiaramente finti) a determinate distanze. Questo percorso viene utilizzato sia come campo di allenamento, sia per ospitare le competizioni.</a:t>
            </a:r>
          </a:p>
          <a:p>
            <a:endParaRPr lang="it-IT" dirty="0"/>
          </a:p>
        </p:txBody>
      </p:sp>
      <p:pic>
        <p:nvPicPr>
          <p:cNvPr id="5" name="Immagine 4">
            <a:extLst>
              <a:ext uri="{FF2B5EF4-FFF2-40B4-BE49-F238E27FC236}">
                <a16:creationId xmlns:a16="http://schemas.microsoft.com/office/drawing/2014/main" id="{63D56C47-D064-EB48-B782-A7D8B4849CFF}"/>
              </a:ext>
            </a:extLst>
          </p:cNvPr>
          <p:cNvPicPr>
            <a:picLocks noChangeAspect="1"/>
          </p:cNvPicPr>
          <p:nvPr/>
        </p:nvPicPr>
        <p:blipFill rotWithShape="1">
          <a:blip r:embed="rId2"/>
          <a:srcRect t="14499" r="1" b="1"/>
          <a:stretch/>
        </p:blipFill>
        <p:spPr>
          <a:xfrm rot="5400000">
            <a:off x="3674041" y="1585583"/>
            <a:ext cx="5271142" cy="3380136"/>
          </a:xfrm>
          <a:prstGeom prst="rect">
            <a:avLst/>
          </a:prstGeom>
        </p:spPr>
      </p:pic>
      <p:pic>
        <p:nvPicPr>
          <p:cNvPr id="7" name="Immagine 6">
            <a:extLst>
              <a:ext uri="{FF2B5EF4-FFF2-40B4-BE49-F238E27FC236}">
                <a16:creationId xmlns:a16="http://schemas.microsoft.com/office/drawing/2014/main" id="{FDA136F8-7478-C342-A8B3-76EC657116A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4117" r="1" b="1"/>
          <a:stretch/>
        </p:blipFill>
        <p:spPr>
          <a:xfrm>
            <a:off x="8163406" y="640080"/>
            <a:ext cx="3395275" cy="5271142"/>
          </a:xfrm>
          <a:prstGeom prst="rect">
            <a:avLst/>
          </a:prstGeom>
        </p:spPr>
      </p:pic>
      <p:sp>
        <p:nvSpPr>
          <p:cNvPr id="16" name="Freeform 11">
            <a:extLst>
              <a:ext uri="{FF2B5EF4-FFF2-40B4-BE49-F238E27FC236}">
                <a16:creationId xmlns:a16="http://schemas.microsoft.com/office/drawing/2014/main" id="{9185F495-8EFA-407B-AAD7-A2F52AE2C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7138112"/>
      </p:ext>
    </p:extLst>
  </p:cSld>
  <p:clrMapOvr>
    <a:masterClrMapping/>
  </p:clrMapOvr>
</p:sld>
</file>

<file path=ppt/theme/theme1.xml><?xml version="1.0" encoding="utf-8"?>
<a:theme xmlns:a="http://schemas.openxmlformats.org/drawingml/2006/main" name="Filo">
  <a:themeElements>
    <a:clrScheme name="Filo">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Filo">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il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otalTime>6</TotalTime>
  <Words>1132</Words>
  <Application>Microsoft Macintosh PowerPoint</Application>
  <PresentationFormat>Widescreen</PresentationFormat>
  <Paragraphs>61</Paragraphs>
  <Slides>21</Slides>
  <Notes>0</Notes>
  <HiddenSlides>0</HiddenSlides>
  <MMClips>1</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21</vt:i4>
      </vt:variant>
    </vt:vector>
  </HeadingPairs>
  <TitlesOfParts>
    <vt:vector size="25" baseType="lpstr">
      <vt:lpstr>Arial</vt:lpstr>
      <vt:lpstr>Century Gothic</vt:lpstr>
      <vt:lpstr>Wingdings 3</vt:lpstr>
      <vt:lpstr>Filo</vt:lpstr>
      <vt:lpstr>Presentazione standard di PowerPoint</vt:lpstr>
      <vt:lpstr>Presentazione standard di PowerPoint</vt:lpstr>
      <vt:lpstr>SETTING DEL LABORATORIO: </vt:lpstr>
      <vt:lpstr>Presentazione standard di PowerPoint</vt:lpstr>
      <vt:lpstr>IL PROTAGONISTA DEL LABORATORIO: L’ARCO. </vt:lpstr>
      <vt:lpstr>Presentazione standard di PowerPoint</vt:lpstr>
      <vt:lpstr>MA PRIMA DI COMINCIARE È IMPORTANTE IMPARARE LA GIUSTA POSTURA…</vt:lpstr>
      <vt:lpstr>È ORA DI FARE PRATICA NEL «CAMPO PROVA» </vt:lpstr>
      <vt:lpstr>Presentazione standard di PowerPoint</vt:lpstr>
      <vt:lpstr>Presentazione standard di PowerPoint</vt:lpstr>
      <vt:lpstr>Presentazione standard di PowerPoint</vt:lpstr>
      <vt:lpstr>ABBIAMO PROVATO ANCHE IL BERSAGLIO IN MOVIMENTO!</vt:lpstr>
      <vt:lpstr>Presentazione standard di PowerPoint</vt:lpstr>
      <vt:lpstr>Presentazione standard di PowerPoint</vt:lpstr>
      <vt:lpstr>RIFLESSIONI DI SILVIA</vt:lpstr>
      <vt:lpstr>RIFLESSIONI DI VALENTINA</vt:lpstr>
      <vt:lpstr>PUNTI DI FORZA DELLA GIORNATA: </vt:lpstr>
      <vt:lpstr>PUNTI DI DEBOLEZZA DELLA GIORNATA:</vt:lpstr>
      <vt:lpstr>COME RIPORTARE L’ATTIVITÀ DI TIRO CON L’ARCO A SCUOLA…</vt:lpstr>
      <vt:lpstr>Presentazione standard di PowerPoint</vt:lpstr>
      <vt:lpstr>CONCLUSIONI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Lunelli Silvia (Student Edu16)</dc:creator>
  <cp:lastModifiedBy>Lunelli Silvia (Student Edu16)</cp:lastModifiedBy>
  <cp:revision>2</cp:revision>
  <dcterms:created xsi:type="dcterms:W3CDTF">2019-08-30T16:18:01Z</dcterms:created>
  <dcterms:modified xsi:type="dcterms:W3CDTF">2019-08-30T16:24:51Z</dcterms:modified>
</cp:coreProperties>
</file>