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00" r:id="rId2"/>
    <p:sldId id="265" r:id="rId3"/>
    <p:sldId id="256" r:id="rId4"/>
    <p:sldId id="266" r:id="rId5"/>
    <p:sldId id="270" r:id="rId6"/>
    <p:sldId id="293" r:id="rId7"/>
    <p:sldId id="263" r:id="rId8"/>
    <p:sldId id="273" r:id="rId9"/>
    <p:sldId id="272" r:id="rId10"/>
    <p:sldId id="271" r:id="rId11"/>
    <p:sldId id="267" r:id="rId12"/>
    <p:sldId id="258" r:id="rId13"/>
    <p:sldId id="260" r:id="rId14"/>
    <p:sldId id="259" r:id="rId15"/>
    <p:sldId id="257" r:id="rId16"/>
    <p:sldId id="274" r:id="rId17"/>
    <p:sldId id="277" r:id="rId18"/>
    <p:sldId id="301" r:id="rId19"/>
    <p:sldId id="302" r:id="rId20"/>
    <p:sldId id="278" r:id="rId21"/>
    <p:sldId id="279" r:id="rId22"/>
    <p:sldId id="280" r:id="rId23"/>
    <p:sldId id="281" r:id="rId24"/>
    <p:sldId id="290" r:id="rId25"/>
    <p:sldId id="291" r:id="rId26"/>
    <p:sldId id="287" r:id="rId27"/>
    <p:sldId id="288" r:id="rId28"/>
    <p:sldId id="286" r:id="rId29"/>
    <p:sldId id="292" r:id="rId30"/>
    <p:sldId id="282" r:id="rId31"/>
    <p:sldId id="283" r:id="rId32"/>
    <p:sldId id="284" r:id="rId33"/>
    <p:sldId id="285" r:id="rId34"/>
    <p:sldId id="294" r:id="rId35"/>
    <p:sldId id="289" r:id="rId36"/>
    <p:sldId id="299" r:id="rId37"/>
    <p:sldId id="303" r:id="rId38"/>
    <p:sldId id="262" r:id="rId3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4" autoAdjust="0"/>
    <p:restoredTop sz="86570" autoAdjust="0"/>
  </p:normalViewPr>
  <p:slideViewPr>
    <p:cSldViewPr>
      <p:cViewPr>
        <p:scale>
          <a:sx n="84" d="100"/>
          <a:sy n="84" d="100"/>
        </p:scale>
        <p:origin x="-72" y="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Oxford Guide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F02AC-73F5-4D75-808C-62725979A19D}" type="datetimeFigureOut">
              <a:rPr lang="it-IT" smtClean="0"/>
              <a:pPr/>
              <a:t>26/09/2016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958FD-2D40-465D-9E4E-BAB67F4356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747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Oxford Guide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5CBA3-D751-4BB7-B393-B50A873A9A9B}" type="datetimeFigureOut">
              <a:rPr lang="it-IT" smtClean="0"/>
              <a:pPr/>
              <a:t>26/09/2016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BB957-BFB5-4179-9519-B146CFDE927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6360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BB957-BFB5-4179-9519-B146CFDE9271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Oxford Guide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20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28F8-7316-42BC-91B6-4F4E1818648E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58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BE1C-7B81-43B3-B79D-77B5B08DE343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47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FBD-F1D3-4630-8D14-3C3FDBE4589C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46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563E-622B-4266-AEB9-7598741A71DF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17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6CD5-7C57-41EA-B353-03E25F9E1410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4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313F-5A5E-427A-BE92-7BB58AF53BC5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81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A7CB-F6B5-489D-808C-E10DE861A293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9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D848-CB7E-49EF-B3B4-DACECF61E015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17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A3FA-1C3C-47FE-859B-704C08DC68DE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36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135E-E1CB-496F-9727-30E6D61D4402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6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C5BA-0DE5-42B8-A4B5-0686EE7BC512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1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39B4-45F6-4899-B272-A64AF2A58AE8}" type="datetime1">
              <a:rPr lang="it-IT" smtClean="0"/>
              <a:pPr/>
              <a:t>26/09/2016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95AC-64DC-43E0-9579-E6D914D5D8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130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Some far more common </a:t>
            </a:r>
            <a:r>
              <a:rPr lang="it-IT" sz="3600" dirty="0" err="1" smtClean="0"/>
              <a:t>as</a:t>
            </a:r>
            <a:r>
              <a:rPr lang="it-IT" sz="3600" dirty="0" smtClean="0"/>
              <a:t> </a:t>
            </a:r>
            <a:r>
              <a:rPr lang="it-IT" sz="3600" dirty="0" err="1" smtClean="0"/>
              <a:t>particles</a:t>
            </a:r>
            <a:endParaRPr lang="it-IT" sz="36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726321"/>
              </p:ext>
            </p:extLst>
          </p:nvPr>
        </p:nvGraphicFramePr>
        <p:xfrm>
          <a:off x="1835696" y="2132856"/>
          <a:ext cx="51845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97.3%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87.4%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down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79.2%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back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77.4%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139952" y="4797152"/>
            <a:ext cx="417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from</a:t>
            </a:r>
            <a:r>
              <a:rPr lang="it-IT" dirty="0" smtClean="0"/>
              <a:t> M. </a:t>
            </a:r>
            <a:r>
              <a:rPr lang="it-IT" dirty="0" err="1" smtClean="0"/>
              <a:t>Davies</a:t>
            </a:r>
            <a:r>
              <a:rPr lang="it-IT" dirty="0" smtClean="0"/>
              <a:t>, </a:t>
            </a:r>
            <a:r>
              <a:rPr lang="it-IT" i="1" dirty="0" err="1" smtClean="0"/>
              <a:t>Frequency</a:t>
            </a:r>
            <a:r>
              <a:rPr lang="it-IT" i="1" dirty="0" smtClean="0"/>
              <a:t> </a:t>
            </a:r>
            <a:r>
              <a:rPr lang="it-IT" i="1" dirty="0" err="1" smtClean="0"/>
              <a:t>Dictionary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48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Resources</a:t>
            </a:r>
            <a:endParaRPr lang="it-IT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Textbooks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Dictionaries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grammars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9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71600" y="1052736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Collins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Cobuild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: 43 meanings for entry </a:t>
            </a:r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Macmillan: 33 + 9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submeanings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touching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 surface or an object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at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 particular time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supported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by a part of your body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in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 particular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place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in a list</a:t>
            </a: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hitting against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sth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wearing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sth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looking at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sb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sth</a:t>
            </a:r>
            <a:endParaRPr lang="it-IT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[…]</a:t>
            </a:r>
            <a:r>
              <a:rPr lang="en-US" dirty="0"/>
              <a:t> 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9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60778" y="1052736"/>
            <a:ext cx="6552728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 smtClean="0">
                <a:effectLst/>
                <a:latin typeface="Verdana"/>
                <a:ea typeface="Calibri"/>
                <a:cs typeface="Times New Roman"/>
              </a:rPr>
              <a:t>Oxford Guide to English Grammar     </a:t>
            </a: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Unit 27 Prepositions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Introduction to prepositions</a:t>
            </a:r>
            <a:endParaRPr lang="it-IT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Prepositions of place</a:t>
            </a:r>
            <a:endParaRPr lang="it-IT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Prepositions of time</a:t>
            </a:r>
            <a:endParaRPr lang="it-IT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Prepositions with other meanings</a:t>
            </a:r>
            <a:endParaRPr lang="it-IT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Verdana"/>
                <a:ea typeface="Calibri"/>
                <a:cs typeface="Times New Roman"/>
              </a:rPr>
              <a:t>Idiomatic phrases with prepositions</a:t>
            </a:r>
            <a:endParaRPr lang="it-IT" sz="2400" dirty="0">
              <a:ea typeface="Calibri"/>
              <a:cs typeface="Times New Roman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3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66738"/>
            <a:ext cx="34290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9552" y="5367338"/>
            <a:ext cx="7917844" cy="804862"/>
          </a:xfrm>
        </p:spPr>
        <p:txBody>
          <a:bodyPr/>
          <a:lstStyle/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it-IT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one-dimensional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it-IT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two-dimensional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it-IT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three-dimensional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5401"/>
            <a:ext cx="7917844" cy="3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1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criteria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classification</a:t>
            </a:r>
            <a:endParaRPr lang="it-IT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/>
          <a:lstStyle/>
          <a:p>
            <a:r>
              <a:rPr lang="it-IT" dirty="0" smtClean="0"/>
              <a:t>Space vs time</a:t>
            </a:r>
          </a:p>
          <a:p>
            <a:r>
              <a:rPr lang="it-IT" dirty="0" err="1" smtClean="0"/>
              <a:t>Dimension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4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Temporal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spatial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senses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prepositions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+mj-lt"/>
              <a:buAutoNum type="arabicPeriod"/>
            </a:pP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children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danced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a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circle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around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Mary.</a:t>
            </a:r>
          </a:p>
          <a:p>
            <a:pPr>
              <a:buFont typeface="+mj-lt"/>
              <a:buAutoNum type="arabicPeriod"/>
            </a:pPr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+mj-lt"/>
              <a:buAutoNum type="arabicPeriod"/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hammock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suspended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sturdy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trees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+mj-lt"/>
              <a:buAutoNum type="arabicPeriod"/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police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helicopter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hovered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stadium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+mj-lt"/>
              <a:buAutoNum type="arabicPeriod"/>
            </a:pP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Drop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my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house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before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 p.m.</a:t>
            </a:r>
          </a:p>
          <a:p>
            <a:pPr>
              <a:buFont typeface="+mj-lt"/>
              <a:buAutoNum type="arabicPeriod"/>
            </a:pPr>
            <a:endParaRPr lang="it-IT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+mj-lt"/>
              <a:buAutoNum type="arabicPeriod"/>
            </a:pPr>
            <a:r>
              <a:rPr lang="it-IT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hey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laid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carpet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throughout</a:t>
            </a:r>
            <a:r>
              <a:rPr lang="it-IT" sz="1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apartment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164288" y="179348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de-DE" sz="3200" dirty="0" err="1" smtClean="0">
                <a:latin typeface="Verdana" pitchFamily="34" charset="0"/>
              </a:rPr>
              <a:t>Complete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the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following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prepositional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phrases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with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expressions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of</a:t>
            </a:r>
            <a:r>
              <a:rPr lang="de-DE" sz="3200" dirty="0" smtClean="0">
                <a:latin typeface="Verdana" pitchFamily="34" charset="0"/>
              </a:rPr>
              <a:t> time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1800" dirty="0" err="1" smtClean="0">
                <a:latin typeface="Verdana" pitchFamily="34" charset="0"/>
              </a:rPr>
              <a:t>around</a:t>
            </a:r>
            <a:r>
              <a:rPr lang="de-DE" sz="1800" dirty="0" smtClean="0">
                <a:latin typeface="Verdana" pitchFamily="34" charset="0"/>
              </a:rPr>
              <a:t> _______________</a:t>
            </a:r>
            <a:endParaRPr lang="en-US" sz="1800" dirty="0" smtClean="0">
              <a:latin typeface="Verdana" pitchFamily="34" charset="0"/>
            </a:endParaRPr>
          </a:p>
          <a:p>
            <a:r>
              <a:rPr lang="de-DE" sz="1800" dirty="0" err="1" smtClean="0">
                <a:latin typeface="Verdana" pitchFamily="34" charset="0"/>
              </a:rPr>
              <a:t>between</a:t>
            </a:r>
            <a:r>
              <a:rPr lang="de-DE" sz="1800" dirty="0" smtClean="0">
                <a:latin typeface="Verdana" pitchFamily="34" charset="0"/>
              </a:rPr>
              <a:t> ________________</a:t>
            </a:r>
          </a:p>
          <a:p>
            <a:r>
              <a:rPr lang="de-DE" sz="1800" dirty="0" err="1" smtClean="0">
                <a:latin typeface="Verdana" pitchFamily="34" charset="0"/>
              </a:rPr>
              <a:t>over</a:t>
            </a:r>
            <a:r>
              <a:rPr lang="de-DE" sz="1800" dirty="0" smtClean="0">
                <a:latin typeface="Verdana" pitchFamily="34" charset="0"/>
              </a:rPr>
              <a:t> _______________</a:t>
            </a:r>
          </a:p>
          <a:p>
            <a:r>
              <a:rPr lang="de-DE" sz="1800" dirty="0" err="1" smtClean="0">
                <a:latin typeface="Verdana" pitchFamily="34" charset="0"/>
              </a:rPr>
              <a:t>by</a:t>
            </a:r>
            <a:r>
              <a:rPr lang="de-DE" sz="1800" dirty="0" smtClean="0">
                <a:latin typeface="Verdana" pitchFamily="34" charset="0"/>
              </a:rPr>
              <a:t> ______________</a:t>
            </a:r>
          </a:p>
          <a:p>
            <a:r>
              <a:rPr lang="de-DE" sz="1800" dirty="0" err="1" smtClean="0">
                <a:latin typeface="Verdana" pitchFamily="34" charset="0"/>
              </a:rPr>
              <a:t>thoughout</a:t>
            </a:r>
            <a:r>
              <a:rPr lang="de-DE" sz="1800" dirty="0" smtClean="0">
                <a:latin typeface="Verdana" pitchFamily="34" charset="0"/>
              </a:rPr>
              <a:t> _______________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96336" y="3326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Verdana" pitchFamily="34" charset="0"/>
              </a:rPr>
              <a:t>Activity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smtClean="0">
                <a:latin typeface="Verdana" pitchFamily="34" charset="0"/>
              </a:rPr>
              <a:t>More on </a:t>
            </a:r>
            <a:r>
              <a:rPr lang="de-DE" sz="3200" dirty="0" err="1" smtClean="0">
                <a:latin typeface="Verdana" pitchFamily="34" charset="0"/>
              </a:rPr>
              <a:t>spatial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meanings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of</a:t>
            </a:r>
            <a:r>
              <a:rPr lang="de-DE" sz="3200" dirty="0" smtClean="0">
                <a:latin typeface="Verdana" pitchFamily="34" charset="0"/>
              </a:rPr>
              <a:t> </a:t>
            </a:r>
            <a:r>
              <a:rPr lang="de-DE" sz="3200" dirty="0" err="1" smtClean="0">
                <a:latin typeface="Verdana" pitchFamily="34" charset="0"/>
              </a:rPr>
              <a:t>prepositions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Prepositions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6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Categorizing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dimension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b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3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it-IT" sz="3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on, 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  <a:r>
              <a:rPr lang="it-IT" sz="3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it-IT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" name="Segnaposto contenuto 1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2791619"/>
            <a:ext cx="2143125" cy="2143125"/>
          </a:xfrm>
        </p:spPr>
      </p:pic>
      <p:pic>
        <p:nvPicPr>
          <p:cNvPr id="18" name="Segnaposto contenuto 1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708920"/>
            <a:ext cx="1872208" cy="2160239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596336" y="336878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20888"/>
            <a:ext cx="3528392" cy="2880319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835"/>
            <a:ext cx="4038600" cy="2768692"/>
          </a:xfrm>
        </p:spPr>
      </p:pic>
    </p:spTree>
    <p:extLst>
      <p:ext uri="{BB962C8B-B14F-4D97-AF65-F5344CB8AC3E}">
        <p14:creationId xmlns:p14="http://schemas.microsoft.com/office/powerpoint/2010/main" val="17320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596356"/>
            <a:ext cx="3810000" cy="2533650"/>
          </a:xfrm>
        </p:spPr>
      </p:pic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16" y="1600200"/>
            <a:ext cx="3211367" cy="4525963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6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object</a:t>
            </a:r>
            <a:r>
              <a:rPr lang="it-IT" dirty="0" smtClean="0"/>
              <a:t> or a </a:t>
            </a:r>
            <a:r>
              <a:rPr lang="it-IT" dirty="0" err="1" smtClean="0"/>
              <a:t>group</a:t>
            </a:r>
            <a:r>
              <a:rPr lang="it-IT" dirty="0" smtClean="0"/>
              <a:t> of </a:t>
            </a:r>
            <a:r>
              <a:rPr lang="it-IT" dirty="0" err="1" smtClean="0"/>
              <a:t>objects</a:t>
            </a:r>
            <a:r>
              <a:rPr lang="it-IT" dirty="0" smtClean="0"/>
              <a:t> (a scene) can be </a:t>
            </a:r>
            <a:r>
              <a:rPr lang="it-IT" dirty="0" err="1" smtClean="0"/>
              <a:t>construed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-, </a:t>
            </a:r>
            <a:r>
              <a:rPr lang="it-IT" dirty="0" err="1" smtClean="0"/>
              <a:t>two</a:t>
            </a:r>
            <a:r>
              <a:rPr lang="it-IT" dirty="0" smtClean="0"/>
              <a:t>-, or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three-dimensional</a:t>
            </a:r>
            <a:r>
              <a:rPr lang="it-IT" dirty="0" smtClean="0"/>
              <a:t> </a:t>
            </a:r>
            <a:r>
              <a:rPr lang="it-IT" dirty="0" err="1" smtClean="0"/>
              <a:t>depending</a:t>
            </a:r>
            <a:r>
              <a:rPr lang="it-IT" dirty="0" smtClean="0"/>
              <a:t> on </a:t>
            </a:r>
            <a:r>
              <a:rPr lang="it-IT" dirty="0" err="1" smtClean="0"/>
              <a:t>our</a:t>
            </a:r>
            <a:r>
              <a:rPr lang="it-IT" dirty="0" smtClean="0"/>
              <a:t> cognitive </a:t>
            </a:r>
            <a:r>
              <a:rPr lang="it-IT" dirty="0" err="1" smtClean="0"/>
              <a:t>interests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8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constitute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scene  do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appear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be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importance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Typically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focus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certain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which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stand out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against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background of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focus on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smaller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often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more mobile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7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prepositions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express the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asymmetrical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focus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attention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and  the «background» of the scene.</a:t>
            </a:r>
          </a:p>
          <a:p>
            <a:pPr marL="0" indent="0">
              <a:buNone/>
            </a:pP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scene can be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interpreted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or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construed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in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ways, and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construals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expressed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through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choice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prepositions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8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84784"/>
            <a:ext cx="1743075" cy="2619375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411760" y="4800986"/>
            <a:ext cx="4142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lake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below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bird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bird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flying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above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water.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4752528" cy="2736304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99792" y="4826166"/>
            <a:ext cx="336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under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house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house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hill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28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68052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532128" y="4473986"/>
            <a:ext cx="6006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sheep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surrounding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black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sheep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black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sheep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surrounded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by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white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sheep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2050" name="Picture 2" descr="https://encrypted-tbn3.gstatic.com/images?q=tbn:ANd9GcRuArGAQauN0sXPR6rxwGlj4fhrirWGT4tRaZhBPGJDBNvu5FLGk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80"/>
            <a:ext cx="29523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095791" y="4169022"/>
            <a:ext cx="68804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silhouette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captures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background,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known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figure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it-IT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ground</a:t>
            </a:r>
            <a:r>
              <a:rPr lang="it-IT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028343"/>
            <a:ext cx="68407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When a friend recently asked me what I, as a non-native speaker of English, considered the most difficult aspect of the English language, I answered, without hesitation: "The prepositions." This statement of mine has been confirmed by the countless texts, written by non-native authors, that I've had the opportunity to revise, both for our translation company and for this on-line publication. The wrong use of prepositions is by far the most common mistake these authors make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Gabe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Bokor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Translation Journal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(2011)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2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835696" y="2636912"/>
            <a:ext cx="59046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4541662" y="2060848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442555" y="4005064"/>
            <a:ext cx="306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pencil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boo</a:t>
            </a:r>
            <a:r>
              <a:rPr lang="it-IT" dirty="0" smtClean="0"/>
              <a:t>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86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339752" y="764704"/>
            <a:ext cx="4320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771800" y="234888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91680" y="479715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lightswitch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wall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403648" y="1340768"/>
            <a:ext cx="66247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4608004" y="17008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879812" y="501317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mosquito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ceiling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195736" y="2492896"/>
            <a:ext cx="50405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circolare in giù 4"/>
          <p:cNvSpPr/>
          <p:nvPr/>
        </p:nvSpPr>
        <p:spPr>
          <a:xfrm>
            <a:off x="1017216" y="980728"/>
            <a:ext cx="2952328" cy="10081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407707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Put the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pencil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the book.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3491880" y="1988840"/>
            <a:ext cx="4776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Basic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meaning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on: ‘</a:t>
            </a:r>
            <a:r>
              <a:rPr lang="it-IT" sz="3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</a:t>
            </a:r>
            <a:r>
              <a:rPr lang="it-IT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 &amp; ‘</a:t>
            </a:r>
            <a:r>
              <a:rPr lang="it-IT" sz="3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support</a:t>
            </a:r>
            <a:r>
              <a:rPr lang="it-IT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95536" y="2636913"/>
            <a:ext cx="8229600" cy="1944216"/>
          </a:xfrm>
        </p:spPr>
        <p:txBody>
          <a:bodyPr>
            <a:normAutofit/>
          </a:bodyPr>
          <a:lstStyle/>
          <a:p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Rotation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generates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configurations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Static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location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may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it-IT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movement</a:t>
            </a:r>
            <a:r>
              <a:rPr 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9909" y="188640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430209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Dorothy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sat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down on the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floor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  <a:p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Toto</a:t>
                      </a:r>
                      <a:r>
                        <a:rPr lang="it-IT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hid</a:t>
                      </a:r>
                      <a:r>
                        <a:rPr lang="it-IT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under the bed.</a:t>
                      </a:r>
                    </a:p>
                    <a:p>
                      <a:endParaRPr lang="it-IT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Aunt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opened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trap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door in the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floor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  <a:p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She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was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halfway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across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 room.</a:t>
                      </a:r>
                    </a:p>
                    <a:p>
                      <a:endParaRPr lang="it-IT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Aunt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Em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came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 the door.</a:t>
                      </a:r>
                    </a:p>
                    <a:p>
                      <a:endParaRPr lang="it-IT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9551" y="971436"/>
            <a:ext cx="7359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simple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drawing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each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the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following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scenes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52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Bokor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Gabe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S.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Lindstromberg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</a:t>
            </a:r>
            <a:r>
              <a:rPr lang="it-IT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ish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Prepositions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Explained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Translation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Journal,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15:1 (2011).</a:t>
            </a:r>
          </a:p>
          <a:p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Collins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Cobuild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English Dictionary for Advanced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Learners</a:t>
            </a:r>
            <a:r>
              <a:rPr lang="it-IT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(2001).</a:t>
            </a:r>
            <a:endParaRPr lang="it-IT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Davies, Mark &amp; Dee 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Gardem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Frequency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Dictionary of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Contemporary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American English 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Routledge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2010).</a:t>
            </a:r>
          </a:p>
          <a:p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Eastwood, Michael. 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Oxford Guide to English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Grammar</a:t>
            </a:r>
            <a:r>
              <a:rPr lang="it-IT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(1996)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Macmillan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English Dictionary for Advanced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Learners</a:t>
            </a:r>
            <a:r>
              <a:rPr lang="it-IT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(2007).</a:t>
            </a: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5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47325" y="692695"/>
            <a:ext cx="58143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There are many idiomatic phrases beginning with a preposition. Most of them are without 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a/an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or 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Here are some examples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 drive about ten thousand miles a year,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average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Did you go there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holiday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or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business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Mr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Jones is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leave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this week. He’ll be in the office next Monday.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There are so many different computers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the market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 saw it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television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 heard it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the radio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8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Problems</a:t>
            </a:r>
            <a:endParaRPr lang="it-IT" sz="3600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Cross-</a:t>
            </a:r>
            <a:r>
              <a:rPr lang="it-IT" dirty="0" err="1" smtClean="0"/>
              <a:t>linguistic</a:t>
            </a:r>
            <a:endParaRPr lang="it-IT" dirty="0" smtClean="0"/>
          </a:p>
          <a:p>
            <a:r>
              <a:rPr lang="it-IT" dirty="0" err="1" smtClean="0"/>
              <a:t>Internal</a:t>
            </a:r>
            <a:r>
              <a:rPr lang="it-IT" dirty="0" smtClean="0"/>
              <a:t> to  English</a:t>
            </a:r>
          </a:p>
          <a:p>
            <a:r>
              <a:rPr lang="it-IT" dirty="0" err="1" smtClean="0"/>
              <a:t>Paedogogic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1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err="1" smtClean="0"/>
              <a:t>Different</a:t>
            </a:r>
            <a:r>
              <a:rPr lang="it-IT" sz="3600" dirty="0" smtClean="0"/>
              <a:t> </a:t>
            </a:r>
            <a:r>
              <a:rPr lang="it-IT" sz="3600" dirty="0" err="1" smtClean="0"/>
              <a:t>prepositions</a:t>
            </a:r>
            <a:r>
              <a:rPr lang="it-IT" sz="3600" dirty="0" smtClean="0"/>
              <a:t> with </a:t>
            </a:r>
            <a:r>
              <a:rPr lang="it-IT" sz="3600" dirty="0" err="1" smtClean="0"/>
              <a:t>similar</a:t>
            </a:r>
            <a:r>
              <a:rPr lang="it-IT" sz="3600" dirty="0" smtClean="0"/>
              <a:t> </a:t>
            </a:r>
            <a:r>
              <a:rPr lang="it-IT" sz="3600" dirty="0" err="1" smtClean="0"/>
              <a:t>noun</a:t>
            </a:r>
            <a:r>
              <a:rPr lang="it-IT" sz="3600" dirty="0" smtClean="0"/>
              <a:t> </a:t>
            </a:r>
            <a:r>
              <a:rPr lang="it-IT" sz="3600" dirty="0" err="1" smtClean="0"/>
              <a:t>complements</a:t>
            </a:r>
            <a:endParaRPr lang="it-IT" sz="36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07015"/>
              </p:ext>
            </p:extLst>
          </p:nvPr>
        </p:nvGraphicFramePr>
        <p:xfrm>
          <a:off x="395536" y="2636912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English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Italian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German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read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="1" baseline="0" dirty="0" smtClean="0"/>
                        <a:t>in </a:t>
                      </a:r>
                      <a:r>
                        <a:rPr lang="it-IT" baseline="0" dirty="0" smtClean="0"/>
                        <a:t>the </a:t>
                      </a:r>
                      <a:r>
                        <a:rPr lang="it-IT" baseline="0" dirty="0" err="1" smtClean="0"/>
                        <a:t>paper</a:t>
                      </a:r>
                      <a:r>
                        <a:rPr lang="it-IT" baseline="0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L’ho letto </a:t>
                      </a:r>
                      <a:r>
                        <a:rPr lang="it-IT" b="1" dirty="0" smtClean="0"/>
                        <a:t>sul</a:t>
                      </a:r>
                      <a:r>
                        <a:rPr lang="it-IT" dirty="0" smtClean="0"/>
                        <a:t> giornale.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Ich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habe</a:t>
                      </a:r>
                      <a:r>
                        <a:rPr lang="it-IT" dirty="0" smtClean="0"/>
                        <a:t> es </a:t>
                      </a:r>
                      <a:r>
                        <a:rPr lang="it-IT" b="1" dirty="0" smtClean="0"/>
                        <a:t>in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der</a:t>
                      </a:r>
                      <a:r>
                        <a:rPr lang="it-IT" dirty="0" smtClean="0"/>
                        <a:t> Zeitung </a:t>
                      </a:r>
                      <a:r>
                        <a:rPr lang="it-IT" dirty="0" err="1" smtClean="0"/>
                        <a:t>gelesen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depends</a:t>
                      </a:r>
                      <a:r>
                        <a:rPr lang="it-IT" dirty="0" smtClean="0"/>
                        <a:t> </a:t>
                      </a:r>
                      <a:r>
                        <a:rPr lang="it-IT" b="1" dirty="0" smtClean="0"/>
                        <a:t>on</a:t>
                      </a:r>
                      <a:r>
                        <a:rPr lang="it-IT" dirty="0" smtClean="0"/>
                        <a:t> the </a:t>
                      </a:r>
                      <a:r>
                        <a:rPr lang="it-IT" dirty="0" err="1" smtClean="0"/>
                        <a:t>weather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Dipende </a:t>
                      </a:r>
                      <a:r>
                        <a:rPr lang="it-IT" b="1" dirty="0" smtClean="0"/>
                        <a:t>dal</a:t>
                      </a:r>
                      <a:r>
                        <a:rPr lang="it-IT" dirty="0" smtClean="0"/>
                        <a:t> tempo.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 h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r>
                        <a:rPr lang="it-IT" dirty="0" err="1" smtClean="0"/>
                        <a:t>ngt</a:t>
                      </a:r>
                      <a:r>
                        <a:rPr lang="it-IT" dirty="0" smtClean="0"/>
                        <a:t> </a:t>
                      </a:r>
                      <a:r>
                        <a:rPr lang="it-IT" b="1" dirty="0" err="1" smtClean="0"/>
                        <a:t>vom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Wetter</a:t>
                      </a:r>
                      <a:r>
                        <a:rPr lang="it-IT" dirty="0" smtClean="0"/>
                        <a:t> ab.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9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Particles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verbal</a:t>
            </a:r>
            <a:r>
              <a:rPr lang="it-IT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groups</a:t>
            </a:r>
            <a:endParaRPr lang="it-IT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59925"/>
              </p:ext>
            </p:extLst>
          </p:nvPr>
        </p:nvGraphicFramePr>
        <p:xfrm>
          <a:off x="323528" y="2564904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English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Italian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German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I’m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looking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for a book.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Cerco un libro.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Ich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suche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ein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Buch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game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over.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 partita è finita. 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Das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Spiel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ist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</a:t>
                      </a:r>
                      <a:r>
                        <a:rPr lang="it-IT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  <a:endParaRPr lang="it-IT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4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4629" y="188640"/>
            <a:ext cx="70567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Grammar / function words = semantically empty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Focus on grammatical (i.e. syntactic properties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Preposition obligatory or optional?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meeting is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Saturday.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The meeting is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next Saturday</a:t>
            </a:r>
            <a:r>
              <a:rPr lang="en-U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Noun complement obligatory or optional?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Sally came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out of the house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Sally came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out</a:t>
            </a:r>
            <a:r>
              <a:rPr lang="en-U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Noun complement preceded by determiner or not?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Ms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Wilkinson is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at school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Ms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Wilkinson is </a:t>
            </a:r>
            <a:r>
              <a:rPr lang="en-US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at the school</a:t>
            </a:r>
            <a:r>
              <a:rPr lang="en-US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2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Variation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BrE</a:t>
            </a:r>
            <a:r>
              <a:rPr lang="it-IT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it-IT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AmE</a:t>
            </a:r>
            <a:endParaRPr lang="it-IT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Oak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Street</a:t>
            </a:r>
          </a:p>
          <a:p>
            <a:r>
              <a:rPr lang="it-IT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university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Oak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Street</a:t>
            </a:r>
          </a:p>
          <a:p>
            <a:r>
              <a:rPr lang="it-IT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university</a:t>
            </a:r>
            <a:endParaRPr lang="it-IT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1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phrases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meanings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time  vs on time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phrases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similar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meanings</a:t>
            </a:r>
            <a:endParaRPr lang="it-IT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chance vs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random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195AC-64DC-43E0-9579-E6D914D5D873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4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Presentazione su schermo (4:3)</PresentationFormat>
  <Paragraphs>202</Paragraphs>
  <Slides>38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Tema di Office</vt:lpstr>
      <vt:lpstr>Presentazione standard di PowerPoint</vt:lpstr>
      <vt:lpstr>Prepositions</vt:lpstr>
      <vt:lpstr>Presentazione standard di PowerPoint</vt:lpstr>
      <vt:lpstr>Problems</vt:lpstr>
      <vt:lpstr>Different prepositions with similar noun complements</vt:lpstr>
      <vt:lpstr>Particles in verbal groups</vt:lpstr>
      <vt:lpstr>Presentazione standard di PowerPoint</vt:lpstr>
      <vt:lpstr>Variation between BrE and AmE</vt:lpstr>
      <vt:lpstr>Presentazione standard di PowerPoint</vt:lpstr>
      <vt:lpstr>Some far more common as particles</vt:lpstr>
      <vt:lpstr>Resources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Two main criteria of classification</vt:lpstr>
      <vt:lpstr>Temporal and spatial senses of prepositions</vt:lpstr>
      <vt:lpstr>Complete the following prepositional phrases with expressions of time</vt:lpstr>
      <vt:lpstr>Presentazione standard di PowerPoint</vt:lpstr>
      <vt:lpstr> Categorizing objects by dimension: at, on, or in?</vt:lpstr>
      <vt:lpstr>Presentazione standard di PowerPoint</vt:lpstr>
      <vt:lpstr>Presentazione standard di PowerPoint</vt:lpstr>
      <vt:lpstr>An object or a group of objects (a scene) can be construed as one-, two-, or three-dimensional depending on our cognitive interests.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Basic meaning of on: ‘contact’ &amp; ‘support’</vt:lpstr>
      <vt:lpstr>Activity</vt:lpstr>
      <vt:lpstr>References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scott</dc:creator>
  <cp:lastModifiedBy>Staton</cp:lastModifiedBy>
  <cp:revision>85</cp:revision>
  <dcterms:created xsi:type="dcterms:W3CDTF">2013-03-10T14:31:01Z</dcterms:created>
  <dcterms:modified xsi:type="dcterms:W3CDTF">2016-09-26T11:10:49Z</dcterms:modified>
</cp:coreProperties>
</file>