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4" r:id="rId6"/>
    <p:sldId id="261" r:id="rId7"/>
    <p:sldId id="266" r:id="rId8"/>
    <p:sldId id="265" r:id="rId9"/>
    <p:sldId id="267" r:id="rId10"/>
    <p:sldId id="258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AU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AU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1328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AU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133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AU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597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AU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836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AU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960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AU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851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AU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294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AU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832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845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AU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88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AU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828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AU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F3EF3-4F9F-4BAA-8EF8-CEC8C08CE0B9}" type="datetimeFigureOut">
              <a:rPr lang="en-AU" smtClean="0"/>
              <a:t>17/09/2018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86610-690A-4595-AC8F-C10A2FE998AF}" type="slidenum">
              <a:rPr lang="en-AU" smtClean="0"/>
              <a:t>‹N›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194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it.wikipedia.org/wiki/200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Presentazione corso Economia dei Mercati Finanziari</a:t>
            </a:r>
            <a:endParaRPr lang="en-AU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2018-19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Laura Sabani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01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cont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materiale delle lezioni  (</a:t>
            </a:r>
            <a:r>
              <a:rPr lang="it-IT" dirty="0" err="1" smtClean="0"/>
              <a:t>slides</a:t>
            </a:r>
            <a:r>
              <a:rPr lang="it-IT" dirty="0" smtClean="0"/>
              <a:t> delle lezioni e letture di approfondimento) si trova su </a:t>
            </a:r>
            <a:r>
              <a:rPr lang="it-IT" dirty="0" err="1" smtClean="0"/>
              <a:t>moodle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Il testo è</a:t>
            </a:r>
          </a:p>
          <a:p>
            <a:r>
              <a:rPr lang="it-IT" dirty="0" err="1" smtClean="0"/>
              <a:t>Bagliano</a:t>
            </a:r>
            <a:r>
              <a:rPr lang="it-IT" dirty="0" smtClean="0"/>
              <a:t> Marotta Economia Monetaria ed. Il </a:t>
            </a:r>
            <a:r>
              <a:rPr lang="it-IT" dirty="0" smtClean="0"/>
              <a:t>Mulino </a:t>
            </a:r>
            <a:r>
              <a:rPr lang="it-IT" dirty="0" smtClean="0"/>
              <a:t>Ultima edizione.</a:t>
            </a:r>
          </a:p>
          <a:p>
            <a:r>
              <a:rPr lang="it-IT" dirty="0" smtClean="0"/>
              <a:t>Verifica scritta domande aperte. 6 domande due ore di tempo.</a:t>
            </a:r>
          </a:p>
          <a:p>
            <a:r>
              <a:rPr lang="it-IT" dirty="0" smtClean="0"/>
              <a:t>Esami passati su </a:t>
            </a:r>
            <a:r>
              <a:rPr lang="it-IT" dirty="0" err="1" smtClean="0"/>
              <a:t>moodle</a:t>
            </a:r>
            <a:endParaRPr lang="it-IT" dirty="0" smtClean="0"/>
          </a:p>
          <a:p>
            <a:endParaRPr lang="it-IT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39184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Ricevimento</a:t>
            </a:r>
          </a:p>
          <a:p>
            <a:r>
              <a:rPr lang="it-IT" dirty="0" smtClean="0"/>
              <a:t>Giovedì dalle </a:t>
            </a:r>
            <a:r>
              <a:rPr lang="it-IT" dirty="0" smtClean="0"/>
              <a:t>10 </a:t>
            </a:r>
            <a:r>
              <a:rPr lang="it-IT" dirty="0" smtClean="0"/>
              <a:t>alle </a:t>
            </a:r>
            <a:r>
              <a:rPr lang="it-IT" dirty="0" smtClean="0"/>
              <a:t>12 </a:t>
            </a:r>
            <a:r>
              <a:rPr lang="it-IT" dirty="0" smtClean="0"/>
              <a:t>stanza 338 D </a:t>
            </a:r>
            <a:r>
              <a:rPr lang="it-IT" dirty="0" smtClean="0"/>
              <a:t>5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Lezioni</a:t>
            </a:r>
          </a:p>
          <a:p>
            <a:pPr marL="0" indent="0">
              <a:buNone/>
            </a:pPr>
            <a:r>
              <a:rPr lang="it-IT" b="1" dirty="0" err="1" smtClean="0"/>
              <a:t>Martedi</a:t>
            </a:r>
            <a:r>
              <a:rPr lang="it-IT" b="1" dirty="0" smtClean="0"/>
              <a:t>  8-10 </a:t>
            </a:r>
            <a:r>
              <a:rPr lang="it-IT" b="1" dirty="0" smtClean="0"/>
              <a:t>D4 </a:t>
            </a:r>
            <a:r>
              <a:rPr lang="it-IT" b="1" dirty="0" smtClean="0"/>
              <a:t>107</a:t>
            </a:r>
            <a:endParaRPr lang="it-IT" b="1" dirty="0" smtClean="0"/>
          </a:p>
          <a:p>
            <a:pPr marL="0" indent="0">
              <a:buNone/>
            </a:pPr>
            <a:r>
              <a:rPr lang="it-IT" b="1" dirty="0" smtClean="0"/>
              <a:t>Mercoled</a:t>
            </a:r>
            <a:r>
              <a:rPr lang="it-IT" b="1" dirty="0" smtClean="0"/>
              <a:t>ì   12-14   D4 112</a:t>
            </a:r>
            <a:endParaRPr lang="it-IT" b="1" dirty="0" smtClean="0"/>
          </a:p>
          <a:p>
            <a:pPr marL="0" indent="0">
              <a:buNone/>
            </a:pPr>
            <a:r>
              <a:rPr lang="it-IT" b="1" dirty="0"/>
              <a:t>G</a:t>
            </a:r>
            <a:r>
              <a:rPr lang="it-IT" b="1" dirty="0" smtClean="0"/>
              <a:t>iovedì  8-10   D6 102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5080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Presentazione del corso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Conoscenze e abilità da conseguire</a:t>
            </a:r>
          </a:p>
          <a:p>
            <a:r>
              <a:rPr lang="it-IT" dirty="0" smtClean="0"/>
              <a:t>Il corso ha l‘obiettivo di analizzare alcuni  temi fondamentali  di macroeconomia e microeconomia monetaria. Alla fine del corso lo studente sarà in grado di valutare la politica monetaria condotta dalla Banca centrale e sarà in grado di comprendere il ruolo della regolamentazione prudenziale per assicurare la stabilità dei mercati finanziari.</a:t>
            </a:r>
          </a:p>
          <a:p>
            <a:r>
              <a:rPr lang="it-IT" b="1" dirty="0" smtClean="0"/>
              <a:t>Macroeconomia</a:t>
            </a:r>
            <a:r>
              <a:rPr lang="it-IT" dirty="0" smtClean="0"/>
              <a:t>.  Il ruolo della moneta  come riserva di valore, inflazione e signoraggio. La credibilità  della politica monetaria nel modello di Barro Gordon.   </a:t>
            </a:r>
            <a:r>
              <a:rPr lang="it-IT" b="1" dirty="0" smtClean="0"/>
              <a:t>La conduzione della politica monetaria: procedure operative, obiettivi e effetti. </a:t>
            </a:r>
            <a:r>
              <a:rPr lang="it-IT" dirty="0" smtClean="0"/>
              <a:t>La struttura per scadenze dei tassi di interesse: la teoria delle aspettative. I canali di trasmissione della politica monetaria. Il Quantitative </a:t>
            </a:r>
            <a:r>
              <a:rPr lang="it-IT" dirty="0" err="1" smtClean="0"/>
              <a:t>easing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b="1" dirty="0" smtClean="0"/>
              <a:t>Microeconomia. </a:t>
            </a:r>
            <a:r>
              <a:rPr lang="it-IT" dirty="0" smtClean="0"/>
              <a:t>Ruolo degli intermediari bancari: informazione e creazione di liquidità</a:t>
            </a:r>
            <a:r>
              <a:rPr lang="it-IT" b="1" dirty="0" smtClean="0"/>
              <a:t>. Il concetto di equilibrio di </a:t>
            </a:r>
            <a:r>
              <a:rPr lang="it-IT" b="1" dirty="0" err="1"/>
              <a:t>b</a:t>
            </a:r>
            <a:r>
              <a:rPr lang="it-IT" b="1" dirty="0" err="1" smtClean="0"/>
              <a:t>ank</a:t>
            </a:r>
            <a:r>
              <a:rPr lang="it-IT" b="1" dirty="0" smtClean="0"/>
              <a:t> </a:t>
            </a:r>
            <a:r>
              <a:rPr lang="it-IT" b="1" dirty="0" err="1" smtClean="0"/>
              <a:t>run</a:t>
            </a:r>
            <a:r>
              <a:rPr lang="it-IT" b="1" dirty="0" smtClean="0"/>
              <a:t> e le crisi finanziarie</a:t>
            </a:r>
            <a:r>
              <a:rPr lang="it-IT" dirty="0" smtClean="0"/>
              <a:t>. La regolamentazione prudenziale con riferimenti specifici all’Unione Bancaria Europea.</a:t>
            </a:r>
          </a:p>
        </p:txBody>
      </p:sp>
    </p:spTree>
    <p:extLst>
      <p:ext uri="{BB962C8B-B14F-4D97-AF65-F5344CB8AC3E}">
        <p14:creationId xmlns:p14="http://schemas.microsoft.com/office/powerpoint/2010/main" val="3623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funziona la politica monetaria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532" y="1420315"/>
            <a:ext cx="8510004" cy="5017906"/>
          </a:xfrm>
        </p:spPr>
      </p:pic>
    </p:spTree>
    <p:extLst>
      <p:ext uri="{BB962C8B-B14F-4D97-AF65-F5344CB8AC3E}">
        <p14:creationId xmlns:p14="http://schemas.microsoft.com/office/powerpoint/2010/main" val="231652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Trasmissione della politica monetaria</a:t>
            </a:r>
            <a:endParaRPr lang="en-AU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9951" y="1825625"/>
            <a:ext cx="583209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29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Trasmissione della politica monetaria</a:t>
            </a:r>
            <a:endParaRPr lang="en-AU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2888" y="1825625"/>
            <a:ext cx="636622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95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Bank</a:t>
            </a:r>
            <a:r>
              <a:rPr lang="it-IT" dirty="0" smtClean="0"/>
              <a:t> </a:t>
            </a:r>
            <a:r>
              <a:rPr lang="it-IT" dirty="0" err="1" smtClean="0"/>
              <a:t>run</a:t>
            </a:r>
            <a:r>
              <a:rPr lang="it-IT" dirty="0" smtClean="0"/>
              <a:t> </a:t>
            </a:r>
            <a:r>
              <a:rPr lang="it-IT" dirty="0" err="1" smtClean="0"/>
              <a:t>Northern</a:t>
            </a:r>
            <a:r>
              <a:rPr lang="it-IT" dirty="0"/>
              <a:t> </a:t>
            </a:r>
            <a:r>
              <a:rPr lang="it-IT" dirty="0" smtClean="0"/>
              <a:t>Rock </a:t>
            </a:r>
            <a:r>
              <a:rPr lang="it-IT" dirty="0"/>
              <a:t>13 settembre </a:t>
            </a:r>
            <a:r>
              <a:rPr lang="it-IT" dirty="0" smtClean="0">
                <a:hlinkClick r:id="rId2" tooltip="2007"/>
              </a:rPr>
              <a:t>2007</a:t>
            </a:r>
            <a:r>
              <a:rPr lang="it-IT" dirty="0" smtClean="0"/>
              <a:t> (</a:t>
            </a:r>
            <a:r>
              <a:rPr lang="it-IT" dirty="0" err="1" smtClean="0"/>
              <a:t>Uk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203" y="2429668"/>
            <a:ext cx="5353297" cy="4014973"/>
          </a:xfrm>
        </p:spPr>
      </p:pic>
    </p:spTree>
    <p:extLst>
      <p:ext uri="{BB962C8B-B14F-4D97-AF65-F5344CB8AC3E}">
        <p14:creationId xmlns:p14="http://schemas.microsoft.com/office/powerpoint/2010/main" val="2802585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Lehman </a:t>
            </a:r>
            <a:r>
              <a:rPr lang="it-IT" dirty="0" err="1" smtClean="0"/>
              <a:t>Brothers</a:t>
            </a:r>
            <a:r>
              <a:rPr lang="it-IT" dirty="0" smtClean="0"/>
              <a:t> </a:t>
            </a:r>
            <a:r>
              <a:rPr lang="it-IT" dirty="0" err="1" smtClean="0"/>
              <a:t>Sept</a:t>
            </a:r>
            <a:r>
              <a:rPr lang="it-IT" dirty="0" smtClean="0"/>
              <a:t> 2008</a:t>
            </a:r>
            <a:endParaRPr lang="en-AU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286" y="1957170"/>
            <a:ext cx="8083549" cy="4850129"/>
          </a:xfrm>
        </p:spPr>
      </p:pic>
    </p:spTree>
    <p:extLst>
      <p:ext uri="{BB962C8B-B14F-4D97-AF65-F5344CB8AC3E}">
        <p14:creationId xmlns:p14="http://schemas.microsoft.com/office/powerpoint/2010/main" val="58675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/>
              <a:t>S</a:t>
            </a:r>
            <a:r>
              <a:rPr lang="it-IT" dirty="0" smtClean="0"/>
              <a:t>tabilità Finanziaria e la Regolamentazione </a:t>
            </a:r>
            <a:r>
              <a:rPr lang="it-IT" dirty="0"/>
              <a:t>P</a:t>
            </a:r>
            <a:r>
              <a:rPr lang="it-IT" dirty="0" smtClean="0"/>
              <a:t>rudenziale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stabilità finanziaria è la condizione che si realizza se si impedisce l’accumularsi di rischi a livello sistemico.</a:t>
            </a:r>
          </a:p>
          <a:p>
            <a:r>
              <a:rPr lang="it-IT" dirty="0"/>
              <a:t>Il rischio sistemico può essere descritto come il rischio che l’offerta di prodotti e servizi finanziari indispensabili, da parte del sistema finanziario, sia compromessa al punto da generare conseguenze rilevanti per la crescita economica e il </a:t>
            </a:r>
            <a:r>
              <a:rPr lang="it-IT" dirty="0" smtClean="0"/>
              <a:t>benessere</a:t>
            </a:r>
          </a:p>
          <a:p>
            <a:r>
              <a:rPr lang="it-IT" dirty="0" smtClean="0"/>
              <a:t>Scopo della regolamentazione prudenziale è preservare la stabilità finanziaria</a:t>
            </a:r>
          </a:p>
          <a:p>
            <a:pPr marL="0" indent="0">
              <a:buNone/>
            </a:pPr>
            <a:r>
              <a:rPr lang="it-IT" dirty="0"/>
              <a:t>https://www.ecb.europa.eu/ecb/tasks/stability/html/index.it.html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4542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terzo modulo</a:t>
            </a:r>
            <a:endParaRPr lang="en-AU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terzo modulo sarà dedicato all’approfondimento di tematiche di rilevante attualità. Tali tematiche e le letture suggerite per il 2018-19 saranno rese note alla fine di ottobre.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4424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319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Presentazione corso Economia dei Mercati Finanziari</vt:lpstr>
      <vt:lpstr>Presentazione del corso</vt:lpstr>
      <vt:lpstr>Come funziona la politica monetaria</vt:lpstr>
      <vt:lpstr>Trasmissione della politica monetaria</vt:lpstr>
      <vt:lpstr>Trasmissione della politica monetaria</vt:lpstr>
      <vt:lpstr>Bank run Northern Rock 13 settembre 2007 (Uk)</vt:lpstr>
      <vt:lpstr>Lehman Brothers Sept 2008</vt:lpstr>
      <vt:lpstr>La Stabilità Finanziaria e la Regolamentazione Prudenziale</vt:lpstr>
      <vt:lpstr>Il terzo modulo</vt:lpstr>
      <vt:lpstr>cont</vt:lpstr>
      <vt:lpstr>cont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corso Economia dei Mercati Finanziari</dc:title>
  <dc:creator>daniele filacchioni</dc:creator>
  <cp:lastModifiedBy>daniele filacchioni</cp:lastModifiedBy>
  <cp:revision>13</cp:revision>
  <dcterms:created xsi:type="dcterms:W3CDTF">2017-09-13T15:34:33Z</dcterms:created>
  <dcterms:modified xsi:type="dcterms:W3CDTF">2018-09-17T15:54:16Z</dcterms:modified>
</cp:coreProperties>
</file>