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3" r:id="rId18"/>
    <p:sldId id="272" r:id="rId19"/>
    <p:sldId id="274" r:id="rId20"/>
    <p:sldId id="275" r:id="rId21"/>
    <p:sldId id="276" r:id="rId22"/>
    <p:sldId id="277" r:id="rId23"/>
    <p:sldId id="278" r:id="rId24"/>
  </p:sldIdLst>
  <p:sldSz cx="9144000" cy="6858000" type="screen4x3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4" autoAdjust="0"/>
    <p:restoredTop sz="94687" autoAdjust="0"/>
  </p:normalViewPr>
  <p:slideViewPr>
    <p:cSldViewPr snapToGrid="0" snapToObjects="1">
      <p:cViewPr varScale="1">
        <p:scale>
          <a:sx n="80" d="100"/>
          <a:sy n="80" d="100"/>
        </p:scale>
        <p:origin x="-172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744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printerSettings" Target="printerSettings/printerSettings1.bin"/><Relationship Id="rId26" Type="http://schemas.openxmlformats.org/officeDocument/2006/relationships/presProps" Target="presProps.xml"/><Relationship Id="rId27" Type="http://schemas.openxmlformats.org/officeDocument/2006/relationships/viewProps" Target="viewProps.xml"/><Relationship Id="rId28" Type="http://schemas.openxmlformats.org/officeDocument/2006/relationships/theme" Target="theme/theme1.xml"/><Relationship Id="rId29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4099D-DD7C-F845-9AD5-C7237D5623B2}" type="datetimeFigureOut">
              <a:rPr lang="it-IT" smtClean="0"/>
              <a:t>23/09/18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B0591-5369-D84D-B934-FD533DBCB597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822088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4099D-DD7C-F845-9AD5-C7237D5623B2}" type="datetimeFigureOut">
              <a:rPr lang="it-IT" smtClean="0"/>
              <a:t>23/09/18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B0591-5369-D84D-B934-FD533DBCB597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21809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4099D-DD7C-F845-9AD5-C7237D5623B2}" type="datetimeFigureOut">
              <a:rPr lang="it-IT" smtClean="0"/>
              <a:t>23/09/18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B0591-5369-D84D-B934-FD533DBCB597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881933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4099D-DD7C-F845-9AD5-C7237D5623B2}" type="datetimeFigureOut">
              <a:rPr lang="it-IT" smtClean="0"/>
              <a:t>23/09/18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B0591-5369-D84D-B934-FD533DBCB597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618467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4099D-DD7C-F845-9AD5-C7237D5623B2}" type="datetimeFigureOut">
              <a:rPr lang="it-IT" smtClean="0"/>
              <a:t>23/09/18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B0591-5369-D84D-B934-FD533DBCB597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580635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4099D-DD7C-F845-9AD5-C7237D5623B2}" type="datetimeFigureOut">
              <a:rPr lang="it-IT" smtClean="0"/>
              <a:t>23/09/18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B0591-5369-D84D-B934-FD533DBCB597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712768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4099D-DD7C-F845-9AD5-C7237D5623B2}" type="datetimeFigureOut">
              <a:rPr lang="it-IT" smtClean="0"/>
              <a:t>23/09/18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B0591-5369-D84D-B934-FD533DBCB597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106966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4099D-DD7C-F845-9AD5-C7237D5623B2}" type="datetimeFigureOut">
              <a:rPr lang="it-IT" smtClean="0"/>
              <a:t>23/09/18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B0591-5369-D84D-B934-FD533DBCB597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565156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4099D-DD7C-F845-9AD5-C7237D5623B2}" type="datetimeFigureOut">
              <a:rPr lang="it-IT" smtClean="0"/>
              <a:t>23/09/18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B0591-5369-D84D-B934-FD533DBCB597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69509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4099D-DD7C-F845-9AD5-C7237D5623B2}" type="datetimeFigureOut">
              <a:rPr lang="it-IT" smtClean="0"/>
              <a:t>23/09/18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B0591-5369-D84D-B934-FD533DBCB597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16032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4099D-DD7C-F845-9AD5-C7237D5623B2}" type="datetimeFigureOut">
              <a:rPr lang="it-IT" smtClean="0"/>
              <a:t>23/09/18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B0591-5369-D84D-B934-FD533DBCB597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209418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C4099D-DD7C-F845-9AD5-C7237D5623B2}" type="datetimeFigureOut">
              <a:rPr lang="it-IT" smtClean="0"/>
              <a:t>23/09/18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9B0591-5369-D84D-B934-FD533DBCB597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200287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hape 8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7937"/>
            <a:ext cx="9144000" cy="6846887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err="1" smtClean="0"/>
              <a:t>Systemic</a:t>
            </a:r>
            <a:r>
              <a:rPr lang="it-IT" dirty="0" smtClean="0"/>
              <a:t> </a:t>
            </a:r>
            <a:r>
              <a:rPr lang="it-IT" dirty="0" err="1" smtClean="0"/>
              <a:t>Sustainability</a:t>
            </a:r>
            <a:r>
              <a:rPr lang="it-IT" dirty="0" smtClean="0"/>
              <a:t> </a:t>
            </a:r>
            <a:r>
              <a:rPr lang="it-IT" dirty="0" err="1" smtClean="0"/>
              <a:t>Education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>Part 1 - </a:t>
            </a:r>
            <a:r>
              <a:rPr lang="it-IT" dirty="0" err="1" smtClean="0"/>
              <a:t>Introduction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/>
              <a:t>Prof. </a:t>
            </a:r>
            <a:r>
              <a:rPr lang="it-IT" dirty="0" err="1" smtClean="0"/>
              <a:t>SoongHee</a:t>
            </a:r>
            <a:r>
              <a:rPr lang="it-IT" dirty="0" smtClean="0"/>
              <a:t> Han</a:t>
            </a:r>
          </a:p>
          <a:p>
            <a:r>
              <a:rPr lang="it-IT" dirty="0" smtClean="0"/>
              <a:t>Seoul National </a:t>
            </a:r>
            <a:r>
              <a:rPr lang="it-IT" dirty="0" err="1" smtClean="0"/>
              <a:t>University</a:t>
            </a:r>
            <a:endParaRPr lang="it-IT" dirty="0" smtClean="0"/>
          </a:p>
          <a:p>
            <a:r>
              <a:rPr lang="it-IT" dirty="0" err="1" smtClean="0"/>
              <a:t>September</a:t>
            </a:r>
            <a:r>
              <a:rPr lang="it-IT" dirty="0" smtClean="0"/>
              <a:t> 24, 2018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186362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hape 8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7937"/>
            <a:ext cx="9144000" cy="6846887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965061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4. </a:t>
            </a:r>
            <a:r>
              <a:rPr lang="it-IT" dirty="0" err="1" smtClean="0"/>
              <a:t>Complexity</a:t>
            </a:r>
            <a:r>
              <a:rPr lang="it-IT" dirty="0" smtClean="0"/>
              <a:t> </a:t>
            </a:r>
            <a:r>
              <a:rPr lang="it-IT" dirty="0" err="1" smtClean="0"/>
              <a:t>is</a:t>
            </a:r>
            <a:r>
              <a:rPr lang="it-IT" dirty="0" smtClean="0"/>
              <a:t> </a:t>
            </a:r>
            <a:r>
              <a:rPr lang="it-IT" dirty="0" err="1" smtClean="0"/>
              <a:t>distinct</a:t>
            </a:r>
            <a:r>
              <a:rPr lang="it-IT" dirty="0" smtClean="0"/>
              <a:t> from </a:t>
            </a:r>
            <a:r>
              <a:rPr lang="it-IT" dirty="0" err="1" smtClean="0"/>
              <a:t>complicated</a:t>
            </a:r>
            <a:r>
              <a:rPr lang="it-IT" dirty="0" smtClean="0"/>
              <a:t/>
            </a:r>
            <a:br>
              <a:rPr lang="it-IT" dirty="0" smtClean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071270"/>
            <a:ext cx="8229600" cy="4054893"/>
          </a:xfrm>
        </p:spPr>
        <p:txBody>
          <a:bodyPr>
            <a:normAutofit lnSpcReduction="10000"/>
          </a:bodyPr>
          <a:lstStyle/>
          <a:p>
            <a:r>
              <a:rPr lang="it-IT" dirty="0" err="1" smtClean="0"/>
              <a:t>Complicated</a:t>
            </a:r>
            <a:r>
              <a:rPr lang="it-IT" dirty="0" smtClean="0"/>
              <a:t> </a:t>
            </a:r>
            <a:r>
              <a:rPr lang="it-IT" dirty="0" err="1" smtClean="0"/>
              <a:t>systems</a:t>
            </a:r>
            <a:r>
              <a:rPr lang="it-IT" dirty="0" smtClean="0"/>
              <a:t> are </a:t>
            </a:r>
            <a:r>
              <a:rPr lang="it-IT" dirty="0" err="1" smtClean="0"/>
              <a:t>predictable</a:t>
            </a:r>
            <a:r>
              <a:rPr lang="it-IT" dirty="0" smtClean="0"/>
              <a:t> and </a:t>
            </a:r>
            <a:r>
              <a:rPr lang="it-IT" dirty="0" err="1" smtClean="0"/>
              <a:t>result</a:t>
            </a:r>
            <a:r>
              <a:rPr lang="it-IT" dirty="0" smtClean="0"/>
              <a:t> from the sum of </a:t>
            </a:r>
            <a:r>
              <a:rPr lang="it-IT" dirty="0" err="1" smtClean="0"/>
              <a:t>their</a:t>
            </a:r>
            <a:r>
              <a:rPr lang="it-IT" dirty="0" smtClean="0"/>
              <a:t> </a:t>
            </a:r>
            <a:r>
              <a:rPr lang="it-IT" dirty="0" err="1" smtClean="0"/>
              <a:t>parts</a:t>
            </a:r>
            <a:r>
              <a:rPr lang="it-IT" dirty="0" smtClean="0"/>
              <a:t> and </a:t>
            </a:r>
            <a:r>
              <a:rPr lang="it-IT" dirty="0" err="1" smtClean="0"/>
              <a:t>follow</a:t>
            </a:r>
            <a:r>
              <a:rPr lang="it-IT" dirty="0" smtClean="0"/>
              <a:t> </a:t>
            </a:r>
            <a:r>
              <a:rPr lang="it-IT" dirty="0" err="1" smtClean="0"/>
              <a:t>linearity</a:t>
            </a:r>
            <a:r>
              <a:rPr lang="it-IT" dirty="0"/>
              <a:t> </a:t>
            </a:r>
          </a:p>
          <a:p>
            <a:pPr lvl="1"/>
            <a:r>
              <a:rPr lang="it-IT" dirty="0" err="1" smtClean="0"/>
              <a:t>physics</a:t>
            </a:r>
            <a:r>
              <a:rPr lang="it-IT" dirty="0" smtClean="0"/>
              <a:t>, </a:t>
            </a:r>
            <a:r>
              <a:rPr lang="it-IT" dirty="0" err="1" smtClean="0"/>
              <a:t>engineering</a:t>
            </a:r>
            <a:endParaRPr lang="it-IT" dirty="0" smtClean="0"/>
          </a:p>
          <a:p>
            <a:r>
              <a:rPr lang="it-IT" dirty="0" err="1" smtClean="0"/>
              <a:t>Complex</a:t>
            </a:r>
            <a:r>
              <a:rPr lang="it-IT" dirty="0" smtClean="0"/>
              <a:t> </a:t>
            </a:r>
            <a:r>
              <a:rPr lang="it-IT" dirty="0" err="1" smtClean="0"/>
              <a:t>systems</a:t>
            </a:r>
            <a:r>
              <a:rPr lang="it-IT" dirty="0" smtClean="0"/>
              <a:t> </a:t>
            </a:r>
            <a:r>
              <a:rPr lang="it-IT" dirty="0" err="1" smtClean="0"/>
              <a:t>cannot</a:t>
            </a:r>
            <a:r>
              <a:rPr lang="it-IT" dirty="0" smtClean="0"/>
              <a:t> be </a:t>
            </a:r>
            <a:r>
              <a:rPr lang="it-IT" dirty="0" err="1" smtClean="0"/>
              <a:t>reduced</a:t>
            </a:r>
            <a:r>
              <a:rPr lang="it-IT" dirty="0" smtClean="0"/>
              <a:t> to </a:t>
            </a:r>
            <a:r>
              <a:rPr lang="it-IT" dirty="0" err="1" smtClean="0"/>
              <a:t>their</a:t>
            </a:r>
            <a:r>
              <a:rPr lang="it-IT" dirty="0" smtClean="0"/>
              <a:t> </a:t>
            </a:r>
            <a:r>
              <a:rPr lang="it-IT" dirty="0" err="1" smtClean="0"/>
              <a:t>parts</a:t>
            </a:r>
            <a:r>
              <a:rPr lang="it-IT" dirty="0" smtClean="0"/>
              <a:t>, </a:t>
            </a:r>
            <a:r>
              <a:rPr lang="it-IT" dirty="0" err="1" smtClean="0"/>
              <a:t>they</a:t>
            </a:r>
            <a:r>
              <a:rPr lang="it-IT" dirty="0" smtClean="0"/>
              <a:t> are </a:t>
            </a:r>
            <a:r>
              <a:rPr lang="it-IT" dirty="0" err="1" smtClean="0"/>
              <a:t>spontaneous</a:t>
            </a:r>
            <a:r>
              <a:rPr lang="it-IT" dirty="0" smtClean="0"/>
              <a:t> and </a:t>
            </a:r>
            <a:r>
              <a:rPr lang="it-IT" dirty="0" err="1" smtClean="0"/>
              <a:t>unpredictable</a:t>
            </a:r>
            <a:r>
              <a:rPr lang="it-IT" dirty="0" smtClean="0"/>
              <a:t>, are </a:t>
            </a:r>
            <a:r>
              <a:rPr lang="it-IT" dirty="0" err="1" smtClean="0"/>
              <a:t>context</a:t>
            </a:r>
            <a:r>
              <a:rPr lang="it-IT" dirty="0" smtClean="0"/>
              <a:t> </a:t>
            </a:r>
            <a:r>
              <a:rPr lang="it-IT" dirty="0" err="1" smtClean="0"/>
              <a:t>dependent</a:t>
            </a:r>
            <a:endParaRPr lang="it-IT" dirty="0"/>
          </a:p>
          <a:p>
            <a:pPr marL="0" indent="0">
              <a:buNone/>
            </a:pPr>
            <a:r>
              <a:rPr lang="it-IT" dirty="0" smtClean="0"/>
              <a:t>- (</a:t>
            </a:r>
            <a:r>
              <a:rPr lang="it-IT" dirty="0" err="1"/>
              <a:t>b</a:t>
            </a:r>
            <a:r>
              <a:rPr lang="it-IT" dirty="0" err="1" smtClean="0"/>
              <a:t>iology</a:t>
            </a:r>
            <a:r>
              <a:rPr lang="it-IT" dirty="0" smtClean="0"/>
              <a:t>).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717835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hape 8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7937"/>
            <a:ext cx="9144000" cy="6846887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10068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5. </a:t>
            </a:r>
            <a:r>
              <a:rPr lang="it-IT" dirty="0" err="1" smtClean="0"/>
              <a:t>Complexity</a:t>
            </a:r>
            <a:r>
              <a:rPr lang="it-IT" dirty="0" smtClean="0"/>
              <a:t>: the </a:t>
            </a:r>
            <a:r>
              <a:rPr lang="it-IT" dirty="0" err="1" smtClean="0"/>
              <a:t>study</a:t>
            </a:r>
            <a:r>
              <a:rPr lang="it-IT" dirty="0" smtClean="0"/>
              <a:t> of </a:t>
            </a:r>
            <a:r>
              <a:rPr lang="it-IT" dirty="0" err="1" smtClean="0"/>
              <a:t>learning</a:t>
            </a:r>
            <a:r>
              <a:rPr lang="it-IT" dirty="0" smtClean="0"/>
              <a:t> </a:t>
            </a:r>
            <a:r>
              <a:rPr lang="it-IT" dirty="0" err="1" smtClean="0"/>
              <a:t>systems</a:t>
            </a:r>
            <a:r>
              <a:rPr lang="it-IT" dirty="0" smtClean="0"/>
              <a:t/>
            </a:r>
            <a:br>
              <a:rPr lang="it-IT" dirty="0" smtClean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675391"/>
            <a:ext cx="8229600" cy="3450772"/>
          </a:xfrm>
        </p:spPr>
        <p:txBody>
          <a:bodyPr/>
          <a:lstStyle/>
          <a:p>
            <a:r>
              <a:rPr lang="it-IT" dirty="0" err="1" smtClean="0"/>
              <a:t>Complex</a:t>
            </a:r>
            <a:r>
              <a:rPr lang="it-IT" dirty="0" smtClean="0"/>
              <a:t> </a:t>
            </a:r>
            <a:r>
              <a:rPr lang="it-IT" dirty="0" err="1" smtClean="0"/>
              <a:t>systems</a:t>
            </a:r>
            <a:r>
              <a:rPr lang="it-IT" dirty="0" smtClean="0"/>
              <a:t> are </a:t>
            </a:r>
            <a:r>
              <a:rPr lang="it-IT" dirty="0" err="1" smtClean="0"/>
              <a:t>learners</a:t>
            </a:r>
            <a:r>
              <a:rPr lang="it-IT" dirty="0" smtClean="0"/>
              <a:t>.</a:t>
            </a:r>
          </a:p>
          <a:p>
            <a:r>
              <a:rPr lang="it-IT" dirty="0" err="1" smtClean="0"/>
              <a:t>They</a:t>
            </a:r>
            <a:r>
              <a:rPr lang="it-IT" dirty="0" smtClean="0"/>
              <a:t> </a:t>
            </a:r>
            <a:r>
              <a:rPr lang="it-IT" dirty="0" err="1" smtClean="0"/>
              <a:t>adapt</a:t>
            </a:r>
            <a:r>
              <a:rPr lang="it-IT" dirty="0" smtClean="0"/>
              <a:t> with and in </a:t>
            </a:r>
            <a:r>
              <a:rPr lang="it-IT" dirty="0" err="1" smtClean="0"/>
              <a:t>other</a:t>
            </a:r>
            <a:r>
              <a:rPr lang="it-IT" dirty="0" smtClean="0"/>
              <a:t> </a:t>
            </a:r>
            <a:r>
              <a:rPr lang="it-IT" dirty="0" err="1" smtClean="0"/>
              <a:t>learning</a:t>
            </a:r>
            <a:r>
              <a:rPr lang="it-IT" dirty="0" smtClean="0"/>
              <a:t> </a:t>
            </a:r>
            <a:r>
              <a:rPr lang="it-IT" dirty="0" err="1" smtClean="0"/>
              <a:t>systems</a:t>
            </a:r>
            <a:endParaRPr lang="it-IT" dirty="0" smtClean="0"/>
          </a:p>
          <a:p>
            <a:r>
              <a:rPr lang="it-IT" dirty="0" err="1" smtClean="0"/>
              <a:t>They</a:t>
            </a:r>
            <a:r>
              <a:rPr lang="it-IT" dirty="0" smtClean="0"/>
              <a:t> can be in </a:t>
            </a:r>
            <a:r>
              <a:rPr lang="it-IT" i="1" dirty="0" err="1" smtClean="0"/>
              <a:t>conversation</a:t>
            </a:r>
            <a:r>
              <a:rPr lang="it-IT" i="1" dirty="0" smtClean="0"/>
              <a:t> </a:t>
            </a:r>
            <a:r>
              <a:rPr lang="it-IT" dirty="0" smtClean="0"/>
              <a:t>with </a:t>
            </a:r>
            <a:r>
              <a:rPr lang="it-IT" dirty="0" err="1" smtClean="0"/>
              <a:t>others</a:t>
            </a:r>
            <a:endParaRPr lang="it-IT" dirty="0" smtClean="0"/>
          </a:p>
          <a:p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443853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hape 8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7937"/>
            <a:ext cx="9144000" cy="6846887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484231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it-IT" dirty="0" err="1"/>
              <a:t>S</a:t>
            </a:r>
            <a:r>
              <a:rPr lang="it-IT" dirty="0" err="1" smtClean="0"/>
              <a:t>ubpersonal</a:t>
            </a:r>
            <a:r>
              <a:rPr lang="it-IT" dirty="0" smtClean="0"/>
              <a:t> and </a:t>
            </a:r>
            <a:r>
              <a:rPr lang="it-IT" dirty="0" err="1" smtClean="0"/>
              <a:t>superpersonal</a:t>
            </a:r>
            <a:r>
              <a:rPr lang="it-IT" dirty="0" smtClean="0"/>
              <a:t> </a:t>
            </a:r>
            <a:r>
              <a:rPr lang="it-IT" dirty="0" err="1" smtClean="0"/>
              <a:t>level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046612"/>
            <a:ext cx="8229600" cy="4079551"/>
          </a:xfrm>
        </p:spPr>
        <p:txBody>
          <a:bodyPr>
            <a:normAutofit fontScale="92500" lnSpcReduction="20000"/>
          </a:bodyPr>
          <a:lstStyle/>
          <a:p>
            <a:r>
              <a:rPr lang="it-IT" dirty="0" smtClean="0"/>
              <a:t>The </a:t>
            </a:r>
            <a:r>
              <a:rPr lang="it-IT" dirty="0" err="1" smtClean="0"/>
              <a:t>study</a:t>
            </a:r>
            <a:r>
              <a:rPr lang="it-IT" dirty="0" smtClean="0"/>
              <a:t> </a:t>
            </a:r>
            <a:r>
              <a:rPr lang="it-IT" dirty="0" err="1" smtClean="0"/>
              <a:t>education</a:t>
            </a:r>
            <a:r>
              <a:rPr lang="it-IT" dirty="0" smtClean="0"/>
              <a:t> </a:t>
            </a:r>
            <a:r>
              <a:rPr lang="it-IT" dirty="0" err="1" smtClean="0"/>
              <a:t>we</a:t>
            </a:r>
            <a:r>
              <a:rPr lang="it-IT" dirty="0" smtClean="0"/>
              <a:t> </a:t>
            </a:r>
            <a:r>
              <a:rPr lang="it-IT" dirty="0" err="1" smtClean="0"/>
              <a:t>need</a:t>
            </a:r>
            <a:r>
              <a:rPr lang="it-IT" dirty="0" smtClean="0"/>
              <a:t> to </a:t>
            </a:r>
            <a:r>
              <a:rPr lang="it-IT" dirty="0" err="1" smtClean="0"/>
              <a:t>consider</a:t>
            </a:r>
            <a:r>
              <a:rPr lang="it-IT" dirty="0" smtClean="0"/>
              <a:t> human </a:t>
            </a:r>
            <a:r>
              <a:rPr lang="it-IT" dirty="0" err="1" smtClean="0"/>
              <a:t>beings</a:t>
            </a:r>
            <a:r>
              <a:rPr lang="it-IT" dirty="0" smtClean="0"/>
              <a:t> in </a:t>
            </a:r>
            <a:r>
              <a:rPr lang="it-IT" dirty="0" err="1" smtClean="0"/>
              <a:t>their</a:t>
            </a:r>
            <a:r>
              <a:rPr lang="it-IT" dirty="0" smtClean="0"/>
              <a:t> </a:t>
            </a:r>
            <a:r>
              <a:rPr lang="it-IT" dirty="0" err="1" smtClean="0"/>
              <a:t>complexity</a:t>
            </a:r>
            <a:r>
              <a:rPr lang="it-IT" dirty="0" smtClean="0"/>
              <a:t>, </a:t>
            </a:r>
            <a:r>
              <a:rPr lang="it-IT" dirty="0" err="1" smtClean="0"/>
              <a:t>connecting</a:t>
            </a:r>
            <a:r>
              <a:rPr lang="it-IT" dirty="0" smtClean="0"/>
              <a:t> the </a:t>
            </a:r>
            <a:r>
              <a:rPr lang="it-IT" dirty="0" err="1" smtClean="0"/>
              <a:t>subpersonal</a:t>
            </a:r>
            <a:r>
              <a:rPr lang="it-IT" dirty="0" smtClean="0"/>
              <a:t> and the </a:t>
            </a:r>
            <a:r>
              <a:rPr lang="it-IT" dirty="0" err="1" smtClean="0"/>
              <a:t>superpersonal</a:t>
            </a:r>
            <a:r>
              <a:rPr lang="it-IT" dirty="0"/>
              <a:t> </a:t>
            </a:r>
            <a:r>
              <a:rPr lang="it-IT" dirty="0" err="1" smtClean="0"/>
              <a:t>levels</a:t>
            </a:r>
            <a:r>
              <a:rPr lang="it-IT" dirty="0" smtClean="0"/>
              <a:t>.</a:t>
            </a:r>
          </a:p>
          <a:p>
            <a:endParaRPr lang="it-IT" dirty="0"/>
          </a:p>
          <a:p>
            <a:pPr marL="0" indent="0">
              <a:buNone/>
            </a:pPr>
            <a:r>
              <a:rPr lang="it-IT" dirty="0" err="1" smtClean="0"/>
              <a:t>Education</a:t>
            </a:r>
            <a:r>
              <a:rPr lang="it-IT" dirty="0" smtClean="0"/>
              <a:t> </a:t>
            </a:r>
            <a:r>
              <a:rPr lang="it-IT" dirty="0" err="1" smtClean="0"/>
              <a:t>needs</a:t>
            </a:r>
            <a:r>
              <a:rPr lang="it-IT" dirty="0" smtClean="0"/>
              <a:t> to link to:</a:t>
            </a:r>
          </a:p>
          <a:p>
            <a:r>
              <a:rPr lang="it-IT" dirty="0" smtClean="0"/>
              <a:t>Human </a:t>
            </a:r>
            <a:r>
              <a:rPr lang="it-IT" dirty="0" err="1" smtClean="0"/>
              <a:t>sciences</a:t>
            </a:r>
            <a:r>
              <a:rPr lang="it-IT" dirty="0" smtClean="0"/>
              <a:t> </a:t>
            </a:r>
          </a:p>
          <a:p>
            <a:r>
              <a:rPr lang="it-IT" dirty="0" smtClean="0"/>
              <a:t>Social </a:t>
            </a:r>
            <a:r>
              <a:rPr lang="it-IT" dirty="0" err="1" smtClean="0"/>
              <a:t>sciences</a:t>
            </a:r>
            <a:endParaRPr lang="it-IT" dirty="0" smtClean="0"/>
          </a:p>
          <a:p>
            <a:r>
              <a:rPr lang="it-IT" dirty="0" err="1" smtClean="0"/>
              <a:t>Physical</a:t>
            </a:r>
            <a:r>
              <a:rPr lang="it-IT" dirty="0" smtClean="0"/>
              <a:t> </a:t>
            </a:r>
            <a:r>
              <a:rPr lang="it-IT" dirty="0" err="1" smtClean="0"/>
              <a:t>sciences</a:t>
            </a:r>
            <a:endParaRPr lang="it-IT" dirty="0" smtClean="0"/>
          </a:p>
          <a:p>
            <a:r>
              <a:rPr lang="it-IT" dirty="0" err="1" smtClean="0"/>
              <a:t>Complexity</a:t>
            </a:r>
            <a:r>
              <a:rPr lang="it-IT" dirty="0" smtClean="0"/>
              <a:t> </a:t>
            </a:r>
            <a:r>
              <a:rPr lang="it-IT" dirty="0" err="1" smtClean="0"/>
              <a:t>sciences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669350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hape 8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7937"/>
            <a:ext cx="9144000" cy="6846887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493991"/>
            <a:ext cx="8229600" cy="1143000"/>
          </a:xfrm>
        </p:spPr>
        <p:txBody>
          <a:bodyPr/>
          <a:lstStyle/>
          <a:p>
            <a:r>
              <a:rPr lang="it-IT" dirty="0" smtClean="0"/>
              <a:t>To conclude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The </a:t>
            </a:r>
            <a:r>
              <a:rPr lang="it-IT" dirty="0" err="1" smtClean="0"/>
              <a:t>role</a:t>
            </a:r>
            <a:r>
              <a:rPr lang="it-IT" dirty="0" smtClean="0"/>
              <a:t> of </a:t>
            </a:r>
            <a:r>
              <a:rPr lang="it-IT" dirty="0" err="1"/>
              <a:t>e</a:t>
            </a:r>
            <a:r>
              <a:rPr lang="it-IT" dirty="0" err="1" smtClean="0"/>
              <a:t>ducation</a:t>
            </a:r>
            <a:r>
              <a:rPr lang="it-IT" dirty="0" smtClean="0"/>
              <a:t> </a:t>
            </a:r>
            <a:r>
              <a:rPr lang="it-IT" dirty="0" err="1" smtClean="0"/>
              <a:t>is</a:t>
            </a:r>
            <a:r>
              <a:rPr lang="it-IT" dirty="0" smtClean="0"/>
              <a:t> </a:t>
            </a:r>
            <a:r>
              <a:rPr lang="it-IT" dirty="0" err="1" smtClean="0"/>
              <a:t>linked</a:t>
            </a:r>
            <a:r>
              <a:rPr lang="it-IT" dirty="0" smtClean="0"/>
              <a:t> with:</a:t>
            </a:r>
          </a:p>
          <a:p>
            <a:r>
              <a:rPr lang="it-IT" dirty="0" smtClean="0"/>
              <a:t>The </a:t>
            </a:r>
            <a:r>
              <a:rPr lang="it-IT" dirty="0" err="1" smtClean="0"/>
              <a:t>participatory</a:t>
            </a:r>
            <a:r>
              <a:rPr lang="it-IT" dirty="0" smtClean="0"/>
              <a:t> </a:t>
            </a:r>
            <a:r>
              <a:rPr lang="it-IT" dirty="0" err="1" smtClean="0"/>
              <a:t>attitude</a:t>
            </a:r>
            <a:r>
              <a:rPr lang="it-IT" dirty="0" smtClean="0"/>
              <a:t> (to </a:t>
            </a:r>
            <a:r>
              <a:rPr lang="it-IT" dirty="0" err="1" smtClean="0"/>
              <a:t>respect</a:t>
            </a:r>
            <a:r>
              <a:rPr lang="it-IT" dirty="0" smtClean="0"/>
              <a:t> the </a:t>
            </a:r>
            <a:r>
              <a:rPr lang="it-IT" dirty="0" err="1" smtClean="0"/>
              <a:t>existence</a:t>
            </a:r>
            <a:r>
              <a:rPr lang="it-IT" dirty="0" smtClean="0"/>
              <a:t> in </a:t>
            </a:r>
            <a:r>
              <a:rPr lang="it-IT" dirty="0" err="1" smtClean="0"/>
              <a:t>broad</a:t>
            </a:r>
            <a:r>
              <a:rPr lang="it-IT" dirty="0" smtClean="0"/>
              <a:t> </a:t>
            </a:r>
            <a:r>
              <a:rPr lang="it-IT" dirty="0" err="1" smtClean="0"/>
              <a:t>sense</a:t>
            </a:r>
            <a:r>
              <a:rPr lang="it-IT" dirty="0" smtClean="0"/>
              <a:t>)</a:t>
            </a:r>
          </a:p>
          <a:p>
            <a:r>
              <a:rPr lang="it-IT" dirty="0" err="1" smtClean="0"/>
              <a:t>Coscientization</a:t>
            </a:r>
            <a:r>
              <a:rPr lang="it-IT" dirty="0"/>
              <a:t> </a:t>
            </a:r>
            <a:r>
              <a:rPr lang="it-IT" dirty="0" smtClean="0"/>
              <a:t>(to </a:t>
            </a:r>
            <a:r>
              <a:rPr lang="it-IT" dirty="0" err="1" smtClean="0"/>
              <a:t>adopt</a:t>
            </a:r>
            <a:r>
              <a:rPr lang="it-IT" dirty="0" smtClean="0"/>
              <a:t> an </a:t>
            </a:r>
            <a:r>
              <a:rPr lang="it-IT" dirty="0" err="1" smtClean="0"/>
              <a:t>ecological</a:t>
            </a:r>
            <a:r>
              <a:rPr lang="it-IT" dirty="0" smtClean="0"/>
              <a:t> </a:t>
            </a:r>
            <a:r>
              <a:rPr lang="it-IT" dirty="0" err="1" smtClean="0"/>
              <a:t>mindfullness</a:t>
            </a:r>
            <a:r>
              <a:rPr lang="it-IT" dirty="0" smtClean="0"/>
              <a:t>)</a:t>
            </a:r>
          </a:p>
          <a:p>
            <a:r>
              <a:rPr lang="it-IT" dirty="0" err="1" smtClean="0"/>
              <a:t>Emotions</a:t>
            </a:r>
            <a:r>
              <a:rPr lang="it-IT" dirty="0" smtClean="0"/>
              <a:t>, </a:t>
            </a:r>
            <a:r>
              <a:rPr lang="it-IT" dirty="0" err="1" smtClean="0"/>
              <a:t>learning</a:t>
            </a:r>
            <a:r>
              <a:rPr lang="it-IT" dirty="0" smtClean="0"/>
              <a:t> </a:t>
            </a:r>
            <a:r>
              <a:rPr lang="it-IT" dirty="0" err="1" smtClean="0"/>
              <a:t>through</a:t>
            </a:r>
            <a:r>
              <a:rPr lang="it-IT" dirty="0" smtClean="0"/>
              <a:t> </a:t>
            </a:r>
            <a:r>
              <a:rPr lang="it-IT" dirty="0" err="1" smtClean="0"/>
              <a:t>experience</a:t>
            </a:r>
            <a:r>
              <a:rPr lang="it-IT" dirty="0" smtClean="0"/>
              <a:t>, service, </a:t>
            </a:r>
            <a:r>
              <a:rPr lang="it-IT" dirty="0" err="1" smtClean="0"/>
              <a:t>inclusivity</a:t>
            </a:r>
            <a:r>
              <a:rPr lang="it-IT" dirty="0" smtClean="0"/>
              <a:t> </a:t>
            </a:r>
            <a:r>
              <a:rPr lang="is-IS" dirty="0" smtClean="0"/>
              <a:t>…</a:t>
            </a:r>
            <a:endParaRPr lang="it-IT" dirty="0" smtClean="0"/>
          </a:p>
          <a:p>
            <a:r>
              <a:rPr lang="it-IT" dirty="0" smtClean="0"/>
              <a:t>Global </a:t>
            </a:r>
            <a:r>
              <a:rPr lang="it-IT" dirty="0" err="1" smtClean="0"/>
              <a:t>citizenship</a:t>
            </a:r>
            <a:r>
              <a:rPr lang="it-IT" dirty="0" smtClean="0"/>
              <a:t> (</a:t>
            </a:r>
            <a:r>
              <a:rPr lang="it-IT" dirty="0" err="1" smtClean="0"/>
              <a:t>connect</a:t>
            </a:r>
            <a:r>
              <a:rPr lang="it-IT" dirty="0" smtClean="0"/>
              <a:t> with </a:t>
            </a:r>
            <a:r>
              <a:rPr lang="it-IT" dirty="0" err="1" smtClean="0"/>
              <a:t>ethical</a:t>
            </a:r>
            <a:r>
              <a:rPr lang="it-IT" dirty="0" smtClean="0"/>
              <a:t> </a:t>
            </a:r>
            <a:r>
              <a:rPr lang="it-IT" dirty="0" err="1" smtClean="0"/>
              <a:t>sensitivity</a:t>
            </a:r>
            <a:r>
              <a:rPr lang="it-IT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1415151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hape 8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-4392"/>
            <a:ext cx="9144000" cy="6846887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457004"/>
            <a:ext cx="8229600" cy="1143000"/>
          </a:xfrm>
        </p:spPr>
        <p:txBody>
          <a:bodyPr/>
          <a:lstStyle/>
          <a:p>
            <a:r>
              <a:rPr lang="it-IT" dirty="0" err="1" smtClean="0"/>
              <a:t>Systemic</a:t>
            </a:r>
            <a:r>
              <a:rPr lang="it-IT" dirty="0" smtClean="0"/>
              <a:t> </a:t>
            </a:r>
            <a:r>
              <a:rPr lang="it-IT" dirty="0" err="1" smtClean="0"/>
              <a:t>sustainability</a:t>
            </a:r>
            <a:r>
              <a:rPr lang="it-IT" dirty="0" smtClean="0"/>
              <a:t> </a:t>
            </a:r>
            <a:r>
              <a:rPr lang="it-IT" dirty="0" err="1" smtClean="0"/>
              <a:t>education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 smtClean="0"/>
              <a:t>Is</a:t>
            </a:r>
            <a:r>
              <a:rPr lang="it-IT" dirty="0" smtClean="0"/>
              <a:t> an </a:t>
            </a:r>
            <a:r>
              <a:rPr lang="it-IT" dirty="0" err="1" smtClean="0"/>
              <a:t>education</a:t>
            </a:r>
            <a:r>
              <a:rPr lang="it-IT" dirty="0" smtClean="0"/>
              <a:t> </a:t>
            </a:r>
            <a:r>
              <a:rPr lang="it-IT" dirty="0" err="1" smtClean="0"/>
              <a:t>that</a:t>
            </a:r>
            <a:r>
              <a:rPr lang="it-IT" dirty="0" smtClean="0"/>
              <a:t> </a:t>
            </a:r>
            <a:r>
              <a:rPr lang="it-IT" dirty="0" err="1" smtClean="0"/>
              <a:t>is</a:t>
            </a:r>
            <a:r>
              <a:rPr lang="it-IT" dirty="0" smtClean="0"/>
              <a:t> </a:t>
            </a:r>
            <a:r>
              <a:rPr lang="it-IT" dirty="0" err="1" smtClean="0"/>
              <a:t>realized</a:t>
            </a:r>
            <a:r>
              <a:rPr lang="it-IT" dirty="0" smtClean="0"/>
              <a:t> </a:t>
            </a:r>
            <a:r>
              <a:rPr lang="it-IT" dirty="0" err="1" smtClean="0"/>
              <a:t>when</a:t>
            </a:r>
            <a:r>
              <a:rPr lang="it-IT" dirty="0" smtClean="0"/>
              <a:t> </a:t>
            </a:r>
            <a:r>
              <a:rPr lang="it-IT" i="1" dirty="0" err="1" smtClean="0"/>
              <a:t>diversities</a:t>
            </a:r>
            <a:r>
              <a:rPr lang="it-IT" dirty="0" smtClean="0"/>
              <a:t> are </a:t>
            </a:r>
            <a:r>
              <a:rPr lang="it-IT" dirty="0" err="1" smtClean="0"/>
              <a:t>brought</a:t>
            </a:r>
            <a:r>
              <a:rPr lang="it-IT" dirty="0" smtClean="0"/>
              <a:t> </a:t>
            </a:r>
            <a:r>
              <a:rPr lang="it-IT" dirty="0" err="1" smtClean="0"/>
              <a:t>into</a:t>
            </a:r>
            <a:r>
              <a:rPr lang="it-IT" dirty="0" smtClean="0"/>
              <a:t> </a:t>
            </a:r>
            <a:r>
              <a:rPr lang="it-IT" i="1" dirty="0" err="1" smtClean="0"/>
              <a:t>conversation</a:t>
            </a:r>
            <a:r>
              <a:rPr lang="it-IT" dirty="0" smtClean="0"/>
              <a:t>.</a:t>
            </a:r>
          </a:p>
          <a:p>
            <a:r>
              <a:rPr lang="it-IT" dirty="0" err="1" smtClean="0"/>
              <a:t>It</a:t>
            </a:r>
            <a:r>
              <a:rPr lang="it-IT" dirty="0" smtClean="0"/>
              <a:t> </a:t>
            </a:r>
            <a:r>
              <a:rPr lang="it-IT" dirty="0" err="1" smtClean="0"/>
              <a:t>is</a:t>
            </a:r>
            <a:r>
              <a:rPr lang="it-IT" dirty="0" smtClean="0"/>
              <a:t> </a:t>
            </a:r>
            <a:r>
              <a:rPr lang="it-IT" dirty="0" err="1" smtClean="0"/>
              <a:t>all</a:t>
            </a:r>
            <a:r>
              <a:rPr lang="it-IT" dirty="0" smtClean="0"/>
              <a:t> </a:t>
            </a:r>
            <a:r>
              <a:rPr lang="it-IT" dirty="0" err="1" smtClean="0"/>
              <a:t>about</a:t>
            </a:r>
            <a:r>
              <a:rPr lang="it-IT" dirty="0" smtClean="0"/>
              <a:t> </a:t>
            </a:r>
            <a:r>
              <a:rPr lang="it-IT" i="1" dirty="0" err="1" smtClean="0"/>
              <a:t>engaging</a:t>
            </a:r>
            <a:r>
              <a:rPr lang="it-IT" i="1" dirty="0" smtClean="0"/>
              <a:t>!</a:t>
            </a:r>
          </a:p>
          <a:p>
            <a:r>
              <a:rPr lang="it-IT" i="1" dirty="0" err="1" smtClean="0"/>
              <a:t>It</a:t>
            </a:r>
            <a:r>
              <a:rPr lang="it-IT" i="1" dirty="0" smtClean="0"/>
              <a:t> </a:t>
            </a:r>
            <a:r>
              <a:rPr lang="it-IT" i="1" dirty="0" err="1" smtClean="0"/>
              <a:t>is</a:t>
            </a:r>
            <a:r>
              <a:rPr lang="it-IT" i="1" dirty="0" smtClean="0"/>
              <a:t> </a:t>
            </a:r>
            <a:r>
              <a:rPr lang="it-IT" i="1" dirty="0" err="1" smtClean="0"/>
              <a:t>oriented</a:t>
            </a:r>
            <a:r>
              <a:rPr lang="it-IT" i="1" dirty="0" smtClean="0"/>
              <a:t> to the </a:t>
            </a:r>
            <a:r>
              <a:rPr lang="it-IT" i="1" dirty="0" err="1" smtClean="0"/>
              <a:t>possibilities</a:t>
            </a:r>
            <a:r>
              <a:rPr lang="it-IT" i="1" dirty="0" smtClean="0"/>
              <a:t> of </a:t>
            </a:r>
            <a:r>
              <a:rPr lang="it-IT" i="1" dirty="0" err="1" smtClean="0"/>
              <a:t>what</a:t>
            </a:r>
            <a:r>
              <a:rPr lang="it-IT" i="1" dirty="0" smtClean="0"/>
              <a:t> </a:t>
            </a:r>
            <a:r>
              <a:rPr lang="it-IT" i="1" dirty="0" err="1" smtClean="0"/>
              <a:t>might</a:t>
            </a:r>
            <a:r>
              <a:rPr lang="it-IT" i="1" dirty="0" smtClean="0"/>
              <a:t> be</a:t>
            </a:r>
            <a:endParaRPr lang="it-IT" i="1" dirty="0"/>
          </a:p>
        </p:txBody>
      </p:sp>
    </p:spTree>
    <p:extLst>
      <p:ext uri="{BB962C8B-B14F-4D97-AF65-F5344CB8AC3E}">
        <p14:creationId xmlns:p14="http://schemas.microsoft.com/office/powerpoint/2010/main" val="8622816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hape 8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7937"/>
            <a:ext cx="9144000" cy="6846887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843298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/>
            </a:r>
            <a:br>
              <a:rPr lang="it-IT" dirty="0" smtClean="0"/>
            </a:br>
            <a:r>
              <a:rPr lang="it-IT" dirty="0" err="1" smtClean="0"/>
              <a:t>Systemic</a:t>
            </a:r>
            <a:r>
              <a:rPr lang="it-IT" dirty="0" smtClean="0"/>
              <a:t> </a:t>
            </a:r>
            <a:r>
              <a:rPr lang="it-IT" dirty="0" err="1" smtClean="0"/>
              <a:t>Sustainability</a:t>
            </a:r>
            <a:r>
              <a:rPr lang="it-IT" dirty="0" smtClean="0"/>
              <a:t> </a:t>
            </a:r>
            <a:r>
              <a:rPr lang="it-IT" dirty="0" err="1" smtClean="0"/>
              <a:t>Education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>Part 2 - Korea and </a:t>
            </a:r>
            <a:r>
              <a:rPr lang="it-IT" dirty="0" err="1" smtClean="0"/>
              <a:t>sustainability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644198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hape 8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7937"/>
            <a:ext cx="9144000" cy="6846887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The </a:t>
            </a:r>
            <a:r>
              <a:rPr lang="it-IT" dirty="0" err="1" smtClean="0"/>
              <a:t>present</a:t>
            </a:r>
            <a:r>
              <a:rPr lang="it-IT" dirty="0" smtClean="0"/>
              <a:t> society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Human </a:t>
            </a:r>
            <a:r>
              <a:rPr lang="it-IT" dirty="0" err="1" smtClean="0"/>
              <a:t>beings</a:t>
            </a:r>
            <a:r>
              <a:rPr lang="it-IT" dirty="0" smtClean="0"/>
              <a:t> </a:t>
            </a:r>
            <a:r>
              <a:rPr lang="it-IT" dirty="0" err="1" smtClean="0"/>
              <a:t>perceive</a:t>
            </a:r>
            <a:r>
              <a:rPr lang="it-IT" dirty="0" smtClean="0"/>
              <a:t> </a:t>
            </a:r>
            <a:r>
              <a:rPr lang="it-IT" dirty="0" err="1" smtClean="0"/>
              <a:t>that</a:t>
            </a:r>
            <a:r>
              <a:rPr lang="it-IT" dirty="0" smtClean="0"/>
              <a:t> the world </a:t>
            </a:r>
            <a:r>
              <a:rPr lang="it-IT" dirty="0" err="1" smtClean="0"/>
              <a:t>is</a:t>
            </a:r>
            <a:r>
              <a:rPr lang="it-IT" dirty="0" smtClean="0"/>
              <a:t> fast </a:t>
            </a:r>
            <a:r>
              <a:rPr lang="it-IT" dirty="0" err="1" smtClean="0"/>
              <a:t>changing</a:t>
            </a:r>
            <a:endParaRPr lang="it-IT" dirty="0" smtClean="0"/>
          </a:p>
          <a:p>
            <a:r>
              <a:rPr lang="it-IT" dirty="0" smtClean="0"/>
              <a:t>Human </a:t>
            </a:r>
            <a:r>
              <a:rPr lang="it-IT" dirty="0" err="1" smtClean="0"/>
              <a:t>beings</a:t>
            </a:r>
            <a:r>
              <a:rPr lang="it-IT" dirty="0" smtClean="0"/>
              <a:t> are </a:t>
            </a:r>
            <a:r>
              <a:rPr lang="it-IT" dirty="0" err="1" smtClean="0"/>
              <a:t>abusing</a:t>
            </a:r>
            <a:r>
              <a:rPr lang="it-IT" dirty="0" smtClean="0"/>
              <a:t> of </a:t>
            </a:r>
            <a:r>
              <a:rPr lang="it-IT" dirty="0" err="1" smtClean="0"/>
              <a:t>objects</a:t>
            </a:r>
            <a:r>
              <a:rPr lang="it-IT" dirty="0" smtClean="0"/>
              <a:t>. The </a:t>
            </a:r>
            <a:r>
              <a:rPr lang="it-IT" dirty="0" err="1" smtClean="0"/>
              <a:t>circles</a:t>
            </a:r>
            <a:r>
              <a:rPr lang="it-IT" dirty="0" smtClean="0"/>
              <a:t> of production and </a:t>
            </a:r>
            <a:r>
              <a:rPr lang="it-IT" dirty="0" err="1" smtClean="0"/>
              <a:t>discarge</a:t>
            </a:r>
            <a:r>
              <a:rPr lang="it-IT" dirty="0" smtClean="0"/>
              <a:t> are </a:t>
            </a:r>
            <a:r>
              <a:rPr lang="it-IT" dirty="0" err="1" smtClean="0"/>
              <a:t>runnig</a:t>
            </a:r>
            <a:r>
              <a:rPr lang="it-IT" dirty="0" smtClean="0"/>
              <a:t> </a:t>
            </a:r>
            <a:r>
              <a:rPr lang="it-IT" dirty="0" err="1" smtClean="0"/>
              <a:t>very</a:t>
            </a:r>
            <a:r>
              <a:rPr lang="it-IT" dirty="0" smtClean="0"/>
              <a:t> fast (</a:t>
            </a:r>
            <a:r>
              <a:rPr lang="it-IT" dirty="0" err="1" smtClean="0"/>
              <a:t>consumption</a:t>
            </a:r>
            <a:r>
              <a:rPr lang="it-IT" dirty="0" smtClean="0"/>
              <a:t> and </a:t>
            </a:r>
            <a:r>
              <a:rPr lang="it-IT" dirty="0" err="1" smtClean="0"/>
              <a:t>pollution</a:t>
            </a:r>
            <a:r>
              <a:rPr lang="it-IT" dirty="0" smtClean="0"/>
              <a:t>)</a:t>
            </a:r>
          </a:p>
          <a:p>
            <a:r>
              <a:rPr lang="it-IT" dirty="0" smtClean="0"/>
              <a:t>Human </a:t>
            </a:r>
            <a:r>
              <a:rPr lang="it-IT" dirty="0" err="1" smtClean="0"/>
              <a:t>beings</a:t>
            </a:r>
            <a:r>
              <a:rPr lang="it-IT" dirty="0" smtClean="0"/>
              <a:t> do </a:t>
            </a:r>
            <a:r>
              <a:rPr lang="it-IT" dirty="0" err="1" smtClean="0"/>
              <a:t>not</a:t>
            </a:r>
            <a:r>
              <a:rPr lang="it-IT" dirty="0" smtClean="0"/>
              <a:t> </a:t>
            </a:r>
            <a:r>
              <a:rPr lang="it-IT" dirty="0" err="1" smtClean="0"/>
              <a:t>consider</a:t>
            </a:r>
            <a:r>
              <a:rPr lang="it-IT" dirty="0" smtClean="0"/>
              <a:t> </a:t>
            </a:r>
            <a:r>
              <a:rPr lang="it-IT" dirty="0" err="1" smtClean="0"/>
              <a:t>themselves</a:t>
            </a:r>
            <a:r>
              <a:rPr lang="it-IT" dirty="0" smtClean="0"/>
              <a:t> </a:t>
            </a:r>
            <a:r>
              <a:rPr lang="it-IT" dirty="0" err="1" smtClean="0"/>
              <a:t>as</a:t>
            </a:r>
            <a:r>
              <a:rPr lang="it-IT" dirty="0" smtClean="0"/>
              <a:t> the cause of </a:t>
            </a:r>
            <a:r>
              <a:rPr lang="it-IT" dirty="0" err="1" smtClean="0"/>
              <a:t>these</a:t>
            </a:r>
            <a:r>
              <a:rPr lang="it-IT" dirty="0" smtClean="0"/>
              <a:t> </a:t>
            </a:r>
            <a:r>
              <a:rPr lang="it-IT" dirty="0" err="1" smtClean="0"/>
              <a:t>changes</a:t>
            </a:r>
            <a:r>
              <a:rPr lang="it-IT" dirty="0" smtClean="0"/>
              <a:t> </a:t>
            </a:r>
            <a:r>
              <a:rPr lang="it-IT" dirty="0" err="1" smtClean="0"/>
              <a:t>yet</a:t>
            </a:r>
            <a:r>
              <a:rPr lang="it-IT" dirty="0" smtClean="0"/>
              <a:t> </a:t>
            </a:r>
            <a:r>
              <a:rPr lang="it-IT" dirty="0" err="1" smtClean="0"/>
              <a:t>feel</a:t>
            </a:r>
            <a:r>
              <a:rPr lang="it-IT" dirty="0"/>
              <a:t> </a:t>
            </a:r>
            <a:r>
              <a:rPr lang="it-IT" dirty="0" smtClean="0"/>
              <a:t>the mere </a:t>
            </a:r>
            <a:r>
              <a:rPr lang="it-IT" dirty="0" err="1" smtClean="0"/>
              <a:t>need</a:t>
            </a:r>
            <a:r>
              <a:rPr lang="it-IT" dirty="0" smtClean="0"/>
              <a:t> to </a:t>
            </a:r>
            <a:r>
              <a:rPr lang="it-IT" dirty="0" err="1" smtClean="0"/>
              <a:t>adapt</a:t>
            </a:r>
            <a:r>
              <a:rPr lang="it-IT" dirty="0" smtClean="0"/>
              <a:t> to </a:t>
            </a:r>
            <a:r>
              <a:rPr lang="it-IT" dirty="0" err="1" smtClean="0"/>
              <a:t>them</a:t>
            </a:r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28140291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hape 8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7937"/>
            <a:ext cx="9144000" cy="6846887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Sustainable</a:t>
            </a:r>
            <a:r>
              <a:rPr lang="it-IT" dirty="0" smtClean="0"/>
              <a:t> Development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i="1" dirty="0" err="1" smtClean="0"/>
              <a:t>Sustainability</a:t>
            </a:r>
            <a:r>
              <a:rPr lang="it-IT" dirty="0" smtClean="0"/>
              <a:t> </a:t>
            </a:r>
            <a:r>
              <a:rPr lang="it-IT" dirty="0" err="1" smtClean="0"/>
              <a:t>is</a:t>
            </a:r>
            <a:r>
              <a:rPr lang="it-IT" dirty="0" smtClean="0"/>
              <a:t> the </a:t>
            </a:r>
            <a:r>
              <a:rPr lang="it-IT" dirty="0" err="1" smtClean="0"/>
              <a:t>key</a:t>
            </a:r>
            <a:r>
              <a:rPr lang="it-IT" dirty="0" smtClean="0"/>
              <a:t> to </a:t>
            </a:r>
            <a:r>
              <a:rPr lang="it-IT" dirty="0" err="1" smtClean="0"/>
              <a:t>build</a:t>
            </a:r>
            <a:r>
              <a:rPr lang="it-IT" dirty="0" smtClean="0"/>
              <a:t> a new future:</a:t>
            </a:r>
          </a:p>
          <a:p>
            <a:r>
              <a:rPr lang="it-IT" dirty="0" err="1"/>
              <a:t>I</a:t>
            </a:r>
            <a:r>
              <a:rPr lang="it-IT" dirty="0" err="1" smtClean="0"/>
              <a:t>t</a:t>
            </a:r>
            <a:r>
              <a:rPr lang="it-IT" dirty="0" smtClean="0"/>
              <a:t> </a:t>
            </a:r>
            <a:r>
              <a:rPr lang="it-IT" dirty="0" err="1" smtClean="0"/>
              <a:t>includes</a:t>
            </a:r>
            <a:r>
              <a:rPr lang="it-IT" dirty="0" smtClean="0"/>
              <a:t> the </a:t>
            </a:r>
            <a:r>
              <a:rPr lang="it-IT" dirty="0" err="1" smtClean="0"/>
              <a:t>concept</a:t>
            </a:r>
            <a:r>
              <a:rPr lang="it-IT" dirty="0" smtClean="0"/>
              <a:t> of </a:t>
            </a:r>
            <a:r>
              <a:rPr lang="it-IT" dirty="0" err="1" smtClean="0"/>
              <a:t>limit</a:t>
            </a:r>
            <a:r>
              <a:rPr lang="it-IT" dirty="0" smtClean="0"/>
              <a:t> of </a:t>
            </a:r>
            <a:r>
              <a:rPr lang="it-IT" dirty="0" err="1" smtClean="0"/>
              <a:t>resources</a:t>
            </a:r>
            <a:r>
              <a:rPr lang="it-IT" dirty="0" smtClean="0"/>
              <a:t> and the </a:t>
            </a:r>
            <a:r>
              <a:rPr lang="it-IT" dirty="0" err="1" smtClean="0"/>
              <a:t>limitless</a:t>
            </a:r>
            <a:r>
              <a:rPr lang="it-IT" dirty="0" smtClean="0"/>
              <a:t> human desire</a:t>
            </a:r>
          </a:p>
          <a:p>
            <a:endParaRPr lang="it-IT" dirty="0" smtClean="0"/>
          </a:p>
          <a:p>
            <a:r>
              <a:rPr lang="it-IT" dirty="0" err="1" smtClean="0"/>
              <a:t>Sustainable</a:t>
            </a:r>
            <a:r>
              <a:rPr lang="it-IT" dirty="0" smtClean="0"/>
              <a:t> </a:t>
            </a:r>
            <a:r>
              <a:rPr lang="it-IT" dirty="0" err="1" smtClean="0"/>
              <a:t>development</a:t>
            </a:r>
            <a:r>
              <a:rPr lang="it-IT" dirty="0" smtClean="0"/>
              <a:t> = </a:t>
            </a:r>
            <a:r>
              <a:rPr lang="it-IT" dirty="0" err="1" smtClean="0"/>
              <a:t>sustainability</a:t>
            </a:r>
            <a:r>
              <a:rPr lang="it-IT" dirty="0" smtClean="0"/>
              <a:t> + </a:t>
            </a:r>
            <a:r>
              <a:rPr lang="it-IT" dirty="0" err="1" smtClean="0"/>
              <a:t>economical</a:t>
            </a:r>
            <a:r>
              <a:rPr lang="it-IT" dirty="0" smtClean="0"/>
              <a:t> </a:t>
            </a:r>
            <a:r>
              <a:rPr lang="it-IT" dirty="0" err="1" smtClean="0"/>
              <a:t>development</a:t>
            </a:r>
            <a:r>
              <a:rPr lang="it-IT" dirty="0" smtClean="0"/>
              <a:t>. The stress </a:t>
            </a:r>
            <a:r>
              <a:rPr lang="it-IT" dirty="0" err="1" smtClean="0"/>
              <a:t>oiìn</a:t>
            </a:r>
            <a:r>
              <a:rPr lang="it-IT" dirty="0" smtClean="0"/>
              <a:t> </a:t>
            </a:r>
            <a:r>
              <a:rPr lang="it-IT" dirty="0" err="1" smtClean="0"/>
              <a:t>sustainable</a:t>
            </a:r>
            <a:r>
              <a:rPr lang="it-IT" dirty="0" smtClean="0"/>
              <a:t> or on </a:t>
            </a:r>
            <a:r>
              <a:rPr lang="it-IT" dirty="0" err="1" smtClean="0"/>
              <a:t>development</a:t>
            </a:r>
            <a:r>
              <a:rPr lang="it-IT" dirty="0" smtClean="0"/>
              <a:t> </a:t>
            </a:r>
            <a:r>
              <a:rPr lang="it-IT" dirty="0" err="1" smtClean="0"/>
              <a:t>changes</a:t>
            </a:r>
            <a:r>
              <a:rPr lang="it-IT" dirty="0" smtClean="0"/>
              <a:t> the </a:t>
            </a:r>
            <a:r>
              <a:rPr lang="it-IT" dirty="0" err="1" smtClean="0"/>
              <a:t>meaning</a:t>
            </a:r>
            <a:r>
              <a:rPr lang="it-IT" dirty="0"/>
              <a:t>.</a:t>
            </a:r>
            <a:endParaRPr lang="it-IT" dirty="0" smtClean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074745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hape 8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7937"/>
            <a:ext cx="9144000" cy="6846887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Sustainability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 err="1" smtClean="0"/>
              <a:t>Is</a:t>
            </a:r>
            <a:r>
              <a:rPr lang="it-IT" dirty="0" smtClean="0"/>
              <a:t> the </a:t>
            </a:r>
            <a:r>
              <a:rPr lang="it-IT" dirty="0" err="1" smtClean="0"/>
              <a:t>ability</a:t>
            </a:r>
            <a:r>
              <a:rPr lang="it-IT" dirty="0" smtClean="0"/>
              <a:t> to </a:t>
            </a:r>
            <a:r>
              <a:rPr lang="it-IT" dirty="0" err="1" smtClean="0"/>
              <a:t>understand</a:t>
            </a:r>
            <a:r>
              <a:rPr lang="it-IT" dirty="0" smtClean="0"/>
              <a:t>  the </a:t>
            </a:r>
            <a:r>
              <a:rPr lang="it-IT" dirty="0" err="1" smtClean="0"/>
              <a:t>present</a:t>
            </a:r>
            <a:r>
              <a:rPr lang="it-IT" dirty="0" smtClean="0"/>
              <a:t> </a:t>
            </a:r>
            <a:r>
              <a:rPr lang="it-IT" dirty="0" err="1" smtClean="0"/>
              <a:t>needs</a:t>
            </a:r>
            <a:r>
              <a:rPr lang="it-IT" dirty="0" smtClean="0"/>
              <a:t> </a:t>
            </a:r>
            <a:r>
              <a:rPr lang="it-IT" dirty="0" err="1" smtClean="0"/>
              <a:t>without</a:t>
            </a:r>
            <a:r>
              <a:rPr lang="it-IT" dirty="0" smtClean="0"/>
              <a:t> </a:t>
            </a:r>
            <a:r>
              <a:rPr lang="it-IT" dirty="0" err="1" smtClean="0"/>
              <a:t>comprising</a:t>
            </a:r>
            <a:r>
              <a:rPr lang="it-IT" dirty="0" smtClean="0"/>
              <a:t> the </a:t>
            </a:r>
            <a:r>
              <a:rPr lang="it-IT" dirty="0" err="1" smtClean="0"/>
              <a:t>ability</a:t>
            </a:r>
            <a:r>
              <a:rPr lang="it-IT" dirty="0" smtClean="0"/>
              <a:t> of future </a:t>
            </a:r>
            <a:r>
              <a:rPr lang="it-IT" dirty="0" err="1" smtClean="0"/>
              <a:t>generations</a:t>
            </a:r>
            <a:r>
              <a:rPr lang="it-IT" dirty="0" smtClean="0"/>
              <a:t> by </a:t>
            </a:r>
            <a:r>
              <a:rPr lang="it-IT" dirty="0" err="1" smtClean="0"/>
              <a:t>wasting</a:t>
            </a:r>
            <a:r>
              <a:rPr lang="it-IT" dirty="0" smtClean="0"/>
              <a:t> </a:t>
            </a:r>
            <a:r>
              <a:rPr lang="it-IT" dirty="0" err="1" smtClean="0"/>
              <a:t>resources</a:t>
            </a:r>
            <a:r>
              <a:rPr lang="it-IT" dirty="0" smtClean="0"/>
              <a:t>.</a:t>
            </a:r>
          </a:p>
          <a:p>
            <a:r>
              <a:rPr lang="it-IT" i="1" dirty="0" err="1" smtClean="0"/>
              <a:t>Sustainability</a:t>
            </a:r>
            <a:r>
              <a:rPr lang="it-IT" i="1" dirty="0" smtClean="0"/>
              <a:t> must be </a:t>
            </a:r>
            <a:r>
              <a:rPr lang="it-IT" i="1" dirty="0" err="1" smtClean="0"/>
              <a:t>accompanied</a:t>
            </a:r>
            <a:r>
              <a:rPr lang="it-IT" i="1" dirty="0" smtClean="0"/>
              <a:t> by a </a:t>
            </a:r>
            <a:r>
              <a:rPr lang="it-IT" i="1" dirty="0" err="1" smtClean="0"/>
              <a:t>holistic</a:t>
            </a:r>
            <a:r>
              <a:rPr lang="it-IT" i="1" dirty="0" smtClean="0"/>
              <a:t> </a:t>
            </a:r>
            <a:r>
              <a:rPr lang="it-IT" i="1" dirty="0" err="1" smtClean="0"/>
              <a:t>change</a:t>
            </a:r>
            <a:r>
              <a:rPr lang="it-IT" i="1" dirty="0" smtClean="0"/>
              <a:t> in human </a:t>
            </a:r>
            <a:r>
              <a:rPr lang="it-IT" i="1" dirty="0" err="1" smtClean="0"/>
              <a:t>beliefs</a:t>
            </a:r>
            <a:endParaRPr lang="it-IT" i="1" dirty="0" smtClean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8744398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hape 8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7937"/>
            <a:ext cx="9144000" cy="6846887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Sustainability</a:t>
            </a:r>
            <a:r>
              <a:rPr lang="it-IT" dirty="0" smtClean="0"/>
              <a:t> and </a:t>
            </a:r>
            <a:r>
              <a:rPr lang="it-IT" dirty="0" err="1" smtClean="0"/>
              <a:t>education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The </a:t>
            </a:r>
            <a:r>
              <a:rPr lang="it-IT" dirty="0" err="1" smtClean="0"/>
              <a:t>issue</a:t>
            </a:r>
            <a:r>
              <a:rPr lang="it-IT" dirty="0" smtClean="0"/>
              <a:t> of </a:t>
            </a:r>
            <a:r>
              <a:rPr lang="it-IT" dirty="0" err="1" smtClean="0"/>
              <a:t>sustainability</a:t>
            </a:r>
            <a:r>
              <a:rPr lang="it-IT" dirty="0" smtClean="0"/>
              <a:t> </a:t>
            </a:r>
            <a:r>
              <a:rPr lang="it-IT" dirty="0" err="1" smtClean="0"/>
              <a:t>is</a:t>
            </a:r>
            <a:r>
              <a:rPr lang="it-IT" dirty="0" smtClean="0"/>
              <a:t> </a:t>
            </a:r>
            <a:r>
              <a:rPr lang="it-IT" dirty="0" err="1" smtClean="0"/>
              <a:t>not</a:t>
            </a:r>
            <a:r>
              <a:rPr lang="it-IT" dirty="0" smtClean="0"/>
              <a:t> the </a:t>
            </a:r>
            <a:r>
              <a:rPr lang="it-IT" dirty="0" err="1" smtClean="0"/>
              <a:t>matter</a:t>
            </a:r>
            <a:r>
              <a:rPr lang="it-IT" dirty="0" smtClean="0"/>
              <a:t> </a:t>
            </a:r>
            <a:r>
              <a:rPr lang="it-IT" dirty="0" err="1" smtClean="0"/>
              <a:t>individuals</a:t>
            </a:r>
            <a:r>
              <a:rPr lang="it-IT" dirty="0" smtClean="0"/>
              <a:t> can control, </a:t>
            </a:r>
            <a:r>
              <a:rPr lang="it-IT" dirty="0" err="1" smtClean="0"/>
              <a:t>but</a:t>
            </a:r>
            <a:r>
              <a:rPr lang="it-IT" dirty="0" smtClean="0"/>
              <a:t> the </a:t>
            </a:r>
            <a:r>
              <a:rPr lang="it-IT" dirty="0" err="1" smtClean="0"/>
              <a:t>matter</a:t>
            </a:r>
            <a:r>
              <a:rPr lang="it-IT" dirty="0" smtClean="0"/>
              <a:t> </a:t>
            </a:r>
            <a:r>
              <a:rPr lang="it-IT" dirty="0" err="1" smtClean="0"/>
              <a:t>that</a:t>
            </a:r>
            <a:r>
              <a:rPr lang="it-IT" dirty="0" smtClean="0"/>
              <a:t> the </a:t>
            </a:r>
            <a:r>
              <a:rPr lang="it-IT" dirty="0" err="1" smtClean="0"/>
              <a:t>operation</a:t>
            </a:r>
            <a:r>
              <a:rPr lang="it-IT" dirty="0" smtClean="0"/>
              <a:t> </a:t>
            </a:r>
            <a:r>
              <a:rPr lang="it-IT" dirty="0" err="1" smtClean="0"/>
              <a:t>system</a:t>
            </a:r>
            <a:r>
              <a:rPr lang="it-IT" dirty="0" smtClean="0"/>
              <a:t> of a society </a:t>
            </a:r>
            <a:r>
              <a:rPr lang="it-IT" dirty="0" err="1" smtClean="0"/>
              <a:t>needs</a:t>
            </a:r>
            <a:r>
              <a:rPr lang="it-IT" dirty="0" smtClean="0"/>
              <a:t> to </a:t>
            </a:r>
            <a:r>
              <a:rPr lang="it-IT" dirty="0" err="1" smtClean="0"/>
              <a:t>cope</a:t>
            </a:r>
            <a:r>
              <a:rPr lang="it-IT" dirty="0" smtClean="0"/>
              <a:t> with.</a:t>
            </a:r>
          </a:p>
          <a:p>
            <a:r>
              <a:rPr lang="it-IT" dirty="0" err="1" smtClean="0"/>
              <a:t>Education</a:t>
            </a:r>
            <a:r>
              <a:rPr lang="it-IT" dirty="0" smtClean="0"/>
              <a:t> </a:t>
            </a:r>
            <a:r>
              <a:rPr lang="it-IT" dirty="0" err="1" smtClean="0"/>
              <a:t>should</a:t>
            </a:r>
            <a:r>
              <a:rPr lang="it-IT" dirty="0" smtClean="0"/>
              <a:t> work with </a:t>
            </a:r>
            <a:r>
              <a:rPr lang="it-IT" dirty="0" err="1" smtClean="0"/>
              <a:t>institutional</a:t>
            </a:r>
            <a:r>
              <a:rPr lang="it-IT" dirty="0" smtClean="0"/>
              <a:t> </a:t>
            </a:r>
            <a:r>
              <a:rPr lang="it-IT" dirty="0" err="1" smtClean="0"/>
              <a:t>governance</a:t>
            </a:r>
            <a:r>
              <a:rPr lang="it-IT" dirty="0" smtClean="0"/>
              <a:t> to </a:t>
            </a:r>
            <a:r>
              <a:rPr lang="it-IT" dirty="0" err="1" smtClean="0"/>
              <a:t>inderlink</a:t>
            </a:r>
            <a:r>
              <a:rPr lang="it-IT" dirty="0" smtClean="0"/>
              <a:t> </a:t>
            </a:r>
            <a:r>
              <a:rPr lang="it-IT" dirty="0" err="1" smtClean="0"/>
              <a:t>changes</a:t>
            </a:r>
            <a:r>
              <a:rPr lang="it-IT" dirty="0" smtClean="0"/>
              <a:t> </a:t>
            </a:r>
            <a:r>
              <a:rPr lang="it-IT" dirty="0" err="1" smtClean="0"/>
              <a:t>between</a:t>
            </a:r>
            <a:r>
              <a:rPr lang="it-IT" dirty="0" smtClean="0"/>
              <a:t> the </a:t>
            </a:r>
            <a:r>
              <a:rPr lang="it-IT" dirty="0" err="1" smtClean="0"/>
              <a:t>members</a:t>
            </a:r>
            <a:r>
              <a:rPr lang="it-IT" dirty="0" smtClean="0"/>
              <a:t> and the society.</a:t>
            </a:r>
          </a:p>
          <a:p>
            <a:r>
              <a:rPr lang="it-IT" dirty="0" err="1" smtClean="0"/>
              <a:t>Sustainability</a:t>
            </a:r>
            <a:r>
              <a:rPr lang="it-IT" dirty="0" smtClean="0"/>
              <a:t> </a:t>
            </a:r>
            <a:r>
              <a:rPr lang="it-IT" dirty="0" err="1" smtClean="0"/>
              <a:t>is</a:t>
            </a:r>
            <a:r>
              <a:rPr lang="it-IT" dirty="0" smtClean="0"/>
              <a:t> to create the appropriate social </a:t>
            </a:r>
            <a:r>
              <a:rPr lang="it-IT" dirty="0" err="1" smtClean="0"/>
              <a:t>devices</a:t>
            </a:r>
            <a:r>
              <a:rPr lang="it-IT" dirty="0" smtClean="0"/>
              <a:t> and </a:t>
            </a:r>
            <a:r>
              <a:rPr lang="it-IT" i="1" dirty="0" err="1" smtClean="0"/>
              <a:t>learn</a:t>
            </a:r>
            <a:r>
              <a:rPr lang="it-IT" dirty="0" smtClean="0"/>
              <a:t> to use </a:t>
            </a:r>
            <a:r>
              <a:rPr lang="it-IT" dirty="0" err="1" smtClean="0"/>
              <a:t>them</a:t>
            </a:r>
            <a:r>
              <a:rPr lang="it-IT" dirty="0" smtClean="0"/>
              <a:t>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914063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hape 8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7937"/>
            <a:ext cx="9144000" cy="6846887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965061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Human </a:t>
            </a:r>
            <a:r>
              <a:rPr lang="it-IT" dirty="0" err="1" smtClean="0"/>
              <a:t>beings</a:t>
            </a:r>
            <a:r>
              <a:rPr lang="it-IT" dirty="0" smtClean="0"/>
              <a:t> and the world: a </a:t>
            </a:r>
            <a:r>
              <a:rPr lang="it-IT" dirty="0" err="1" smtClean="0"/>
              <a:t>problem</a:t>
            </a:r>
            <a:r>
              <a:rPr lang="it-IT" dirty="0" smtClean="0"/>
              <a:t> of </a:t>
            </a:r>
            <a:r>
              <a:rPr lang="it-IT" dirty="0" err="1" smtClean="0"/>
              <a:t>beliefs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539772"/>
            <a:ext cx="8229600" cy="3586391"/>
          </a:xfrm>
        </p:spPr>
        <p:txBody>
          <a:bodyPr/>
          <a:lstStyle/>
          <a:p>
            <a:r>
              <a:rPr lang="it-IT" dirty="0" smtClean="0"/>
              <a:t>Human </a:t>
            </a:r>
            <a:r>
              <a:rPr lang="it-IT" dirty="0" err="1" smtClean="0"/>
              <a:t>beings</a:t>
            </a:r>
            <a:r>
              <a:rPr lang="it-IT" dirty="0" smtClean="0"/>
              <a:t> are </a:t>
            </a:r>
            <a:r>
              <a:rPr lang="it-IT" dirty="0" err="1" smtClean="0"/>
              <a:t>used</a:t>
            </a:r>
            <a:r>
              <a:rPr lang="it-IT" dirty="0" smtClean="0"/>
              <a:t> to </a:t>
            </a:r>
            <a:r>
              <a:rPr lang="it-IT" dirty="0" err="1" smtClean="0"/>
              <a:t>think</a:t>
            </a:r>
            <a:r>
              <a:rPr lang="it-IT" dirty="0" smtClean="0"/>
              <a:t> to </a:t>
            </a:r>
            <a:r>
              <a:rPr lang="it-IT" dirty="0" err="1" smtClean="0"/>
              <a:t>them</a:t>
            </a:r>
            <a:r>
              <a:rPr lang="it-IT" dirty="0" smtClean="0"/>
              <a:t> </a:t>
            </a:r>
            <a:r>
              <a:rPr lang="it-IT" dirty="0" err="1" smtClean="0"/>
              <a:t>as</a:t>
            </a:r>
            <a:r>
              <a:rPr lang="it-IT" dirty="0" smtClean="0"/>
              <a:t> </a:t>
            </a:r>
            <a:r>
              <a:rPr lang="it-IT" dirty="0" err="1" smtClean="0"/>
              <a:t>superior</a:t>
            </a:r>
            <a:r>
              <a:rPr lang="it-IT" dirty="0" smtClean="0"/>
              <a:t> </a:t>
            </a:r>
            <a:r>
              <a:rPr lang="it-IT" dirty="0" err="1" smtClean="0"/>
              <a:t>beings</a:t>
            </a:r>
            <a:r>
              <a:rPr lang="it-IT" dirty="0" smtClean="0"/>
              <a:t> in </a:t>
            </a:r>
            <a:r>
              <a:rPr lang="it-IT" dirty="0" err="1" smtClean="0"/>
              <a:t>comparison</a:t>
            </a:r>
            <a:r>
              <a:rPr lang="it-IT" dirty="0" smtClean="0"/>
              <a:t> with </a:t>
            </a:r>
            <a:r>
              <a:rPr lang="it-IT" dirty="0" err="1" smtClean="0"/>
              <a:t>other</a:t>
            </a:r>
            <a:r>
              <a:rPr lang="it-IT" dirty="0" smtClean="0"/>
              <a:t> </a:t>
            </a:r>
            <a:r>
              <a:rPr lang="it-IT" dirty="0" err="1" smtClean="0"/>
              <a:t>species</a:t>
            </a:r>
            <a:r>
              <a:rPr lang="it-IT" dirty="0" smtClean="0"/>
              <a:t> and to the </a:t>
            </a:r>
            <a:r>
              <a:rPr lang="it-IT" dirty="0" err="1" smtClean="0"/>
              <a:t>rest</a:t>
            </a:r>
            <a:r>
              <a:rPr lang="it-IT" dirty="0" smtClean="0"/>
              <a:t> of the world</a:t>
            </a:r>
            <a:endParaRPr lang="it-IT" dirty="0"/>
          </a:p>
          <a:p>
            <a:r>
              <a:rPr lang="it-IT" dirty="0" err="1" smtClean="0"/>
              <a:t>They</a:t>
            </a:r>
            <a:r>
              <a:rPr lang="it-IT" dirty="0" smtClean="0"/>
              <a:t> are </a:t>
            </a:r>
            <a:r>
              <a:rPr lang="it-IT" dirty="0" err="1" smtClean="0"/>
              <a:t>experiencing</a:t>
            </a:r>
            <a:r>
              <a:rPr lang="it-IT" dirty="0" smtClean="0"/>
              <a:t> </a:t>
            </a:r>
            <a:r>
              <a:rPr lang="it-IT" dirty="0" err="1" smtClean="0"/>
              <a:t>deep</a:t>
            </a:r>
            <a:r>
              <a:rPr lang="it-IT" dirty="0" smtClean="0"/>
              <a:t> </a:t>
            </a:r>
            <a:r>
              <a:rPr lang="it-IT" dirty="0" err="1" smtClean="0"/>
              <a:t>crises</a:t>
            </a:r>
            <a:r>
              <a:rPr lang="it-IT" dirty="0" smtClean="0"/>
              <a:t> </a:t>
            </a:r>
            <a:r>
              <a:rPr lang="it-IT" dirty="0" err="1" smtClean="0"/>
              <a:t>triggered</a:t>
            </a:r>
            <a:r>
              <a:rPr lang="it-IT" dirty="0" smtClean="0"/>
              <a:t> by </a:t>
            </a:r>
            <a:r>
              <a:rPr lang="it-IT" dirty="0" err="1" smtClean="0"/>
              <a:t>these</a:t>
            </a:r>
            <a:r>
              <a:rPr lang="it-IT" dirty="0" smtClean="0"/>
              <a:t> </a:t>
            </a:r>
            <a:r>
              <a:rPr lang="it-IT" dirty="0" err="1" smtClean="0"/>
              <a:t>beliefs</a:t>
            </a:r>
            <a:r>
              <a:rPr lang="it-IT" dirty="0" smtClean="0"/>
              <a:t> (</a:t>
            </a:r>
            <a:r>
              <a:rPr lang="it-IT" dirty="0" err="1" smtClean="0"/>
              <a:t>pollution</a:t>
            </a:r>
            <a:r>
              <a:rPr lang="it-IT" dirty="0" smtClean="0"/>
              <a:t>, </a:t>
            </a:r>
            <a:r>
              <a:rPr lang="it-IT" dirty="0" err="1" smtClean="0"/>
              <a:t>warming</a:t>
            </a:r>
            <a:r>
              <a:rPr lang="it-IT" dirty="0" smtClean="0"/>
              <a:t> </a:t>
            </a:r>
            <a:r>
              <a:rPr lang="is-IS" dirty="0" smtClean="0"/>
              <a:t>…)</a:t>
            </a:r>
          </a:p>
          <a:p>
            <a:r>
              <a:rPr lang="it-IT" dirty="0" smtClean="0"/>
              <a:t>D</a:t>
            </a:r>
            <a:r>
              <a:rPr lang="is-IS" dirty="0" smtClean="0"/>
              <a:t>ichotomy: human VS nature / mind VS body</a:t>
            </a:r>
          </a:p>
        </p:txBody>
      </p:sp>
    </p:spTree>
    <p:extLst>
      <p:ext uri="{BB962C8B-B14F-4D97-AF65-F5344CB8AC3E}">
        <p14:creationId xmlns:p14="http://schemas.microsoft.com/office/powerpoint/2010/main" val="173683570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hape 8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7937"/>
            <a:ext cx="9144000" cy="6846887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Learning society </a:t>
            </a:r>
            <a:r>
              <a:rPr lang="it-IT" dirty="0" err="1" smtClean="0"/>
              <a:t>as</a:t>
            </a:r>
            <a:r>
              <a:rPr lang="it-IT" dirty="0" smtClean="0"/>
              <a:t> a </a:t>
            </a:r>
            <a:r>
              <a:rPr lang="it-IT" dirty="0" err="1" smtClean="0"/>
              <a:t>key</a:t>
            </a:r>
            <a:r>
              <a:rPr lang="it-IT" dirty="0" smtClean="0"/>
              <a:t> to </a:t>
            </a:r>
            <a:r>
              <a:rPr lang="it-IT" dirty="0" err="1" smtClean="0"/>
              <a:t>sustainable</a:t>
            </a:r>
            <a:r>
              <a:rPr lang="it-IT" dirty="0" smtClean="0"/>
              <a:t> future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 smtClean="0"/>
              <a:t>Our</a:t>
            </a:r>
            <a:r>
              <a:rPr lang="it-IT" dirty="0" smtClean="0"/>
              <a:t> social </a:t>
            </a:r>
            <a:r>
              <a:rPr lang="it-IT" dirty="0" err="1" smtClean="0"/>
              <a:t>system</a:t>
            </a:r>
            <a:r>
              <a:rPr lang="it-IT" dirty="0" smtClean="0"/>
              <a:t> </a:t>
            </a:r>
            <a:r>
              <a:rPr lang="it-IT" dirty="0" err="1" smtClean="0"/>
              <a:t>is</a:t>
            </a:r>
            <a:r>
              <a:rPr lang="it-IT" dirty="0" smtClean="0"/>
              <a:t> </a:t>
            </a:r>
            <a:r>
              <a:rPr lang="it-IT" dirty="0" err="1" smtClean="0"/>
              <a:t>learning</a:t>
            </a:r>
            <a:r>
              <a:rPr lang="it-IT" dirty="0" smtClean="0"/>
              <a:t> to be </a:t>
            </a:r>
            <a:r>
              <a:rPr lang="it-IT" dirty="0" err="1" smtClean="0"/>
              <a:t>socially</a:t>
            </a:r>
            <a:r>
              <a:rPr lang="it-IT" dirty="0" smtClean="0"/>
              <a:t> </a:t>
            </a:r>
            <a:r>
              <a:rPr lang="it-IT" dirty="0" err="1" smtClean="0"/>
              <a:t>adaptable</a:t>
            </a:r>
            <a:r>
              <a:rPr lang="it-IT" dirty="0" smtClean="0"/>
              <a:t>.</a:t>
            </a:r>
          </a:p>
          <a:p>
            <a:r>
              <a:rPr lang="it-IT" dirty="0" smtClean="0"/>
              <a:t>Social </a:t>
            </a:r>
            <a:r>
              <a:rPr lang="it-IT" dirty="0" err="1" smtClean="0"/>
              <a:t>systems</a:t>
            </a:r>
            <a:r>
              <a:rPr lang="it-IT" dirty="0" smtClean="0"/>
              <a:t> </a:t>
            </a:r>
            <a:r>
              <a:rPr lang="it-IT" dirty="0" err="1" smtClean="0"/>
              <a:t>learn</a:t>
            </a:r>
            <a:r>
              <a:rPr lang="it-IT" dirty="0" smtClean="0"/>
              <a:t> </a:t>
            </a:r>
            <a:r>
              <a:rPr lang="it-IT" dirty="0" err="1" smtClean="0"/>
              <a:t>as</a:t>
            </a:r>
            <a:r>
              <a:rPr lang="it-IT" dirty="0" smtClean="0"/>
              <a:t> </a:t>
            </a:r>
            <a:r>
              <a:rPr lang="it-IT" dirty="0" err="1" smtClean="0"/>
              <a:t>individuals</a:t>
            </a:r>
            <a:r>
              <a:rPr lang="it-IT" dirty="0" smtClean="0"/>
              <a:t> do.</a:t>
            </a:r>
          </a:p>
          <a:p>
            <a:r>
              <a:rPr lang="it-IT" dirty="0" err="1" smtClean="0"/>
              <a:t>This</a:t>
            </a:r>
            <a:r>
              <a:rPr lang="it-IT" dirty="0" smtClean="0"/>
              <a:t> </a:t>
            </a:r>
            <a:r>
              <a:rPr lang="it-IT" dirty="0" err="1" smtClean="0"/>
              <a:t>means</a:t>
            </a:r>
            <a:r>
              <a:rPr lang="it-IT" dirty="0" smtClean="0"/>
              <a:t> </a:t>
            </a:r>
            <a:r>
              <a:rPr lang="it-IT" dirty="0" err="1" smtClean="0"/>
              <a:t>that</a:t>
            </a:r>
            <a:r>
              <a:rPr lang="it-IT" dirty="0" smtClean="0"/>
              <a:t> </a:t>
            </a:r>
            <a:r>
              <a:rPr lang="it-IT" dirty="0" err="1" smtClean="0"/>
              <a:t>people</a:t>
            </a:r>
            <a:r>
              <a:rPr lang="it-IT" dirty="0" smtClean="0"/>
              <a:t> inside the </a:t>
            </a:r>
            <a:r>
              <a:rPr lang="it-IT" dirty="0" err="1" smtClean="0"/>
              <a:t>systems</a:t>
            </a:r>
            <a:r>
              <a:rPr lang="it-IT" dirty="0"/>
              <a:t> </a:t>
            </a:r>
            <a:r>
              <a:rPr lang="it-IT" dirty="0" err="1" smtClean="0"/>
              <a:t>learn</a:t>
            </a:r>
            <a:r>
              <a:rPr lang="it-IT" dirty="0" smtClean="0"/>
              <a:t> </a:t>
            </a:r>
            <a:r>
              <a:rPr lang="it-IT" dirty="0" err="1" smtClean="0"/>
              <a:t>how</a:t>
            </a:r>
            <a:r>
              <a:rPr lang="it-IT" dirty="0" smtClean="0"/>
              <a:t> to </a:t>
            </a:r>
            <a:r>
              <a:rPr lang="it-IT" dirty="0" err="1" smtClean="0"/>
              <a:t>communicate</a:t>
            </a:r>
            <a:r>
              <a:rPr lang="it-IT" dirty="0" smtClean="0"/>
              <a:t> and </a:t>
            </a:r>
            <a:r>
              <a:rPr lang="it-IT" dirty="0" err="1" smtClean="0"/>
              <a:t>how</a:t>
            </a:r>
            <a:r>
              <a:rPr lang="it-IT" dirty="0" smtClean="0"/>
              <a:t> to be </a:t>
            </a:r>
            <a:r>
              <a:rPr lang="it-IT" dirty="0" err="1" smtClean="0"/>
              <a:t>combined</a:t>
            </a:r>
            <a:r>
              <a:rPr lang="it-IT" dirty="0" smtClean="0"/>
              <a:t> </a:t>
            </a:r>
            <a:r>
              <a:rPr lang="it-IT" dirty="0" err="1" smtClean="0"/>
              <a:t>through</a:t>
            </a:r>
            <a:r>
              <a:rPr lang="it-IT" dirty="0" smtClean="0"/>
              <a:t> social </a:t>
            </a:r>
            <a:r>
              <a:rPr lang="it-IT" dirty="0" err="1" smtClean="0"/>
              <a:t>institutions</a:t>
            </a:r>
            <a:r>
              <a:rPr lang="it-IT" dirty="0" smtClean="0"/>
              <a:t>. </a:t>
            </a:r>
          </a:p>
          <a:p>
            <a:r>
              <a:rPr lang="it-IT" dirty="0" err="1" smtClean="0"/>
              <a:t>What</a:t>
            </a:r>
            <a:r>
              <a:rPr lang="it-IT" dirty="0" smtClean="0"/>
              <a:t> </a:t>
            </a:r>
            <a:r>
              <a:rPr lang="it-IT" dirty="0" err="1" smtClean="0"/>
              <a:t>people</a:t>
            </a:r>
            <a:r>
              <a:rPr lang="it-IT" dirty="0" smtClean="0"/>
              <a:t> of the </a:t>
            </a:r>
            <a:r>
              <a:rPr lang="it-IT" dirty="0" err="1" smtClean="0"/>
              <a:t>systems</a:t>
            </a:r>
            <a:r>
              <a:rPr lang="it-IT" dirty="0" smtClean="0"/>
              <a:t> do, </a:t>
            </a:r>
            <a:r>
              <a:rPr lang="it-IT" dirty="0" err="1" smtClean="0"/>
              <a:t>is</a:t>
            </a:r>
            <a:r>
              <a:rPr lang="it-IT" dirty="0" smtClean="0"/>
              <a:t> a </a:t>
            </a:r>
            <a:r>
              <a:rPr lang="it-IT" dirty="0" err="1" smtClean="0"/>
              <a:t>holistic</a:t>
            </a:r>
            <a:r>
              <a:rPr lang="it-IT" dirty="0" smtClean="0"/>
              <a:t> and </a:t>
            </a:r>
            <a:r>
              <a:rPr lang="it-IT" dirty="0" err="1" smtClean="0"/>
              <a:t>collective</a:t>
            </a:r>
            <a:r>
              <a:rPr lang="it-IT" dirty="0" smtClean="0"/>
              <a:t> </a:t>
            </a:r>
            <a:r>
              <a:rPr lang="it-IT" dirty="0" err="1" smtClean="0"/>
              <a:t>learning</a:t>
            </a:r>
            <a:r>
              <a:rPr lang="it-IT" dirty="0" smtClean="0"/>
              <a:t>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0668874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hape 8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7937"/>
            <a:ext cx="9144000" cy="6846887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Learning society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err="1" smtClean="0"/>
              <a:t>Meaning</a:t>
            </a:r>
            <a:r>
              <a:rPr lang="it-IT" dirty="0" smtClean="0"/>
              <a:t> 1. the task of society </a:t>
            </a:r>
            <a:r>
              <a:rPr lang="it-IT" dirty="0" err="1" smtClean="0"/>
              <a:t>is</a:t>
            </a:r>
            <a:r>
              <a:rPr lang="it-IT" dirty="0" smtClean="0"/>
              <a:t> to </a:t>
            </a:r>
            <a:r>
              <a:rPr lang="it-IT" dirty="0" err="1" smtClean="0"/>
              <a:t>provide</a:t>
            </a:r>
            <a:r>
              <a:rPr lang="it-IT" dirty="0" smtClean="0"/>
              <a:t> </a:t>
            </a:r>
            <a:r>
              <a:rPr lang="it-IT" dirty="0" err="1" smtClean="0"/>
              <a:t>individuals</a:t>
            </a:r>
            <a:r>
              <a:rPr lang="it-IT" dirty="0" smtClean="0"/>
              <a:t> with </a:t>
            </a:r>
            <a:r>
              <a:rPr lang="it-IT" dirty="0" err="1" smtClean="0"/>
              <a:t>societal</a:t>
            </a:r>
            <a:r>
              <a:rPr lang="it-IT" dirty="0" smtClean="0"/>
              <a:t> </a:t>
            </a:r>
            <a:r>
              <a:rPr lang="it-IT" dirty="0" err="1" smtClean="0"/>
              <a:t>managerial</a:t>
            </a:r>
            <a:r>
              <a:rPr lang="it-IT" dirty="0" smtClean="0"/>
              <a:t> </a:t>
            </a:r>
            <a:r>
              <a:rPr lang="it-IT" dirty="0" err="1" smtClean="0"/>
              <a:t>devices</a:t>
            </a:r>
            <a:r>
              <a:rPr lang="it-IT" dirty="0" smtClean="0"/>
              <a:t> to </a:t>
            </a:r>
            <a:r>
              <a:rPr lang="it-IT" dirty="0" err="1" smtClean="0"/>
              <a:t>expand</a:t>
            </a:r>
            <a:r>
              <a:rPr lang="it-IT" dirty="0" smtClean="0"/>
              <a:t> </a:t>
            </a:r>
            <a:r>
              <a:rPr lang="it-IT" dirty="0" err="1" smtClean="0"/>
              <a:t>learning</a:t>
            </a:r>
            <a:r>
              <a:rPr lang="it-IT" dirty="0" smtClean="0"/>
              <a:t> </a:t>
            </a:r>
            <a:r>
              <a:rPr lang="it-IT" dirty="0" err="1" smtClean="0"/>
              <a:t>opportunities</a:t>
            </a:r>
            <a:r>
              <a:rPr lang="it-IT" dirty="0" smtClean="0"/>
              <a:t> and </a:t>
            </a:r>
            <a:r>
              <a:rPr lang="it-IT" dirty="0" err="1" smtClean="0"/>
              <a:t>sustain</a:t>
            </a:r>
            <a:r>
              <a:rPr lang="it-IT" dirty="0" smtClean="0"/>
              <a:t> </a:t>
            </a:r>
            <a:r>
              <a:rPr lang="it-IT" dirty="0" err="1" smtClean="0"/>
              <a:t>individuals</a:t>
            </a:r>
            <a:r>
              <a:rPr lang="it-IT" dirty="0" smtClean="0"/>
              <a:t> lifelong </a:t>
            </a:r>
            <a:r>
              <a:rPr lang="it-IT" dirty="0" err="1" smtClean="0"/>
              <a:t>learning</a:t>
            </a:r>
            <a:r>
              <a:rPr lang="it-IT" dirty="0" smtClean="0"/>
              <a:t>.</a:t>
            </a:r>
          </a:p>
          <a:p>
            <a:r>
              <a:rPr lang="it-IT" dirty="0" err="1" smtClean="0"/>
              <a:t>Meaning</a:t>
            </a:r>
            <a:r>
              <a:rPr lang="it-IT" dirty="0" smtClean="0"/>
              <a:t> 2. LLL </a:t>
            </a:r>
            <a:r>
              <a:rPr lang="it-IT" dirty="0" err="1" smtClean="0"/>
              <a:t>is</a:t>
            </a:r>
            <a:r>
              <a:rPr lang="it-IT" dirty="0" smtClean="0"/>
              <a:t> </a:t>
            </a:r>
            <a:r>
              <a:rPr lang="it-IT" dirty="0" err="1" smtClean="0"/>
              <a:t>required</a:t>
            </a:r>
            <a:r>
              <a:rPr lang="it-IT" dirty="0" smtClean="0"/>
              <a:t> to </a:t>
            </a:r>
            <a:r>
              <a:rPr lang="it-IT" dirty="0" err="1" smtClean="0"/>
              <a:t>meet</a:t>
            </a:r>
            <a:r>
              <a:rPr lang="it-IT" dirty="0" smtClean="0"/>
              <a:t> new </a:t>
            </a:r>
            <a:r>
              <a:rPr lang="it-IT" dirty="0" err="1" smtClean="0"/>
              <a:t>existential</a:t>
            </a:r>
            <a:r>
              <a:rPr lang="it-IT" dirty="0" smtClean="0"/>
              <a:t> </a:t>
            </a:r>
            <a:r>
              <a:rPr lang="it-IT" dirty="0" err="1" smtClean="0"/>
              <a:t>contexts</a:t>
            </a:r>
            <a:r>
              <a:rPr lang="it-IT" dirty="0" smtClean="0"/>
              <a:t>. Learning society </a:t>
            </a:r>
            <a:r>
              <a:rPr lang="it-IT" dirty="0" err="1" smtClean="0"/>
              <a:t>is</a:t>
            </a:r>
            <a:r>
              <a:rPr lang="it-IT" dirty="0" smtClean="0"/>
              <a:t> a </a:t>
            </a:r>
            <a:r>
              <a:rPr lang="it-IT" dirty="0" err="1" smtClean="0"/>
              <a:t>concept</a:t>
            </a:r>
            <a:r>
              <a:rPr lang="it-IT" dirty="0" smtClean="0"/>
              <a:t> to </a:t>
            </a:r>
            <a:r>
              <a:rPr lang="it-IT" dirty="0" err="1" smtClean="0"/>
              <a:t>activate</a:t>
            </a:r>
            <a:r>
              <a:rPr lang="it-IT" dirty="0" smtClean="0"/>
              <a:t> </a:t>
            </a:r>
            <a:r>
              <a:rPr lang="it-IT" dirty="0" err="1" smtClean="0"/>
              <a:t>those</a:t>
            </a:r>
            <a:r>
              <a:rPr lang="it-IT" dirty="0" smtClean="0"/>
              <a:t> </a:t>
            </a:r>
            <a:r>
              <a:rPr lang="it-IT" dirty="0" err="1" smtClean="0"/>
              <a:t>changes</a:t>
            </a:r>
            <a:r>
              <a:rPr lang="it-IT" dirty="0" smtClean="0"/>
              <a:t>.</a:t>
            </a:r>
          </a:p>
          <a:p>
            <a:r>
              <a:rPr lang="it-IT" dirty="0" err="1" smtClean="0"/>
              <a:t>Meaning</a:t>
            </a:r>
            <a:r>
              <a:rPr lang="it-IT" dirty="0" smtClean="0"/>
              <a:t> 3. </a:t>
            </a:r>
            <a:r>
              <a:rPr lang="it-IT" dirty="0"/>
              <a:t>L</a:t>
            </a:r>
            <a:r>
              <a:rPr lang="it-IT" dirty="0" smtClean="0"/>
              <a:t>earning society </a:t>
            </a:r>
            <a:r>
              <a:rPr lang="it-IT" dirty="0" err="1" smtClean="0"/>
              <a:t>is</a:t>
            </a:r>
            <a:r>
              <a:rPr lang="it-IT" dirty="0" smtClean="0"/>
              <a:t> a society </a:t>
            </a:r>
            <a:r>
              <a:rPr lang="it-IT" dirty="0" err="1" smtClean="0"/>
              <a:t>that</a:t>
            </a:r>
            <a:r>
              <a:rPr lang="it-IT" dirty="0" smtClean="0"/>
              <a:t> </a:t>
            </a:r>
            <a:r>
              <a:rPr lang="it-IT" dirty="0" err="1" smtClean="0"/>
              <a:t>learns</a:t>
            </a:r>
            <a:r>
              <a:rPr lang="it-IT" dirty="0" smtClean="0"/>
              <a:t>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3522243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hape 8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7937"/>
            <a:ext cx="9144000" cy="6846887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r>
              <a:rPr lang="it-IT" dirty="0" smtClean="0"/>
              <a:t>Learning and the </a:t>
            </a:r>
            <a:r>
              <a:rPr lang="it-IT" dirty="0" err="1" smtClean="0"/>
              <a:t>learning</a:t>
            </a:r>
            <a:r>
              <a:rPr lang="it-IT" dirty="0" smtClean="0"/>
              <a:t> society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 err="1" smtClean="0"/>
              <a:t>What</a:t>
            </a:r>
            <a:r>
              <a:rPr lang="it-IT" dirty="0" smtClean="0"/>
              <a:t> a society </a:t>
            </a:r>
            <a:r>
              <a:rPr lang="it-IT" dirty="0" err="1" smtClean="0"/>
              <a:t>learns</a:t>
            </a:r>
            <a:r>
              <a:rPr lang="it-IT" dirty="0" smtClean="0"/>
              <a:t>, </a:t>
            </a:r>
            <a:r>
              <a:rPr lang="it-IT" dirty="0" err="1" smtClean="0"/>
              <a:t>is</a:t>
            </a:r>
            <a:r>
              <a:rPr lang="it-IT" dirty="0" smtClean="0"/>
              <a:t> a way to </a:t>
            </a:r>
            <a:r>
              <a:rPr lang="it-IT" dirty="0" err="1" smtClean="0"/>
              <a:t>react</a:t>
            </a:r>
            <a:r>
              <a:rPr lang="it-IT" dirty="0" smtClean="0"/>
              <a:t> to a </a:t>
            </a:r>
            <a:r>
              <a:rPr lang="it-IT" dirty="0" err="1" smtClean="0"/>
              <a:t>certain</a:t>
            </a:r>
            <a:r>
              <a:rPr lang="it-IT" dirty="0" smtClean="0"/>
              <a:t> </a:t>
            </a:r>
            <a:r>
              <a:rPr lang="it-IT" dirty="0" err="1" smtClean="0"/>
              <a:t>environmetal</a:t>
            </a:r>
            <a:r>
              <a:rPr lang="it-IT" dirty="0" smtClean="0"/>
              <a:t> </a:t>
            </a:r>
            <a:r>
              <a:rPr lang="it-IT" dirty="0" err="1" smtClean="0"/>
              <a:t>change</a:t>
            </a:r>
            <a:r>
              <a:rPr lang="it-IT" dirty="0" smtClean="0"/>
              <a:t> (“</a:t>
            </a:r>
            <a:r>
              <a:rPr lang="it-IT" dirty="0" err="1" smtClean="0"/>
              <a:t>learning</a:t>
            </a:r>
            <a:r>
              <a:rPr lang="it-IT" dirty="0" smtClean="0"/>
              <a:t>”), to </a:t>
            </a:r>
            <a:r>
              <a:rPr lang="it-IT" dirty="0" err="1" smtClean="0"/>
              <a:t>customize</a:t>
            </a:r>
            <a:r>
              <a:rPr lang="it-IT" dirty="0" smtClean="0"/>
              <a:t> and </a:t>
            </a:r>
            <a:r>
              <a:rPr lang="it-IT" dirty="0" err="1" smtClean="0"/>
              <a:t>stabilize</a:t>
            </a:r>
            <a:r>
              <a:rPr lang="it-IT" dirty="0" smtClean="0"/>
              <a:t> </a:t>
            </a:r>
            <a:r>
              <a:rPr lang="it-IT" dirty="0" err="1" smtClean="0"/>
              <a:t>it</a:t>
            </a:r>
            <a:r>
              <a:rPr lang="it-IT" dirty="0" smtClean="0"/>
              <a:t>, </a:t>
            </a:r>
            <a:r>
              <a:rPr lang="it-IT" dirty="0" err="1" smtClean="0"/>
              <a:t>readapting</a:t>
            </a:r>
            <a:r>
              <a:rPr lang="it-IT" dirty="0" smtClean="0"/>
              <a:t>. (The </a:t>
            </a:r>
            <a:r>
              <a:rPr lang="it-IT" dirty="0" err="1" smtClean="0"/>
              <a:t>outcome</a:t>
            </a:r>
            <a:r>
              <a:rPr lang="it-IT" dirty="0" smtClean="0"/>
              <a:t> </a:t>
            </a:r>
            <a:r>
              <a:rPr lang="it-IT" dirty="0" err="1" smtClean="0"/>
              <a:t>is</a:t>
            </a:r>
            <a:r>
              <a:rPr lang="it-IT" dirty="0" smtClean="0"/>
              <a:t> “</a:t>
            </a:r>
            <a:r>
              <a:rPr lang="it-IT" dirty="0" err="1" smtClean="0"/>
              <a:t>institutions</a:t>
            </a:r>
            <a:r>
              <a:rPr lang="it-IT" dirty="0" smtClean="0"/>
              <a:t>”).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4124044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hape 8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7937"/>
            <a:ext cx="9144000" cy="6846887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79495" y="1750716"/>
            <a:ext cx="8229600" cy="341378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dirty="0" err="1" smtClean="0"/>
              <a:t>Thank</a:t>
            </a:r>
            <a:r>
              <a:rPr lang="it-IT" dirty="0" smtClean="0"/>
              <a:t> </a:t>
            </a:r>
            <a:r>
              <a:rPr lang="it-IT" dirty="0" err="1" smtClean="0"/>
              <a:t>you</a:t>
            </a:r>
            <a:r>
              <a:rPr lang="it-IT" dirty="0" smtClean="0"/>
              <a:t> for </a:t>
            </a:r>
            <a:r>
              <a:rPr lang="it-IT" dirty="0" err="1" smtClean="0"/>
              <a:t>your</a:t>
            </a:r>
            <a:r>
              <a:rPr lang="it-IT" dirty="0" smtClean="0"/>
              <a:t> </a:t>
            </a:r>
            <a:r>
              <a:rPr lang="it-IT" dirty="0" err="1" smtClean="0"/>
              <a:t>attention</a:t>
            </a:r>
            <a:r>
              <a:rPr lang="it-IT" dirty="0" smtClean="0"/>
              <a:t>!</a:t>
            </a:r>
          </a:p>
          <a:p>
            <a:pPr marL="0" indent="0" algn="ctr">
              <a:buNone/>
            </a:pPr>
            <a:endParaRPr lang="it-IT" dirty="0"/>
          </a:p>
          <a:p>
            <a:pPr marL="0" indent="0" algn="ctr">
              <a:buNone/>
            </a:pPr>
            <a:r>
              <a:rPr lang="it-IT" dirty="0" err="1" smtClean="0"/>
              <a:t>Questions</a:t>
            </a:r>
            <a:r>
              <a:rPr lang="it-IT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2824445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hape 8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7937"/>
            <a:ext cx="9144000" cy="6846887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r>
              <a:rPr lang="it-IT" dirty="0" err="1" smtClean="0"/>
              <a:t>Systemic</a:t>
            </a:r>
            <a:r>
              <a:rPr lang="it-IT" dirty="0" smtClean="0"/>
              <a:t> </a:t>
            </a:r>
            <a:r>
              <a:rPr lang="it-IT" dirty="0" err="1" smtClean="0"/>
              <a:t>sustainability</a:t>
            </a:r>
            <a:r>
              <a:rPr lang="it-IT" dirty="0" smtClean="0"/>
              <a:t> </a:t>
            </a:r>
            <a:r>
              <a:rPr lang="it-IT" dirty="0" err="1" smtClean="0"/>
              <a:t>education</a:t>
            </a:r>
            <a:r>
              <a:rPr lang="it-IT" dirty="0" smtClean="0"/>
              <a:t>.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 err="1" smtClean="0"/>
              <a:t>Education</a:t>
            </a:r>
            <a:r>
              <a:rPr lang="it-IT" dirty="0" smtClean="0"/>
              <a:t> </a:t>
            </a:r>
            <a:r>
              <a:rPr lang="it-IT" dirty="0" err="1" smtClean="0"/>
              <a:t>links</a:t>
            </a:r>
            <a:r>
              <a:rPr lang="it-IT" dirty="0" smtClean="0"/>
              <a:t> human </a:t>
            </a:r>
            <a:r>
              <a:rPr lang="it-IT" dirty="0" err="1" smtClean="0"/>
              <a:t>beings</a:t>
            </a:r>
            <a:r>
              <a:rPr lang="it-IT" dirty="0" smtClean="0"/>
              <a:t> with the </a:t>
            </a:r>
            <a:r>
              <a:rPr lang="it-IT" dirty="0" err="1" smtClean="0"/>
              <a:t>complexities</a:t>
            </a:r>
            <a:r>
              <a:rPr lang="it-IT" dirty="0" smtClean="0"/>
              <a:t> he </a:t>
            </a:r>
            <a:r>
              <a:rPr lang="it-IT" dirty="0" err="1" smtClean="0"/>
              <a:t>experiences</a:t>
            </a:r>
            <a:r>
              <a:rPr lang="it-IT" dirty="0" smtClean="0"/>
              <a:t>. </a:t>
            </a:r>
          </a:p>
          <a:p>
            <a:r>
              <a:rPr lang="it-IT" dirty="0" smtClean="0"/>
              <a:t>For </a:t>
            </a:r>
            <a:r>
              <a:rPr lang="it-IT" dirty="0" err="1" smtClean="0"/>
              <a:t>example</a:t>
            </a:r>
            <a:r>
              <a:rPr lang="it-IT" dirty="0" smtClean="0"/>
              <a:t>: </a:t>
            </a:r>
            <a:r>
              <a:rPr lang="it-IT" dirty="0" err="1" smtClean="0"/>
              <a:t>when</a:t>
            </a:r>
            <a:r>
              <a:rPr lang="it-IT" dirty="0" smtClean="0"/>
              <a:t> </a:t>
            </a:r>
            <a:r>
              <a:rPr lang="it-IT" dirty="0" err="1" smtClean="0"/>
              <a:t>talkiong</a:t>
            </a:r>
            <a:r>
              <a:rPr lang="it-IT" dirty="0" smtClean="0"/>
              <a:t> </a:t>
            </a:r>
            <a:r>
              <a:rPr lang="it-IT" dirty="0" err="1" smtClean="0"/>
              <a:t>about</a:t>
            </a:r>
            <a:r>
              <a:rPr lang="it-IT" dirty="0" smtClean="0"/>
              <a:t> man </a:t>
            </a:r>
            <a:r>
              <a:rPr lang="it-IT" dirty="0" err="1" smtClean="0"/>
              <a:t>anhd</a:t>
            </a:r>
            <a:r>
              <a:rPr lang="it-IT" dirty="0" smtClean="0"/>
              <a:t> </a:t>
            </a:r>
            <a:r>
              <a:rPr lang="it-IT" dirty="0" err="1" smtClean="0"/>
              <a:t>health</a:t>
            </a:r>
            <a:r>
              <a:rPr lang="it-IT" dirty="0" smtClean="0"/>
              <a:t> </a:t>
            </a:r>
            <a:r>
              <a:rPr lang="it-IT" dirty="0" err="1" smtClean="0"/>
              <a:t>we</a:t>
            </a:r>
            <a:r>
              <a:rPr lang="it-IT" dirty="0" smtClean="0"/>
              <a:t> </a:t>
            </a:r>
            <a:r>
              <a:rPr lang="it-IT" dirty="0" err="1" smtClean="0"/>
              <a:t>consider</a:t>
            </a:r>
            <a:r>
              <a:rPr lang="it-IT" dirty="0" smtClean="0"/>
              <a:t> </a:t>
            </a:r>
            <a:r>
              <a:rPr lang="it-IT" dirty="0" err="1" smtClean="0"/>
              <a:t>also</a:t>
            </a:r>
            <a:r>
              <a:rPr lang="it-IT" dirty="0" smtClean="0"/>
              <a:t>: </a:t>
            </a:r>
          </a:p>
          <a:p>
            <a:pPr lvl="2"/>
            <a:r>
              <a:rPr lang="it-IT" dirty="0" smtClean="0"/>
              <a:t>personal and cultural, </a:t>
            </a:r>
            <a:r>
              <a:rPr lang="it-IT" dirty="0" err="1" smtClean="0"/>
              <a:t>neurological</a:t>
            </a:r>
            <a:r>
              <a:rPr lang="it-IT" dirty="0"/>
              <a:t> </a:t>
            </a:r>
            <a:r>
              <a:rPr lang="it-IT" dirty="0" smtClean="0"/>
              <a:t>and </a:t>
            </a:r>
            <a:r>
              <a:rPr lang="it-IT" dirty="0" err="1" smtClean="0"/>
              <a:t>epigenetic</a:t>
            </a:r>
            <a:r>
              <a:rPr lang="it-IT" dirty="0" smtClean="0"/>
              <a:t> </a:t>
            </a:r>
            <a:r>
              <a:rPr lang="it-IT" dirty="0" err="1" smtClean="0"/>
              <a:t>wellbeing</a:t>
            </a:r>
            <a:r>
              <a:rPr lang="it-IT" dirty="0" smtClean="0"/>
              <a:t> (micro </a:t>
            </a:r>
            <a:r>
              <a:rPr lang="it-IT" dirty="0" err="1" smtClean="0"/>
              <a:t>level</a:t>
            </a:r>
            <a:r>
              <a:rPr lang="it-IT" dirty="0" smtClean="0"/>
              <a:t>)</a:t>
            </a:r>
          </a:p>
          <a:p>
            <a:pPr lvl="2"/>
            <a:r>
              <a:rPr lang="it-IT" dirty="0" err="1" smtClean="0"/>
              <a:t>As</a:t>
            </a:r>
            <a:r>
              <a:rPr lang="it-IT" dirty="0" smtClean="0"/>
              <a:t> </a:t>
            </a:r>
            <a:r>
              <a:rPr lang="it-IT" dirty="0" err="1" smtClean="0"/>
              <a:t>well</a:t>
            </a:r>
            <a:r>
              <a:rPr lang="it-IT" dirty="0" smtClean="0"/>
              <a:t> </a:t>
            </a:r>
            <a:r>
              <a:rPr lang="it-IT" dirty="0" err="1" smtClean="0"/>
              <a:t>as</a:t>
            </a:r>
            <a:r>
              <a:rPr lang="it-IT" dirty="0" smtClean="0"/>
              <a:t> </a:t>
            </a:r>
            <a:r>
              <a:rPr lang="it-IT" dirty="0" err="1" smtClean="0"/>
              <a:t>ecosystemic</a:t>
            </a:r>
            <a:r>
              <a:rPr lang="it-IT" dirty="0" smtClean="0"/>
              <a:t> and global </a:t>
            </a:r>
            <a:r>
              <a:rPr lang="it-IT" dirty="0" err="1" smtClean="0"/>
              <a:t>wellbeing</a:t>
            </a:r>
            <a:r>
              <a:rPr lang="it-IT" dirty="0" smtClean="0"/>
              <a:t> (macro </a:t>
            </a:r>
            <a:r>
              <a:rPr lang="it-IT" dirty="0" err="1" smtClean="0"/>
              <a:t>level</a:t>
            </a:r>
            <a:r>
              <a:rPr lang="it-IT" dirty="0" smtClean="0"/>
              <a:t>)</a:t>
            </a:r>
          </a:p>
          <a:p>
            <a:r>
              <a:rPr lang="it-IT" dirty="0" smtClean="0"/>
              <a:t>Human </a:t>
            </a:r>
            <a:r>
              <a:rPr lang="it-IT" dirty="0" err="1" smtClean="0"/>
              <a:t>beings</a:t>
            </a:r>
            <a:r>
              <a:rPr lang="it-IT" dirty="0" smtClean="0"/>
              <a:t> are </a:t>
            </a:r>
            <a:r>
              <a:rPr lang="it-IT" dirty="0" err="1" smtClean="0"/>
              <a:t>parts</a:t>
            </a:r>
            <a:r>
              <a:rPr lang="it-IT" dirty="0" smtClean="0"/>
              <a:t> of </a:t>
            </a:r>
            <a:r>
              <a:rPr lang="it-IT" b="1" dirty="0" err="1" smtClean="0"/>
              <a:t>learning</a:t>
            </a:r>
            <a:r>
              <a:rPr lang="it-IT" dirty="0" smtClean="0"/>
              <a:t> </a:t>
            </a:r>
            <a:r>
              <a:rPr lang="it-IT" b="1" dirty="0" err="1" smtClean="0"/>
              <a:t>system</a:t>
            </a:r>
            <a:r>
              <a:rPr lang="it-IT" b="1" dirty="0" smtClean="0"/>
              <a:t> </a:t>
            </a:r>
            <a:r>
              <a:rPr lang="it-IT" dirty="0" smtClean="0"/>
              <a:t>(</a:t>
            </a:r>
            <a:r>
              <a:rPr lang="it-IT" dirty="0" err="1" smtClean="0"/>
              <a:t>where</a:t>
            </a:r>
            <a:r>
              <a:rPr lang="it-IT" dirty="0" smtClean="0"/>
              <a:t> “</a:t>
            </a:r>
            <a:r>
              <a:rPr lang="it-IT" dirty="0" err="1" smtClean="0"/>
              <a:t>learning</a:t>
            </a:r>
            <a:r>
              <a:rPr lang="it-IT" dirty="0" smtClean="0"/>
              <a:t>” </a:t>
            </a:r>
            <a:r>
              <a:rPr lang="it-IT" dirty="0" err="1" smtClean="0"/>
              <a:t>connects</a:t>
            </a:r>
            <a:r>
              <a:rPr lang="it-IT" dirty="0" smtClean="0"/>
              <a:t> with </a:t>
            </a:r>
            <a:r>
              <a:rPr lang="it-IT" dirty="0" err="1" smtClean="0"/>
              <a:t>vibrant</a:t>
            </a:r>
            <a:r>
              <a:rPr lang="it-IT" dirty="0" smtClean="0"/>
              <a:t>, living and </a:t>
            </a:r>
            <a:r>
              <a:rPr lang="it-IT" dirty="0" err="1" smtClean="0"/>
              <a:t>learning</a:t>
            </a:r>
            <a:r>
              <a:rPr lang="it-IT" dirty="0" smtClean="0"/>
              <a:t> </a:t>
            </a:r>
            <a:r>
              <a:rPr lang="it-IT" dirty="0" err="1" smtClean="0"/>
              <a:t>systems</a:t>
            </a:r>
            <a:r>
              <a:rPr lang="it-IT" dirty="0" smtClean="0"/>
              <a:t>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513818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hape 8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7937"/>
            <a:ext cx="9144000" cy="6846887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r>
              <a:rPr lang="it-IT" dirty="0" err="1" smtClean="0"/>
              <a:t>Complexity</a:t>
            </a:r>
            <a:r>
              <a:rPr lang="it-IT" dirty="0" smtClean="0"/>
              <a:t> </a:t>
            </a:r>
            <a:r>
              <a:rPr lang="it-IT" dirty="0" err="1" smtClean="0"/>
              <a:t>Thinking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To help </a:t>
            </a:r>
            <a:r>
              <a:rPr lang="it-IT" dirty="0" err="1" smtClean="0"/>
              <a:t>educators</a:t>
            </a:r>
            <a:r>
              <a:rPr lang="it-IT" dirty="0" smtClean="0"/>
              <a:t> to </a:t>
            </a:r>
            <a:r>
              <a:rPr lang="it-IT" dirty="0" err="1" smtClean="0"/>
              <a:t>comprehend</a:t>
            </a:r>
            <a:r>
              <a:rPr lang="it-IT" dirty="0" smtClean="0"/>
              <a:t> the </a:t>
            </a:r>
            <a:r>
              <a:rPr lang="it-IT" dirty="0" err="1" smtClean="0"/>
              <a:t>growing</a:t>
            </a:r>
            <a:r>
              <a:rPr lang="it-IT" dirty="0" smtClean="0"/>
              <a:t> </a:t>
            </a:r>
            <a:r>
              <a:rPr lang="it-IT" dirty="0" err="1" smtClean="0"/>
              <a:t>complexity</a:t>
            </a:r>
            <a:r>
              <a:rPr lang="it-IT" dirty="0" smtClean="0"/>
              <a:t> of </a:t>
            </a:r>
            <a:r>
              <a:rPr lang="it-IT" dirty="0" err="1" smtClean="0"/>
              <a:t>their</a:t>
            </a:r>
            <a:r>
              <a:rPr lang="it-IT" dirty="0" smtClean="0"/>
              <a:t> </a:t>
            </a:r>
            <a:r>
              <a:rPr lang="it-IT" dirty="0" err="1" smtClean="0"/>
              <a:t>role</a:t>
            </a:r>
            <a:r>
              <a:rPr lang="it-IT" dirty="0" smtClean="0"/>
              <a:t> </a:t>
            </a:r>
            <a:r>
              <a:rPr lang="it-IT" dirty="0" err="1" smtClean="0"/>
              <a:t>without</a:t>
            </a:r>
            <a:r>
              <a:rPr lang="it-IT" dirty="0" smtClean="0"/>
              <a:t> feeling </a:t>
            </a:r>
            <a:r>
              <a:rPr lang="it-IT" dirty="0" err="1" smtClean="0"/>
              <a:t>overwhelmed</a:t>
            </a:r>
            <a:r>
              <a:rPr lang="it-IT" dirty="0" smtClean="0"/>
              <a:t> by </a:t>
            </a:r>
            <a:r>
              <a:rPr lang="it-IT" dirty="0" err="1" smtClean="0"/>
              <a:t>this</a:t>
            </a:r>
            <a:r>
              <a:rPr lang="it-IT" dirty="0" smtClean="0"/>
              <a:t>, </a:t>
            </a:r>
            <a:r>
              <a:rPr lang="it-IT" dirty="0" err="1" smtClean="0"/>
              <a:t>we</a:t>
            </a:r>
            <a:r>
              <a:rPr lang="it-IT" dirty="0" smtClean="0"/>
              <a:t> </a:t>
            </a:r>
            <a:r>
              <a:rPr lang="it-IT" dirty="0" err="1" smtClean="0"/>
              <a:t>need</a:t>
            </a:r>
            <a:r>
              <a:rPr lang="it-IT" dirty="0" smtClean="0"/>
              <a:t> to </a:t>
            </a:r>
            <a:r>
              <a:rPr lang="it-IT" dirty="0" err="1" smtClean="0"/>
              <a:t>adopt</a:t>
            </a:r>
            <a:r>
              <a:rPr lang="it-IT" dirty="0" smtClean="0"/>
              <a:t> </a:t>
            </a:r>
            <a:r>
              <a:rPr lang="it-IT" i="1" dirty="0" err="1" smtClean="0"/>
              <a:t>complexity</a:t>
            </a:r>
            <a:r>
              <a:rPr lang="it-IT" i="1" dirty="0" smtClean="0"/>
              <a:t> </a:t>
            </a:r>
            <a:r>
              <a:rPr lang="it-IT" i="1" dirty="0" err="1" smtClean="0"/>
              <a:t>thinking</a:t>
            </a:r>
            <a:r>
              <a:rPr lang="it-IT" i="1" dirty="0" smtClean="0"/>
              <a:t>: </a:t>
            </a:r>
            <a:r>
              <a:rPr lang="it-IT" dirty="0" smtClean="0"/>
              <a:t>a </a:t>
            </a:r>
            <a:r>
              <a:rPr lang="it-IT" dirty="0" err="1" smtClean="0"/>
              <a:t>transdisciplinary</a:t>
            </a:r>
            <a:r>
              <a:rPr lang="it-IT" dirty="0" smtClean="0"/>
              <a:t> </a:t>
            </a:r>
            <a:r>
              <a:rPr lang="it-IT" dirty="0" err="1" smtClean="0"/>
              <a:t>academic</a:t>
            </a:r>
            <a:r>
              <a:rPr lang="it-IT" dirty="0" smtClean="0"/>
              <a:t> </a:t>
            </a:r>
            <a:r>
              <a:rPr lang="it-IT" dirty="0" err="1" smtClean="0"/>
              <a:t>movement</a:t>
            </a:r>
            <a:r>
              <a:rPr lang="it-IT" dirty="0" smtClean="0"/>
              <a:t> </a:t>
            </a:r>
            <a:r>
              <a:rPr lang="it-IT" dirty="0" err="1" smtClean="0"/>
              <a:t>that</a:t>
            </a:r>
            <a:r>
              <a:rPr lang="it-IT" dirty="0" smtClean="0"/>
              <a:t> </a:t>
            </a:r>
            <a:r>
              <a:rPr lang="it-IT" dirty="0" err="1" smtClean="0"/>
              <a:t>is</a:t>
            </a:r>
            <a:r>
              <a:rPr lang="it-IT" dirty="0" smtClean="0"/>
              <a:t> </a:t>
            </a:r>
            <a:r>
              <a:rPr lang="it-IT" dirty="0" err="1" smtClean="0"/>
              <a:t>concerned</a:t>
            </a:r>
            <a:r>
              <a:rPr lang="it-IT" dirty="0" smtClean="0"/>
              <a:t> to </a:t>
            </a:r>
            <a:r>
              <a:rPr lang="it-IT" dirty="0" err="1" smtClean="0"/>
              <a:t>understand</a:t>
            </a:r>
            <a:r>
              <a:rPr lang="it-IT" dirty="0" smtClean="0"/>
              <a:t> </a:t>
            </a:r>
            <a:r>
              <a:rPr lang="it-IT" dirty="0" err="1" smtClean="0"/>
              <a:t>those</a:t>
            </a:r>
            <a:r>
              <a:rPr lang="it-IT" dirty="0" smtClean="0"/>
              <a:t> </a:t>
            </a:r>
            <a:r>
              <a:rPr lang="it-IT" dirty="0" err="1" smtClean="0"/>
              <a:t>systems</a:t>
            </a:r>
            <a:r>
              <a:rPr lang="it-IT" dirty="0" smtClean="0"/>
              <a:t> </a:t>
            </a:r>
            <a:r>
              <a:rPr lang="it-IT" dirty="0" err="1" smtClean="0"/>
              <a:t>that</a:t>
            </a:r>
            <a:r>
              <a:rPr lang="it-IT" dirty="0" smtClean="0"/>
              <a:t> are </a:t>
            </a:r>
            <a:r>
              <a:rPr lang="it-IT" dirty="0" err="1" smtClean="0"/>
              <a:t>learning</a:t>
            </a:r>
            <a:r>
              <a:rPr lang="it-IT" dirty="0" smtClean="0"/>
              <a:t>/living</a:t>
            </a:r>
          </a:p>
          <a:p>
            <a:r>
              <a:rPr lang="it-IT" i="1" dirty="0" err="1" smtClean="0"/>
              <a:t>Complex</a:t>
            </a:r>
            <a:r>
              <a:rPr lang="it-IT" i="1" dirty="0"/>
              <a:t> </a:t>
            </a:r>
            <a:r>
              <a:rPr lang="it-IT" i="1" dirty="0" smtClean="0"/>
              <a:t>= Gestalt: </a:t>
            </a:r>
            <a:r>
              <a:rPr lang="it-IT" dirty="0" smtClean="0"/>
              <a:t>the </a:t>
            </a:r>
            <a:r>
              <a:rPr lang="it-IT" dirty="0" err="1" smtClean="0"/>
              <a:t>whole</a:t>
            </a:r>
            <a:r>
              <a:rPr lang="it-IT" dirty="0" smtClean="0"/>
              <a:t> </a:t>
            </a:r>
            <a:r>
              <a:rPr lang="it-IT" dirty="0" err="1" smtClean="0"/>
              <a:t>is</a:t>
            </a:r>
            <a:r>
              <a:rPr lang="it-IT" dirty="0" smtClean="0"/>
              <a:t> </a:t>
            </a:r>
            <a:r>
              <a:rPr lang="it-IT" dirty="0" err="1" smtClean="0"/>
              <a:t>greater</a:t>
            </a:r>
            <a:r>
              <a:rPr lang="it-IT" dirty="0" smtClean="0"/>
              <a:t> </a:t>
            </a:r>
            <a:r>
              <a:rPr lang="it-IT" dirty="0" err="1" smtClean="0"/>
              <a:t>then</a:t>
            </a:r>
            <a:r>
              <a:rPr lang="it-IT" dirty="0" smtClean="0"/>
              <a:t> the sum of </a:t>
            </a:r>
            <a:r>
              <a:rPr lang="it-IT" dirty="0" err="1" smtClean="0"/>
              <a:t>its</a:t>
            </a:r>
            <a:r>
              <a:rPr lang="it-IT" dirty="0" smtClean="0"/>
              <a:t> </a:t>
            </a:r>
            <a:r>
              <a:rPr lang="it-IT" dirty="0" err="1" smtClean="0"/>
              <a:t>parts</a:t>
            </a:r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15889841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hape 8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7937"/>
            <a:ext cx="9144000" cy="6846887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373074"/>
            <a:ext cx="8229600" cy="1143000"/>
          </a:xfrm>
        </p:spPr>
        <p:txBody>
          <a:bodyPr/>
          <a:lstStyle/>
          <a:p>
            <a:r>
              <a:rPr lang="it-IT" dirty="0" err="1" smtClean="0"/>
              <a:t>Complexity</a:t>
            </a:r>
            <a:r>
              <a:rPr lang="it-IT" dirty="0" smtClean="0"/>
              <a:t>: some </a:t>
            </a:r>
            <a:r>
              <a:rPr lang="it-IT" dirty="0" err="1" smtClean="0"/>
              <a:t>definitions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it-IT" dirty="0" err="1" smtClean="0"/>
              <a:t>Complexity</a:t>
            </a:r>
            <a:r>
              <a:rPr lang="it-IT" dirty="0" smtClean="0"/>
              <a:t> </a:t>
            </a:r>
            <a:r>
              <a:rPr lang="it-IT" dirty="0" err="1" smtClean="0"/>
              <a:t>is</a:t>
            </a:r>
            <a:r>
              <a:rPr lang="it-IT" dirty="0" smtClean="0"/>
              <a:t> comparative </a:t>
            </a:r>
            <a:r>
              <a:rPr lang="it-IT" dirty="0" err="1" smtClean="0"/>
              <a:t>dynamics</a:t>
            </a:r>
            <a:endParaRPr lang="it-IT" dirty="0" smtClean="0"/>
          </a:p>
          <a:p>
            <a:pPr marL="514350" indent="-514350">
              <a:buFont typeface="+mj-lt"/>
              <a:buAutoNum type="arabicPeriod"/>
            </a:pPr>
            <a:r>
              <a:rPr lang="it-IT" dirty="0" err="1" smtClean="0"/>
              <a:t>Complexity</a:t>
            </a:r>
            <a:r>
              <a:rPr lang="it-IT" dirty="0" smtClean="0"/>
              <a:t> </a:t>
            </a:r>
            <a:r>
              <a:rPr lang="it-IT" dirty="0" err="1" smtClean="0"/>
              <a:t>is</a:t>
            </a:r>
            <a:r>
              <a:rPr lang="it-IT" dirty="0" smtClean="0"/>
              <a:t> the </a:t>
            </a:r>
            <a:r>
              <a:rPr lang="it-IT" dirty="0" err="1" smtClean="0"/>
              <a:t>study</a:t>
            </a:r>
            <a:r>
              <a:rPr lang="it-IT" dirty="0" smtClean="0"/>
              <a:t> of </a:t>
            </a:r>
            <a:r>
              <a:rPr lang="it-IT" dirty="0" err="1" smtClean="0"/>
              <a:t>emergent</a:t>
            </a:r>
            <a:r>
              <a:rPr lang="it-IT" dirty="0" smtClean="0"/>
              <a:t> </a:t>
            </a:r>
            <a:r>
              <a:rPr lang="it-IT" dirty="0" err="1" smtClean="0"/>
              <a:t>transphenomena</a:t>
            </a:r>
            <a:endParaRPr lang="it-IT" dirty="0" smtClean="0"/>
          </a:p>
          <a:p>
            <a:pPr marL="514350" indent="-514350">
              <a:buFont typeface="+mj-lt"/>
              <a:buAutoNum type="arabicPeriod"/>
            </a:pPr>
            <a:r>
              <a:rPr lang="it-IT" dirty="0" err="1" smtClean="0"/>
              <a:t>Complexity</a:t>
            </a:r>
            <a:r>
              <a:rPr lang="it-IT" dirty="0" smtClean="0"/>
              <a:t> </a:t>
            </a:r>
            <a:r>
              <a:rPr lang="it-IT" dirty="0" err="1" smtClean="0"/>
              <a:t>refers</a:t>
            </a:r>
            <a:r>
              <a:rPr lang="it-IT" dirty="0" smtClean="0"/>
              <a:t> to a </a:t>
            </a:r>
            <a:r>
              <a:rPr lang="it-IT" dirty="0" err="1" smtClean="0"/>
              <a:t>category</a:t>
            </a:r>
            <a:r>
              <a:rPr lang="it-IT" dirty="0" smtClean="0"/>
              <a:t> </a:t>
            </a:r>
            <a:r>
              <a:rPr lang="it-IT" dirty="0" err="1" smtClean="0"/>
              <a:t>pof</a:t>
            </a:r>
            <a:r>
              <a:rPr lang="it-IT" dirty="0" smtClean="0"/>
              <a:t> </a:t>
            </a:r>
            <a:r>
              <a:rPr lang="it-IT" dirty="0" err="1" smtClean="0"/>
              <a:t>phenomena</a:t>
            </a:r>
            <a:r>
              <a:rPr lang="it-IT" dirty="0" smtClean="0"/>
              <a:t> with </a:t>
            </a:r>
            <a:r>
              <a:rPr lang="it-IT" dirty="0" err="1" smtClean="0"/>
              <a:t>specific</a:t>
            </a:r>
            <a:r>
              <a:rPr lang="it-IT" dirty="0" smtClean="0"/>
              <a:t> </a:t>
            </a:r>
            <a:r>
              <a:rPr lang="it-IT" dirty="0" err="1" smtClean="0"/>
              <a:t>qualities</a:t>
            </a:r>
            <a:endParaRPr lang="it-IT" dirty="0" smtClean="0"/>
          </a:p>
          <a:p>
            <a:pPr marL="514350" indent="-514350">
              <a:buFont typeface="+mj-lt"/>
              <a:buAutoNum type="arabicPeriod"/>
            </a:pPr>
            <a:r>
              <a:rPr lang="it-IT" dirty="0" err="1" smtClean="0"/>
              <a:t>Complexity</a:t>
            </a:r>
            <a:r>
              <a:rPr lang="it-IT" dirty="0" smtClean="0"/>
              <a:t> </a:t>
            </a:r>
            <a:r>
              <a:rPr lang="it-IT" dirty="0" err="1" smtClean="0"/>
              <a:t>is</a:t>
            </a:r>
            <a:r>
              <a:rPr lang="it-IT" dirty="0" smtClean="0"/>
              <a:t> </a:t>
            </a:r>
            <a:r>
              <a:rPr lang="it-IT" dirty="0" err="1" smtClean="0"/>
              <a:t>distinct</a:t>
            </a:r>
            <a:r>
              <a:rPr lang="it-IT" dirty="0" smtClean="0"/>
              <a:t> from </a:t>
            </a:r>
            <a:r>
              <a:rPr lang="it-IT" dirty="0" err="1" smtClean="0"/>
              <a:t>complicated</a:t>
            </a:r>
            <a:endParaRPr lang="it-IT" dirty="0" smtClean="0"/>
          </a:p>
          <a:p>
            <a:pPr marL="514350" indent="-514350">
              <a:buFont typeface="+mj-lt"/>
              <a:buAutoNum type="arabicPeriod"/>
            </a:pPr>
            <a:r>
              <a:rPr lang="it-IT" dirty="0" err="1" smtClean="0"/>
              <a:t>Complexity</a:t>
            </a:r>
            <a:r>
              <a:rPr lang="it-IT" dirty="0" smtClean="0"/>
              <a:t> </a:t>
            </a:r>
            <a:r>
              <a:rPr lang="it-IT" dirty="0" err="1" smtClean="0"/>
              <a:t>is</a:t>
            </a:r>
            <a:r>
              <a:rPr lang="it-IT" dirty="0" smtClean="0"/>
              <a:t> the </a:t>
            </a:r>
            <a:r>
              <a:rPr lang="it-IT" dirty="0" err="1" smtClean="0"/>
              <a:t>study</a:t>
            </a:r>
            <a:r>
              <a:rPr lang="it-IT" dirty="0" smtClean="0"/>
              <a:t> of </a:t>
            </a:r>
            <a:r>
              <a:rPr lang="it-IT" dirty="0" err="1" smtClean="0"/>
              <a:t>learning</a:t>
            </a:r>
            <a:r>
              <a:rPr lang="it-IT" dirty="0" smtClean="0"/>
              <a:t> </a:t>
            </a:r>
            <a:r>
              <a:rPr lang="it-IT" dirty="0" err="1" smtClean="0"/>
              <a:t>systems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793800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hape 8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7937"/>
            <a:ext cx="9144000" cy="6846887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469333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1. </a:t>
            </a:r>
            <a:r>
              <a:rPr lang="it-IT" dirty="0" err="1" smtClean="0"/>
              <a:t>Complexity</a:t>
            </a:r>
            <a:r>
              <a:rPr lang="it-IT" dirty="0" smtClean="0"/>
              <a:t> </a:t>
            </a:r>
            <a:r>
              <a:rPr lang="it-IT" dirty="0" err="1" smtClean="0"/>
              <a:t>is</a:t>
            </a:r>
            <a:r>
              <a:rPr lang="it-IT" dirty="0" smtClean="0"/>
              <a:t> comparative </a:t>
            </a:r>
            <a:r>
              <a:rPr lang="it-IT" dirty="0" err="1" smtClean="0"/>
              <a:t>dynamics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err="1" smtClean="0"/>
              <a:t>Complexity</a:t>
            </a:r>
            <a:r>
              <a:rPr lang="it-IT" dirty="0" smtClean="0"/>
              <a:t> </a:t>
            </a:r>
            <a:r>
              <a:rPr lang="it-IT" dirty="0" err="1" smtClean="0"/>
              <a:t>refers</a:t>
            </a:r>
            <a:r>
              <a:rPr lang="it-IT" dirty="0" smtClean="0"/>
              <a:t> to the </a:t>
            </a:r>
            <a:r>
              <a:rPr lang="it-IT" dirty="0" err="1" smtClean="0"/>
              <a:t>ability</a:t>
            </a:r>
            <a:r>
              <a:rPr lang="it-IT" dirty="0" smtClean="0"/>
              <a:t> to:</a:t>
            </a:r>
          </a:p>
          <a:p>
            <a:r>
              <a:rPr lang="it-IT" dirty="0" smtClean="0"/>
              <a:t>work </a:t>
            </a:r>
            <a:r>
              <a:rPr lang="it-IT" i="1" dirty="0" err="1" smtClean="0"/>
              <a:t>structurally</a:t>
            </a:r>
            <a:r>
              <a:rPr lang="it-IT" i="1" dirty="0" smtClean="0"/>
              <a:t> </a:t>
            </a:r>
            <a:r>
              <a:rPr lang="it-IT" i="1" dirty="0" err="1" smtClean="0"/>
              <a:t>coupled</a:t>
            </a:r>
            <a:r>
              <a:rPr lang="it-IT" i="1" dirty="0" smtClean="0"/>
              <a:t> </a:t>
            </a:r>
            <a:r>
              <a:rPr lang="it-IT" dirty="0" smtClean="0"/>
              <a:t>with </a:t>
            </a:r>
            <a:r>
              <a:rPr lang="it-IT" dirty="0" err="1" smtClean="0"/>
              <a:t>others</a:t>
            </a:r>
            <a:r>
              <a:rPr lang="it-IT" dirty="0" smtClean="0"/>
              <a:t> (</a:t>
            </a:r>
            <a:r>
              <a:rPr lang="it-IT" dirty="0" err="1" smtClean="0"/>
              <a:t>organs</a:t>
            </a:r>
            <a:r>
              <a:rPr lang="it-IT" dirty="0" smtClean="0"/>
              <a:t>, </a:t>
            </a:r>
            <a:r>
              <a:rPr lang="it-IT" dirty="0" err="1" smtClean="0"/>
              <a:t>persons</a:t>
            </a:r>
            <a:r>
              <a:rPr lang="it-IT" dirty="0" smtClean="0"/>
              <a:t>, </a:t>
            </a:r>
            <a:r>
              <a:rPr lang="it-IT" dirty="0" err="1" smtClean="0"/>
              <a:t>subjects</a:t>
            </a:r>
            <a:r>
              <a:rPr lang="it-IT" dirty="0" smtClean="0"/>
              <a:t>, </a:t>
            </a:r>
            <a:r>
              <a:rPr lang="it-IT" dirty="0" err="1" smtClean="0"/>
              <a:t>objects</a:t>
            </a:r>
            <a:r>
              <a:rPr lang="is-IS" dirty="0" smtClean="0"/>
              <a:t>…)</a:t>
            </a:r>
          </a:p>
          <a:p>
            <a:r>
              <a:rPr lang="it-IT" dirty="0" smtClean="0"/>
              <a:t>Be </a:t>
            </a:r>
            <a:r>
              <a:rPr lang="it-IT" i="1" dirty="0" smtClean="0"/>
              <a:t>responsive </a:t>
            </a:r>
            <a:r>
              <a:rPr lang="it-IT" dirty="0" smtClean="0"/>
              <a:t>and</a:t>
            </a:r>
            <a:r>
              <a:rPr lang="it-IT" i="1" dirty="0" smtClean="0"/>
              <a:t> </a:t>
            </a:r>
            <a:r>
              <a:rPr lang="it-IT" i="1" dirty="0" err="1" smtClean="0"/>
              <a:t>adaptive</a:t>
            </a:r>
            <a:endParaRPr lang="it-IT" i="1" dirty="0" smtClean="0"/>
          </a:p>
          <a:p>
            <a:endParaRPr lang="it-IT" i="1" dirty="0"/>
          </a:p>
          <a:p>
            <a:pPr marL="0" indent="0">
              <a:buNone/>
            </a:pPr>
            <a:r>
              <a:rPr lang="it-IT" i="1" dirty="0" err="1" smtClean="0"/>
              <a:t>Dynamic</a:t>
            </a:r>
            <a:r>
              <a:rPr lang="it-IT" i="1" dirty="0" smtClean="0"/>
              <a:t> </a:t>
            </a:r>
            <a:r>
              <a:rPr lang="it-IT" i="1" dirty="0" err="1" smtClean="0"/>
              <a:t>systems</a:t>
            </a:r>
            <a:r>
              <a:rPr lang="it-IT" i="1" dirty="0" smtClean="0"/>
              <a:t> </a:t>
            </a:r>
            <a:r>
              <a:rPr lang="it-IT" dirty="0" smtClean="0"/>
              <a:t>are </a:t>
            </a:r>
            <a:r>
              <a:rPr lang="it-IT" dirty="0" err="1" smtClean="0"/>
              <a:t>active</a:t>
            </a:r>
            <a:r>
              <a:rPr lang="it-IT" dirty="0" smtClean="0"/>
              <a:t> and </a:t>
            </a:r>
            <a:r>
              <a:rPr lang="it-IT" dirty="0" err="1" smtClean="0"/>
              <a:t>energetic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366261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hape 8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7937"/>
            <a:ext cx="9144000" cy="6846887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145244"/>
            <a:ext cx="8229600" cy="3980919"/>
          </a:xfrm>
        </p:spPr>
        <p:txBody>
          <a:bodyPr>
            <a:normAutofit/>
          </a:bodyPr>
          <a:lstStyle/>
          <a:p>
            <a:r>
              <a:rPr lang="it-IT" dirty="0" err="1" smtClean="0"/>
              <a:t>Emergent</a:t>
            </a:r>
            <a:r>
              <a:rPr lang="it-IT" dirty="0" smtClean="0"/>
              <a:t> = </a:t>
            </a:r>
            <a:r>
              <a:rPr lang="it-IT" dirty="0" err="1" smtClean="0"/>
              <a:t>cannot</a:t>
            </a:r>
            <a:r>
              <a:rPr lang="it-IT" dirty="0" smtClean="0"/>
              <a:t> be </a:t>
            </a:r>
            <a:r>
              <a:rPr lang="it-IT" dirty="0" err="1" smtClean="0"/>
              <a:t>reduced</a:t>
            </a:r>
            <a:r>
              <a:rPr lang="it-IT" dirty="0" smtClean="0"/>
              <a:t> to </a:t>
            </a:r>
            <a:r>
              <a:rPr lang="it-IT" dirty="0" err="1" smtClean="0"/>
              <a:t>fundamental</a:t>
            </a:r>
            <a:r>
              <a:rPr lang="it-IT" dirty="0" smtClean="0"/>
              <a:t> </a:t>
            </a:r>
            <a:r>
              <a:rPr lang="it-IT" dirty="0" err="1" smtClean="0"/>
              <a:t>parts</a:t>
            </a:r>
            <a:r>
              <a:rPr lang="it-IT" dirty="0" smtClean="0"/>
              <a:t>; </a:t>
            </a:r>
            <a:r>
              <a:rPr lang="it-IT" i="1" dirty="0" err="1" smtClean="0"/>
              <a:t>arises</a:t>
            </a:r>
            <a:r>
              <a:rPr lang="it-IT" dirty="0" smtClean="0"/>
              <a:t> in the </a:t>
            </a:r>
            <a:r>
              <a:rPr lang="it-IT" dirty="0" err="1" smtClean="0"/>
              <a:t>entangled</a:t>
            </a:r>
            <a:r>
              <a:rPr lang="it-IT" dirty="0" smtClean="0"/>
              <a:t> </a:t>
            </a:r>
            <a:r>
              <a:rPr lang="it-IT" dirty="0" err="1" smtClean="0"/>
              <a:t>interactions</a:t>
            </a:r>
            <a:r>
              <a:rPr lang="it-IT" dirty="0" smtClean="0"/>
              <a:t> in the </a:t>
            </a:r>
            <a:r>
              <a:rPr lang="it-IT" dirty="0" err="1" smtClean="0"/>
              <a:t>process</a:t>
            </a:r>
            <a:r>
              <a:rPr lang="it-IT" dirty="0" smtClean="0"/>
              <a:t>; shows new </a:t>
            </a:r>
            <a:r>
              <a:rPr lang="it-IT" dirty="0" err="1" smtClean="0"/>
              <a:t>properties</a:t>
            </a:r>
            <a:r>
              <a:rPr lang="it-IT" dirty="0" smtClean="0"/>
              <a:t> and </a:t>
            </a:r>
            <a:r>
              <a:rPr lang="it-IT" dirty="0" err="1" smtClean="0"/>
              <a:t>behaviours</a:t>
            </a:r>
            <a:r>
              <a:rPr lang="it-IT" dirty="0" smtClean="0"/>
              <a:t> </a:t>
            </a:r>
            <a:r>
              <a:rPr lang="it-IT" dirty="0" err="1" smtClean="0"/>
              <a:t>that</a:t>
            </a:r>
            <a:r>
              <a:rPr lang="it-IT" dirty="0" smtClean="0"/>
              <a:t> are </a:t>
            </a:r>
            <a:r>
              <a:rPr lang="it-IT" dirty="0" err="1" smtClean="0"/>
              <a:t>not</a:t>
            </a:r>
            <a:r>
              <a:rPr lang="it-IT" dirty="0" smtClean="0"/>
              <a:t> </a:t>
            </a:r>
            <a:r>
              <a:rPr lang="it-IT" dirty="0" err="1" smtClean="0"/>
              <a:t>being</a:t>
            </a:r>
            <a:r>
              <a:rPr lang="it-IT" dirty="0" smtClean="0"/>
              <a:t> </a:t>
            </a:r>
            <a:r>
              <a:rPr lang="it-IT" dirty="0" err="1" smtClean="0"/>
              <a:t>seen</a:t>
            </a:r>
            <a:r>
              <a:rPr lang="it-IT" dirty="0" smtClean="0"/>
              <a:t> </a:t>
            </a:r>
            <a:r>
              <a:rPr lang="it-IT" dirty="0" err="1" smtClean="0"/>
              <a:t>before</a:t>
            </a:r>
            <a:r>
              <a:rPr lang="it-IT" dirty="0" smtClean="0"/>
              <a:t> in </a:t>
            </a:r>
            <a:r>
              <a:rPr lang="it-IT" dirty="0" err="1" smtClean="0"/>
              <a:t>any</a:t>
            </a:r>
            <a:r>
              <a:rPr lang="it-IT" dirty="0" smtClean="0"/>
              <a:t> </a:t>
            </a:r>
            <a:r>
              <a:rPr lang="it-IT" dirty="0" err="1" smtClean="0"/>
              <a:t>other</a:t>
            </a:r>
            <a:r>
              <a:rPr lang="it-IT" dirty="0" smtClean="0"/>
              <a:t> agent/</a:t>
            </a:r>
            <a:r>
              <a:rPr lang="it-IT" dirty="0" err="1" smtClean="0"/>
              <a:t>subsystem</a:t>
            </a:r>
            <a:r>
              <a:rPr lang="it-IT" dirty="0" smtClean="0"/>
              <a:t>.</a:t>
            </a: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8461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2. </a:t>
            </a:r>
            <a:r>
              <a:rPr lang="it-IT" dirty="0" err="1" smtClean="0"/>
              <a:t>Complexity</a:t>
            </a:r>
            <a:r>
              <a:rPr lang="it-IT" dirty="0" smtClean="0"/>
              <a:t> </a:t>
            </a:r>
            <a:r>
              <a:rPr lang="it-IT" dirty="0" err="1"/>
              <a:t>i</a:t>
            </a:r>
            <a:r>
              <a:rPr lang="it-IT" dirty="0" err="1" smtClean="0"/>
              <a:t>s</a:t>
            </a:r>
            <a:r>
              <a:rPr lang="it-IT" dirty="0" smtClean="0"/>
              <a:t> the </a:t>
            </a:r>
            <a:r>
              <a:rPr lang="it-IT" dirty="0" err="1" smtClean="0"/>
              <a:t>study</a:t>
            </a:r>
            <a:r>
              <a:rPr lang="it-IT" dirty="0" smtClean="0"/>
              <a:t> of </a:t>
            </a:r>
            <a:r>
              <a:rPr lang="it-IT" dirty="0" err="1" smtClean="0"/>
              <a:t>emergent</a:t>
            </a:r>
            <a:r>
              <a:rPr lang="it-IT" dirty="0" smtClean="0"/>
              <a:t> </a:t>
            </a:r>
            <a:r>
              <a:rPr lang="it-IT" dirty="0" err="1" smtClean="0"/>
              <a:t>transphenomena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295453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hape 8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7937"/>
            <a:ext cx="9144000" cy="6846887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3081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2. </a:t>
            </a:r>
            <a:r>
              <a:rPr lang="it-IT" dirty="0" err="1" smtClean="0"/>
              <a:t>Complexity</a:t>
            </a:r>
            <a:r>
              <a:rPr lang="it-IT" dirty="0" smtClean="0"/>
              <a:t> </a:t>
            </a:r>
            <a:r>
              <a:rPr lang="it-IT" dirty="0" err="1"/>
              <a:t>i</a:t>
            </a:r>
            <a:r>
              <a:rPr lang="it-IT" dirty="0" err="1" smtClean="0"/>
              <a:t>s</a:t>
            </a:r>
            <a:r>
              <a:rPr lang="it-IT" dirty="0" smtClean="0"/>
              <a:t> the </a:t>
            </a:r>
            <a:r>
              <a:rPr lang="it-IT" dirty="0" err="1" smtClean="0"/>
              <a:t>study</a:t>
            </a:r>
            <a:r>
              <a:rPr lang="it-IT" dirty="0" smtClean="0"/>
              <a:t> of </a:t>
            </a:r>
            <a:r>
              <a:rPr lang="it-IT" dirty="0" err="1" smtClean="0"/>
              <a:t>emergent</a:t>
            </a:r>
            <a:r>
              <a:rPr lang="it-IT" dirty="0" smtClean="0"/>
              <a:t> </a:t>
            </a:r>
            <a:r>
              <a:rPr lang="it-IT" dirty="0" err="1" smtClean="0"/>
              <a:t>transphenomena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157573"/>
            <a:ext cx="8229600" cy="3968590"/>
          </a:xfrm>
        </p:spPr>
        <p:txBody>
          <a:bodyPr>
            <a:normAutofit/>
          </a:bodyPr>
          <a:lstStyle/>
          <a:p>
            <a:r>
              <a:rPr lang="it-IT" i="1" dirty="0" err="1" smtClean="0">
                <a:sym typeface="Wingdings"/>
              </a:rPr>
              <a:t>Transphenomena</a:t>
            </a:r>
            <a:r>
              <a:rPr lang="it-IT" i="1" dirty="0" smtClean="0">
                <a:sym typeface="Wingdings"/>
              </a:rPr>
              <a:t>: </a:t>
            </a:r>
            <a:r>
              <a:rPr lang="it-IT" dirty="0" err="1" smtClean="0"/>
              <a:t>parts</a:t>
            </a:r>
            <a:r>
              <a:rPr lang="it-IT" dirty="0" smtClean="0"/>
              <a:t> of </a:t>
            </a:r>
            <a:r>
              <a:rPr lang="it-IT" dirty="0" err="1" smtClean="0"/>
              <a:t>grander</a:t>
            </a:r>
            <a:r>
              <a:rPr lang="it-IT" dirty="0" smtClean="0"/>
              <a:t> </a:t>
            </a:r>
            <a:r>
              <a:rPr lang="it-IT" dirty="0" err="1" smtClean="0"/>
              <a:t>systems</a:t>
            </a:r>
            <a:r>
              <a:rPr lang="it-IT" dirty="0"/>
              <a:t> </a:t>
            </a:r>
            <a:r>
              <a:rPr lang="it-IT" dirty="0" smtClean="0">
                <a:sym typeface="Wingdings"/>
              </a:rPr>
              <a:t></a:t>
            </a:r>
          </a:p>
          <a:p>
            <a:r>
              <a:rPr lang="it-IT" dirty="0">
                <a:sym typeface="Wingdings"/>
              </a:rPr>
              <a:t>T</a:t>
            </a:r>
            <a:r>
              <a:rPr lang="it-IT" dirty="0" smtClean="0">
                <a:sym typeface="Wingdings"/>
              </a:rPr>
              <a:t>o </a:t>
            </a:r>
            <a:r>
              <a:rPr lang="it-IT" dirty="0" err="1" smtClean="0">
                <a:sym typeface="Wingdings"/>
              </a:rPr>
              <a:t>understand</a:t>
            </a:r>
            <a:r>
              <a:rPr lang="it-IT" dirty="0" smtClean="0">
                <a:sym typeface="Wingdings"/>
              </a:rPr>
              <a:t> </a:t>
            </a:r>
            <a:r>
              <a:rPr lang="it-IT" dirty="0" err="1" smtClean="0">
                <a:sym typeface="Wingdings"/>
              </a:rPr>
              <a:t>them</a:t>
            </a:r>
            <a:r>
              <a:rPr lang="it-IT" dirty="0" smtClean="0">
                <a:sym typeface="Wingdings"/>
              </a:rPr>
              <a:t> </a:t>
            </a:r>
            <a:r>
              <a:rPr lang="it-IT" dirty="0" err="1" smtClean="0">
                <a:sym typeface="Wingdings"/>
              </a:rPr>
              <a:t>we</a:t>
            </a:r>
            <a:r>
              <a:rPr lang="it-IT" dirty="0" smtClean="0">
                <a:sym typeface="Wingdings"/>
              </a:rPr>
              <a:t> </a:t>
            </a:r>
            <a:r>
              <a:rPr lang="it-IT" dirty="0" err="1" smtClean="0">
                <a:sym typeface="Wingdings"/>
              </a:rPr>
              <a:t>need</a:t>
            </a:r>
            <a:r>
              <a:rPr lang="it-IT" dirty="0" smtClean="0">
                <a:sym typeface="Wingdings"/>
              </a:rPr>
              <a:t> to </a:t>
            </a:r>
            <a:r>
              <a:rPr lang="it-IT" dirty="0" err="1" smtClean="0">
                <a:sym typeface="Wingdings"/>
              </a:rPr>
              <a:t>study</a:t>
            </a:r>
            <a:r>
              <a:rPr lang="it-IT" dirty="0" smtClean="0">
                <a:sym typeface="Wingdings"/>
              </a:rPr>
              <a:t> </a:t>
            </a:r>
            <a:r>
              <a:rPr lang="it-IT" dirty="0" err="1" smtClean="0">
                <a:sym typeface="Wingdings"/>
              </a:rPr>
              <a:t>across</a:t>
            </a:r>
            <a:r>
              <a:rPr lang="it-IT" dirty="0" smtClean="0">
                <a:sym typeface="Wingdings"/>
              </a:rPr>
              <a:t> more </a:t>
            </a:r>
            <a:r>
              <a:rPr lang="it-IT" dirty="0" err="1" smtClean="0">
                <a:sym typeface="Wingdings"/>
              </a:rPr>
              <a:t>levels</a:t>
            </a:r>
            <a:r>
              <a:rPr lang="it-IT" dirty="0" smtClean="0">
                <a:sym typeface="Wingdings"/>
              </a:rPr>
              <a:t> of </a:t>
            </a:r>
            <a:r>
              <a:rPr lang="it-IT" dirty="0" err="1" smtClean="0">
                <a:sym typeface="Wingdings"/>
              </a:rPr>
              <a:t>organization</a:t>
            </a:r>
            <a:r>
              <a:rPr lang="it-IT" dirty="0" smtClean="0">
                <a:sym typeface="Wingdings"/>
              </a:rPr>
              <a:t> </a:t>
            </a:r>
          </a:p>
          <a:p>
            <a:pPr lvl="1"/>
            <a:r>
              <a:rPr lang="it-IT" sz="2200" dirty="0" err="1">
                <a:sym typeface="Wingdings"/>
              </a:rPr>
              <a:t>O</a:t>
            </a:r>
            <a:r>
              <a:rPr lang="it-IT" sz="2200" dirty="0" err="1" smtClean="0">
                <a:sym typeface="Wingdings"/>
              </a:rPr>
              <a:t>besity</a:t>
            </a:r>
            <a:r>
              <a:rPr lang="it-IT" sz="2200" dirty="0" smtClean="0">
                <a:sym typeface="Wingdings"/>
              </a:rPr>
              <a:t> can be </a:t>
            </a:r>
            <a:r>
              <a:rPr lang="it-IT" sz="2200" dirty="0" err="1" smtClean="0">
                <a:sym typeface="Wingdings"/>
              </a:rPr>
              <a:t>triggered</a:t>
            </a:r>
            <a:r>
              <a:rPr lang="it-IT" sz="2200" dirty="0" smtClean="0">
                <a:sym typeface="Wingdings"/>
              </a:rPr>
              <a:t> by </a:t>
            </a:r>
            <a:r>
              <a:rPr lang="it-IT" sz="2200" dirty="0" err="1" smtClean="0">
                <a:sym typeface="Wingdings"/>
              </a:rPr>
              <a:t>genetic</a:t>
            </a:r>
            <a:r>
              <a:rPr lang="it-IT" sz="2200" dirty="0" smtClean="0">
                <a:sym typeface="Wingdings"/>
              </a:rPr>
              <a:t>, </a:t>
            </a:r>
            <a:r>
              <a:rPr lang="it-IT" sz="2200" dirty="0" err="1" smtClean="0">
                <a:sym typeface="Wingdings"/>
              </a:rPr>
              <a:t>viral</a:t>
            </a:r>
            <a:r>
              <a:rPr lang="it-IT" sz="2200" dirty="0" smtClean="0">
                <a:sym typeface="Wingdings"/>
              </a:rPr>
              <a:t>, </a:t>
            </a:r>
            <a:r>
              <a:rPr lang="it-IT" sz="2200" dirty="0" err="1" smtClean="0">
                <a:sym typeface="Wingdings"/>
              </a:rPr>
              <a:t>subpersonal</a:t>
            </a:r>
            <a:r>
              <a:rPr lang="it-IT" sz="2200" dirty="0" smtClean="0">
                <a:sym typeface="Wingdings"/>
              </a:rPr>
              <a:t> </a:t>
            </a:r>
            <a:r>
              <a:rPr lang="it-IT" sz="2200" dirty="0" err="1" smtClean="0">
                <a:sym typeface="Wingdings"/>
              </a:rPr>
              <a:t>reasons</a:t>
            </a:r>
            <a:r>
              <a:rPr lang="is-IS" sz="2200" dirty="0" smtClean="0">
                <a:sym typeface="Wingdings"/>
              </a:rPr>
              <a:t>…</a:t>
            </a:r>
            <a:endParaRPr lang="it-IT" sz="2200" dirty="0" smtClean="0">
              <a:sym typeface="Wingdings"/>
            </a:endParaRPr>
          </a:p>
          <a:p>
            <a:pPr lvl="1"/>
            <a:r>
              <a:rPr lang="it-IT" sz="2200" dirty="0" err="1" smtClean="0">
                <a:sym typeface="Wingdings"/>
              </a:rPr>
              <a:t>https</a:t>
            </a:r>
            <a:r>
              <a:rPr lang="it-IT" sz="2200" dirty="0" smtClean="0">
                <a:sym typeface="Wingdings"/>
              </a:rPr>
              <a:t>://</a:t>
            </a:r>
            <a:r>
              <a:rPr lang="it-IT" sz="2200" dirty="0" err="1" smtClean="0">
                <a:sym typeface="Wingdings"/>
              </a:rPr>
              <a:t>www.youtube.com</a:t>
            </a:r>
            <a:r>
              <a:rPr lang="it-IT" sz="2200" dirty="0" smtClean="0">
                <a:sym typeface="Wingdings"/>
              </a:rPr>
              <a:t>/</a:t>
            </a:r>
            <a:r>
              <a:rPr lang="it-IT" sz="2200" dirty="0" err="1" smtClean="0">
                <a:sym typeface="Wingdings"/>
              </a:rPr>
              <a:t>watch?v</a:t>
            </a:r>
            <a:r>
              <a:rPr lang="it-IT" sz="2200" dirty="0" smtClean="0">
                <a:sym typeface="Wingdings"/>
              </a:rPr>
              <a:t>=XS0i0b_K5_E</a:t>
            </a:r>
            <a:endParaRPr lang="it-IT" sz="2200" dirty="0">
              <a:sym typeface="Wingdings"/>
            </a:endParaRPr>
          </a:p>
          <a:p>
            <a:pPr marL="457200" lvl="1" indent="0">
              <a:buNone/>
            </a:pPr>
            <a:endParaRPr lang="it-IT" sz="2200" dirty="0">
              <a:sym typeface="Wingdings"/>
            </a:endParaRPr>
          </a:p>
          <a:p>
            <a:pPr marL="457200" lvl="1" indent="0">
              <a:buNone/>
            </a:pPr>
            <a:endParaRPr lang="is-IS" sz="2200" dirty="0">
              <a:sym typeface="Wingdings"/>
            </a:endParaRPr>
          </a:p>
        </p:txBody>
      </p:sp>
    </p:spTree>
    <p:extLst>
      <p:ext uri="{BB962C8B-B14F-4D97-AF65-F5344CB8AC3E}">
        <p14:creationId xmlns:p14="http://schemas.microsoft.com/office/powerpoint/2010/main" val="4614058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hape 8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7937"/>
            <a:ext cx="9144000" cy="6846887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07621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3. </a:t>
            </a:r>
            <a:r>
              <a:rPr lang="it-IT" dirty="0" err="1" smtClean="0"/>
              <a:t>Complexity</a:t>
            </a:r>
            <a:r>
              <a:rPr lang="it-IT" dirty="0" smtClean="0"/>
              <a:t>: </a:t>
            </a:r>
            <a:r>
              <a:rPr lang="it-IT" dirty="0" err="1" smtClean="0"/>
              <a:t>phenomena</a:t>
            </a:r>
            <a:r>
              <a:rPr lang="it-IT" dirty="0" smtClean="0"/>
              <a:t> with </a:t>
            </a:r>
            <a:r>
              <a:rPr lang="it-IT" dirty="0" err="1" smtClean="0"/>
              <a:t>specific</a:t>
            </a:r>
            <a:r>
              <a:rPr lang="it-IT" dirty="0" smtClean="0"/>
              <a:t> </a:t>
            </a:r>
            <a:r>
              <a:rPr lang="it-IT" dirty="0" err="1" smtClean="0"/>
              <a:t>qualities</a:t>
            </a:r>
            <a:r>
              <a:rPr lang="it-IT" dirty="0" smtClean="0"/>
              <a:t/>
            </a:r>
            <a:br>
              <a:rPr lang="it-IT" dirty="0" smtClean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219218"/>
            <a:ext cx="8229600" cy="3906945"/>
          </a:xfrm>
        </p:spPr>
        <p:txBody>
          <a:bodyPr/>
          <a:lstStyle/>
          <a:p>
            <a:r>
              <a:rPr lang="it-IT" dirty="0" err="1" smtClean="0"/>
              <a:t>Complex</a:t>
            </a:r>
            <a:r>
              <a:rPr lang="it-IT" dirty="0" smtClean="0"/>
              <a:t> </a:t>
            </a:r>
            <a:r>
              <a:rPr lang="it-IT" dirty="0" err="1" smtClean="0"/>
              <a:t>forms</a:t>
            </a:r>
            <a:r>
              <a:rPr lang="it-IT" dirty="0" smtClean="0"/>
              <a:t> can :</a:t>
            </a:r>
          </a:p>
          <a:p>
            <a:r>
              <a:rPr lang="it-IT" dirty="0" smtClean="0"/>
              <a:t>Self-</a:t>
            </a:r>
            <a:r>
              <a:rPr lang="it-IT" dirty="0" err="1" smtClean="0"/>
              <a:t>organize</a:t>
            </a:r>
            <a:endParaRPr lang="it-IT" dirty="0" smtClean="0"/>
          </a:p>
          <a:p>
            <a:r>
              <a:rPr lang="it-IT" dirty="0" smtClean="0"/>
              <a:t>Self-</a:t>
            </a:r>
            <a:r>
              <a:rPr lang="it-IT" dirty="0" err="1" smtClean="0"/>
              <a:t>detemine</a:t>
            </a:r>
            <a:endParaRPr lang="it-IT" dirty="0" smtClean="0"/>
          </a:p>
          <a:p>
            <a:r>
              <a:rPr lang="it-IT" dirty="0" smtClean="0"/>
              <a:t>Work off balance</a:t>
            </a:r>
          </a:p>
          <a:p>
            <a:r>
              <a:rPr lang="it-IT" dirty="0" smtClean="0"/>
              <a:t>Be </a:t>
            </a:r>
            <a:r>
              <a:rPr lang="it-IT" dirty="0" err="1" smtClean="0"/>
              <a:t>organized</a:t>
            </a:r>
            <a:r>
              <a:rPr lang="it-IT" dirty="0" smtClean="0"/>
              <a:t> in </a:t>
            </a:r>
            <a:r>
              <a:rPr lang="it-IT" dirty="0" err="1" smtClean="0"/>
              <a:t>decentralized</a:t>
            </a:r>
            <a:r>
              <a:rPr lang="it-IT" dirty="0" smtClean="0"/>
              <a:t> networks</a:t>
            </a:r>
          </a:p>
          <a:p>
            <a:r>
              <a:rPr lang="it-IT" dirty="0" smtClean="0"/>
              <a:t>Scale </a:t>
            </a:r>
            <a:r>
              <a:rPr lang="it-IT" dirty="0" err="1" smtClean="0"/>
              <a:t>independent</a:t>
            </a:r>
            <a:endParaRPr lang="it-IT" dirty="0" smtClean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0986870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</TotalTime>
  <Words>953</Words>
  <Application>Microsoft Macintosh PowerPoint</Application>
  <PresentationFormat>Presentazione su schermo (4:3)</PresentationFormat>
  <Paragraphs>102</Paragraphs>
  <Slides>23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23</vt:i4>
      </vt:variant>
    </vt:vector>
  </HeadingPairs>
  <TitlesOfParts>
    <vt:vector size="24" baseType="lpstr">
      <vt:lpstr>Tema di Office</vt:lpstr>
      <vt:lpstr>Systemic Sustainability Education Part 1 - Introduction</vt:lpstr>
      <vt:lpstr>Human beings and the world: a problem of beliefs</vt:lpstr>
      <vt:lpstr>Systemic sustainability education. </vt:lpstr>
      <vt:lpstr>Complexity Thinking</vt:lpstr>
      <vt:lpstr>Complexity: some definitions</vt:lpstr>
      <vt:lpstr>1. Complexity is comparative dynamics</vt:lpstr>
      <vt:lpstr>2. Complexity is the study of emergent transphenomena</vt:lpstr>
      <vt:lpstr>2. Complexity is the study of emergent transphenomena</vt:lpstr>
      <vt:lpstr>3. Complexity: phenomena with specific qualities </vt:lpstr>
      <vt:lpstr>4. Complexity is distinct from complicated </vt:lpstr>
      <vt:lpstr>5. Complexity: the study of learning systems </vt:lpstr>
      <vt:lpstr>Subpersonal and superpersonal level</vt:lpstr>
      <vt:lpstr>To conclude</vt:lpstr>
      <vt:lpstr>Systemic sustainability education</vt:lpstr>
      <vt:lpstr> Systemic Sustainability Education Part 2 - Korea and sustainability</vt:lpstr>
      <vt:lpstr>The present society</vt:lpstr>
      <vt:lpstr>Sustainable Development</vt:lpstr>
      <vt:lpstr>Sustainability</vt:lpstr>
      <vt:lpstr>Sustainability and education</vt:lpstr>
      <vt:lpstr>Learning society as a key to sustainable future</vt:lpstr>
      <vt:lpstr>Learning society</vt:lpstr>
      <vt:lpstr>Learning and the learning society</vt:lpstr>
      <vt:lpstr>Presentazione di PowerPoint</vt:lpstr>
    </vt:vector>
  </TitlesOfParts>
  <Company>università bergamo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Systemic Sustainability Education</dc:title>
  <dc:creator>Gaia Gioli</dc:creator>
  <cp:lastModifiedBy>Vanna Boffo</cp:lastModifiedBy>
  <cp:revision>19</cp:revision>
  <dcterms:created xsi:type="dcterms:W3CDTF">2018-09-23T15:22:55Z</dcterms:created>
  <dcterms:modified xsi:type="dcterms:W3CDTF">2018-09-23T18:53:10Z</dcterms:modified>
</cp:coreProperties>
</file>