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80" r:id="rId4"/>
    <p:sldId id="258" r:id="rId5"/>
    <p:sldId id="259" r:id="rId6"/>
    <p:sldId id="260" r:id="rId7"/>
    <p:sldId id="261" r:id="rId8"/>
    <p:sldId id="262" r:id="rId9"/>
    <p:sldId id="263" r:id="rId10"/>
    <p:sldId id="264" r:id="rId11"/>
    <p:sldId id="265" r:id="rId12"/>
    <p:sldId id="274" r:id="rId13"/>
    <p:sldId id="278" r:id="rId14"/>
    <p:sldId id="282" r:id="rId15"/>
    <p:sldId id="266" r:id="rId16"/>
    <p:sldId id="267" r:id="rId17"/>
    <p:sldId id="271" r:id="rId18"/>
    <p:sldId id="268" r:id="rId19"/>
    <p:sldId id="270" r:id="rId20"/>
    <p:sldId id="269" r:id="rId21"/>
    <p:sldId id="275" r:id="rId22"/>
    <p:sldId id="276" r:id="rId23"/>
    <p:sldId id="281" r:id="rId24"/>
    <p:sldId id="277" r:id="rId25"/>
    <p:sldId id="279"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ngani" initials="EM" lastIdx="1" clrIdx="0">
    <p:extLst>
      <p:ext uri="{19B8F6BF-5375-455C-9EA6-DF929625EA0E}">
        <p15:presenceInfo xmlns:p15="http://schemas.microsoft.com/office/powerpoint/2012/main" xmlns="" userId="f563c9eb1d2dad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0B0DE-26C6-4ECB-8931-7868B943C19B}" type="datetimeFigureOut">
              <a:rPr lang="it-IT" smtClean="0"/>
              <a:pPr/>
              <a:t>31/05/2019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90CD-C06A-476C-A5CA-0E421C4A697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6055F8-1D02-4417-9241-55C834FD9970}" type="datetimeFigureOut">
              <a:rPr lang="it-IT" smtClean="0"/>
              <a:pPr/>
              <a:t>31/05/2019</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p>
            <a:fld id="{4B6055F8-1D02-4417-9241-55C834FD9970}" type="datetimeFigureOut">
              <a:rPr lang="it-IT" smtClean="0"/>
              <a:pPr/>
              <a:t>31/05/2019</a:t>
            </a:fld>
            <a:endParaRPr lang="it-IT"/>
          </a:p>
        </p:txBody>
      </p:sp>
      <p:sp>
        <p:nvSpPr>
          <p:cNvPr id="5" name="Segnaposto piè di pagina 4"/>
          <p:cNvSpPr>
            <a:spLocks noGrp="1"/>
          </p:cNvSpPr>
          <p:nvPr>
            <p:ph type="ftr" sz="quarter" idx="11"/>
          </p:nvPr>
        </p:nvSpPr>
        <p:spPr>
          <a:xfrm>
            <a:off x="457200" y="6556248"/>
            <a:ext cx="3657600" cy="228600"/>
          </a:xfrm>
        </p:spPr>
        <p:txBody>
          <a:bodyPr/>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6055F8-1D02-4417-9241-55C834FD9970}" type="datetimeFigureOut">
              <a:rPr lang="it-IT" smtClean="0"/>
              <a:pPr/>
              <a:t>31/05/2019</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4B6055F8-1D02-4417-9241-55C834FD9970}" type="datetimeFigureOut">
              <a:rPr lang="it-IT" smtClean="0"/>
              <a:pPr/>
              <a:t>31/05/2019</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it-IT"/>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6055F8-1D02-4417-9241-55C834FD9970}" type="datetimeFigureOut">
              <a:rPr lang="it-IT" smtClean="0"/>
              <a:pPr/>
              <a:t>31/05/2019</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67744" y="476672"/>
            <a:ext cx="6876256" cy="1080120"/>
          </a:xfrm>
        </p:spPr>
        <p:txBody>
          <a:bodyPr/>
          <a:lstStyle/>
          <a:p>
            <a:r>
              <a:rPr lang="it-IT" dirty="0"/>
              <a:t/>
            </a:r>
            <a:br>
              <a:rPr lang="it-IT" dirty="0"/>
            </a:br>
            <a:r>
              <a:rPr lang="it-IT" sz="4000" dirty="0"/>
              <a:t>Cuore Antico di Firenze  </a:t>
            </a:r>
          </a:p>
        </p:txBody>
      </p:sp>
      <p:sp>
        <p:nvSpPr>
          <p:cNvPr id="3" name="Sottotitolo 2"/>
          <p:cNvSpPr>
            <a:spLocks noGrp="1"/>
          </p:cNvSpPr>
          <p:nvPr>
            <p:ph type="subTitle" idx="1"/>
          </p:nvPr>
        </p:nvSpPr>
        <p:spPr>
          <a:xfrm>
            <a:off x="3203848" y="2204864"/>
            <a:ext cx="5114778" cy="1101248"/>
          </a:xfrm>
        </p:spPr>
        <p:txBody>
          <a:bodyPr>
            <a:normAutofit fontScale="25000" lnSpcReduction="20000"/>
          </a:bodyPr>
          <a:lstStyle/>
          <a:p>
            <a:pPr lvl="0" algn="ctr"/>
            <a:r>
              <a:rPr lang="it-IT" sz="12800" dirty="0">
                <a:latin typeface="Arial Rounded MT Bold" pitchFamily="34" charset="0"/>
              </a:rPr>
              <a:t>Alla ricerca delle radici romane nel centro storico di Firenze</a:t>
            </a:r>
          </a:p>
          <a:p>
            <a:pPr lvl="0" algn="ctr"/>
            <a:endParaRPr lang="it-IT" sz="12800" dirty="0">
              <a:latin typeface="Arial Rounded MT Bold" pitchFamily="34" charset="0"/>
            </a:endParaRPr>
          </a:p>
          <a:p>
            <a:pPr lvl="0" algn="ctr"/>
            <a:r>
              <a:rPr lang="it-IT" sz="12800" dirty="0">
                <a:latin typeface="Arial Rounded MT Bold" pitchFamily="34" charset="0"/>
              </a:rPr>
              <a:t>6 Aprile 2019</a:t>
            </a:r>
          </a:p>
          <a:p>
            <a:pPr lvl="0" algn="ctr"/>
            <a:endParaRPr lang="it-IT" sz="12800" dirty="0">
              <a:latin typeface="Arial Rounded MT Bold" pitchFamily="34" charset="0"/>
            </a:endParaRPr>
          </a:p>
          <a:p>
            <a:pPr lvl="0" algn="ctr"/>
            <a:r>
              <a:rPr lang="it-IT" sz="12800" dirty="0">
                <a:latin typeface="Arial Rounded MT Bold" pitchFamily="34" charset="0"/>
              </a:rPr>
              <a:t>Movimento di Cooperazione Educativa</a:t>
            </a:r>
          </a:p>
          <a:p>
            <a:endParaRPr lang="it-IT" dirty="0"/>
          </a:p>
        </p:txBody>
      </p:sp>
      <p:pic>
        <p:nvPicPr>
          <p:cNvPr id="4" name="Immagine 3" descr="itto033-2.jpg"/>
          <p:cNvPicPr>
            <a:picLocks noChangeAspect="1"/>
          </p:cNvPicPr>
          <p:nvPr/>
        </p:nvPicPr>
        <p:blipFill>
          <a:blip r:embed="rId2" cstate="print"/>
          <a:srcRect b="4397"/>
          <a:stretch>
            <a:fillRect/>
          </a:stretch>
        </p:blipFill>
        <p:spPr>
          <a:xfrm>
            <a:off x="0" y="0"/>
            <a:ext cx="2699792"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0480"/>
            <a:ext cx="7696200" cy="660688"/>
          </a:xfrm>
        </p:spPr>
        <p:txBody>
          <a:bodyPr/>
          <a:lstStyle/>
          <a:p>
            <a:pPr>
              <a:buFont typeface="Wingdings" pitchFamily="2" charset="2"/>
              <a:buChar char="v"/>
            </a:pPr>
            <a:r>
              <a:rPr lang="it-IT" dirty="0"/>
              <a:t> Secondo Obiettivo:</a:t>
            </a:r>
          </a:p>
        </p:txBody>
      </p:sp>
      <p:sp>
        <p:nvSpPr>
          <p:cNvPr id="3" name="Segnaposto contenuto 2"/>
          <p:cNvSpPr>
            <a:spLocks noGrp="1"/>
          </p:cNvSpPr>
          <p:nvPr>
            <p:ph idx="1"/>
          </p:nvPr>
        </p:nvSpPr>
        <p:spPr>
          <a:xfrm>
            <a:off x="467544" y="836712"/>
            <a:ext cx="7239000" cy="4846320"/>
          </a:xfrm>
        </p:spPr>
        <p:txBody>
          <a:bodyPr/>
          <a:lstStyle/>
          <a:p>
            <a:r>
              <a:rPr lang="it-IT" dirty="0"/>
              <a:t>Percorrere le strade che tracciano il perimetro dell’antico Anfiteatro Romano.</a:t>
            </a:r>
          </a:p>
          <a:p>
            <a:pPr>
              <a:buNone/>
            </a:pPr>
            <a:endParaRPr lang="it-IT" dirty="0"/>
          </a:p>
        </p:txBody>
      </p:sp>
      <p:pic>
        <p:nvPicPr>
          <p:cNvPr id="7" name="Immagine 6" descr="IMG-20190406-WA0017.jpg"/>
          <p:cNvPicPr>
            <a:picLocks noChangeAspect="1"/>
          </p:cNvPicPr>
          <p:nvPr/>
        </p:nvPicPr>
        <p:blipFill>
          <a:blip r:embed="rId2" cstate="print"/>
          <a:srcRect r="48247"/>
          <a:stretch>
            <a:fillRect/>
          </a:stretch>
        </p:blipFill>
        <p:spPr>
          <a:xfrm>
            <a:off x="6479704" y="2564904"/>
            <a:ext cx="2664296" cy="4293096"/>
          </a:xfrm>
          <a:prstGeom prst="rect">
            <a:avLst/>
          </a:prstGeom>
        </p:spPr>
      </p:pic>
      <p:pic>
        <p:nvPicPr>
          <p:cNvPr id="9" name="Immagine 8" descr="IMG-20190406-WA0021.jpg"/>
          <p:cNvPicPr>
            <a:picLocks noChangeAspect="1"/>
          </p:cNvPicPr>
          <p:nvPr/>
        </p:nvPicPr>
        <p:blipFill>
          <a:blip r:embed="rId3" cstate="print"/>
          <a:srcRect r="56414"/>
          <a:stretch>
            <a:fillRect/>
          </a:stretch>
        </p:blipFill>
        <p:spPr>
          <a:xfrm>
            <a:off x="251520" y="2636912"/>
            <a:ext cx="3059832" cy="2924944"/>
          </a:xfrm>
          <a:prstGeom prst="rect">
            <a:avLst/>
          </a:prstGeom>
        </p:spPr>
      </p:pic>
      <p:sp>
        <p:nvSpPr>
          <p:cNvPr id="10" name="Rettangolo 9"/>
          <p:cNvSpPr/>
          <p:nvPr/>
        </p:nvSpPr>
        <p:spPr>
          <a:xfrm>
            <a:off x="197768" y="5733256"/>
            <a:ext cx="3312368" cy="10298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3491880" y="1916832"/>
            <a:ext cx="2789040" cy="391581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endParaRPr lang="it-IT" dirty="0">
              <a:solidFill>
                <a:schemeClr val="tx1"/>
              </a:solidFill>
            </a:endParaRPr>
          </a:p>
        </p:txBody>
      </p:sp>
      <p:cxnSp>
        <p:nvCxnSpPr>
          <p:cNvPr id="13" name="Connettore 4 12"/>
          <p:cNvCxnSpPr/>
          <p:nvPr/>
        </p:nvCxnSpPr>
        <p:spPr>
          <a:xfrm>
            <a:off x="4726696" y="5823259"/>
            <a:ext cx="1368152" cy="7920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97768" y="5711472"/>
            <a:ext cx="3312368" cy="1015663"/>
          </a:xfrm>
          <a:prstGeom prst="rect">
            <a:avLst/>
          </a:prstGeom>
          <a:noFill/>
        </p:spPr>
        <p:txBody>
          <a:bodyPr wrap="square" rtlCol="0">
            <a:spAutoFit/>
          </a:bodyPr>
          <a:lstStyle/>
          <a:p>
            <a:r>
              <a:rPr lang="it-IT" sz="2000" dirty="0"/>
              <a:t>Via Torta: la via è curva </a:t>
            </a:r>
            <a:r>
              <a:rPr lang="it-IT" sz="2000" dirty="0" err="1"/>
              <a:t>perchè</a:t>
            </a:r>
            <a:r>
              <a:rPr lang="it-IT" sz="2000" dirty="0"/>
              <a:t> circondava il perimetro dell’Anfiteatro.</a:t>
            </a:r>
          </a:p>
        </p:txBody>
      </p:sp>
      <p:sp>
        <p:nvSpPr>
          <p:cNvPr id="15" name="CasellaDiTesto 14"/>
          <p:cNvSpPr txBox="1"/>
          <p:nvPr/>
        </p:nvSpPr>
        <p:spPr>
          <a:xfrm>
            <a:off x="3718584" y="1945842"/>
            <a:ext cx="2376264" cy="4247317"/>
          </a:xfrm>
          <a:prstGeom prst="rect">
            <a:avLst/>
          </a:prstGeom>
          <a:noFill/>
        </p:spPr>
        <p:txBody>
          <a:bodyPr wrap="square" rtlCol="0">
            <a:spAutoFit/>
          </a:bodyPr>
          <a:lstStyle/>
          <a:p>
            <a:r>
              <a:rPr lang="it-IT" dirty="0"/>
              <a:t>Borgo dei Greci.</a:t>
            </a:r>
          </a:p>
          <a:p>
            <a:r>
              <a:rPr lang="it-IT" dirty="0"/>
              <a:t>Chiedendo ad un negoziante abbiamo scoperto le due possibili origini del nome della via:</a:t>
            </a:r>
          </a:p>
          <a:p>
            <a:pPr marL="342900" indent="-342900">
              <a:buAutoNum type="arabicParenR"/>
            </a:pPr>
            <a:r>
              <a:rPr lang="it-IT" dirty="0"/>
              <a:t>Stanziamento di una piccola comunità greca</a:t>
            </a:r>
          </a:p>
          <a:p>
            <a:pPr marL="342900" indent="-342900">
              <a:buAutoNum type="arabicParenR"/>
            </a:pPr>
            <a:r>
              <a:rPr lang="it-IT" dirty="0"/>
              <a:t>Riferimento all’antica famiglia fiorentina Dei Greci</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90406-WA0018.jpg"/>
          <p:cNvPicPr>
            <a:picLocks noGrp="1" noChangeAspect="1"/>
          </p:cNvPicPr>
          <p:nvPr>
            <p:ph idx="1"/>
          </p:nvPr>
        </p:nvPicPr>
        <p:blipFill>
          <a:blip r:embed="rId2" cstate="print"/>
          <a:srcRect b="6964"/>
          <a:stretch>
            <a:fillRect/>
          </a:stretch>
        </p:blipFill>
        <p:spPr>
          <a:xfrm>
            <a:off x="0" y="0"/>
            <a:ext cx="8172400" cy="4509120"/>
          </a:xfrm>
        </p:spPr>
      </p:pic>
      <p:sp>
        <p:nvSpPr>
          <p:cNvPr id="7" name="Rettangolo arrotondato 6"/>
          <p:cNvSpPr/>
          <p:nvPr/>
        </p:nvSpPr>
        <p:spPr>
          <a:xfrm>
            <a:off x="1619672" y="5013176"/>
            <a:ext cx="4176464" cy="165618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835696" y="5157192"/>
            <a:ext cx="3960440" cy="1477328"/>
          </a:xfrm>
          <a:prstGeom prst="rect">
            <a:avLst/>
          </a:prstGeom>
          <a:noFill/>
        </p:spPr>
        <p:txBody>
          <a:bodyPr wrap="square" rtlCol="0">
            <a:spAutoFit/>
          </a:bodyPr>
          <a:lstStyle/>
          <a:p>
            <a:r>
              <a:rPr lang="it-IT" dirty="0"/>
              <a:t>Via delle </a:t>
            </a:r>
            <a:r>
              <a:rPr lang="it-IT" dirty="0" err="1"/>
              <a:t>Burella</a:t>
            </a:r>
            <a:r>
              <a:rPr lang="it-IT" dirty="0"/>
              <a:t>: dal latino </a:t>
            </a:r>
            <a:r>
              <a:rPr lang="it-IT" dirty="0" err="1"/>
              <a:t>Burius=</a:t>
            </a:r>
            <a:r>
              <a:rPr lang="it-IT" dirty="0"/>
              <a:t> strada buia.  Quando qui sorgeva l’Anfiteatro questa zona era formata da cunicoli dove tenevano gli animali.  </a:t>
            </a:r>
          </a:p>
        </p:txBody>
      </p:sp>
      <p:cxnSp>
        <p:nvCxnSpPr>
          <p:cNvPr id="11" name="Connettore 2 10"/>
          <p:cNvCxnSpPr/>
          <p:nvPr/>
        </p:nvCxnSpPr>
        <p:spPr>
          <a:xfrm>
            <a:off x="3563888"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0190527_201315.jpg"/>
          <p:cNvPicPr>
            <a:picLocks noGrp="1" noChangeAspect="1"/>
          </p:cNvPicPr>
          <p:nvPr>
            <p:ph idx="1"/>
          </p:nvPr>
        </p:nvPicPr>
        <p:blipFill>
          <a:blip r:embed="rId2" cstate="print"/>
          <a:srcRect t="24165"/>
          <a:stretch>
            <a:fillRect/>
          </a:stretch>
        </p:blipFill>
        <p:spPr>
          <a:xfrm>
            <a:off x="179512" y="332656"/>
            <a:ext cx="7920880" cy="5589240"/>
          </a:xfrm>
        </p:spPr>
      </p:pic>
      <p:sp>
        <p:nvSpPr>
          <p:cNvPr id="5" name="Rettangolo arrotondato 4"/>
          <p:cNvSpPr/>
          <p:nvPr/>
        </p:nvSpPr>
        <p:spPr>
          <a:xfrm>
            <a:off x="2411760" y="6021288"/>
            <a:ext cx="3384376" cy="6206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411760" y="6093296"/>
            <a:ext cx="3456384" cy="461665"/>
          </a:xfrm>
          <a:prstGeom prst="rect">
            <a:avLst/>
          </a:prstGeom>
          <a:noFill/>
        </p:spPr>
        <p:txBody>
          <a:bodyPr wrap="square" rtlCol="0">
            <a:spAutoFit/>
          </a:bodyPr>
          <a:lstStyle/>
          <a:p>
            <a:pPr algn="ctr"/>
            <a:r>
              <a:rPr lang="it-IT" sz="2400" dirty="0"/>
              <a:t>Anfiteatro romano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con freccia in su 5"/>
          <p:cNvSpPr/>
          <p:nvPr/>
        </p:nvSpPr>
        <p:spPr>
          <a:xfrm>
            <a:off x="251520" y="4149080"/>
            <a:ext cx="7560840" cy="249289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Sul</a:t>
            </a:r>
            <a:r>
              <a:rPr lang="sv-SE" dirty="0"/>
              <a:t> </a:t>
            </a:r>
            <a:r>
              <a:rPr lang="sv-SE" dirty="0" err="1"/>
              <a:t>perimetro</a:t>
            </a:r>
            <a:r>
              <a:rPr lang="sv-SE" dirty="0"/>
              <a:t> </a:t>
            </a:r>
            <a:r>
              <a:rPr lang="sv-SE" dirty="0" err="1"/>
              <a:t>dell</a:t>
            </a:r>
            <a:r>
              <a:rPr lang="it-IT" dirty="0"/>
              <a:t>’ Anfiteatro romano si è eretto un nuovo edificio che ospita il ristorante Francesco Vini, il cui proprietario ci ha mostrato nelle cantine, alcuni resti delle antiche mura</a:t>
            </a:r>
          </a:p>
        </p:txBody>
      </p:sp>
      <p:pic>
        <p:nvPicPr>
          <p:cNvPr id="5" name="Platshållare för innehåll 4" descr="En bild som visar byggnad, himmel, utomhus, väg&#10;&#10;Automatiskt genererad beskrivning">
            <a:extLst>
              <a:ext uri="{FF2B5EF4-FFF2-40B4-BE49-F238E27FC236}">
                <a16:creationId xmlns:a16="http://schemas.microsoft.com/office/drawing/2014/main" xmlns="" id="{863F9D84-076A-4F0F-A9CE-CADF29FCD9D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3360" y="77143"/>
            <a:ext cx="7239000" cy="407193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99F2BF0-3CB0-423D-BFB5-AB1E0579A246}"/>
              </a:ext>
            </a:extLst>
          </p:cNvPr>
          <p:cNvSpPr>
            <a:spLocks noGrp="1"/>
          </p:cNvSpPr>
          <p:nvPr>
            <p:ph type="title"/>
          </p:nvPr>
        </p:nvSpPr>
        <p:spPr/>
        <p:txBody>
          <a:bodyPr>
            <a:normAutofit fontScale="90000"/>
          </a:bodyPr>
          <a:lstStyle/>
          <a:p>
            <a:r>
              <a:rPr lang="it-IT" dirty="0"/>
              <a:t>Antiche parteti dell’anfiteatro romano</a:t>
            </a:r>
          </a:p>
        </p:txBody>
      </p:sp>
      <p:pic>
        <p:nvPicPr>
          <p:cNvPr id="5" name="Platshållare för innehåll 4" descr="En bild som visar byggnad&#10;&#10;Automatiskt genererad beskrivning">
            <a:extLst>
              <a:ext uri="{FF2B5EF4-FFF2-40B4-BE49-F238E27FC236}">
                <a16:creationId xmlns:a16="http://schemas.microsoft.com/office/drawing/2014/main" xmlns="" id="{08B0B15A-EB0A-4340-B43D-8BEF4EB703D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997075"/>
            <a:ext cx="7239000" cy="4071937"/>
          </a:xfrm>
        </p:spPr>
      </p:pic>
    </p:spTree>
    <p:extLst>
      <p:ext uri="{BB962C8B-B14F-4D97-AF65-F5344CB8AC3E}">
        <p14:creationId xmlns:p14="http://schemas.microsoft.com/office/powerpoint/2010/main" xmlns="" val="56177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71500"/>
            <a:ext cx="7239000" cy="1143000"/>
          </a:xfrm>
        </p:spPr>
        <p:txBody>
          <a:bodyPr/>
          <a:lstStyle/>
          <a:p>
            <a:pPr>
              <a:buFont typeface="Wingdings" pitchFamily="2" charset="2"/>
              <a:buChar char="v"/>
            </a:pPr>
            <a:r>
              <a:rPr lang="it-IT" dirty="0"/>
              <a:t>Terzo obiettivo:</a:t>
            </a:r>
          </a:p>
        </p:txBody>
      </p:sp>
      <p:pic>
        <p:nvPicPr>
          <p:cNvPr id="4" name="Segnaposto contenuto 3" descr="IMG-20190406-WA0026.jpg"/>
          <p:cNvPicPr>
            <a:picLocks noGrp="1" noChangeAspect="1"/>
          </p:cNvPicPr>
          <p:nvPr>
            <p:ph idx="1"/>
          </p:nvPr>
        </p:nvPicPr>
        <p:blipFill>
          <a:blip r:embed="rId2" cstate="print"/>
          <a:srcRect l="15642" t="32686"/>
          <a:stretch>
            <a:fillRect/>
          </a:stretch>
        </p:blipFill>
        <p:spPr>
          <a:xfrm>
            <a:off x="3491880" y="3595538"/>
            <a:ext cx="5148064" cy="3262462"/>
          </a:xfrm>
        </p:spPr>
      </p:pic>
      <p:sp>
        <p:nvSpPr>
          <p:cNvPr id="5" name="Fumetto 1 4"/>
          <p:cNvSpPr/>
          <p:nvPr/>
        </p:nvSpPr>
        <p:spPr>
          <a:xfrm>
            <a:off x="251520" y="692696"/>
            <a:ext cx="7344816" cy="2448272"/>
          </a:xfrm>
          <a:prstGeom prst="wedgeRectCallout">
            <a:avLst>
              <a:gd name="adj1" fmla="val -10263"/>
              <a:gd name="adj2" fmla="val 10582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95536" y="764704"/>
            <a:ext cx="6840760" cy="1938992"/>
          </a:xfrm>
          <a:prstGeom prst="rect">
            <a:avLst/>
          </a:prstGeom>
          <a:noFill/>
        </p:spPr>
        <p:txBody>
          <a:bodyPr wrap="square" rtlCol="0">
            <a:spAutoFit/>
          </a:bodyPr>
          <a:lstStyle/>
          <a:p>
            <a:r>
              <a:rPr lang="it-IT" sz="2400" dirty="0"/>
              <a:t>Nel Battistero di San Giovanni abbiamo ritrovato un bassorilievo romano, prima del Battistero esisteva infatti una Domus romana. Analizzando il bassorilievo si osserva una scena di una battaglia navale (Naumachia).</a:t>
            </a:r>
          </a:p>
        </p:txBody>
      </p:sp>
      <p:sp>
        <p:nvSpPr>
          <p:cNvPr id="7" name="CasellaDiTesto 6"/>
          <p:cNvSpPr txBox="1"/>
          <p:nvPr/>
        </p:nvSpPr>
        <p:spPr>
          <a:xfrm>
            <a:off x="5148064" y="0"/>
            <a:ext cx="3744416" cy="461665"/>
          </a:xfrm>
          <a:prstGeom prst="rect">
            <a:avLst/>
          </a:prstGeom>
          <a:noFill/>
        </p:spPr>
        <p:txBody>
          <a:bodyPr wrap="square" rtlCol="0">
            <a:spAutoFit/>
          </a:bodyPr>
          <a:lstStyle/>
          <a:p>
            <a:r>
              <a:rPr lang="it-IT" sz="2400" dirty="0"/>
              <a:t>RECARSI ALLA DOMUS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43408"/>
            <a:ext cx="7239000" cy="1143000"/>
          </a:xfrm>
        </p:spPr>
        <p:txBody>
          <a:bodyPr/>
          <a:lstStyle/>
          <a:p>
            <a:pPr>
              <a:buFont typeface="Wingdings" pitchFamily="2" charset="2"/>
              <a:buChar char="v"/>
            </a:pPr>
            <a:r>
              <a:rPr lang="it-IT" dirty="0"/>
              <a:t>Quarto obiettivo:</a:t>
            </a:r>
          </a:p>
        </p:txBody>
      </p:sp>
      <p:pic>
        <p:nvPicPr>
          <p:cNvPr id="4" name="Segnaposto contenuto 3" descr="IMG-20190406-WA0030.jpg"/>
          <p:cNvPicPr>
            <a:picLocks noGrp="1" noChangeAspect="1"/>
          </p:cNvPicPr>
          <p:nvPr>
            <p:ph idx="1"/>
          </p:nvPr>
        </p:nvPicPr>
        <p:blipFill>
          <a:blip r:embed="rId2" cstate="print"/>
          <a:srcRect t="31594"/>
          <a:stretch>
            <a:fillRect/>
          </a:stretch>
        </p:blipFill>
        <p:spPr>
          <a:xfrm>
            <a:off x="0" y="3542605"/>
            <a:ext cx="9144000" cy="3315395"/>
          </a:xfrm>
        </p:spPr>
      </p:pic>
      <p:sp>
        <p:nvSpPr>
          <p:cNvPr id="5" name="Rettangolo arrotondato 4"/>
          <p:cNvSpPr/>
          <p:nvPr/>
        </p:nvSpPr>
        <p:spPr>
          <a:xfrm>
            <a:off x="179512" y="1196752"/>
            <a:ext cx="5688632" cy="20162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23528" y="1412776"/>
            <a:ext cx="5400600" cy="1723549"/>
          </a:xfrm>
          <a:prstGeom prst="rect">
            <a:avLst/>
          </a:prstGeom>
          <a:noFill/>
        </p:spPr>
        <p:txBody>
          <a:bodyPr wrap="square" rtlCol="0">
            <a:spAutoFit/>
          </a:bodyPr>
          <a:lstStyle/>
          <a:p>
            <a:r>
              <a:rPr lang="it-IT" sz="2200" dirty="0"/>
              <a:t>Abbiamo individuato l’ubicazione del Campidoglio con l’aiuto della planimetria di Corinto </a:t>
            </a:r>
            <a:r>
              <a:rPr lang="it-IT" sz="2200" dirty="0" err="1"/>
              <a:t>Corinti</a:t>
            </a:r>
            <a:r>
              <a:rPr lang="it-IT" sz="2200" dirty="0"/>
              <a:t> ed oggi qui sorge la Pensione </a:t>
            </a:r>
            <a:r>
              <a:rPr lang="it-IT" sz="2200" dirty="0" err="1"/>
              <a:t>Pendini</a:t>
            </a:r>
            <a:r>
              <a:rPr lang="it-IT" sz="2200" dirty="0"/>
              <a:t>.</a:t>
            </a:r>
          </a:p>
          <a:p>
            <a:endParaRPr lang="it-IT" dirty="0"/>
          </a:p>
        </p:txBody>
      </p:sp>
      <p:sp>
        <p:nvSpPr>
          <p:cNvPr id="16" name="Fumetto 4 15"/>
          <p:cNvSpPr/>
          <p:nvPr/>
        </p:nvSpPr>
        <p:spPr>
          <a:xfrm>
            <a:off x="5724128" y="0"/>
            <a:ext cx="3419872" cy="1772816"/>
          </a:xfrm>
          <a:prstGeom prst="cloudCallout">
            <a:avLst>
              <a:gd name="adj1" fmla="val -40167"/>
              <a:gd name="adj2" fmla="val 8854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084168" y="332657"/>
            <a:ext cx="2592288" cy="1169551"/>
          </a:xfrm>
          <a:prstGeom prst="rect">
            <a:avLst/>
          </a:prstGeom>
          <a:noFill/>
        </p:spPr>
        <p:txBody>
          <a:bodyPr wrap="square" rtlCol="0">
            <a:spAutoFit/>
          </a:bodyPr>
          <a:lstStyle/>
          <a:p>
            <a:r>
              <a:rPr lang="it-IT" sz="1400" b="1" u="sng" dirty="0"/>
              <a:t>Cardo Massimo </a:t>
            </a:r>
            <a:r>
              <a:rPr lang="it-IT" sz="1400" dirty="0"/>
              <a:t>: VIA ROMA e VIA CALIMALA</a:t>
            </a:r>
          </a:p>
          <a:p>
            <a:r>
              <a:rPr lang="it-IT" sz="1400" b="1" u="sng" dirty="0"/>
              <a:t>Decumano Massimo</a:t>
            </a:r>
            <a:r>
              <a:rPr lang="it-IT" sz="1400" dirty="0"/>
              <a:t>: VIA DEGLI STROZZI E VIA DEL CORSO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90406-WA0015.jpg"/>
          <p:cNvPicPr>
            <a:picLocks noGrp="1" noChangeAspect="1"/>
          </p:cNvPicPr>
          <p:nvPr>
            <p:ph idx="1"/>
          </p:nvPr>
        </p:nvPicPr>
        <p:blipFill>
          <a:blip r:embed="rId2" cstate="print"/>
          <a:stretch>
            <a:fillRect/>
          </a:stretch>
        </p:blipFill>
        <p:spPr>
          <a:xfrm>
            <a:off x="323528" y="1268760"/>
            <a:ext cx="7200800" cy="5456452"/>
          </a:xfrm>
        </p:spPr>
      </p:pic>
      <p:sp>
        <p:nvSpPr>
          <p:cNvPr id="5" name="Ovale 4"/>
          <p:cNvSpPr/>
          <p:nvPr/>
        </p:nvSpPr>
        <p:spPr>
          <a:xfrm>
            <a:off x="0" y="188640"/>
            <a:ext cx="81003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latin typeface="Arial" pitchFamily="34" charset="0"/>
                <a:cs typeface="Arial" pitchFamily="34" charset="0"/>
              </a:rPr>
              <a:t>Piantina realizzata da Corinto </a:t>
            </a:r>
            <a:r>
              <a:rPr lang="it-IT" dirty="0" err="1" smtClean="0">
                <a:latin typeface="Arial" pitchFamily="34" charset="0"/>
                <a:cs typeface="Arial" pitchFamily="34" charset="0"/>
              </a:rPr>
              <a:t>Corinti</a:t>
            </a:r>
            <a:r>
              <a:rPr lang="it-IT" dirty="0" smtClean="0">
                <a:latin typeface="Arial" pitchFamily="34" charset="0"/>
                <a:cs typeface="Arial" pitchFamily="34" charset="0"/>
              </a:rPr>
              <a:t>, unico </a:t>
            </a:r>
            <a:r>
              <a:rPr lang="it-IT" dirty="0" smtClean="0">
                <a:latin typeface="Arial" pitchFamily="34" charset="0"/>
                <a:cs typeface="Arial" pitchFamily="34" charset="0"/>
              </a:rPr>
              <a:t>riferimento </a:t>
            </a:r>
            <a:r>
              <a:rPr lang="it-IT" dirty="0" smtClean="0">
                <a:latin typeface="Arial" pitchFamily="34" charset="0"/>
                <a:cs typeface="Arial" pitchFamily="34" charset="0"/>
              </a:rPr>
              <a:t>per individuare la locazione del Campidoglio</a:t>
            </a:r>
            <a:endParaRPr lang="it-IT" dirty="0">
              <a:latin typeface="Arial" pitchFamily="34" charset="0"/>
              <a:cs typeface="Arial" pitchFamily="34" charset="0"/>
            </a:endParaRPr>
          </a:p>
        </p:txBody>
      </p:sp>
      <p:sp>
        <p:nvSpPr>
          <p:cNvPr id="6" name="CasellaDiTesto 5"/>
          <p:cNvSpPr txBox="1"/>
          <p:nvPr/>
        </p:nvSpPr>
        <p:spPr>
          <a:xfrm>
            <a:off x="1691680" y="1628800"/>
            <a:ext cx="5184576" cy="923330"/>
          </a:xfrm>
          <a:prstGeom prst="rect">
            <a:avLst/>
          </a:prstGeom>
          <a:noFill/>
        </p:spPr>
        <p:txBody>
          <a:bodyPr wrap="square" rtlCol="0">
            <a:spAutoFit/>
          </a:bodyPr>
          <a:lstStyle/>
          <a:p>
            <a:r>
              <a:rPr lang="it-IT" dirty="0" smtClean="0"/>
              <a:t>Piantina realizzata da Corinto </a:t>
            </a:r>
            <a:r>
              <a:rPr lang="it-IT" dirty="0" err="1" smtClean="0"/>
              <a:t>Corinti</a:t>
            </a:r>
            <a:r>
              <a:rPr lang="it-IT" dirty="0" smtClean="0"/>
              <a:t>, unico riferimento per individuare la locazione del Campidoglio</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239000" cy="620688"/>
          </a:xfrm>
        </p:spPr>
        <p:txBody>
          <a:bodyPr/>
          <a:lstStyle/>
          <a:p>
            <a:pPr>
              <a:buFont typeface="Wingdings" pitchFamily="2" charset="2"/>
              <a:buChar char="v"/>
            </a:pPr>
            <a:r>
              <a:rPr lang="it-IT" dirty="0"/>
              <a:t> QUINTO OBIETTIVO</a:t>
            </a:r>
          </a:p>
        </p:txBody>
      </p:sp>
      <p:pic>
        <p:nvPicPr>
          <p:cNvPr id="4" name="Segnaposto contenuto 3" descr="Torre_della_pagliazza_21.JPG"/>
          <p:cNvPicPr>
            <a:picLocks noGrp="1" noChangeAspect="1"/>
          </p:cNvPicPr>
          <p:nvPr>
            <p:ph idx="1"/>
          </p:nvPr>
        </p:nvPicPr>
        <p:blipFill>
          <a:blip r:embed="rId2" cstate="print"/>
          <a:stretch>
            <a:fillRect/>
          </a:stretch>
        </p:blipFill>
        <p:spPr>
          <a:xfrm>
            <a:off x="3733800" y="1124744"/>
            <a:ext cx="4006552" cy="5544616"/>
          </a:xfrm>
        </p:spPr>
      </p:pic>
      <p:sp>
        <p:nvSpPr>
          <p:cNvPr id="5" name="Rettangolo arrotondato 4"/>
          <p:cNvSpPr/>
          <p:nvPr/>
        </p:nvSpPr>
        <p:spPr>
          <a:xfrm>
            <a:off x="395536" y="620688"/>
            <a:ext cx="3168352" cy="1224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11560" y="620688"/>
            <a:ext cx="2736304" cy="1200329"/>
          </a:xfrm>
          <a:prstGeom prst="rect">
            <a:avLst/>
          </a:prstGeom>
          <a:noFill/>
        </p:spPr>
        <p:txBody>
          <a:bodyPr wrap="square" rtlCol="0">
            <a:spAutoFit/>
          </a:bodyPr>
          <a:lstStyle/>
          <a:p>
            <a:r>
              <a:rPr lang="it-IT" dirty="0"/>
              <a:t>La torre della </a:t>
            </a:r>
            <a:r>
              <a:rPr lang="it-IT" dirty="0" err="1"/>
              <a:t>Pagliazza</a:t>
            </a:r>
            <a:r>
              <a:rPr lang="it-IT" dirty="0"/>
              <a:t> è l’unica torre a pianta semicircolare anziché quadrata.</a:t>
            </a:r>
          </a:p>
        </p:txBody>
      </p:sp>
      <p:sp>
        <p:nvSpPr>
          <p:cNvPr id="7" name="Rettangolo arrotondato 6"/>
          <p:cNvSpPr/>
          <p:nvPr/>
        </p:nvSpPr>
        <p:spPr>
          <a:xfrm>
            <a:off x="323528" y="2060848"/>
            <a:ext cx="3168352" cy="230425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67544" y="2060848"/>
            <a:ext cx="2952328" cy="2031325"/>
          </a:xfrm>
          <a:prstGeom prst="rect">
            <a:avLst/>
          </a:prstGeom>
          <a:noFill/>
        </p:spPr>
        <p:txBody>
          <a:bodyPr wrap="square" rtlCol="0">
            <a:spAutoFit/>
          </a:bodyPr>
          <a:lstStyle/>
          <a:p>
            <a:r>
              <a:rPr lang="it-IT" dirty="0"/>
              <a:t>Nel XII secolo iniziò ad essere utilizzata come </a:t>
            </a:r>
            <a:r>
              <a:rPr lang="it-IT" b="1" dirty="0"/>
              <a:t>prigione femminile</a:t>
            </a:r>
            <a:r>
              <a:rPr lang="it-IT" dirty="0"/>
              <a:t>, da qui il nome “</a:t>
            </a:r>
            <a:r>
              <a:rPr lang="it-IT" dirty="0" err="1"/>
              <a:t>Pagliazza</a:t>
            </a:r>
            <a:r>
              <a:rPr lang="it-IT" dirty="0"/>
              <a:t>” che deriva proprio dai giacigli di paglia destinati alle carcerate. </a:t>
            </a:r>
          </a:p>
        </p:txBody>
      </p:sp>
      <p:sp>
        <p:nvSpPr>
          <p:cNvPr id="9" name="Rettangolo arrotondato 8"/>
          <p:cNvSpPr/>
          <p:nvPr/>
        </p:nvSpPr>
        <p:spPr>
          <a:xfrm>
            <a:off x="323528" y="4509120"/>
            <a:ext cx="3168352" cy="21602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95536" y="4725144"/>
            <a:ext cx="3096344" cy="1754326"/>
          </a:xfrm>
          <a:prstGeom prst="rect">
            <a:avLst/>
          </a:prstGeom>
          <a:noFill/>
        </p:spPr>
        <p:txBody>
          <a:bodyPr wrap="square" rtlCol="0">
            <a:spAutoFit/>
          </a:bodyPr>
          <a:lstStyle/>
          <a:p>
            <a:r>
              <a:rPr lang="it-IT" dirty="0"/>
              <a:t>Inizialmente era un </a:t>
            </a:r>
            <a:r>
              <a:rPr lang="it-IT" b="1" dirty="0" err="1"/>
              <a:t>calidarium</a:t>
            </a:r>
            <a:r>
              <a:rPr lang="it-IT" b="1" dirty="0"/>
              <a:t> delle terme romane nei sotterranei degli edifici</a:t>
            </a:r>
            <a:r>
              <a:rPr lang="it-IT" dirty="0"/>
              <a:t>.</a:t>
            </a:r>
          </a:p>
          <a:p>
            <a:r>
              <a:rPr lang="it-IT" dirty="0"/>
              <a:t>Dal 1268 venne usata come prigione femminile.</a:t>
            </a:r>
          </a:p>
        </p:txBody>
      </p:sp>
      <p:sp>
        <p:nvSpPr>
          <p:cNvPr id="10" name="Fumetto 3 9"/>
          <p:cNvSpPr/>
          <p:nvPr/>
        </p:nvSpPr>
        <p:spPr>
          <a:xfrm>
            <a:off x="6372200" y="188640"/>
            <a:ext cx="2520280" cy="908720"/>
          </a:xfrm>
          <a:prstGeom prst="wedgeEllipseCallout">
            <a:avLst>
              <a:gd name="adj1" fmla="val -50138"/>
              <a:gd name="adj2" fmla="val 633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516216" y="260648"/>
            <a:ext cx="2627784" cy="646331"/>
          </a:xfrm>
          <a:prstGeom prst="rect">
            <a:avLst/>
          </a:prstGeom>
          <a:noFill/>
        </p:spPr>
        <p:txBody>
          <a:bodyPr wrap="square" rtlCol="0">
            <a:spAutoFit/>
          </a:bodyPr>
          <a:lstStyle/>
          <a:p>
            <a:pPr algn="ctr"/>
            <a:r>
              <a:rPr lang="it-IT" dirty="0"/>
              <a:t>Oggi: </a:t>
            </a:r>
          </a:p>
          <a:p>
            <a:r>
              <a:rPr lang="it-IT" dirty="0"/>
              <a:t>Hotel Brunelleschi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90406-WA0045.jpg"/>
          <p:cNvPicPr>
            <a:picLocks noGrp="1" noChangeAspect="1"/>
          </p:cNvPicPr>
          <p:nvPr>
            <p:ph idx="1"/>
          </p:nvPr>
        </p:nvPicPr>
        <p:blipFill>
          <a:blip r:embed="rId2" cstate="print"/>
          <a:srcRect r="31192" b="19377"/>
          <a:stretch>
            <a:fillRect/>
          </a:stretch>
        </p:blipFill>
        <p:spPr>
          <a:xfrm>
            <a:off x="0" y="0"/>
            <a:ext cx="4446472" cy="3907507"/>
          </a:xfrm>
        </p:spPr>
      </p:pic>
      <p:pic>
        <p:nvPicPr>
          <p:cNvPr id="8" name="Immagine 7" descr="IMG-20190406-WA0025.jpg"/>
          <p:cNvPicPr>
            <a:picLocks noChangeAspect="1"/>
          </p:cNvPicPr>
          <p:nvPr/>
        </p:nvPicPr>
        <p:blipFill>
          <a:blip r:embed="rId3" cstate="print"/>
          <a:srcRect l="43699" r="14563"/>
          <a:stretch>
            <a:fillRect/>
          </a:stretch>
        </p:blipFill>
        <p:spPr>
          <a:xfrm>
            <a:off x="4427984" y="0"/>
            <a:ext cx="3816424" cy="6858000"/>
          </a:xfrm>
          <a:prstGeom prst="rect">
            <a:avLst/>
          </a:prstGeom>
        </p:spPr>
      </p:pic>
      <p:sp>
        <p:nvSpPr>
          <p:cNvPr id="14" name="CasellaDiTesto 13"/>
          <p:cNvSpPr txBox="1"/>
          <p:nvPr/>
        </p:nvSpPr>
        <p:spPr>
          <a:xfrm>
            <a:off x="4355976" y="2636912"/>
            <a:ext cx="4139952" cy="369332"/>
          </a:xfrm>
          <a:prstGeom prst="rect">
            <a:avLst/>
          </a:prstGeom>
          <a:noFill/>
        </p:spPr>
        <p:txBody>
          <a:bodyPr wrap="square" rtlCol="0">
            <a:spAutoFit/>
          </a:bodyPr>
          <a:lstStyle/>
          <a:p>
            <a:r>
              <a:rPr lang="it-IT" dirty="0"/>
              <a:t>.</a:t>
            </a:r>
          </a:p>
        </p:txBody>
      </p:sp>
      <p:sp>
        <p:nvSpPr>
          <p:cNvPr id="15" name="Callout con freccia a destra 14"/>
          <p:cNvSpPr/>
          <p:nvPr/>
        </p:nvSpPr>
        <p:spPr>
          <a:xfrm>
            <a:off x="0" y="3933056"/>
            <a:ext cx="4499992" cy="2924944"/>
          </a:xfrm>
          <a:prstGeom prst="righ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p:cNvSpPr txBox="1"/>
          <p:nvPr/>
        </p:nvSpPr>
        <p:spPr>
          <a:xfrm>
            <a:off x="0" y="4077072"/>
            <a:ext cx="2843808" cy="2862322"/>
          </a:xfrm>
          <a:prstGeom prst="rect">
            <a:avLst/>
          </a:prstGeom>
          <a:noFill/>
        </p:spPr>
        <p:txBody>
          <a:bodyPr wrap="square" rtlCol="0">
            <a:spAutoFit/>
          </a:bodyPr>
          <a:lstStyle/>
          <a:p>
            <a:r>
              <a:rPr lang="it-IT" dirty="0"/>
              <a:t>La Torre fu innalzata secondo alcune teorie dai bizantini, quando entrarono in città durante la guerra gotica come parte delle mura.</a:t>
            </a:r>
          </a:p>
          <a:p>
            <a:r>
              <a:rPr lang="it-IT" dirty="0"/>
              <a:t>Secondo altre teorie dai longobardi un secolo dopo, come semplice casa-torre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chemeClr val="accent6">
                    <a:lumMod val="75000"/>
                  </a:schemeClr>
                </a:solidFill>
              </a:rPr>
              <a:t>LABORATORIO </a:t>
            </a:r>
            <a:r>
              <a:rPr lang="it-IT" dirty="0" err="1">
                <a:solidFill>
                  <a:schemeClr val="accent6">
                    <a:lumMod val="75000"/>
                  </a:schemeClr>
                </a:solidFill>
              </a:rPr>
              <a:t>DI</a:t>
            </a:r>
            <a:r>
              <a:rPr lang="it-IT" dirty="0">
                <a:solidFill>
                  <a:schemeClr val="accent6">
                    <a:lumMod val="75000"/>
                  </a:schemeClr>
                </a:solidFill>
              </a:rPr>
              <a:t> TECNOLOGIE PER L'ISTRUZIONE</a:t>
            </a:r>
          </a:p>
        </p:txBody>
      </p:sp>
      <p:sp>
        <p:nvSpPr>
          <p:cNvPr id="3" name="Segnaposto contenuto 2"/>
          <p:cNvSpPr>
            <a:spLocks noGrp="1"/>
          </p:cNvSpPr>
          <p:nvPr>
            <p:ph idx="1"/>
          </p:nvPr>
        </p:nvSpPr>
        <p:spPr>
          <a:xfrm>
            <a:off x="457200" y="1609416"/>
            <a:ext cx="7571184" cy="4846320"/>
          </a:xfrm>
        </p:spPr>
        <p:txBody>
          <a:bodyPr>
            <a:normAutofit fontScale="77500" lnSpcReduction="20000"/>
          </a:bodyPr>
          <a:lstStyle/>
          <a:p>
            <a:pPr lvl="0" algn="ctr">
              <a:buNone/>
            </a:pPr>
            <a:endParaRPr lang="it-IT" dirty="0"/>
          </a:p>
          <a:p>
            <a:pPr lvl="0" algn="ctr">
              <a:buNone/>
            </a:pPr>
            <a:endParaRPr lang="it-IT" dirty="0"/>
          </a:p>
          <a:p>
            <a:pPr lvl="0" algn="ctr">
              <a:buNone/>
            </a:pPr>
            <a:endParaRPr lang="it-IT" dirty="0"/>
          </a:p>
          <a:p>
            <a:pPr lvl="0" algn="ctr">
              <a:buNone/>
            </a:pPr>
            <a:endParaRPr lang="it-IT" dirty="0"/>
          </a:p>
          <a:p>
            <a:pPr lvl="0" algn="ctr">
              <a:buNone/>
            </a:pPr>
            <a:endParaRPr lang="it-IT" dirty="0"/>
          </a:p>
          <a:p>
            <a:pPr lvl="0" algn="ctr">
              <a:buNone/>
            </a:pP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buNone/>
            </a:pPr>
            <a:endParaRPr lang="it-IT" dirty="0"/>
          </a:p>
          <a:p>
            <a:pPr algn="ctr">
              <a:buNone/>
            </a:pPr>
            <a:endParaRPr lang="it-IT" dirty="0"/>
          </a:p>
          <a:p>
            <a:pPr algn="ctr">
              <a:buFont typeface="Arial" pitchFamily="34" charset="0"/>
              <a:buChar char="•"/>
            </a:pPr>
            <a:r>
              <a:rPr lang="it-IT" dirty="0" err="1"/>
              <a:t>Stud.ssa</a:t>
            </a:r>
            <a:r>
              <a:rPr lang="it-IT" dirty="0"/>
              <a:t> </a:t>
            </a:r>
            <a:r>
              <a:rPr lang="it-IT" dirty="0" err="1"/>
              <a:t>Mariacristina</a:t>
            </a:r>
            <a:r>
              <a:rPr lang="it-IT" dirty="0"/>
              <a:t> Sala matricola: 5936884</a:t>
            </a:r>
          </a:p>
          <a:p>
            <a:pPr algn="ctr">
              <a:buFont typeface="Arial" pitchFamily="34" charset="0"/>
              <a:buChar char="•"/>
            </a:pPr>
            <a:r>
              <a:rPr lang="it-IT" dirty="0" err="1"/>
              <a:t>Stud.ssa</a:t>
            </a:r>
            <a:r>
              <a:rPr lang="it-IT" dirty="0"/>
              <a:t> Emma Mangani  matricola: 5813412</a:t>
            </a:r>
          </a:p>
          <a:p>
            <a:pPr lvl="0" algn="ctr">
              <a:buNone/>
            </a:pPr>
            <a:endParaRPr lang="it-IT" dirty="0"/>
          </a:p>
          <a:p>
            <a:endParaRPr lang="it-IT" dirty="0"/>
          </a:p>
        </p:txBody>
      </p:sp>
      <p:pic>
        <p:nvPicPr>
          <p:cNvPr id="4" name="Immagine 3" descr="firenze-1350-675x275.jpg"/>
          <p:cNvPicPr>
            <a:picLocks noChangeAspect="1"/>
          </p:cNvPicPr>
          <p:nvPr/>
        </p:nvPicPr>
        <p:blipFill>
          <a:blip r:embed="rId2" cstate="print"/>
          <a:stretch>
            <a:fillRect/>
          </a:stretch>
        </p:blipFill>
        <p:spPr>
          <a:xfrm>
            <a:off x="0" y="1556792"/>
            <a:ext cx="8172400" cy="3888432"/>
          </a:xfrm>
          <a:prstGeom prst="rect">
            <a:avLst/>
          </a:prstGeom>
        </p:spPr>
      </p:pic>
      <p:sp>
        <p:nvSpPr>
          <p:cNvPr id="8" name="CasellaDiTesto 7"/>
          <p:cNvSpPr txBox="1"/>
          <p:nvPr/>
        </p:nvSpPr>
        <p:spPr>
          <a:xfrm>
            <a:off x="4788024" y="1556792"/>
            <a:ext cx="3168352" cy="646331"/>
          </a:xfrm>
          <a:prstGeom prst="rect">
            <a:avLst/>
          </a:prstGeom>
          <a:noFill/>
        </p:spPr>
        <p:txBody>
          <a:bodyPr wrap="square" rtlCol="0">
            <a:spAutoFit/>
          </a:bodyPr>
          <a:lstStyle/>
          <a:p>
            <a:pPr lvl="0" algn="ctr">
              <a:buNone/>
            </a:pPr>
            <a:r>
              <a:rPr lang="it-IT" dirty="0"/>
              <a:t>Anno accademico 2018/2019</a:t>
            </a:r>
          </a:p>
          <a:p>
            <a:pPr lvl="0" algn="ctr">
              <a:buNone/>
            </a:pPr>
            <a:r>
              <a:rPr lang="it-IT" dirty="0"/>
              <a:t>Prof.ssa Maria Ranieri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71500"/>
            <a:ext cx="7239000" cy="1143000"/>
          </a:xfrm>
        </p:spPr>
        <p:txBody>
          <a:bodyPr/>
          <a:lstStyle/>
          <a:p>
            <a:pPr>
              <a:buFont typeface="Wingdings" pitchFamily="2" charset="2"/>
              <a:buChar char="v"/>
            </a:pPr>
            <a:r>
              <a:rPr lang="it-IT" dirty="0"/>
              <a:t> Sesto obiettivo</a:t>
            </a:r>
          </a:p>
        </p:txBody>
      </p:sp>
      <p:pic>
        <p:nvPicPr>
          <p:cNvPr id="4" name="Segnaposto contenuto 3" descr="IMG_20190406_104807.jpg"/>
          <p:cNvPicPr>
            <a:picLocks noGrp="1" noChangeAspect="1"/>
          </p:cNvPicPr>
          <p:nvPr>
            <p:ph idx="1"/>
          </p:nvPr>
        </p:nvPicPr>
        <p:blipFill>
          <a:blip r:embed="rId2" cstate="print"/>
          <a:srcRect b="62625"/>
          <a:stretch>
            <a:fillRect/>
          </a:stretch>
        </p:blipFill>
        <p:spPr>
          <a:xfrm>
            <a:off x="0" y="836712"/>
            <a:ext cx="8100391" cy="2304256"/>
          </a:xfrm>
        </p:spPr>
      </p:pic>
      <p:sp>
        <p:nvSpPr>
          <p:cNvPr id="5" name="Rettangolo arrotondato 4"/>
          <p:cNvSpPr/>
          <p:nvPr/>
        </p:nvSpPr>
        <p:spPr>
          <a:xfrm>
            <a:off x="899592" y="4365104"/>
            <a:ext cx="6048672" cy="9361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Pianta di “ FLORENTIA’’ con evidenziato il circuito murario</a:t>
            </a:r>
          </a:p>
        </p:txBody>
      </p:sp>
      <p:cxnSp>
        <p:nvCxnSpPr>
          <p:cNvPr id="7" name="Connettore 4 6"/>
          <p:cNvCxnSpPr/>
          <p:nvPr/>
        </p:nvCxnSpPr>
        <p:spPr>
          <a:xfrm rot="16200000" flipV="1">
            <a:off x="3815916" y="3681028"/>
            <a:ext cx="1224136"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G_20190406_104541.jpg"/>
          <p:cNvPicPr>
            <a:picLocks noChangeAspect="1"/>
          </p:cNvPicPr>
          <p:nvPr/>
        </p:nvPicPr>
        <p:blipFill>
          <a:blip r:embed="rId2" cstate="print"/>
          <a:stretch>
            <a:fillRect/>
          </a:stretch>
        </p:blipFill>
        <p:spPr>
          <a:xfrm>
            <a:off x="0" y="0"/>
            <a:ext cx="3851031" cy="6858000"/>
          </a:xfrm>
          <a:prstGeom prst="rect">
            <a:avLst/>
          </a:prstGeom>
        </p:spPr>
      </p:pic>
      <p:sp>
        <p:nvSpPr>
          <p:cNvPr id="8" name="Callout con freccia a sinistra 7"/>
          <p:cNvSpPr/>
          <p:nvPr/>
        </p:nvSpPr>
        <p:spPr>
          <a:xfrm>
            <a:off x="3851920" y="1412776"/>
            <a:ext cx="4248472" cy="2376264"/>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5364088" y="1556792"/>
            <a:ext cx="2808312" cy="1938992"/>
          </a:xfrm>
          <a:prstGeom prst="rect">
            <a:avLst/>
          </a:prstGeom>
          <a:noFill/>
        </p:spPr>
        <p:txBody>
          <a:bodyPr wrap="square" rtlCol="0">
            <a:spAutoFit/>
          </a:bodyPr>
          <a:lstStyle/>
          <a:p>
            <a:r>
              <a:rPr lang="it-IT" sz="2000" dirty="0"/>
              <a:t>Queste attuali linee dorate rappresentano la ricostruzione prospettica delle antiche mura che circondavano la città.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piedinudinelparco_20170703104257.jpg"/>
          <p:cNvPicPr>
            <a:picLocks noGrp="1" noChangeAspect="1"/>
          </p:cNvPicPr>
          <p:nvPr>
            <p:ph idx="1"/>
          </p:nvPr>
        </p:nvPicPr>
        <p:blipFill>
          <a:blip r:embed="rId2" cstate="print"/>
          <a:stretch>
            <a:fillRect/>
          </a:stretch>
        </p:blipFill>
        <p:spPr>
          <a:xfrm>
            <a:off x="251520" y="332656"/>
            <a:ext cx="7488832" cy="3924052"/>
          </a:xfrm>
        </p:spPr>
      </p:pic>
      <p:sp>
        <p:nvSpPr>
          <p:cNvPr id="6" name="Rettangolo arrotondato 5"/>
          <p:cNvSpPr/>
          <p:nvPr/>
        </p:nvSpPr>
        <p:spPr>
          <a:xfrm>
            <a:off x="611560" y="4653136"/>
            <a:ext cx="7200800" cy="187220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11560" y="4653136"/>
            <a:ext cx="7200800" cy="1846659"/>
          </a:xfrm>
          <a:prstGeom prst="rect">
            <a:avLst/>
          </a:prstGeom>
          <a:noFill/>
        </p:spPr>
        <p:txBody>
          <a:bodyPr wrap="square" rtlCol="0">
            <a:spAutoFit/>
          </a:bodyPr>
          <a:lstStyle/>
          <a:p>
            <a:r>
              <a:rPr lang="it-IT" sz="2400" dirty="0"/>
              <a:t>in via del </a:t>
            </a:r>
            <a:r>
              <a:rPr lang="it-IT" sz="2400" dirty="0" err="1"/>
              <a:t>Proconsolo</a:t>
            </a:r>
            <a:r>
              <a:rPr lang="it-IT" sz="2400" dirty="0"/>
              <a:t> nel negozio 'A piedi nudi nel </a:t>
            </a:r>
            <a:r>
              <a:rPr lang="it-IT" sz="2400" dirty="0" err="1"/>
              <a:t>parco'</a:t>
            </a:r>
            <a:r>
              <a:rPr lang="it-IT" sz="2400" dirty="0"/>
              <a:t> sono presenti i resti dismessi del teatro e ne sono venute alla luce delle parti visibili grazie ad una pavimentazione in plexiglas</a:t>
            </a:r>
            <a:r>
              <a:rPr lang="it-IT" dirty="0"/>
              <a:t/>
            </a:r>
            <a:br>
              <a:rPr lang="it-IT" dirty="0"/>
            </a:br>
            <a:endParaRPr lang="it-IT"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7239000" cy="4846320"/>
          </a:xfrm>
        </p:spPr>
        <p:txBody>
          <a:bodyPr>
            <a:normAutofit/>
          </a:bodyPr>
          <a:lstStyle/>
          <a:p>
            <a:pPr>
              <a:buNone/>
            </a:pPr>
            <a:endParaRPr lang="it-IT" sz="2800" u="sng" dirty="0"/>
          </a:p>
        </p:txBody>
      </p:sp>
      <p:sp>
        <p:nvSpPr>
          <p:cNvPr id="6" name="Onda 1 5"/>
          <p:cNvSpPr/>
          <p:nvPr/>
        </p:nvSpPr>
        <p:spPr>
          <a:xfrm>
            <a:off x="251520" y="0"/>
            <a:ext cx="7848872" cy="1988840"/>
          </a:xfrm>
          <a:prstGeom prst="wave">
            <a:avLst>
              <a:gd name="adj1" fmla="val 12500"/>
              <a:gd name="adj2" fmla="val 5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83568" y="476672"/>
            <a:ext cx="7704856" cy="954107"/>
          </a:xfrm>
          <a:prstGeom prst="rect">
            <a:avLst/>
          </a:prstGeom>
          <a:noFill/>
        </p:spPr>
        <p:txBody>
          <a:bodyPr wrap="square" rtlCol="0">
            <a:spAutoFit/>
          </a:bodyPr>
          <a:lstStyle/>
          <a:p>
            <a:pPr>
              <a:buNone/>
            </a:pPr>
            <a:r>
              <a:rPr lang="it-IT" sz="2800" u="sng" dirty="0"/>
              <a:t>Questa azione educativa è utile applicarla a scuola perché</a:t>
            </a:r>
          </a:p>
        </p:txBody>
      </p:sp>
      <p:sp>
        <p:nvSpPr>
          <p:cNvPr id="8" name="Ovale 7"/>
          <p:cNvSpPr/>
          <p:nvPr/>
        </p:nvSpPr>
        <p:spPr>
          <a:xfrm>
            <a:off x="467544" y="2132856"/>
            <a:ext cx="6984776" cy="381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403648" y="2636912"/>
            <a:ext cx="5184576" cy="3416320"/>
          </a:xfrm>
          <a:prstGeom prst="rect">
            <a:avLst/>
          </a:prstGeom>
          <a:noFill/>
        </p:spPr>
        <p:txBody>
          <a:bodyPr wrap="square" rtlCol="0">
            <a:spAutoFit/>
          </a:bodyPr>
          <a:lstStyle/>
          <a:p>
            <a:pPr marL="285750" indent="-285750" algn="ctr">
              <a:buFont typeface="Arial" panose="020B0604020202020204" pitchFamily="34" charset="0"/>
              <a:buChar char="•"/>
            </a:pPr>
            <a:r>
              <a:rPr lang="it-IT" dirty="0" smtClean="0"/>
              <a:t>Crea possibilità di apprendimento in un contesto reale, in cui la conoscenza è tangibile</a:t>
            </a:r>
          </a:p>
          <a:p>
            <a:pPr marL="285750" indent="-285750" algn="ctr">
              <a:buFont typeface="Arial" panose="020B0604020202020204" pitchFamily="34" charset="0"/>
              <a:buChar char="•"/>
            </a:pPr>
            <a:r>
              <a:rPr lang="it-IT" dirty="0" smtClean="0"/>
              <a:t>Offre l’opportunità di scoprire e riscoprire la propria città e dunque le proprie origini</a:t>
            </a:r>
          </a:p>
          <a:p>
            <a:pPr marL="285750" indent="-285750" algn="ctr">
              <a:buFont typeface="Arial" panose="020B0604020202020204" pitchFamily="34" charset="0"/>
              <a:buChar char="•"/>
            </a:pPr>
            <a:r>
              <a:rPr lang="it-IT" dirty="0" smtClean="0"/>
              <a:t>Cerca di creare una consapevolezza in merito ai cambiamenti storici della città, non da poco il fatto che la città antica giaccia in gran parte sotto le strade di quella nuova.</a:t>
            </a:r>
          </a:p>
          <a:p>
            <a:pPr marL="285750" indent="-285750" algn="ctr">
              <a:buFont typeface="Arial" panose="020B0604020202020204" pitchFamily="34" charset="0"/>
              <a:buChar char="•"/>
            </a:pPr>
            <a:r>
              <a:rPr lang="it-IT" dirty="0" smtClean="0"/>
              <a:t>Incoraggia lo sviluppo di competenze storico-geografiche</a:t>
            </a:r>
          </a:p>
          <a:p>
            <a:pPr marL="285750" indent="-285750" algn="ctr">
              <a:buFont typeface="Arial" panose="020B0604020202020204" pitchFamily="34" charset="0"/>
              <a:buChar char="•"/>
            </a:pP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60648"/>
            <a:ext cx="7239000" cy="1143000"/>
          </a:xfrm>
        </p:spPr>
        <p:txBody>
          <a:bodyPr>
            <a:normAutofit fontScale="90000"/>
          </a:bodyPr>
          <a:lstStyle/>
          <a:p>
            <a:pPr algn="ctr"/>
            <a:r>
              <a:rPr lang="it-IT" dirty="0"/>
              <a:t>E’ stata una bella scoperta!!</a:t>
            </a:r>
          </a:p>
        </p:txBody>
      </p:sp>
      <p:sp>
        <p:nvSpPr>
          <p:cNvPr id="4" name="Callout con freccia in su 3"/>
          <p:cNvSpPr/>
          <p:nvPr/>
        </p:nvSpPr>
        <p:spPr>
          <a:xfrm>
            <a:off x="179512" y="1412776"/>
            <a:ext cx="7776864" cy="5256584"/>
          </a:xfrm>
          <a:prstGeom prst="upArrowCallout">
            <a:avLst>
              <a:gd name="adj1" fmla="val 11084"/>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51520" y="3356992"/>
            <a:ext cx="7776864" cy="3293209"/>
          </a:xfrm>
          <a:prstGeom prst="rect">
            <a:avLst/>
          </a:prstGeom>
          <a:noFill/>
        </p:spPr>
        <p:txBody>
          <a:bodyPr wrap="square" rtlCol="0">
            <a:spAutoFit/>
          </a:bodyPr>
          <a:lstStyle/>
          <a:p>
            <a:pPr>
              <a:buNone/>
            </a:pPr>
            <a:r>
              <a:rPr lang="it-IT" sz="2600" dirty="0"/>
              <a:t>Il lavoro l’abbiamo svolto con molto impegno e con tanta voglia di trovare ‘</a:t>
            </a:r>
            <a:r>
              <a:rPr lang="it-IT" sz="2600" i="1" dirty="0"/>
              <a:t>i tesori nascosti</a:t>
            </a:r>
            <a:r>
              <a:rPr lang="it-IT" sz="2600" dirty="0"/>
              <a:t>’, che nel nostro caso non erano beni materiali ma la conoscenza e cercando via via ci siamo </a:t>
            </a:r>
            <a:r>
              <a:rPr lang="it-IT" sz="2600" u="sng" dirty="0"/>
              <a:t>arricchite</a:t>
            </a:r>
            <a:r>
              <a:rPr lang="it-IT" sz="2600" b="1" u="sng" dirty="0"/>
              <a:t> </a:t>
            </a:r>
            <a:r>
              <a:rPr lang="it-IT" sz="2600" dirty="0"/>
              <a:t>di informazioni storiche e di curiosità su Firenze che pur visitandola ogni giorno non sapevamo. Abbiamo lavorato in gruppo, cooperando tra di noi con molto entusiasmo.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cristina\Desktop\romana.jpg"/>
          <p:cNvPicPr>
            <a:picLocks noGrp="1" noChangeAspect="1" noChangeArrowheads="1"/>
          </p:cNvPicPr>
          <p:nvPr>
            <p:ph idx="1"/>
          </p:nvPr>
        </p:nvPicPr>
        <p:blipFill>
          <a:blip r:embed="rId2" cstate="print"/>
          <a:srcRect/>
          <a:stretch>
            <a:fillRect/>
          </a:stretch>
        </p:blipFill>
        <p:spPr bwMode="auto">
          <a:xfrm>
            <a:off x="0" y="1"/>
            <a:ext cx="8172400" cy="6857999"/>
          </a:xfrm>
          <a:prstGeom prst="rect">
            <a:avLst/>
          </a:prstGeom>
          <a:noFill/>
        </p:spPr>
      </p:pic>
      <p:sp>
        <p:nvSpPr>
          <p:cNvPr id="5" name="Fumetto 3 4"/>
          <p:cNvSpPr/>
          <p:nvPr/>
        </p:nvSpPr>
        <p:spPr>
          <a:xfrm>
            <a:off x="4932040" y="188640"/>
            <a:ext cx="3168352" cy="1008112"/>
          </a:xfrm>
          <a:prstGeom prst="wedgeEllipseCallout">
            <a:avLst>
              <a:gd name="adj1" fmla="val -27049"/>
              <a:gd name="adj2" fmla="val 84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076056" y="476672"/>
            <a:ext cx="3528392" cy="523220"/>
          </a:xfrm>
          <a:prstGeom prst="rect">
            <a:avLst/>
          </a:prstGeom>
          <a:noFill/>
        </p:spPr>
        <p:txBody>
          <a:bodyPr wrap="square" rtlCol="0">
            <a:spAutoFit/>
          </a:bodyPr>
          <a:lstStyle/>
          <a:p>
            <a:r>
              <a:rPr lang="it-IT" sz="2800" dirty="0"/>
              <a:t>FIRENZE ROMANA</a:t>
            </a:r>
          </a:p>
        </p:txBody>
      </p:sp>
      <p:sp>
        <p:nvSpPr>
          <p:cNvPr id="3" name="Rektangel 2">
            <a:extLst>
              <a:ext uri="{FF2B5EF4-FFF2-40B4-BE49-F238E27FC236}">
                <a16:creationId xmlns:a16="http://schemas.microsoft.com/office/drawing/2014/main" xmlns="" id="{BEFE3260-4017-4AE4-B987-7EC97CB2123E}"/>
              </a:ext>
            </a:extLst>
          </p:cNvPr>
          <p:cNvSpPr/>
          <p:nvPr/>
        </p:nvSpPr>
        <p:spPr>
          <a:xfrm>
            <a:off x="458089" y="4725144"/>
            <a:ext cx="7984045" cy="923330"/>
          </a:xfrm>
          <a:prstGeom prst="rect">
            <a:avLst/>
          </a:prstGeom>
          <a:noFill/>
        </p:spPr>
        <p:txBody>
          <a:bodyPr wrap="none" lIns="91440" tIns="45720" rIns="91440" bIns="45720">
            <a:spAutoFit/>
          </a:bodyPr>
          <a:lstStyle/>
          <a:p>
            <a:pPr algn="ctr"/>
            <a:r>
              <a:rPr lang="sv-SE" sz="5400" b="1" dirty="0" err="1">
                <a:ln w="22225">
                  <a:solidFill>
                    <a:schemeClr val="accent2"/>
                  </a:solidFill>
                  <a:prstDash val="solid"/>
                </a:ln>
                <a:solidFill>
                  <a:schemeClr val="accent2">
                    <a:lumMod val="40000"/>
                    <a:lumOff val="60000"/>
                  </a:schemeClr>
                </a:solidFill>
              </a:rPr>
              <a:t>Grazie</a:t>
            </a:r>
            <a:r>
              <a:rPr lang="sv-SE" sz="5400" b="1" dirty="0">
                <a:ln w="22225">
                  <a:solidFill>
                    <a:schemeClr val="accent2"/>
                  </a:solidFill>
                  <a:prstDash val="solid"/>
                </a:ln>
                <a:solidFill>
                  <a:schemeClr val="accent2">
                    <a:lumMod val="40000"/>
                    <a:lumOff val="60000"/>
                  </a:schemeClr>
                </a:solidFill>
              </a:rPr>
              <a:t> per </a:t>
            </a:r>
            <a:r>
              <a:rPr lang="sv-SE" sz="5400" b="1" dirty="0" err="1">
                <a:ln w="22225">
                  <a:solidFill>
                    <a:schemeClr val="accent2"/>
                  </a:solidFill>
                  <a:prstDash val="solid"/>
                </a:ln>
                <a:solidFill>
                  <a:schemeClr val="accent2">
                    <a:lumMod val="40000"/>
                    <a:lumOff val="60000"/>
                  </a:schemeClr>
                </a:solidFill>
              </a:rPr>
              <a:t>l’attenzione</a:t>
            </a:r>
            <a:r>
              <a:rPr lang="sv-SE" sz="5400" b="1" dirty="0">
                <a:ln w="22225">
                  <a:solidFill>
                    <a:schemeClr val="accent2"/>
                  </a:solidFill>
                  <a:prstDash val="solid"/>
                </a:ln>
                <a:solidFill>
                  <a:schemeClr val="accent2">
                    <a:lumMod val="40000"/>
                    <a:lumOff val="60000"/>
                  </a:schemeClr>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8075240" cy="1143000"/>
          </a:xfrm>
        </p:spPr>
        <p:txBody>
          <a:bodyPr>
            <a:normAutofit fontScale="90000"/>
          </a:bodyPr>
          <a:lstStyle/>
          <a:p>
            <a:r>
              <a:rPr lang="it-IT" dirty="0"/>
              <a:t>L’attività Del gruppo Nazionale </a:t>
            </a:r>
            <a:r>
              <a:rPr lang="it-IT" u="sng" dirty="0"/>
              <a:t>MCE</a:t>
            </a:r>
            <a:r>
              <a:rPr lang="it-IT" dirty="0"/>
              <a:t> “ STORIA E TERRITORIO’’ :</a:t>
            </a:r>
          </a:p>
        </p:txBody>
      </p:sp>
      <p:sp>
        <p:nvSpPr>
          <p:cNvPr id="3" name="Segnaposto contenuto 2"/>
          <p:cNvSpPr>
            <a:spLocks noGrp="1"/>
          </p:cNvSpPr>
          <p:nvPr>
            <p:ph idx="1"/>
          </p:nvPr>
        </p:nvSpPr>
        <p:spPr/>
        <p:txBody>
          <a:bodyPr>
            <a:normAutofit fontScale="77500" lnSpcReduction="20000"/>
          </a:bodyPr>
          <a:lstStyle/>
          <a:p>
            <a:r>
              <a:rPr lang="it-IT" dirty="0"/>
              <a:t>E’ ispirata all’EDUCAZIONE ATTIVA</a:t>
            </a:r>
          </a:p>
          <a:p>
            <a:r>
              <a:rPr lang="it-IT" dirty="0"/>
              <a:t>Favorisce lo sviluppo del pensiero critico e il lavoro di gruppo</a:t>
            </a:r>
          </a:p>
          <a:p>
            <a:endParaRPr lang="it-IT" dirty="0"/>
          </a:p>
          <a:p>
            <a:pPr>
              <a:buNone/>
            </a:pPr>
            <a:endParaRPr lang="it-IT" dirty="0"/>
          </a:p>
          <a:p>
            <a:pPr>
              <a:buNone/>
            </a:pPr>
            <a:r>
              <a:rPr lang="it-IT" dirty="0"/>
              <a:t>FINALITA’ </a:t>
            </a:r>
          </a:p>
          <a:p>
            <a:pPr>
              <a:buNone/>
            </a:pPr>
            <a:r>
              <a:rPr lang="it-IT" dirty="0"/>
              <a:t>                   </a:t>
            </a:r>
            <a:r>
              <a:rPr lang="it-IT" b="1" dirty="0"/>
              <a:t>                     </a:t>
            </a:r>
          </a:p>
          <a:p>
            <a:pPr>
              <a:buNone/>
            </a:pPr>
            <a:r>
              <a:rPr lang="it-IT" sz="3600" b="1" dirty="0"/>
              <a:t>  Indagare le trasformazioni avvenute nel  corso del tempo e della città e nei territori.</a:t>
            </a:r>
          </a:p>
          <a:p>
            <a:pPr>
              <a:buNone/>
            </a:pPr>
            <a:endParaRPr lang="it-IT" dirty="0"/>
          </a:p>
          <a:p>
            <a:pPr>
              <a:buNone/>
            </a:pPr>
            <a:r>
              <a:rPr lang="it-IT" dirty="0"/>
              <a:t>                               </a:t>
            </a:r>
          </a:p>
          <a:p>
            <a:pPr>
              <a:buNone/>
            </a:pPr>
            <a:r>
              <a:rPr lang="it-IT" dirty="0"/>
              <a:t>                               </a:t>
            </a:r>
          </a:p>
          <a:p>
            <a:pPr>
              <a:buNone/>
            </a:pPr>
            <a:r>
              <a:rPr lang="it-IT" dirty="0"/>
              <a:t>                                     </a:t>
            </a:r>
          </a:p>
        </p:txBody>
      </p:sp>
      <p:sp>
        <p:nvSpPr>
          <p:cNvPr id="13" name="Freccia circolare in giù 12"/>
          <p:cNvSpPr/>
          <p:nvPr/>
        </p:nvSpPr>
        <p:spPr>
          <a:xfrm>
            <a:off x="2195736" y="2420888"/>
            <a:ext cx="2736304" cy="936104"/>
          </a:xfrm>
          <a:prstGeom prst="curvedDownArrow">
            <a:avLst>
              <a:gd name="adj1" fmla="val 31011"/>
              <a:gd name="adj2" fmla="val 71004"/>
              <a:gd name="adj3" fmla="val 46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In Aula: analisi del territorio, la sua morfologia e la sua storia.</a:t>
            </a:r>
          </a:p>
        </p:txBody>
      </p:sp>
      <p:sp>
        <p:nvSpPr>
          <p:cNvPr id="6" name="Rettangolo 5"/>
          <p:cNvSpPr/>
          <p:nvPr/>
        </p:nvSpPr>
        <p:spPr>
          <a:xfrm>
            <a:off x="395536" y="1556792"/>
            <a:ext cx="7416824" cy="165618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u="sng" dirty="0">
                <a:solidFill>
                  <a:schemeClr val="tx1"/>
                </a:solidFill>
              </a:rPr>
              <a:t>Epoca Preistorica</a:t>
            </a:r>
            <a:r>
              <a:rPr lang="it-IT" sz="2400" dirty="0">
                <a:solidFill>
                  <a:schemeClr val="tx1"/>
                </a:solidFill>
              </a:rPr>
              <a:t>: La conca dove si adagia Firenze era occupata da un grande lago. Con il ritirarsi delle acque la pianura fu coperta da una foresta </a:t>
            </a:r>
            <a:r>
              <a:rPr lang="it-IT" sz="2400" dirty="0" err="1">
                <a:solidFill>
                  <a:schemeClr val="tx1"/>
                </a:solidFill>
              </a:rPr>
              <a:t>planiziale</a:t>
            </a:r>
            <a:r>
              <a:rPr lang="it-IT" sz="2400" dirty="0">
                <a:solidFill>
                  <a:schemeClr val="tx1"/>
                </a:solidFill>
              </a:rPr>
              <a:t> mista.</a:t>
            </a:r>
          </a:p>
        </p:txBody>
      </p:sp>
      <p:sp>
        <p:nvSpPr>
          <p:cNvPr id="7" name="Rettangolo 6"/>
          <p:cNvSpPr/>
          <p:nvPr/>
        </p:nvSpPr>
        <p:spPr>
          <a:xfrm>
            <a:off x="323528" y="4077072"/>
            <a:ext cx="7416824" cy="237626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p:cNvSpPr txBox="1"/>
          <p:nvPr/>
        </p:nvSpPr>
        <p:spPr>
          <a:xfrm>
            <a:off x="395536" y="4221088"/>
            <a:ext cx="7488832" cy="2246769"/>
          </a:xfrm>
          <a:prstGeom prst="rect">
            <a:avLst/>
          </a:prstGeom>
          <a:noFill/>
        </p:spPr>
        <p:txBody>
          <a:bodyPr wrap="square" rtlCol="0">
            <a:spAutoFit/>
          </a:bodyPr>
          <a:lstStyle/>
          <a:p>
            <a:r>
              <a:rPr lang="it-IT" sz="2800" u="sng" dirty="0">
                <a:solidFill>
                  <a:schemeClr val="bg1"/>
                </a:solidFill>
              </a:rPr>
              <a:t>Epoca Etrusca</a:t>
            </a:r>
            <a:r>
              <a:rPr lang="it-IT" sz="2800" dirty="0">
                <a:solidFill>
                  <a:schemeClr val="bg1"/>
                </a:solidFill>
              </a:rPr>
              <a:t>: Vie di grande comunicazione si incrociavano, nel luogo dove in seguito  sorgerà Firenze, in prossimità del guado sull’Arno, fiume allora navigabile fino a quel punto.</a:t>
            </a:r>
          </a:p>
        </p:txBody>
      </p:sp>
      <p:sp>
        <p:nvSpPr>
          <p:cNvPr id="9" name="Freccia in giù 8"/>
          <p:cNvSpPr/>
          <p:nvPr/>
        </p:nvSpPr>
        <p:spPr>
          <a:xfrm>
            <a:off x="3419872" y="3284984"/>
            <a:ext cx="576064" cy="72008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1124744"/>
            <a:ext cx="72728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sz="2800" dirty="0"/>
              <a:t> </a:t>
            </a:r>
            <a:r>
              <a:rPr lang="it-IT" sz="2800" u="sng" dirty="0"/>
              <a:t>Epoca Romana</a:t>
            </a:r>
            <a:r>
              <a:rPr lang="it-IT" sz="2800" dirty="0"/>
              <a:t>: Una Leggenda narra che fu Giulio Cesare a fondare Firenze nel 59 a.C. come colonia militare e a bonificare la pianura a valle per assegnare le terre ai suoi veterani</a:t>
            </a:r>
          </a:p>
        </p:txBody>
      </p:sp>
      <p:sp>
        <p:nvSpPr>
          <p:cNvPr id="5" name="Freccia in giù 4"/>
          <p:cNvSpPr/>
          <p:nvPr/>
        </p:nvSpPr>
        <p:spPr>
          <a:xfrm>
            <a:off x="3635896" y="0"/>
            <a:ext cx="864096" cy="98072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635896" y="4149080"/>
            <a:ext cx="3456384" cy="2246769"/>
          </a:xfrm>
          <a:prstGeom prst="rect">
            <a:avLst/>
          </a:prstGeom>
          <a:noFill/>
        </p:spPr>
        <p:txBody>
          <a:bodyPr wrap="square" rtlCol="0">
            <a:spAutoFit/>
          </a:bodyPr>
          <a:lstStyle/>
          <a:p>
            <a:r>
              <a:rPr lang="it-IT" sz="2000" dirty="0">
                <a:solidFill>
                  <a:schemeClr val="bg1"/>
                </a:solidFill>
              </a:rPr>
              <a:t>L’impianto urbanistico di Firenze conserva tracce di una fondazione </a:t>
            </a:r>
            <a:r>
              <a:rPr lang="it-IT" sz="2000" b="1" u="sng" dirty="0">
                <a:solidFill>
                  <a:schemeClr val="bg1"/>
                </a:solidFill>
              </a:rPr>
              <a:t>romana</a:t>
            </a:r>
            <a:r>
              <a:rPr lang="it-IT" sz="2000" dirty="0">
                <a:solidFill>
                  <a:schemeClr val="bg1"/>
                </a:solidFill>
              </a:rPr>
              <a:t>.</a:t>
            </a:r>
          </a:p>
          <a:p>
            <a:r>
              <a:rPr lang="it-IT" sz="2000" dirty="0">
                <a:solidFill>
                  <a:schemeClr val="bg1"/>
                </a:solidFill>
              </a:rPr>
              <a:t> I romani, infatti, orientavano il </a:t>
            </a:r>
            <a:r>
              <a:rPr lang="it-IT" sz="2000" b="1" u="sng" dirty="0">
                <a:solidFill>
                  <a:schemeClr val="bg1"/>
                </a:solidFill>
              </a:rPr>
              <a:t>CASTRUM</a:t>
            </a:r>
            <a:r>
              <a:rPr lang="it-IT" sz="2000" dirty="0">
                <a:solidFill>
                  <a:schemeClr val="bg1"/>
                </a:solidFill>
              </a:rPr>
              <a:t> secondo due strade principali.</a:t>
            </a:r>
          </a:p>
        </p:txBody>
      </p:sp>
      <p:sp>
        <p:nvSpPr>
          <p:cNvPr id="8" name="Nuvola 7"/>
          <p:cNvSpPr/>
          <p:nvPr/>
        </p:nvSpPr>
        <p:spPr>
          <a:xfrm>
            <a:off x="467544" y="4077072"/>
            <a:ext cx="3456384" cy="2376264"/>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4 9"/>
          <p:cNvCxnSpPr/>
          <p:nvPr/>
        </p:nvCxnSpPr>
        <p:spPr>
          <a:xfrm rot="16200000" flipH="1">
            <a:off x="5652120" y="3356992"/>
            <a:ext cx="720080" cy="5760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arrotondato 10"/>
          <p:cNvSpPr/>
          <p:nvPr/>
        </p:nvSpPr>
        <p:spPr>
          <a:xfrm>
            <a:off x="5292080" y="4077072"/>
            <a:ext cx="385192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5508104" y="4221088"/>
            <a:ext cx="3456384" cy="1754326"/>
          </a:xfrm>
          <a:prstGeom prst="rect">
            <a:avLst/>
          </a:prstGeom>
          <a:noFill/>
        </p:spPr>
        <p:txBody>
          <a:bodyPr wrap="square" rtlCol="0">
            <a:spAutoFit/>
          </a:bodyPr>
          <a:lstStyle/>
          <a:p>
            <a:r>
              <a:rPr lang="it-IT" dirty="0">
                <a:solidFill>
                  <a:schemeClr val="bg1"/>
                </a:solidFill>
              </a:rPr>
              <a:t>L’impianto urbanistico di Firenze conserva tracce di una fondazione </a:t>
            </a:r>
            <a:r>
              <a:rPr lang="it-IT" b="1" u="sng" dirty="0">
                <a:solidFill>
                  <a:schemeClr val="bg1"/>
                </a:solidFill>
              </a:rPr>
              <a:t>romana</a:t>
            </a:r>
            <a:r>
              <a:rPr lang="it-IT" dirty="0">
                <a:solidFill>
                  <a:schemeClr val="bg1"/>
                </a:solidFill>
              </a:rPr>
              <a:t>.</a:t>
            </a:r>
          </a:p>
          <a:p>
            <a:r>
              <a:rPr lang="it-IT" dirty="0">
                <a:solidFill>
                  <a:schemeClr val="bg1"/>
                </a:solidFill>
              </a:rPr>
              <a:t> I romani, infatti, orientavano il </a:t>
            </a:r>
            <a:r>
              <a:rPr lang="it-IT" b="1" u="sng" dirty="0">
                <a:solidFill>
                  <a:schemeClr val="bg1"/>
                </a:solidFill>
              </a:rPr>
              <a:t>CASTRUM</a:t>
            </a:r>
            <a:r>
              <a:rPr lang="it-IT" dirty="0">
                <a:solidFill>
                  <a:schemeClr val="bg1"/>
                </a:solidFill>
              </a:rPr>
              <a:t> secondo due strade principali.</a:t>
            </a:r>
          </a:p>
        </p:txBody>
      </p:sp>
      <p:sp>
        <p:nvSpPr>
          <p:cNvPr id="14" name="CasellaDiTesto 13"/>
          <p:cNvSpPr txBox="1"/>
          <p:nvPr/>
        </p:nvSpPr>
        <p:spPr>
          <a:xfrm>
            <a:off x="827584" y="4509120"/>
            <a:ext cx="2664296" cy="1477328"/>
          </a:xfrm>
          <a:prstGeom prst="rect">
            <a:avLst/>
          </a:prstGeom>
          <a:noFill/>
        </p:spPr>
        <p:txBody>
          <a:bodyPr wrap="square" rtlCol="0">
            <a:spAutoFit/>
          </a:bodyPr>
          <a:lstStyle/>
          <a:p>
            <a:r>
              <a:rPr lang="it-IT" dirty="0"/>
              <a:t>Per la sua favorevole posizione </a:t>
            </a:r>
            <a:r>
              <a:rPr lang="it-IT" b="1" u="sng" dirty="0" err="1"/>
              <a:t>Florentia</a:t>
            </a:r>
            <a:r>
              <a:rPr lang="it-IT" b="1" u="sng" dirty="0"/>
              <a:t> </a:t>
            </a:r>
            <a:r>
              <a:rPr lang="it-IT" dirty="0"/>
              <a:t>cominciò ben presto a espandersi oltre i confini del </a:t>
            </a:r>
            <a:r>
              <a:rPr lang="it-IT" dirty="0" err="1"/>
              <a:t>castrum</a:t>
            </a:r>
            <a:r>
              <a:rPr lang="it-IT" dirty="0"/>
              <a:t>.</a:t>
            </a:r>
          </a:p>
        </p:txBody>
      </p:sp>
      <p:cxnSp>
        <p:nvCxnSpPr>
          <p:cNvPr id="16" name="Connettore 2 15"/>
          <p:cNvCxnSpPr/>
          <p:nvPr/>
        </p:nvCxnSpPr>
        <p:spPr>
          <a:xfrm flipH="1">
            <a:off x="4139952" y="501317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971600" y="692696"/>
            <a:ext cx="6696744"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043608" y="764704"/>
            <a:ext cx="6192688" cy="1200329"/>
          </a:xfrm>
          <a:prstGeom prst="rect">
            <a:avLst/>
          </a:prstGeom>
          <a:noFill/>
        </p:spPr>
        <p:txBody>
          <a:bodyPr wrap="square" rtlCol="0">
            <a:spAutoFit/>
          </a:bodyPr>
          <a:lstStyle/>
          <a:p>
            <a:r>
              <a:rPr lang="it-IT" sz="2400" dirty="0"/>
              <a:t>Periodo Bizantino: Epoca di Decadenza per Firenze a causa delle </a:t>
            </a:r>
            <a:r>
              <a:rPr lang="it-IT" sz="2400" u="sng" dirty="0"/>
              <a:t>Invasioni Barbariche </a:t>
            </a:r>
            <a:r>
              <a:rPr lang="it-IT" sz="2400" dirty="0"/>
              <a:t>e la </a:t>
            </a:r>
            <a:r>
              <a:rPr lang="it-IT" sz="2400" u="sng" dirty="0"/>
              <a:t>Guerra </a:t>
            </a:r>
            <a:r>
              <a:rPr lang="it-IT" sz="2400" u="sng" dirty="0" err="1"/>
              <a:t>Greco-Gotica</a:t>
            </a:r>
            <a:endParaRPr lang="it-IT" sz="2400" u="sng" dirty="0"/>
          </a:p>
        </p:txBody>
      </p:sp>
      <p:sp>
        <p:nvSpPr>
          <p:cNvPr id="7" name="Rettangolo arrotondato 6"/>
          <p:cNvSpPr/>
          <p:nvPr/>
        </p:nvSpPr>
        <p:spPr>
          <a:xfrm>
            <a:off x="0" y="2348880"/>
            <a:ext cx="5220072" cy="187220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0" y="2348880"/>
            <a:ext cx="5184576" cy="1938992"/>
          </a:xfrm>
          <a:prstGeom prst="rect">
            <a:avLst/>
          </a:prstGeom>
          <a:noFill/>
        </p:spPr>
        <p:txBody>
          <a:bodyPr wrap="square" rtlCol="0">
            <a:spAutoFit/>
          </a:bodyPr>
          <a:lstStyle/>
          <a:p>
            <a:r>
              <a:rPr lang="it-IT" sz="2000" dirty="0">
                <a:solidFill>
                  <a:schemeClr val="bg1"/>
                </a:solidFill>
              </a:rPr>
              <a:t>Dopo il  Mille il rifiorire dei commerci  permise Firenze di divenire un centro molto attivo di scambi economici. A fare di Firenze un città importante fu certamente la </a:t>
            </a:r>
            <a:r>
              <a:rPr lang="it-IT" sz="2000" b="1" u="sng" dirty="0">
                <a:solidFill>
                  <a:schemeClr val="bg1"/>
                </a:solidFill>
              </a:rPr>
              <a:t>contessa Matilde, marchesa di Toscana </a:t>
            </a:r>
            <a:r>
              <a:rPr lang="it-IT" sz="2000" dirty="0">
                <a:solidFill>
                  <a:schemeClr val="bg1"/>
                </a:solidFill>
              </a:rPr>
              <a:t>(1046-1115)</a:t>
            </a:r>
          </a:p>
        </p:txBody>
      </p:sp>
      <p:sp>
        <p:nvSpPr>
          <p:cNvPr id="9" name="Rettangolo arrotondato 8"/>
          <p:cNvSpPr/>
          <p:nvPr/>
        </p:nvSpPr>
        <p:spPr>
          <a:xfrm>
            <a:off x="683568" y="4725144"/>
            <a:ext cx="4320480" cy="18722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55576" y="4797152"/>
            <a:ext cx="4536504" cy="1754326"/>
          </a:xfrm>
          <a:prstGeom prst="rect">
            <a:avLst/>
          </a:prstGeom>
          <a:noFill/>
        </p:spPr>
        <p:txBody>
          <a:bodyPr wrap="square" rtlCol="0">
            <a:spAutoFit/>
          </a:bodyPr>
          <a:lstStyle/>
          <a:p>
            <a:r>
              <a:rPr lang="it-IT" dirty="0"/>
              <a:t>Nel trecento Firenze era una città ricchissima di artigiani e commercianti.     I principali monumenti che furono costruiti:  </a:t>
            </a:r>
            <a:r>
              <a:rPr lang="it-IT" u="sng" dirty="0"/>
              <a:t>il Campanile di Giotto, il Palazzo della Signoria,Santa Maria del Fiore e la Chiesa di </a:t>
            </a:r>
            <a:r>
              <a:rPr lang="it-IT" u="sng" dirty="0" err="1"/>
              <a:t>Orsanmichele</a:t>
            </a:r>
            <a:r>
              <a:rPr lang="it-IT" u="sng" dirty="0"/>
              <a:t>.</a:t>
            </a:r>
          </a:p>
        </p:txBody>
      </p:sp>
      <p:sp>
        <p:nvSpPr>
          <p:cNvPr id="11" name="Freccia in giù 10"/>
          <p:cNvSpPr/>
          <p:nvPr/>
        </p:nvSpPr>
        <p:spPr>
          <a:xfrm>
            <a:off x="4355976" y="0"/>
            <a:ext cx="288032" cy="62068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4 12"/>
          <p:cNvCxnSpPr/>
          <p:nvPr/>
        </p:nvCxnSpPr>
        <p:spPr>
          <a:xfrm rot="5400000">
            <a:off x="4572000" y="1844824"/>
            <a:ext cx="504056"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2" cstate="print">
            <a:alphaModFix/>
            <a:lum/>
          </a:blip>
          <a:srcRect/>
          <a:stretch>
            <a:fillRect/>
          </a:stretch>
        </p:blipFill>
        <p:spPr>
          <a:xfrm>
            <a:off x="5550206" y="2996952"/>
            <a:ext cx="3593794" cy="3861048"/>
          </a:xfrm>
          <a:prstGeom prst="rect">
            <a:avLst/>
          </a:prstGeom>
        </p:spPr>
      </p:pic>
      <p:cxnSp>
        <p:nvCxnSpPr>
          <p:cNvPr id="25" name="Connettore 2 24"/>
          <p:cNvCxnSpPr/>
          <p:nvPr/>
        </p:nvCxnSpPr>
        <p:spPr>
          <a:xfrm>
            <a:off x="3851920" y="42930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sul Campo : CACCIA  Al TESORO in gruppi</a:t>
            </a:r>
          </a:p>
        </p:txBody>
      </p:sp>
      <p:sp>
        <p:nvSpPr>
          <p:cNvPr id="3" name="Segnaposto contenuto 2"/>
          <p:cNvSpPr>
            <a:spLocks noGrp="1"/>
          </p:cNvSpPr>
          <p:nvPr>
            <p:ph idx="1"/>
          </p:nvPr>
        </p:nvSpPr>
        <p:spPr>
          <a:xfrm>
            <a:off x="467544" y="1772816"/>
            <a:ext cx="7239000" cy="4846320"/>
          </a:xfrm>
        </p:spPr>
        <p:txBody>
          <a:bodyPr/>
          <a:lstStyle/>
          <a:p>
            <a:pPr lvl="0"/>
            <a:r>
              <a:rPr lang="it-IT" dirty="0"/>
              <a:t>La classe viene divisa in 3 gruppi formati in maniera casuale. Viene consegnata una busta chiusa con delle indicazioni da seguire per poter raggiungere dei punti determinati. Inoltre ad ogni gruppo viene consegnata una cartina del centro storico di Firenze con i seguenti </a:t>
            </a:r>
            <a:r>
              <a:rPr lang="it-IT" dirty="0" err="1"/>
              <a:t>punti:A,B,C,D,E,F</a:t>
            </a:r>
            <a:r>
              <a:rPr lang="it-IT" dirty="0"/>
              <a:t>. </a:t>
            </a:r>
          </a:p>
          <a:p>
            <a:endParaRPr lang="it-IT" dirty="0"/>
          </a:p>
        </p:txBody>
      </p:sp>
      <p:sp>
        <p:nvSpPr>
          <p:cNvPr id="4" name="Fumetto 1 3"/>
          <p:cNvSpPr/>
          <p:nvPr/>
        </p:nvSpPr>
        <p:spPr>
          <a:xfrm>
            <a:off x="276736" y="4968552"/>
            <a:ext cx="5616624" cy="1700808"/>
          </a:xfrm>
          <a:prstGeom prst="wedgeRectCallout">
            <a:avLst>
              <a:gd name="adj1" fmla="val -32479"/>
              <a:gd name="adj2" fmla="val -7397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323528" y="4869160"/>
            <a:ext cx="5328592" cy="1785104"/>
          </a:xfrm>
          <a:prstGeom prst="rect">
            <a:avLst/>
          </a:prstGeom>
          <a:noFill/>
        </p:spPr>
        <p:txBody>
          <a:bodyPr wrap="square" rtlCol="0">
            <a:spAutoFit/>
          </a:bodyPr>
          <a:lstStyle/>
          <a:p>
            <a:r>
              <a:rPr lang="it-IT" sz="2200" dirty="0">
                <a:latin typeface="Arial Rounded MT Bold" pitchFamily="34" charset="0"/>
              </a:rPr>
              <a:t>Molto utile è stata la cartina del centro storico di Firenze perché vi era stata sovrapposta la planimetria dell’antica civiltà romana su carta semi trasparente </a:t>
            </a:r>
          </a:p>
        </p:txBody>
      </p:sp>
      <p:sp>
        <p:nvSpPr>
          <p:cNvPr id="8" name="Freccia a inversione 7"/>
          <p:cNvSpPr/>
          <p:nvPr/>
        </p:nvSpPr>
        <p:spPr>
          <a:xfrm>
            <a:off x="5868144" y="5877272"/>
            <a:ext cx="2232248" cy="792088"/>
          </a:xfrm>
          <a:prstGeom prst="uturnArrow">
            <a:avLst>
              <a:gd name="adj1" fmla="val 0"/>
              <a:gd name="adj2" fmla="val 25000"/>
              <a:gd name="adj3" fmla="val 64073"/>
              <a:gd name="adj4" fmla="val 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solidFill>
        </p:spPr>
        <p:txBody>
          <a:bodyPr>
            <a:normAutofit fontScale="90000"/>
          </a:bodyPr>
          <a:lstStyle/>
          <a:p>
            <a:r>
              <a:rPr lang="it-IT" sz="2800" dirty="0"/>
              <a:t>Scopo dell’attività : </a:t>
            </a:r>
            <a:r>
              <a:rPr lang="it-IT" sz="2400" dirty="0">
                <a:latin typeface="Arial Black" pitchFamily="34" charset="0"/>
              </a:rPr>
              <a:t>ricerca e  scoperta di reperti storici romani all'interno del centro storico di Firenze</a:t>
            </a:r>
          </a:p>
        </p:txBody>
      </p:sp>
      <p:pic>
        <p:nvPicPr>
          <p:cNvPr id="4" name="Segnaposto contenuto 3" descr="IMG-20190406-WA0014.jpg"/>
          <p:cNvPicPr>
            <a:picLocks noGrp="1" noChangeAspect="1"/>
          </p:cNvPicPr>
          <p:nvPr>
            <p:ph idx="1"/>
          </p:nvPr>
        </p:nvPicPr>
        <p:blipFill>
          <a:blip r:embed="rId2" cstate="print"/>
          <a:stretch>
            <a:fillRect/>
          </a:stretch>
        </p:blipFill>
        <p:spPr>
          <a:xfrm rot="16200000">
            <a:off x="1893279" y="246221"/>
            <a:ext cx="4637366" cy="77768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7239000" cy="1143000"/>
          </a:xfrm>
        </p:spPr>
        <p:txBody>
          <a:bodyPr>
            <a:normAutofit fontScale="90000"/>
          </a:bodyPr>
          <a:lstStyle/>
          <a:p>
            <a:pPr marL="742950" indent="-742950">
              <a:buClr>
                <a:schemeClr val="accent3">
                  <a:lumMod val="50000"/>
                </a:schemeClr>
              </a:buClr>
              <a:buFont typeface="Wingdings" pitchFamily="2" charset="2"/>
              <a:buChar char="v"/>
            </a:pPr>
            <a:r>
              <a:rPr lang="it-IT" dirty="0"/>
              <a:t>Primo obiettivo: </a:t>
            </a:r>
            <a:br>
              <a:rPr lang="it-IT" dirty="0"/>
            </a:br>
            <a:endParaRPr lang="it-IT" dirty="0"/>
          </a:p>
        </p:txBody>
      </p:sp>
      <p:pic>
        <p:nvPicPr>
          <p:cNvPr id="4" name="Segnaposto contenuto 3" descr="IMG-20190406-WA0019.jpg"/>
          <p:cNvPicPr>
            <a:picLocks noGrp="1" noChangeAspect="1"/>
          </p:cNvPicPr>
          <p:nvPr>
            <p:ph idx="1"/>
          </p:nvPr>
        </p:nvPicPr>
        <p:blipFill>
          <a:blip r:embed="rId2" cstate="print"/>
          <a:stretch>
            <a:fillRect/>
          </a:stretch>
        </p:blipFill>
        <p:spPr>
          <a:xfrm>
            <a:off x="4860032" y="4509120"/>
            <a:ext cx="4283968" cy="2348880"/>
          </a:xfrm>
        </p:spPr>
      </p:pic>
      <p:sp>
        <p:nvSpPr>
          <p:cNvPr id="6" name="Memoria ad accesso sequenziale 5"/>
          <p:cNvSpPr/>
          <p:nvPr/>
        </p:nvSpPr>
        <p:spPr>
          <a:xfrm>
            <a:off x="179512" y="1772816"/>
            <a:ext cx="3816424" cy="3600400"/>
          </a:xfrm>
          <a:prstGeom prst="flowChartMagneticTape">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83568" y="2420888"/>
            <a:ext cx="3096344" cy="2246769"/>
          </a:xfrm>
          <a:prstGeom prst="rect">
            <a:avLst/>
          </a:prstGeom>
          <a:noFill/>
        </p:spPr>
        <p:txBody>
          <a:bodyPr wrap="square" rtlCol="0">
            <a:spAutoFit/>
          </a:bodyPr>
          <a:lstStyle/>
          <a:p>
            <a:r>
              <a:rPr lang="it-IT" sz="2000" dirty="0"/>
              <a:t>Via De’ Gondi è una strada in leggera pendenza e segue la pendenza della cavea che testimonia l’esistenza dell’antico Teatro romano</a:t>
            </a:r>
          </a:p>
        </p:txBody>
      </p:sp>
      <p:pic>
        <p:nvPicPr>
          <p:cNvPr id="8" name="Immagine 7" descr="IMG-20190406-WA0022.jpg"/>
          <p:cNvPicPr>
            <a:picLocks noChangeAspect="1"/>
          </p:cNvPicPr>
          <p:nvPr/>
        </p:nvPicPr>
        <p:blipFill>
          <a:blip r:embed="rId3" cstate="print"/>
          <a:stretch>
            <a:fillRect/>
          </a:stretch>
        </p:blipFill>
        <p:spPr>
          <a:xfrm>
            <a:off x="5492130" y="0"/>
            <a:ext cx="3651870" cy="4365104"/>
          </a:xfrm>
          <a:prstGeom prst="rect">
            <a:avLst/>
          </a:prstGeom>
        </p:spPr>
      </p:pic>
      <p:sp>
        <p:nvSpPr>
          <p:cNvPr id="9" name="CasellaDiTesto 8"/>
          <p:cNvSpPr txBox="1"/>
          <p:nvPr/>
        </p:nvSpPr>
        <p:spPr>
          <a:xfrm>
            <a:off x="395536" y="692696"/>
            <a:ext cx="4680520" cy="523220"/>
          </a:xfrm>
          <a:prstGeom prst="rect">
            <a:avLst/>
          </a:prstGeom>
          <a:noFill/>
        </p:spPr>
        <p:txBody>
          <a:bodyPr wrap="square" rtlCol="0">
            <a:spAutoFit/>
          </a:bodyPr>
          <a:lstStyle/>
          <a:p>
            <a:pPr>
              <a:buClr>
                <a:schemeClr val="tx2"/>
              </a:buClr>
              <a:buFont typeface="Courier New" pitchFamily="49" charset="0"/>
              <a:buChar char="o"/>
            </a:pPr>
            <a:r>
              <a:rPr lang="it-IT" dirty="0"/>
              <a:t> </a:t>
            </a:r>
            <a:r>
              <a:rPr lang="it-IT" sz="2800" dirty="0"/>
              <a:t>Trovare il Teatro Romano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402</TotalTime>
  <Words>1005</Words>
  <Application>Microsoft Office PowerPoint</Application>
  <PresentationFormat>Presentazione su schermo (4:3)</PresentationFormat>
  <Paragraphs>98</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Mito</vt:lpstr>
      <vt:lpstr> Cuore Antico di Firenze  </vt:lpstr>
      <vt:lpstr>LABORATORIO DI TECNOLOGIE PER L'ISTRUZIONE</vt:lpstr>
      <vt:lpstr>L’attività Del gruppo Nazionale MCE “ STORIA E TERRITORIO’’ :</vt:lpstr>
      <vt:lpstr>In Aula: analisi del territorio, la sua morfologia e la sua storia.</vt:lpstr>
      <vt:lpstr>Diapositiva 5</vt:lpstr>
      <vt:lpstr>Diapositiva 6</vt:lpstr>
      <vt:lpstr>sul Campo : CACCIA  Al TESORO in gruppi</vt:lpstr>
      <vt:lpstr>Scopo dell’attività : ricerca e  scoperta di reperti storici romani all'interno del centro storico di Firenze</vt:lpstr>
      <vt:lpstr>Primo obiettivo:  </vt:lpstr>
      <vt:lpstr> Secondo Obiettivo:</vt:lpstr>
      <vt:lpstr>Diapositiva 11</vt:lpstr>
      <vt:lpstr>Diapositiva 12</vt:lpstr>
      <vt:lpstr>Diapositiva 13</vt:lpstr>
      <vt:lpstr>Antiche parteti dell’anfiteatro romano</vt:lpstr>
      <vt:lpstr>Terzo obiettivo:</vt:lpstr>
      <vt:lpstr>Quarto obiettivo:</vt:lpstr>
      <vt:lpstr>Diapositiva 17</vt:lpstr>
      <vt:lpstr> QUINTO OBIETTIVO</vt:lpstr>
      <vt:lpstr>Diapositiva 19</vt:lpstr>
      <vt:lpstr> Sesto obiettivo</vt:lpstr>
      <vt:lpstr>Diapositiva 21</vt:lpstr>
      <vt:lpstr>Diapositiva 22</vt:lpstr>
      <vt:lpstr>Diapositiva 23</vt:lpstr>
      <vt:lpstr>E’ stata una bella scoperta!!</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Cuore Antico di Firenze</dc:title>
  <dc:creator>cristina sala</dc:creator>
  <cp:lastModifiedBy>cristina sala</cp:lastModifiedBy>
  <cp:revision>47</cp:revision>
  <dcterms:created xsi:type="dcterms:W3CDTF">2019-05-27T14:02:33Z</dcterms:created>
  <dcterms:modified xsi:type="dcterms:W3CDTF">2019-05-31T19:19:27Z</dcterms:modified>
</cp:coreProperties>
</file>