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265" r:id="rId5"/>
    <p:sldId id="264" r:id="rId6"/>
    <p:sldId id="266" r:id="rId7"/>
    <p:sldId id="267" r:id="rId8"/>
    <p:sldId id="268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3" r:id="rId21"/>
    <p:sldId id="284" r:id="rId22"/>
    <p:sldId id="289" r:id="rId23"/>
    <p:sldId id="285" r:id="rId24"/>
    <p:sldId id="287" r:id="rId25"/>
    <p:sldId id="288" r:id="rId26"/>
    <p:sldId id="290" r:id="rId27"/>
    <p:sldId id="291" r:id="rId28"/>
    <p:sldId id="293" r:id="rId29"/>
    <p:sldId id="294" r:id="rId30"/>
    <p:sldId id="296" r:id="rId31"/>
    <p:sldId id="297" r:id="rId32"/>
    <p:sldId id="298" r:id="rId33"/>
    <p:sldId id="299" r:id="rId34"/>
    <p:sldId id="301" r:id="rId35"/>
    <p:sldId id="302" r:id="rId36"/>
    <p:sldId id="303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5A"/>
    <a:srgbClr val="25FF88"/>
    <a:srgbClr val="FF33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2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419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92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9159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00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14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821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6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432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32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33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90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4663A-0168-4FD6-9671-0441EDDDF629}" type="datetimeFigureOut">
              <a:rPr lang="it-IT" smtClean="0"/>
              <a:t>19/06/2019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55692-B9D8-457D-9177-389B3C3AA3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1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720080"/>
          </a:xfrm>
        </p:spPr>
        <p:txBody>
          <a:bodyPr>
            <a:noAutofit/>
          </a:bodyPr>
          <a:lstStyle/>
          <a:p>
            <a:r>
              <a:rPr lang="it-IT" sz="2400" b="1" dirty="0" smtClean="0"/>
              <a:t>LABORATORIO DI TECNOLOGIE DELL’ISTRUZIONE  2018-2019</a:t>
            </a:r>
            <a:br>
              <a:rPr lang="it-IT" sz="2400" b="1" dirty="0" smtClean="0"/>
            </a:br>
            <a:r>
              <a:rPr lang="it-IT" sz="2400" b="1" dirty="0" smtClean="0"/>
              <a:t>PROF.SSA MARIA RANIERI</a:t>
            </a:r>
            <a:endParaRPr lang="it-IT" sz="24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87624" y="3068960"/>
            <a:ext cx="6768752" cy="2880320"/>
          </a:xfrm>
        </p:spPr>
        <p:txBody>
          <a:bodyPr>
            <a:normAutofit fontScale="25000" lnSpcReduction="20000"/>
          </a:bodyPr>
          <a:lstStyle/>
          <a:p>
            <a:r>
              <a:rPr lang="it-IT" sz="12800" b="1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>ALLA RICERCA DELLE RADICI ROMANE</a:t>
            </a:r>
          </a:p>
          <a:p>
            <a:r>
              <a:rPr lang="it-IT" sz="12800" b="1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NEL CENTRO STORICO DI FIRENZE</a:t>
            </a:r>
          </a:p>
          <a:p>
            <a:endParaRPr lang="it-IT" sz="12800" b="1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r>
              <a:rPr lang="it-IT" sz="11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6 APRILE 2019</a:t>
            </a:r>
          </a:p>
          <a:p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1520" y="5949280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STUDENTESSA: BARBARA ROSA</a:t>
            </a:r>
          </a:p>
          <a:p>
            <a:r>
              <a:rPr lang="it-IT" sz="1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MATRICOLA: 6214843</a:t>
            </a:r>
            <a:endParaRPr lang="it-IT" sz="16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077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3600" b="1" dirty="0" smtClean="0">
                <a:solidFill>
                  <a:srgbClr val="FF0000"/>
                </a:solidFill>
              </a:rPr>
              <a:t>UN PANNELLO ESPLICATIVO AIUTA A CAPIRE MEGLIO….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80728"/>
            <a:ext cx="4138523" cy="5540833"/>
          </a:xfrm>
        </p:spPr>
      </p:pic>
    </p:spTree>
    <p:extLst>
      <p:ext uri="{BB962C8B-B14F-4D97-AF65-F5344CB8AC3E}">
        <p14:creationId xmlns:p14="http://schemas.microsoft.com/office/powerpoint/2010/main" val="114489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12505" y="151690"/>
            <a:ext cx="4868069" cy="1981166"/>
          </a:xfrm>
        </p:spPr>
        <p:txBody>
          <a:bodyPr>
            <a:normAutofit fontScale="90000"/>
          </a:bodyPr>
          <a:lstStyle/>
          <a:p>
            <a:r>
              <a:rPr lang="it-IT" sz="4000" b="1" dirty="0" smtClean="0"/>
              <a:t>OBIETTIVO N.2: </a:t>
            </a:r>
            <a:br>
              <a:rPr lang="it-IT" sz="4000" b="1" dirty="0" smtClean="0"/>
            </a:br>
            <a:r>
              <a:rPr lang="it-IT" sz="4000" b="1" dirty="0" smtClean="0"/>
              <a:t>PUNTO D</a:t>
            </a:r>
            <a:br>
              <a:rPr lang="it-IT" sz="4000" b="1" dirty="0" smtClean="0"/>
            </a:br>
            <a:r>
              <a:rPr lang="it-IT" sz="3100" b="1" i="1" dirty="0" smtClean="0">
                <a:solidFill>
                  <a:srgbClr val="FF0000"/>
                </a:solidFill>
              </a:rPr>
              <a:t>INCROCIO VIA DE’ GONDI – BORGO DEI GRECI</a:t>
            </a:r>
            <a:endParaRPr lang="it-IT" sz="3100" b="1" i="1" dirty="0">
              <a:solidFill>
                <a:srgbClr val="FF0000"/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2123728" y="1124744"/>
            <a:ext cx="1872208" cy="18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/>
          <p:nvPr/>
        </p:nvCxnSpPr>
        <p:spPr>
          <a:xfrm>
            <a:off x="1619672" y="332656"/>
            <a:ext cx="1440160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r 9"/>
          <p:cNvSpPr/>
          <p:nvPr/>
        </p:nvSpPr>
        <p:spPr>
          <a:xfrm>
            <a:off x="2915816" y="1772816"/>
            <a:ext cx="360040" cy="36004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1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PERCORRIAMO PIAZZA SAN FIRENZE CHE TERMINA CON …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148064" y="1556792"/>
            <a:ext cx="2530624" cy="2016224"/>
          </a:xfrm>
          <a:blipFill>
            <a:blip r:embed="rId3"/>
            <a:stretch>
              <a:fillRect/>
            </a:stretch>
          </a:blipFill>
          <a:ln w="28575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</a:rPr>
              <a:t>VIA DE’ GONDI , ALLA NOSTRA DESTRA</a:t>
            </a:r>
            <a:endParaRPr lang="it-IT" sz="2000" b="1" dirty="0">
              <a:solidFill>
                <a:srgbClr val="FFFF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7504" y="1916832"/>
            <a:ext cx="3236168" cy="2481139"/>
          </a:xfrm>
          <a:blipFill>
            <a:blip r:embed="rId4"/>
            <a:stretch>
              <a:fillRect/>
            </a:stretch>
          </a:blipFill>
          <a:ln w="28575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</a:rPr>
              <a:t>BORGO DE’ GRECI ALLA NOSTRA SINISTRA</a:t>
            </a:r>
            <a:endParaRPr lang="it-IT" sz="2000" b="1" dirty="0">
              <a:solidFill>
                <a:srgbClr val="FFFF00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2843808" y="2708920"/>
            <a:ext cx="1440160" cy="21602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>
            <a:off x="6660232" y="3212976"/>
            <a:ext cx="288032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68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64096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700" dirty="0" smtClean="0">
                <a:solidFill>
                  <a:srgbClr val="FF0000"/>
                </a:solidFill>
              </a:rPr>
              <a:t/>
            </a:r>
            <a:br>
              <a:rPr lang="it-IT" sz="2700" dirty="0" smtClean="0">
                <a:solidFill>
                  <a:srgbClr val="FF0000"/>
                </a:solidFill>
              </a:rPr>
            </a:br>
            <a:r>
              <a:rPr lang="it-IT" sz="2700" dirty="0">
                <a:solidFill>
                  <a:srgbClr val="FF0000"/>
                </a:solidFill>
              </a:rPr>
              <a:t/>
            </a:r>
            <a:br>
              <a:rPr lang="it-IT" sz="2700" dirty="0">
                <a:solidFill>
                  <a:srgbClr val="FF0000"/>
                </a:solidFill>
              </a:rPr>
            </a:br>
            <a:r>
              <a:rPr lang="it-IT" sz="2700" dirty="0" smtClean="0">
                <a:solidFill>
                  <a:srgbClr val="FF0000"/>
                </a:solidFill>
              </a:rPr>
              <a:t/>
            </a:r>
            <a:br>
              <a:rPr lang="it-IT" sz="2700" dirty="0" smtClean="0">
                <a:solidFill>
                  <a:srgbClr val="FF0000"/>
                </a:solidFill>
              </a:rPr>
            </a:br>
            <a:r>
              <a:rPr lang="it-IT" sz="2700" dirty="0">
                <a:solidFill>
                  <a:srgbClr val="FF0000"/>
                </a:solidFill>
              </a:rPr>
              <a:t/>
            </a:r>
            <a:br>
              <a:rPr lang="it-IT" sz="2700" dirty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002060"/>
                </a:solidFill>
              </a:rPr>
              <a:t>VIA DE’ GONDI È UNA STRADA IN PENDENZA </a:t>
            </a:r>
            <a:br>
              <a:rPr lang="it-IT" sz="2400" dirty="0" smtClean="0">
                <a:solidFill>
                  <a:srgbClr val="002060"/>
                </a:solidFill>
              </a:rPr>
            </a:br>
            <a:r>
              <a:rPr lang="it-IT" sz="2400" dirty="0" smtClean="0">
                <a:solidFill>
                  <a:srgbClr val="002060"/>
                </a:solidFill>
              </a:rPr>
              <a:t> PROVIENE DA PIAZZA DELLA SIGNORIA …</a:t>
            </a:r>
            <a:br>
              <a:rPr lang="it-IT" sz="2400" dirty="0" smtClean="0">
                <a:solidFill>
                  <a:srgbClr val="002060"/>
                </a:solidFill>
              </a:rPr>
            </a:br>
            <a:r>
              <a:rPr lang="it-IT" sz="2400" dirty="0" smtClean="0">
                <a:solidFill>
                  <a:srgbClr val="002060"/>
                </a:solidFill>
              </a:rPr>
              <a:t>E’ SU PARTE DELLA </a:t>
            </a:r>
            <a:r>
              <a:rPr lang="it-IT" sz="2700" i="1" dirty="0" smtClean="0">
                <a:solidFill>
                  <a:srgbClr val="FF0000"/>
                </a:solidFill>
              </a:rPr>
              <a:t>CAVEA </a:t>
            </a:r>
            <a:r>
              <a:rPr lang="it-IT" sz="2400" dirty="0" smtClean="0">
                <a:solidFill>
                  <a:srgbClr val="FF0000"/>
                </a:solidFill>
              </a:rPr>
              <a:t>DEL TEATRO ROMANO DI FLORENTIA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16797"/>
            <a:ext cx="5111750" cy="3818035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306268"/>
          </a:xfrm>
        </p:spPr>
        <p:txBody>
          <a:bodyPr>
            <a:normAutofit/>
          </a:bodyPr>
          <a:lstStyle/>
          <a:p>
            <a:endParaRPr lang="it-IT" sz="1800" b="1" dirty="0" smtClean="0"/>
          </a:p>
          <a:p>
            <a:r>
              <a:rPr lang="it-IT" sz="2000" b="1" dirty="0" smtClean="0"/>
              <a:t>IL TEATRO FU COSTRUITO SUL FIANCO DELLA COLLINA DI PIAZZA DELLA SIGNORIA</a:t>
            </a:r>
          </a:p>
          <a:p>
            <a:r>
              <a:rPr lang="it-IT" sz="1800" b="1" dirty="0" smtClean="0">
                <a:solidFill>
                  <a:srgbClr val="FF0000"/>
                </a:solidFill>
              </a:rPr>
              <a:t>SCENA E  PROSCENIO ?</a:t>
            </a:r>
            <a:endParaRPr lang="it-IT" sz="1800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77" y="3590245"/>
            <a:ext cx="1927158" cy="2580162"/>
          </a:xfrm>
          <a:prstGeom prst="rect">
            <a:avLst/>
          </a:prstGeom>
          <a:ln>
            <a:noFill/>
          </a:ln>
        </p:spPr>
      </p:pic>
      <p:sp>
        <p:nvSpPr>
          <p:cNvPr id="7" name="Corda 6"/>
          <p:cNvSpPr/>
          <p:nvPr/>
        </p:nvSpPr>
        <p:spPr>
          <a:xfrm rot="14234438">
            <a:off x="1617922" y="4889848"/>
            <a:ext cx="832974" cy="720080"/>
          </a:xfrm>
          <a:prstGeom prst="chord">
            <a:avLst>
              <a:gd name="adj1" fmla="val 3141746"/>
              <a:gd name="adj2" fmla="val 152352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/>
          <p:cNvCxnSpPr/>
          <p:nvPr/>
        </p:nvCxnSpPr>
        <p:spPr>
          <a:xfrm>
            <a:off x="1044714" y="3425815"/>
            <a:ext cx="576064" cy="14101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2034409" y="3571632"/>
            <a:ext cx="394547" cy="1203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226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19256" cy="1570186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SOLO CHI VISITA PALAZZO VECCHIO </a:t>
            </a:r>
            <a:r>
              <a:rPr lang="it-IT" sz="2700" b="1" dirty="0" smtClean="0">
                <a:solidFill>
                  <a:srgbClr val="FF0000"/>
                </a:solidFill>
              </a:rPr>
              <a:t>SCOPRE CHE PARTE DELLE SUE FONDAMENTA </a:t>
            </a:r>
            <a:br>
              <a:rPr lang="it-IT" sz="2700" b="1" dirty="0" smtClean="0">
                <a:solidFill>
                  <a:srgbClr val="FF0000"/>
                </a:solidFill>
              </a:rPr>
            </a:br>
            <a:r>
              <a:rPr lang="it-IT" sz="2700" b="1" dirty="0" smtClean="0">
                <a:solidFill>
                  <a:srgbClr val="FF0000"/>
                </a:solidFill>
              </a:rPr>
              <a:t>SONO</a:t>
            </a:r>
            <a:br>
              <a:rPr lang="it-IT" sz="2700" b="1" dirty="0" smtClean="0">
                <a:solidFill>
                  <a:srgbClr val="FF0000"/>
                </a:solidFill>
              </a:rPr>
            </a:br>
            <a:r>
              <a:rPr lang="it-IT" sz="2700" b="1" dirty="0" smtClean="0">
                <a:solidFill>
                  <a:srgbClr val="FF0000"/>
                </a:solidFill>
              </a:rPr>
              <a:t> LE MURA ESTERNE DELL’ANTICO TEATRO ROMANO</a:t>
            </a:r>
            <a:endParaRPr lang="it-IT" sz="2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26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72408" y="260648"/>
            <a:ext cx="6671592" cy="1156990"/>
          </a:xfrm>
        </p:spPr>
        <p:txBody>
          <a:bodyPr>
            <a:noAutofit/>
          </a:bodyPr>
          <a:lstStyle/>
          <a:p>
            <a:r>
              <a:rPr lang="it-IT" sz="3600" b="1" dirty="0" smtClean="0"/>
              <a:t>OBIETTIVO N. 3 PUNTO F: </a:t>
            </a:r>
            <a:br>
              <a:rPr lang="it-IT" sz="3600" b="1" dirty="0" smtClean="0"/>
            </a:br>
            <a:r>
              <a:rPr lang="it-IT" sz="3600" b="1" i="1" dirty="0" smtClean="0">
                <a:solidFill>
                  <a:srgbClr val="FF0000"/>
                </a:solidFill>
              </a:rPr>
              <a:t>VIA BENTACCORDI - VIA TORTA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sp>
        <p:nvSpPr>
          <p:cNvPr id="3" name="Ovale 2"/>
          <p:cNvSpPr/>
          <p:nvPr/>
        </p:nvSpPr>
        <p:spPr>
          <a:xfrm>
            <a:off x="0" y="764704"/>
            <a:ext cx="1979712" cy="1872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>
            <a:off x="1115616" y="332656"/>
            <a:ext cx="288032" cy="11521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642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b="1" dirty="0" smtClean="0"/>
              <a:t>PROSEGUENDO LUNGO BORGO DEI GRECI , A DESTRA C’È…</a:t>
            </a:r>
            <a:r>
              <a:rPr lang="it-IT" sz="2800" b="1" dirty="0"/>
              <a:t/>
            </a:r>
            <a:br>
              <a:rPr lang="it-IT" sz="2800" b="1" dirty="0"/>
            </a:br>
            <a:r>
              <a:rPr lang="it-IT" sz="2800" b="1" i="1" dirty="0" smtClean="0"/>
              <a:t>VIA BENTACCORDI </a:t>
            </a:r>
            <a:r>
              <a:rPr lang="it-IT" sz="2800" b="1" dirty="0" smtClean="0"/>
              <a:t>E POI </a:t>
            </a:r>
            <a:r>
              <a:rPr lang="it-IT" sz="2800" b="1" i="1" dirty="0" smtClean="0"/>
              <a:t>PIAZZA PERUZZI</a:t>
            </a:r>
            <a:endParaRPr lang="it-IT" sz="2800" b="1"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86" y="2322758"/>
            <a:ext cx="3699284" cy="247037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22758"/>
            <a:ext cx="3307438" cy="247037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187624" y="5013176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LA CASA TORRE DELLA FAMIGLIA PERUZZI HA FORMA CIRCOLARE….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6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it-IT" sz="2800" b="1" dirty="0" smtClean="0"/>
              <a:t>TORNANDO SU BORGO DEI GRECI A SINISTRA C’È…</a:t>
            </a:r>
            <a:br>
              <a:rPr lang="it-IT" sz="2800" b="1" dirty="0" smtClean="0"/>
            </a:br>
            <a:r>
              <a:rPr lang="it-IT" sz="3100" b="1" i="1" dirty="0" smtClean="0">
                <a:solidFill>
                  <a:srgbClr val="002060"/>
                </a:solidFill>
              </a:rPr>
              <a:t>VIA TORTA</a:t>
            </a:r>
            <a:r>
              <a:rPr lang="it-IT" sz="2800" b="1" i="1" dirty="0" smtClean="0">
                <a:solidFill>
                  <a:srgbClr val="002060"/>
                </a:solidFill>
              </a:rPr>
              <a:t/>
            </a:r>
            <a:br>
              <a:rPr lang="it-IT" sz="2800" b="1" i="1" dirty="0" smtClean="0">
                <a:solidFill>
                  <a:srgbClr val="002060"/>
                </a:solidFill>
              </a:rPr>
            </a:br>
            <a:r>
              <a:rPr lang="it-IT" sz="2800" b="1" dirty="0" smtClean="0"/>
              <a:t>COSIDDETTA PERCHE’ </a:t>
            </a:r>
            <a:r>
              <a:rPr lang="it-IT" sz="2800" b="1" dirty="0" smtClean="0">
                <a:solidFill>
                  <a:srgbClr val="002060"/>
                </a:solidFill>
              </a:rPr>
              <a:t>TORDEGGIANTE</a:t>
            </a:r>
            <a:endParaRPr lang="it-IT" sz="2800" b="1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211229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76863" cy="936104"/>
          </a:xfrm>
        </p:spPr>
        <p:txBody>
          <a:bodyPr>
            <a:noAutofit/>
          </a:bodyPr>
          <a:lstStyle/>
          <a:p>
            <a:pPr algn="ctr"/>
            <a:r>
              <a:rPr lang="it-IT" sz="3200" i="1" dirty="0" smtClean="0">
                <a:solidFill>
                  <a:srgbClr val="002060"/>
                </a:solidFill>
              </a:rPr>
              <a:t>A CACCIA DI NOTIZIE … DA FRANCESCOVINI</a:t>
            </a:r>
            <a:endParaRPr lang="it-IT" sz="3200" i="1" dirty="0">
              <a:solidFill>
                <a:srgbClr val="00206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90589"/>
            <a:ext cx="5111750" cy="3818035"/>
          </a:xfrm>
        </p:spPr>
      </p:pic>
      <p:sp>
        <p:nvSpPr>
          <p:cNvPr id="8" name="Pergamena 1 7"/>
          <p:cNvSpPr/>
          <p:nvPr/>
        </p:nvSpPr>
        <p:spPr>
          <a:xfrm>
            <a:off x="179512" y="1340768"/>
            <a:ext cx="3240360" cy="3384376"/>
          </a:xfrm>
          <a:prstGeom prst="verticalScroll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83568" y="2060848"/>
            <a:ext cx="22322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solidFill>
                  <a:srgbClr val="002060"/>
                </a:solidFill>
              </a:rPr>
              <a:t>FRANCESCOVINI</a:t>
            </a:r>
            <a:r>
              <a:rPr lang="it-IT" sz="2000" b="1" i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smtClean="0"/>
              <a:t> E’ UN RISTORANTE UBICATO NELLA CASA TORRE DELLA FAMIGLIA PERUZZI, RICCHI BANCHIERI DI  FIRENZE…</a:t>
            </a:r>
            <a:endParaRPr lang="it-IT" sz="2000" b="1" dirty="0"/>
          </a:p>
        </p:txBody>
      </p:sp>
      <p:sp>
        <p:nvSpPr>
          <p:cNvPr id="10" name="Freccia circolare a destra 9"/>
          <p:cNvSpPr/>
          <p:nvPr/>
        </p:nvSpPr>
        <p:spPr>
          <a:xfrm>
            <a:off x="899592" y="4869160"/>
            <a:ext cx="1728192" cy="1656184"/>
          </a:xfrm>
          <a:prstGeom prst="curved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131840" y="5697252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PERCHE’ QUESTA FORMA CIRCOLARE DI STRADE ED EDIFICI ?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808989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157592" cy="2592288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QUI SORGEVA </a:t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3600" b="1" i="1" dirty="0" smtClean="0"/>
              <a:t>L’ANFITEATRO ROMANO,</a:t>
            </a:r>
            <a:r>
              <a:rPr lang="it-IT" sz="3600" b="1" i="1" dirty="0">
                <a:solidFill>
                  <a:srgbClr val="FF0000"/>
                </a:solidFill>
              </a:rPr>
              <a:t/>
            </a:r>
            <a:br>
              <a:rPr lang="it-IT" sz="3600" b="1" i="1" dirty="0">
                <a:solidFill>
                  <a:srgbClr val="FF0000"/>
                </a:solidFill>
              </a:rPr>
            </a:br>
            <a:r>
              <a:rPr lang="it-IT" sz="3600" b="1" i="1" dirty="0" smtClean="0"/>
              <a:t>SULLE MURA</a:t>
            </a:r>
            <a:r>
              <a:rPr lang="it-IT" sz="3600" b="1" i="1" dirty="0"/>
              <a:t> </a:t>
            </a:r>
            <a:r>
              <a:rPr lang="it-IT" sz="3600" b="1" i="1" dirty="0" smtClean="0"/>
              <a:t> DEL TERZO- QUARTO ORDINE DELLA TRIBUNA </a:t>
            </a:r>
            <a:br>
              <a:rPr lang="it-IT" sz="3600" b="1" i="1" dirty="0" smtClean="0"/>
            </a:br>
            <a:r>
              <a:rPr lang="it-IT" sz="3600" b="1" i="1" dirty="0" smtClean="0">
                <a:solidFill>
                  <a:srgbClr val="FFFF00"/>
                </a:solidFill>
              </a:rPr>
              <a:t>POGGIANO LE STRADE E GLI EDIFICI DI OGGI</a:t>
            </a:r>
            <a:endParaRPr lang="it-IT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97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570186"/>
          </a:xfrm>
        </p:spPr>
        <p:txBody>
          <a:bodyPr>
            <a:normAutofit fontScale="90000"/>
          </a:bodyPr>
          <a:lstStyle/>
          <a:p>
            <a:pPr algn="l"/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3200" b="1" dirty="0" smtClean="0"/>
              <a:t>ATTIVITA’ PROPOSTA E REALIZZATA DA </a:t>
            </a:r>
            <a:br>
              <a:rPr lang="it-IT" sz="3200" b="1" dirty="0" smtClean="0"/>
            </a:br>
            <a:r>
              <a:rPr lang="it-IT" sz="3200" b="1" i="1" dirty="0" smtClean="0">
                <a:solidFill>
                  <a:srgbClr val="FFFF00"/>
                </a:solidFill>
              </a:rPr>
              <a:t>ROSARIA DI SANTO E LANDO LANDI </a:t>
            </a:r>
            <a:r>
              <a:rPr lang="it-IT" sz="3200" b="1" i="1" dirty="0" smtClean="0"/>
              <a:t/>
            </a:r>
            <a:br>
              <a:rPr lang="it-IT" sz="3200" b="1" i="1" dirty="0" smtClean="0"/>
            </a:br>
            <a:r>
              <a:rPr lang="it-IT" sz="2200" b="1" i="1" dirty="0" smtClean="0"/>
              <a:t>MEMBRI E FORMATORI</a:t>
            </a:r>
            <a:r>
              <a:rPr lang="it-IT" sz="2200" b="1" i="1" dirty="0"/>
              <a:t/>
            </a:r>
            <a:br>
              <a:rPr lang="it-IT" sz="2200" b="1" i="1" dirty="0"/>
            </a:br>
            <a:endParaRPr lang="it-IT" sz="2200" b="1" i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3069843" cy="4525963"/>
          </a:xfrm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211960" y="1988840"/>
            <a:ext cx="4470648" cy="4525963"/>
          </a:xfrm>
        </p:spPr>
        <p:txBody>
          <a:bodyPr>
            <a:normAutofit fontScale="92500" lnSpcReduction="10000"/>
          </a:bodyPr>
          <a:lstStyle/>
          <a:p>
            <a:r>
              <a:rPr lang="it-IT" sz="3000" b="1" dirty="0">
                <a:solidFill>
                  <a:srgbClr val="FF0000"/>
                </a:solidFill>
              </a:rPr>
              <a:t>I</a:t>
            </a:r>
            <a:r>
              <a:rPr lang="it-IT" sz="3000" b="1" dirty="0" smtClean="0">
                <a:solidFill>
                  <a:srgbClr val="FF0000"/>
                </a:solidFill>
              </a:rPr>
              <a:t>ndaga </a:t>
            </a:r>
            <a:r>
              <a:rPr lang="it-IT" sz="3000" b="1" dirty="0">
                <a:solidFill>
                  <a:srgbClr val="FF0000"/>
                </a:solidFill>
              </a:rPr>
              <a:t>sulle trasformazioni avvenute nel corso del tempo nelle </a:t>
            </a:r>
            <a:r>
              <a:rPr lang="it-IT" sz="3000" b="1" dirty="0" smtClean="0">
                <a:solidFill>
                  <a:srgbClr val="FF0000"/>
                </a:solidFill>
              </a:rPr>
              <a:t>città</a:t>
            </a:r>
          </a:p>
          <a:p>
            <a:pPr marL="0" indent="0">
              <a:buNone/>
            </a:pPr>
            <a:endParaRPr lang="it-IT" sz="3200" b="1" dirty="0" smtClean="0">
              <a:solidFill>
                <a:srgbClr val="FF0000"/>
              </a:solidFill>
            </a:endParaRPr>
          </a:p>
          <a:p>
            <a:r>
              <a:rPr lang="it-IT" sz="3000" b="1" dirty="0" smtClean="0">
                <a:solidFill>
                  <a:srgbClr val="FF0000"/>
                </a:solidFill>
              </a:rPr>
              <a:t>Si </a:t>
            </a:r>
            <a:r>
              <a:rPr lang="it-IT" sz="3000" b="1" dirty="0">
                <a:solidFill>
                  <a:srgbClr val="FF0000"/>
                </a:solidFill>
              </a:rPr>
              <a:t>ispira all’Educazione attiva, </a:t>
            </a:r>
            <a:r>
              <a:rPr lang="it-IT" sz="3000" b="1" dirty="0" smtClean="0">
                <a:solidFill>
                  <a:srgbClr val="FF0000"/>
                </a:solidFill>
              </a:rPr>
              <a:t>con metodologie </a:t>
            </a:r>
            <a:r>
              <a:rPr lang="it-IT" sz="3000" b="1" dirty="0">
                <a:solidFill>
                  <a:srgbClr val="FF0000"/>
                </a:solidFill>
              </a:rPr>
              <a:t>che permettono di intervenire in modo consapevole ed efficace nella realtà</a:t>
            </a:r>
          </a:p>
        </p:txBody>
      </p:sp>
    </p:spTree>
    <p:extLst>
      <p:ext uri="{BB962C8B-B14F-4D97-AF65-F5344CB8AC3E}">
        <p14:creationId xmlns:p14="http://schemas.microsoft.com/office/powerpoint/2010/main" val="410425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i="1" dirty="0" smtClean="0"/>
              <a:t>GIU’, NELLE CANTINE… LE TRACCE…</a:t>
            </a:r>
            <a:endParaRPr lang="it-IT" sz="4000" b="1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" y="1196752"/>
            <a:ext cx="2812619" cy="210078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51703"/>
            <a:ext cx="3465100" cy="258813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33" y="1628800"/>
            <a:ext cx="2712289" cy="20258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365104"/>
            <a:ext cx="2915816" cy="217786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43949"/>
            <a:ext cx="2740260" cy="204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79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424936" cy="2808312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E POI…</a:t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3600" b="1" i="1" dirty="0" smtClean="0">
                <a:solidFill>
                  <a:srgbClr val="FF0000"/>
                </a:solidFill>
              </a:rPr>
              <a:t> RITORNAMMO A RIVEDER LE </a:t>
            </a:r>
            <a:r>
              <a:rPr lang="it-IT" sz="3600" b="1" dirty="0" smtClean="0">
                <a:solidFill>
                  <a:srgbClr val="FF0000"/>
                </a:solidFill>
              </a:rPr>
              <a:t>STELLE … </a:t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3600" b="1" dirty="0" smtClean="0">
                <a:solidFill>
                  <a:srgbClr val="FFFF00"/>
                </a:solidFill>
              </a:rPr>
              <a:t>VIA DELLE BURELLA</a:t>
            </a:r>
            <a:r>
              <a:rPr lang="it-IT" sz="3600" b="1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  <a:br>
              <a:rPr lang="it-IT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3600" b="1" dirty="0" smtClean="0"/>
              <a:t>I CUNICULI PER LE FIERE CHE ENTRAVANO NELL’ANFITEATRO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4035370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132856"/>
            <a:ext cx="8507288" cy="1733054"/>
          </a:xfrm>
        </p:spPr>
        <p:txBody>
          <a:bodyPr>
            <a:noAutofit/>
          </a:bodyPr>
          <a:lstStyle/>
          <a:p>
            <a:r>
              <a:rPr lang="it-IT" sz="3600" b="1" dirty="0" smtClean="0"/>
              <a:t>SOLO I CLIENTI DI </a:t>
            </a:r>
            <a:r>
              <a:rPr lang="it-IT" sz="3600" b="1" i="1" dirty="0" smtClean="0"/>
              <a:t>FRANCESCOVINI</a:t>
            </a:r>
            <a:r>
              <a:rPr lang="it-IT" sz="3600" b="1" dirty="0" smtClean="0"/>
              <a:t/>
            </a:r>
            <a:br>
              <a:rPr lang="it-IT" sz="3600" b="1" dirty="0" smtClean="0"/>
            </a:br>
            <a:r>
              <a:rPr lang="it-IT" sz="3600" b="1" i="1" dirty="0" smtClean="0">
                <a:solidFill>
                  <a:srgbClr val="FF0000"/>
                </a:solidFill>
              </a:rPr>
              <a:t>SCOPRIRANNO IL PERCHE’…</a:t>
            </a:r>
            <a:br>
              <a:rPr lang="it-IT" sz="3600" b="1" i="1" dirty="0" smtClean="0">
                <a:solidFill>
                  <a:srgbClr val="FF0000"/>
                </a:solidFill>
              </a:rPr>
            </a:br>
            <a:r>
              <a:rPr lang="it-IT" sz="3600" b="1" dirty="0" smtClean="0"/>
              <a:t>NESSUN PANNELLO ESPLICATIVO VALORIZZA QUESTA PREZIOSA TRACCIA DI FLORENTIA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1675593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b="1" dirty="0" smtClean="0"/>
              <a:t>OBIETTIVO N.4: PUNTO B</a:t>
            </a:r>
            <a:br>
              <a:rPr lang="it-IT" sz="3600" b="1" dirty="0" smtClean="0"/>
            </a:br>
            <a:r>
              <a:rPr lang="it-IT" sz="3600" b="1" i="1" dirty="0" smtClean="0">
                <a:solidFill>
                  <a:srgbClr val="FF0000"/>
                </a:solidFill>
              </a:rPr>
              <a:t>PIAZZA SAN GIOVANNI- IL BATTISTERO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sp>
        <p:nvSpPr>
          <p:cNvPr id="3" name="Ovale 2"/>
          <p:cNvSpPr/>
          <p:nvPr/>
        </p:nvSpPr>
        <p:spPr>
          <a:xfrm>
            <a:off x="4499992" y="5548582"/>
            <a:ext cx="1296144" cy="1080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3851920" y="6237312"/>
            <a:ext cx="1080120" cy="3913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25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UNA SORPRENDENTE SCOPERTA  SU UN LATO NASCOSTO DEL</a:t>
            </a:r>
            <a:r>
              <a:rPr lang="it-IT" b="1" i="1" dirty="0">
                <a:solidFill>
                  <a:srgbClr val="FF0000"/>
                </a:solidFill>
              </a:rPr>
              <a:t> BATTISTERO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endParaRPr lang="it-IT" sz="2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it-IT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it-IT" sz="2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it-IT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it-IT" sz="2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it-IT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it-IT" sz="2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it-IT" sz="2000" b="1" dirty="0" smtClean="0"/>
              <a:t>UN </a:t>
            </a:r>
            <a:r>
              <a:rPr lang="it-IT" sz="2000" b="1" i="1" dirty="0">
                <a:solidFill>
                  <a:srgbClr val="FF0000"/>
                </a:solidFill>
              </a:rPr>
              <a:t>BASSORILIEVO</a:t>
            </a:r>
            <a:r>
              <a:rPr lang="it-IT" sz="2000" b="1" i="1" dirty="0"/>
              <a:t> </a:t>
            </a:r>
            <a:r>
              <a:rPr lang="it-IT" sz="2000" b="1" dirty="0"/>
              <a:t>RAFFIGURA OPERAI CHE RACCOLGONO L’UVA, LA PIGIANO E POI CARICANO CESTI E OTRI DI VINO SU UNA NAVE …È UNA SCENA DI VITA…</a:t>
            </a:r>
          </a:p>
          <a:p>
            <a:pPr marL="0" indent="0" algn="ctr">
              <a:buNone/>
            </a:pPr>
            <a:r>
              <a:rPr lang="it-IT" sz="2000" b="1" dirty="0"/>
              <a:t>FORSE E’ PARTE DI </a:t>
            </a:r>
            <a:r>
              <a:rPr lang="it-IT" sz="2000" b="1" dirty="0">
                <a:solidFill>
                  <a:srgbClr val="FF0000"/>
                </a:solidFill>
              </a:rPr>
              <a:t>UN SARCOFAGO DI EPOCA PAGANA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74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91264" cy="1417638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FFFF00"/>
                </a:solidFill>
              </a:rPr>
              <a:t>AI PASSANTI, ATTIRATI DA GRANDI OPERE, </a:t>
            </a:r>
            <a:r>
              <a:rPr lang="it-IT" sz="3600" b="1" dirty="0" smtClean="0">
                <a:solidFill>
                  <a:srgbClr val="FF0000"/>
                </a:solidFill>
              </a:rPr>
              <a:t>SFUGGONO LE TRACCE DEL PASSATO</a:t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3600" b="1" dirty="0" smtClean="0">
                <a:solidFill>
                  <a:srgbClr val="FF0000"/>
                </a:solidFill>
              </a:rPr>
              <a:t>NESSUNA SEGNALETICA!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76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OBIETTIVO N. </a:t>
            </a:r>
            <a:r>
              <a:rPr lang="it-IT" b="1" dirty="0" smtClean="0"/>
              <a:t>5PUNTO A: 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i="1" dirty="0" smtClean="0">
                <a:solidFill>
                  <a:srgbClr val="FF0000"/>
                </a:solidFill>
              </a:rPr>
              <a:t>PIAZZA DELLA REPUBBLICA</a:t>
            </a:r>
            <a:endParaRPr lang="it-IT" dirty="0"/>
          </a:p>
        </p:txBody>
      </p:sp>
      <p:sp>
        <p:nvSpPr>
          <p:cNvPr id="3" name="Ovale 2"/>
          <p:cNvSpPr/>
          <p:nvPr/>
        </p:nvSpPr>
        <p:spPr>
          <a:xfrm>
            <a:off x="4644008" y="3140968"/>
            <a:ext cx="2448272" cy="2520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>
            <a:off x="4932040" y="2852936"/>
            <a:ext cx="720080" cy="11521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608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PIAZZA DELLA REPUBBLICA: </a:t>
            </a:r>
            <a:br>
              <a:rPr lang="it-IT" b="1" dirty="0" smtClean="0"/>
            </a:br>
            <a:r>
              <a:rPr lang="it-IT" b="1" i="1" dirty="0" smtClean="0">
                <a:solidFill>
                  <a:srgbClr val="FF0000"/>
                </a:solidFill>
              </a:rPr>
              <a:t>IL FORO DI FLORENTIA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46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rgbClr val="FF0000"/>
                </a:solidFill>
              </a:rPr>
              <a:t>COLONNA DELL’ABBONDANZA…</a:t>
            </a:r>
            <a:r>
              <a:rPr lang="it-IT" sz="2800" b="1" dirty="0"/>
              <a:t/>
            </a:r>
            <a:br>
              <a:rPr lang="it-IT" sz="2800" b="1" dirty="0"/>
            </a:br>
            <a:r>
              <a:rPr lang="it-IT" sz="2800" b="1" dirty="0"/>
              <a:t>IL PUNTO DI </a:t>
            </a:r>
            <a:r>
              <a:rPr lang="it-IT" sz="2800" b="1" dirty="0" smtClean="0"/>
              <a:t>INCONTRO </a:t>
            </a:r>
            <a:r>
              <a:rPr lang="it-IT" sz="2800" b="1" dirty="0"/>
              <a:t>TRA </a:t>
            </a:r>
            <a:r>
              <a:rPr lang="it-IT" sz="3200" b="1" i="1" dirty="0">
                <a:solidFill>
                  <a:srgbClr val="FF0000"/>
                </a:solidFill>
              </a:rPr>
              <a:t>CARDO E DECUMANO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8" y="1600200"/>
            <a:ext cx="3380503" cy="4525963"/>
          </a:xfrm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NON SI RILEVA NESSUN RIFERIMENTO STORICO 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16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LE STRADE PRINCIPALI DEL CASTRUM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5536" y="1196752"/>
            <a:ext cx="4101852" cy="978123"/>
          </a:xfrm>
        </p:spPr>
        <p:txBody>
          <a:bodyPr>
            <a:noAutofit/>
          </a:bodyPr>
          <a:lstStyle/>
          <a:p>
            <a:pPr algn="ctr"/>
            <a:r>
              <a:rPr lang="it-IT" i="1" dirty="0" smtClean="0">
                <a:solidFill>
                  <a:srgbClr val="FF3399"/>
                </a:solidFill>
              </a:rPr>
              <a:t>CARDO MASSIMO </a:t>
            </a:r>
          </a:p>
          <a:p>
            <a:pPr algn="ctr"/>
            <a:r>
              <a:rPr lang="it-IT" i="1" dirty="0" smtClean="0">
                <a:solidFill>
                  <a:srgbClr val="FF3399"/>
                </a:solidFill>
              </a:rPr>
              <a:t>DIREZIONE EST-OVEST</a:t>
            </a:r>
            <a:endParaRPr lang="it-IT" i="1" dirty="0">
              <a:solidFill>
                <a:srgbClr val="FF3399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indent="0" algn="ctr">
              <a:buNone/>
            </a:pPr>
            <a:r>
              <a:rPr lang="it-IT" b="1" i="1" dirty="0" smtClean="0">
                <a:solidFill>
                  <a:srgbClr val="FF0000"/>
                </a:solidFill>
              </a:rPr>
              <a:t>OGGI </a:t>
            </a:r>
          </a:p>
          <a:p>
            <a:pPr marL="0" indent="0" algn="ctr">
              <a:buNone/>
            </a:pPr>
            <a:r>
              <a:rPr lang="it-IT" b="1" i="1" dirty="0" smtClean="0">
                <a:solidFill>
                  <a:srgbClr val="FF0000"/>
                </a:solidFill>
              </a:rPr>
              <a:t>VIA CALIMALA- VIA ROMA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572001" y="1268760"/>
            <a:ext cx="4114800" cy="906115"/>
          </a:xfrm>
        </p:spPr>
        <p:txBody>
          <a:bodyPr>
            <a:normAutofit/>
          </a:bodyPr>
          <a:lstStyle/>
          <a:p>
            <a:pPr algn="ctr"/>
            <a:r>
              <a:rPr lang="it-IT" i="1" dirty="0" smtClean="0">
                <a:solidFill>
                  <a:srgbClr val="FF3399"/>
                </a:solidFill>
              </a:rPr>
              <a:t>DECUMANO MASSIMO</a:t>
            </a:r>
          </a:p>
          <a:p>
            <a:pPr algn="ctr"/>
            <a:r>
              <a:rPr lang="it-IT" i="1" dirty="0" smtClean="0">
                <a:solidFill>
                  <a:srgbClr val="FF3399"/>
                </a:solidFill>
              </a:rPr>
              <a:t>DIREZIONE NORD-SUD</a:t>
            </a:r>
            <a:endParaRPr lang="it-IT" i="1" dirty="0">
              <a:solidFill>
                <a:srgbClr val="FF3399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i="1" dirty="0">
                <a:solidFill>
                  <a:srgbClr val="FF0000"/>
                </a:solidFill>
              </a:rPr>
              <a:t>OGGI </a:t>
            </a:r>
            <a:endParaRPr lang="it-IT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b="1" i="1" dirty="0" smtClean="0">
                <a:solidFill>
                  <a:srgbClr val="FF0000"/>
                </a:solidFill>
              </a:rPr>
              <a:t>VIA </a:t>
            </a:r>
            <a:r>
              <a:rPr lang="it-IT" b="1" i="1" dirty="0">
                <a:solidFill>
                  <a:srgbClr val="FF0000"/>
                </a:solidFill>
              </a:rPr>
              <a:t>STROZZI- VIA DEL CORSO</a:t>
            </a:r>
          </a:p>
        </p:txBody>
      </p:sp>
    </p:spTree>
    <p:extLst>
      <p:ext uri="{BB962C8B-B14F-4D97-AF65-F5344CB8AC3E}">
        <p14:creationId xmlns:p14="http://schemas.microsoft.com/office/powerpoint/2010/main" val="3782759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71184" cy="1162050"/>
          </a:xfrm>
        </p:spPr>
        <p:txBody>
          <a:bodyPr>
            <a:noAutofit/>
          </a:bodyPr>
          <a:lstStyle/>
          <a:p>
            <a:pPr algn="ctr"/>
            <a:r>
              <a:rPr lang="it-IT" sz="2400" i="1" dirty="0" smtClean="0"/>
              <a:t>6 APRILE 2019</a:t>
            </a:r>
            <a:br>
              <a:rPr lang="it-IT" sz="2400" i="1" dirty="0" smtClean="0"/>
            </a:br>
            <a:r>
              <a:rPr lang="it-IT" sz="2400" i="1" dirty="0" smtClean="0"/>
              <a:t>PRESENTAZIONE DEL LABORATORIO:</a:t>
            </a:r>
            <a:br>
              <a:rPr lang="it-IT" sz="2400" i="1" dirty="0" smtClean="0"/>
            </a:br>
            <a:r>
              <a:rPr lang="it-IT" sz="2400" i="1" dirty="0" smtClean="0"/>
              <a:t>AVVENTURA ARCHEOLOGICA PER LE STRADE DELLA CITTA’</a:t>
            </a:r>
            <a:endParaRPr lang="it-IT" sz="2400" i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6855" b="5964"/>
          <a:stretch/>
        </p:blipFill>
        <p:spPr>
          <a:xfrm>
            <a:off x="3563888" y="1988840"/>
            <a:ext cx="5099925" cy="4476465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2060848"/>
            <a:ext cx="3008313" cy="406531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FF0000"/>
                </a:solidFill>
              </a:rPr>
              <a:t>SI FORMANO I GRUPPI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FF0000"/>
                </a:solidFill>
              </a:rPr>
              <a:t>SI DISTRIBUISCONO COPIE  DELLA PLANIMETRIA DI CORINTO CORINTI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FF0000"/>
                </a:solidFill>
              </a:rPr>
              <a:t>SI DEFINISCONO GLI OBIETTIVI DELLA RICERCA  DI CIASCUN GRUPPO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15816" y="116632"/>
            <a:ext cx="5770984" cy="1301006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TRA </a:t>
            </a:r>
            <a:r>
              <a:rPr lang="it-IT" sz="3200" b="1" i="1" dirty="0">
                <a:solidFill>
                  <a:srgbClr val="FF0000"/>
                </a:solidFill>
              </a:rPr>
              <a:t>VIA DEL </a:t>
            </a:r>
            <a:r>
              <a:rPr lang="it-IT" sz="3200" b="1" i="1" dirty="0" smtClean="0">
                <a:solidFill>
                  <a:srgbClr val="FF0000"/>
                </a:solidFill>
              </a:rPr>
              <a:t>BRUNELLESCHI</a:t>
            </a:r>
            <a:r>
              <a:rPr lang="it-IT" sz="3200" b="1" dirty="0" smtClean="0">
                <a:solidFill>
                  <a:srgbClr val="FF0000"/>
                </a:solidFill>
              </a:rPr>
              <a:t/>
            </a:r>
            <a:br>
              <a:rPr lang="it-IT" sz="3200" b="1" dirty="0" smtClean="0">
                <a:solidFill>
                  <a:srgbClr val="FF0000"/>
                </a:solidFill>
              </a:rPr>
            </a:br>
            <a:r>
              <a:rPr lang="it-IT" sz="3200" b="1" dirty="0" smtClean="0">
                <a:solidFill>
                  <a:srgbClr val="FF0000"/>
                </a:solidFill>
              </a:rPr>
              <a:t> E</a:t>
            </a:r>
            <a:br>
              <a:rPr lang="it-IT" sz="3200" b="1" dirty="0" smtClean="0">
                <a:solidFill>
                  <a:srgbClr val="FF0000"/>
                </a:solidFill>
              </a:rPr>
            </a:b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i="1" dirty="0">
                <a:solidFill>
                  <a:srgbClr val="FF0000"/>
                </a:solidFill>
              </a:rPr>
              <a:t>VIA DEL CAMPIDOGLIO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2596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indent="0" algn="ctr">
              <a:buNone/>
            </a:pPr>
            <a:endParaRPr lang="it-IT" b="1" dirty="0" smtClean="0"/>
          </a:p>
          <a:p>
            <a:pPr marL="0" indent="0" algn="ctr">
              <a:buNone/>
            </a:pPr>
            <a:endParaRPr lang="it-IT" b="1" dirty="0"/>
          </a:p>
          <a:p>
            <a:pPr marL="0" indent="0" algn="ctr">
              <a:buNone/>
            </a:pPr>
            <a:endParaRPr lang="it-IT" b="1" dirty="0" smtClean="0"/>
          </a:p>
          <a:p>
            <a:pPr marL="0" indent="0" algn="ctr">
              <a:buNone/>
            </a:pPr>
            <a:r>
              <a:rPr lang="it-IT" b="1" dirty="0" smtClean="0"/>
              <a:t>IL </a:t>
            </a:r>
            <a:r>
              <a:rPr lang="it-IT" sz="3600" b="1" i="1" dirty="0" smtClean="0">
                <a:solidFill>
                  <a:srgbClr val="FF0000"/>
                </a:solidFill>
              </a:rPr>
              <a:t>TEMPIO</a:t>
            </a:r>
            <a:r>
              <a:rPr lang="it-IT" b="1" dirty="0" smtClean="0"/>
              <a:t> DEDICATO A </a:t>
            </a:r>
            <a:r>
              <a:rPr lang="it-IT" sz="3600" b="1" i="1" dirty="0" smtClean="0">
                <a:solidFill>
                  <a:srgbClr val="FF0000"/>
                </a:solidFill>
              </a:rPr>
              <a:t>GIOVE CAPITOLINO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sp>
        <p:nvSpPr>
          <p:cNvPr id="5" name="Nuvola 4"/>
          <p:cNvSpPr/>
          <p:nvPr/>
        </p:nvSpPr>
        <p:spPr>
          <a:xfrm>
            <a:off x="0" y="260648"/>
            <a:ext cx="3131840" cy="144016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23528" y="548681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SOLO IL NOME DELLE STRADE SUGGERISCE COSA CI SIA STATO IN PASSATO</a:t>
            </a:r>
            <a:endParaRPr lang="it-IT" sz="1400" b="1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40" y="4365104"/>
            <a:ext cx="3051123" cy="2348880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63401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OBIETTIVO N. </a:t>
            </a:r>
            <a:r>
              <a:rPr lang="it-IT" b="1" dirty="0" smtClean="0"/>
              <a:t>6 </a:t>
            </a:r>
            <a:r>
              <a:rPr lang="it-IT" b="1" dirty="0"/>
              <a:t>PUNTO </a:t>
            </a:r>
            <a:r>
              <a:rPr lang="it-IT" b="1" dirty="0" smtClean="0"/>
              <a:t>E: 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i="1" dirty="0">
                <a:solidFill>
                  <a:srgbClr val="FF0000"/>
                </a:solidFill>
              </a:rPr>
              <a:t>VIA </a:t>
            </a:r>
            <a:r>
              <a:rPr lang="it-IT" b="1" i="1" dirty="0" smtClean="0">
                <a:solidFill>
                  <a:srgbClr val="FF0000"/>
                </a:solidFill>
              </a:rPr>
              <a:t>DELLE OCHE- VIA DEL CORSO</a:t>
            </a:r>
            <a:endParaRPr lang="it-IT" dirty="0"/>
          </a:p>
        </p:txBody>
      </p:sp>
      <p:sp>
        <p:nvSpPr>
          <p:cNvPr id="3" name="Ovale 2"/>
          <p:cNvSpPr/>
          <p:nvPr/>
        </p:nvSpPr>
        <p:spPr>
          <a:xfrm>
            <a:off x="3563888" y="4118694"/>
            <a:ext cx="1584176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>
            <a:off x="3779912" y="3573016"/>
            <a:ext cx="432048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105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162050"/>
          </a:xfrm>
        </p:spPr>
        <p:txBody>
          <a:bodyPr>
            <a:noAutofit/>
          </a:bodyPr>
          <a:lstStyle/>
          <a:p>
            <a:pPr algn="ctr"/>
            <a:r>
              <a:rPr lang="it-IT" sz="3600" i="1" dirty="0" smtClean="0">
                <a:solidFill>
                  <a:srgbClr val="FF0000"/>
                </a:solidFill>
              </a:rPr>
              <a:t>TORRE DELLA PAZZAGLIA  </a:t>
            </a:r>
            <a:r>
              <a:rPr lang="it-IT" sz="3600" dirty="0" smtClean="0"/>
              <a:t>UNICA TORRE DI FIRENZE CON PIANTA CIRCOLARE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5936" y="1556792"/>
            <a:ext cx="4762872" cy="4713387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800" b="1" dirty="0" smtClean="0"/>
              <a:t>OGGI </a:t>
            </a:r>
            <a:r>
              <a:rPr lang="it-IT" sz="2800" b="1" i="1" dirty="0" smtClean="0"/>
              <a:t>HOTEL BRUNELLESCHI</a:t>
            </a:r>
            <a:endParaRPr lang="it-IT" sz="2800" b="1" i="1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9552" y="1844824"/>
            <a:ext cx="3008313" cy="4691063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b="1" i="1" dirty="0" smtClean="0">
                <a:solidFill>
                  <a:srgbClr val="FF0000"/>
                </a:solidFill>
              </a:rPr>
              <a:t>CARCERE FEMMINILE IN EPOCA MEDIEVALE, IL NOME  RICORDA GLI SCOMODI GIACIGLI DI PAGLIA DESTINATI ALLE DETENUTE.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000" b="1" i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b="1" i="1" dirty="0">
                <a:solidFill>
                  <a:srgbClr val="FF0000"/>
                </a:solidFill>
              </a:rPr>
              <a:t>IN EPOCHE SUCCESSIVE </a:t>
            </a:r>
            <a:r>
              <a:rPr lang="it-IT" sz="2000" b="1" i="1" dirty="0" smtClean="0">
                <a:solidFill>
                  <a:srgbClr val="FF0000"/>
                </a:solidFill>
              </a:rPr>
              <a:t>INCORPORATA E NASCOSTA IN </a:t>
            </a:r>
            <a:r>
              <a:rPr lang="it-IT" sz="2000" b="1" i="1" dirty="0">
                <a:solidFill>
                  <a:srgbClr val="FF0000"/>
                </a:solidFill>
              </a:rPr>
              <a:t>COSTRUZIONI </a:t>
            </a:r>
            <a:r>
              <a:rPr lang="it-IT" sz="2000" b="1" i="1" dirty="0" smtClean="0">
                <a:solidFill>
                  <a:srgbClr val="FF0000"/>
                </a:solidFill>
              </a:rPr>
              <a:t>PRIVATE </a:t>
            </a:r>
          </a:p>
          <a:p>
            <a:endParaRPr lang="it-IT" sz="2000" b="1" i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b="1" i="1" dirty="0" smtClean="0">
                <a:solidFill>
                  <a:srgbClr val="FF0000"/>
                </a:solidFill>
              </a:rPr>
              <a:t>DIVENUTA </a:t>
            </a:r>
            <a:r>
              <a:rPr lang="it-IT" sz="2000" b="1" i="1" dirty="0">
                <a:solidFill>
                  <a:srgbClr val="FF0000"/>
                </a:solidFill>
              </a:rPr>
              <a:t>PROPRIETÀ </a:t>
            </a:r>
            <a:r>
              <a:rPr lang="it-IT" sz="2000" b="1" i="1" dirty="0" smtClean="0">
                <a:solidFill>
                  <a:srgbClr val="FF0000"/>
                </a:solidFill>
              </a:rPr>
              <a:t>DELL’ISTITUTO </a:t>
            </a:r>
            <a:r>
              <a:rPr lang="it-IT" sz="2000" b="1" i="1" dirty="0">
                <a:solidFill>
                  <a:srgbClr val="FF0000"/>
                </a:solidFill>
              </a:rPr>
              <a:t>NAZIONALE DELLA ASSICURAZIONI, È STATA PORTATA ALLA LUCE CON LAVORI DI RESTAURO</a:t>
            </a:r>
          </a:p>
        </p:txBody>
      </p:sp>
    </p:spTree>
    <p:extLst>
      <p:ext uri="{BB962C8B-B14F-4D97-AF65-F5344CB8AC3E}">
        <p14:creationId xmlns:p14="http://schemas.microsoft.com/office/powerpoint/2010/main" val="4208186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714202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/>
              <a:t>SCOPRIAMO COSA NASCONDONO I SOTTERRANEI....</a:t>
            </a:r>
            <a:br>
              <a:rPr lang="it-IT" sz="3600" b="1" dirty="0" smtClean="0"/>
            </a:br>
            <a:r>
              <a:rPr lang="it-IT" sz="3600" b="1" i="1" dirty="0" smtClean="0">
                <a:solidFill>
                  <a:srgbClr val="FF0000"/>
                </a:solidFill>
              </a:rPr>
              <a:t>LE TERME DI FLORENTIA: FRIGIDARIUM E CALIDARIUM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12854"/>
            <a:ext cx="2952328" cy="22051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520412"/>
            <a:ext cx="2958664" cy="22098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5" y="4461626"/>
            <a:ext cx="3037369" cy="22686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12854"/>
            <a:ext cx="2784833" cy="208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36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/>
              <a:t>…IL MUSEO DELLA PAZZAGLIA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FFFF00"/>
                </a:solidFill>
              </a:rPr>
              <a:t>TRACCE DELLE ORIGINI ROMANE DI FIRENZE: ANTICHI COCCI 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72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301608" cy="2952327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TRACCE MOLTO NASCOSTE</a:t>
            </a:r>
            <a:r>
              <a:rPr lang="it-IT" sz="3600" b="1" dirty="0" smtClean="0"/>
              <a:t>…</a:t>
            </a:r>
            <a:br>
              <a:rPr lang="it-IT" sz="3600" b="1" dirty="0" smtClean="0"/>
            </a:br>
            <a:r>
              <a:rPr lang="it-IT" sz="3600" b="1" dirty="0" smtClean="0"/>
              <a:t>RINGRAZIAMO IL PERSONALE DELL’HOTEL PER AVERCI CONSENTITO DI VISITARE IL </a:t>
            </a:r>
            <a:r>
              <a:rPr lang="it-IT" sz="3600" b="1" i="1" dirty="0" smtClean="0">
                <a:solidFill>
                  <a:srgbClr val="FF0000"/>
                </a:solidFill>
              </a:rPr>
              <a:t>MUSEO «SOTTERRANEO</a:t>
            </a:r>
            <a:r>
              <a:rPr lang="it-IT" i="1" dirty="0" smtClean="0">
                <a:solidFill>
                  <a:srgbClr val="FF0000"/>
                </a:solidFill>
              </a:rPr>
              <a:t>»</a:t>
            </a:r>
            <a:endParaRPr lang="it-IT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b="1" dirty="0" smtClean="0"/>
              <a:t>TESORO CONQUISTATO!</a:t>
            </a:r>
            <a:br>
              <a:rPr lang="it-IT" sz="3600" b="1" dirty="0" smtClean="0"/>
            </a:br>
            <a:r>
              <a:rPr lang="it-IT" sz="3600" b="1" i="1" dirty="0" smtClean="0">
                <a:solidFill>
                  <a:srgbClr val="FF0000"/>
                </a:solidFill>
              </a:rPr>
              <a:t>COSA CI PORTIAMO A CASA?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sp>
        <p:nvSpPr>
          <p:cNvPr id="4" name="Nuvola 3"/>
          <p:cNvSpPr/>
          <p:nvPr/>
        </p:nvSpPr>
        <p:spPr>
          <a:xfrm>
            <a:off x="107504" y="1340768"/>
            <a:ext cx="8568952" cy="5256584"/>
          </a:xfrm>
          <a:prstGeom prst="clou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331640" y="2158114"/>
            <a:ext cx="5544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/>
              <a:t>L’</a:t>
            </a:r>
            <a:r>
              <a:rPr lang="it-IT" sz="2000" b="1" i="1" dirty="0" smtClean="0">
                <a:solidFill>
                  <a:srgbClr val="FF0000"/>
                </a:solidFill>
              </a:rPr>
              <a:t>OPPORTUNITA’</a:t>
            </a:r>
            <a:r>
              <a:rPr lang="it-IT" sz="2000" b="1" dirty="0" smtClean="0"/>
              <a:t> DI AVER SPERIMENTATO UNA METODOLOGIA  DI RICERCA ATTIVA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/>
              <a:t>L’</a:t>
            </a:r>
            <a:r>
              <a:rPr lang="it-IT" sz="2000" b="1" i="1" dirty="0" smtClean="0">
                <a:solidFill>
                  <a:srgbClr val="FF0000"/>
                </a:solidFill>
              </a:rPr>
              <a:t>ENTUSIASMO</a:t>
            </a:r>
            <a:r>
              <a:rPr lang="it-IT" sz="2000" b="1" dirty="0" smtClean="0"/>
              <a:t> DI CHI SI SENTE ARRICCHITO DA UNA ATTIVITA’ DIVERTENTE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/>
              <a:t>LA </a:t>
            </a:r>
            <a:r>
              <a:rPr lang="it-IT" sz="2000" b="1" i="1" dirty="0" smtClean="0">
                <a:solidFill>
                  <a:srgbClr val="FF0000"/>
                </a:solidFill>
              </a:rPr>
              <a:t>VOGLIA</a:t>
            </a:r>
            <a:r>
              <a:rPr lang="it-IT" sz="2000" b="1" dirty="0" smtClean="0"/>
              <a:t> , UN GIORNO, DI PROPORRE LE CONOSCENZE ATTRAVERSO IL </a:t>
            </a:r>
            <a:r>
              <a:rPr lang="it-IT" sz="2000" b="1" i="1" dirty="0" smtClean="0"/>
              <a:t>FARE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/>
              <a:t>IL </a:t>
            </a:r>
            <a:r>
              <a:rPr lang="it-IT" sz="2000" b="1" i="1" dirty="0" smtClean="0">
                <a:solidFill>
                  <a:srgbClr val="FF0000"/>
                </a:solidFill>
              </a:rPr>
              <a:t>DESIDERIO</a:t>
            </a:r>
            <a:r>
              <a:rPr lang="it-IT" sz="2000" b="1" dirty="0" smtClean="0"/>
              <a:t> CHE LA STORIA ANTICA DI FIRENZE NON RESTI NASCOSTA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/>
              <a:t>IL </a:t>
            </a:r>
            <a:r>
              <a:rPr lang="it-IT" sz="2000" b="1" i="1" dirty="0" smtClean="0">
                <a:solidFill>
                  <a:srgbClr val="FF0000"/>
                </a:solidFill>
              </a:rPr>
              <a:t>SOGNO</a:t>
            </a:r>
            <a:r>
              <a:rPr lang="it-IT" sz="2000" b="1" dirty="0" smtClean="0"/>
              <a:t>, UN GIORNO, DI REALIZZARE CON I BAMBINI UN PERCORSO PER LA SCOPERTA DI FLORENTIA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3657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84976" cy="2664296"/>
          </a:xfrm>
        </p:spPr>
        <p:txBody>
          <a:bodyPr>
            <a:normAutofit fontScale="90000"/>
          </a:bodyPr>
          <a:lstStyle/>
          <a:p>
            <a:r>
              <a:rPr lang="it-IT" sz="4900" b="1" dirty="0" smtClean="0">
                <a:solidFill>
                  <a:srgbClr val="FF3399"/>
                </a:solidFill>
              </a:rPr>
              <a:t>BREVE STORIA DI FIRENZE…</a:t>
            </a:r>
            <a:br>
              <a:rPr lang="it-IT" sz="4900" b="1" dirty="0" smtClean="0">
                <a:solidFill>
                  <a:srgbClr val="FF3399"/>
                </a:solidFill>
              </a:rPr>
            </a:br>
            <a:r>
              <a:rPr lang="it-IT" sz="3600" b="1" dirty="0" smtClean="0"/>
              <a:t>- </a:t>
            </a:r>
            <a:r>
              <a:rPr lang="it-IT" sz="3600" b="1" i="1" dirty="0" smtClean="0"/>
              <a:t>COSA C’ERA PRIMA DI FIRENZE?</a:t>
            </a:r>
            <a:br>
              <a:rPr lang="it-IT" sz="3600" b="1" i="1" dirty="0" smtClean="0"/>
            </a:br>
            <a:r>
              <a:rPr lang="it-IT" sz="3600" b="1" i="1" dirty="0" smtClean="0"/>
              <a:t/>
            </a:r>
            <a:br>
              <a:rPr lang="it-IT" sz="3600" b="1" i="1" dirty="0" smtClean="0"/>
            </a:br>
            <a:r>
              <a:rPr lang="it-IT" sz="3600" b="1" dirty="0" smtClean="0">
                <a:solidFill>
                  <a:srgbClr val="FF0000"/>
                </a:solidFill>
              </a:rPr>
              <a:t>PRIMA UN GRANDE LAGO</a:t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3600" b="1" dirty="0" smtClean="0">
                <a:solidFill>
                  <a:srgbClr val="FFFF00"/>
                </a:solidFill>
              </a:rPr>
              <a:t>POI FORESTE CESPUGLI PALUDI</a:t>
            </a:r>
            <a:endParaRPr lang="it-I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4000" b="1" i="1" dirty="0" smtClean="0">
                <a:solidFill>
                  <a:srgbClr val="FF0000"/>
                </a:solidFill>
              </a:rPr>
              <a:t>UNA LEGGENDA RACCONTA…</a:t>
            </a:r>
            <a:endParaRPr lang="it-IT" sz="4000" b="1" i="1" dirty="0">
              <a:solidFill>
                <a:srgbClr val="FF0000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372200" y="1484784"/>
            <a:ext cx="2646040" cy="2664296"/>
          </a:xfrm>
        </p:spPr>
        <p:txBody>
          <a:bodyPr>
            <a:normAutofit/>
          </a:bodyPr>
          <a:lstStyle/>
          <a:p>
            <a:r>
              <a:rPr lang="it-IT" dirty="0" smtClean="0"/>
              <a:t>59 A.C. GIULIO CESARE  BONIFICO’ LA PIANURA </a:t>
            </a:r>
          </a:p>
          <a:p>
            <a:r>
              <a:rPr lang="it-IT" dirty="0" smtClean="0"/>
              <a:t>COSTRUI’ UN </a:t>
            </a:r>
            <a:r>
              <a:rPr lang="it-IT" i="1" dirty="0" smtClean="0"/>
              <a:t>CASTRUM </a:t>
            </a:r>
            <a:r>
              <a:rPr lang="it-IT" dirty="0" smtClean="0"/>
              <a:t>PER I SUOI VETERANI</a:t>
            </a:r>
            <a:endParaRPr lang="it-IT" dirty="0"/>
          </a:p>
        </p:txBody>
      </p:sp>
      <p:pic>
        <p:nvPicPr>
          <p:cNvPr id="12" name="Segnaposto contenuto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437112"/>
            <a:ext cx="3086386" cy="2093598"/>
          </a:xfrm>
        </p:spPr>
      </p:pic>
    </p:spTree>
    <p:extLst>
      <p:ext uri="{BB962C8B-B14F-4D97-AF65-F5344CB8AC3E}">
        <p14:creationId xmlns:p14="http://schemas.microsoft.com/office/powerpoint/2010/main" val="400417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2218258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DAL </a:t>
            </a:r>
            <a:r>
              <a:rPr lang="it-IT" b="1" i="1" dirty="0" smtClean="0">
                <a:solidFill>
                  <a:srgbClr val="FFFF00"/>
                </a:solidFill>
              </a:rPr>
              <a:t>CASTRUM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A </a:t>
            </a:r>
            <a:r>
              <a:rPr lang="it-IT" b="1" i="1" dirty="0" smtClean="0">
                <a:solidFill>
                  <a:srgbClr val="FFFF00"/>
                </a:solidFill>
              </a:rPr>
              <a:t>FLORENTIA</a:t>
            </a:r>
            <a:r>
              <a:rPr lang="it-IT" b="1" i="1" dirty="0" smtClean="0">
                <a:solidFill>
                  <a:srgbClr val="FF0000"/>
                </a:solidFill>
              </a:rPr>
              <a:t/>
            </a:r>
            <a:br>
              <a:rPr lang="it-IT" b="1" i="1" dirty="0" smtClean="0">
                <a:solidFill>
                  <a:srgbClr val="FF0000"/>
                </a:solidFill>
              </a:rPr>
            </a:br>
            <a:r>
              <a:rPr lang="it-IT" b="1" i="1" dirty="0" smtClean="0">
                <a:solidFill>
                  <a:srgbClr val="FF0000"/>
                </a:solidFill>
              </a:rPr>
              <a:t>città ricca di </a:t>
            </a:r>
            <a:r>
              <a:rPr lang="it-IT" b="1" i="1" dirty="0" smtClean="0">
                <a:solidFill>
                  <a:srgbClr val="002060"/>
                </a:solidFill>
              </a:rPr>
              <a:t>edifici in marmo, un teatro, un anfiteatro…</a:t>
            </a:r>
            <a:endParaRPr lang="it-IT" b="1" i="1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013176"/>
            <a:ext cx="2936586" cy="1744506"/>
          </a:xfrm>
        </p:spPr>
      </p:pic>
    </p:spTree>
    <p:extLst>
      <p:ext uri="{BB962C8B-B14F-4D97-AF65-F5344CB8AC3E}">
        <p14:creationId xmlns:p14="http://schemas.microsoft.com/office/powerpoint/2010/main" val="162089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1470025"/>
          </a:xfrm>
        </p:spPr>
        <p:txBody>
          <a:bodyPr/>
          <a:lstStyle/>
          <a:p>
            <a:r>
              <a:rPr lang="it-IT" b="1" i="1" dirty="0" smtClean="0"/>
              <a:t>CACCIA AL TESORO NEL CUORE ANTICO DI FIRENZE</a:t>
            </a:r>
            <a:endParaRPr lang="it-IT" b="1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87624" y="2996952"/>
            <a:ext cx="6840760" cy="2736304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b="1" dirty="0" smtClean="0">
                <a:solidFill>
                  <a:srgbClr val="FF0000"/>
                </a:solidFill>
              </a:rPr>
              <a:t>ZAINI IN SPALLA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b="1" dirty="0" smtClean="0">
                <a:solidFill>
                  <a:srgbClr val="FF0000"/>
                </a:solidFill>
              </a:rPr>
              <a:t>PLANIMETRIA ALLA MANO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b="1" dirty="0" smtClean="0">
                <a:solidFill>
                  <a:srgbClr val="FF0000"/>
                </a:solidFill>
              </a:rPr>
              <a:t>OCCHI APERTI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b="1" dirty="0" smtClean="0">
                <a:solidFill>
                  <a:srgbClr val="FF0000"/>
                </a:solidFill>
              </a:rPr>
              <a:t>IN GIRO PER LA CITTA’ A CACCIA DELLA STORIA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OBIETTIVO N.1 PUNTO C</a:t>
            </a:r>
            <a:br>
              <a:rPr lang="it-IT" b="1" dirty="0" smtClean="0"/>
            </a:br>
            <a:r>
              <a:rPr lang="it-IT" sz="4000" b="1" i="1" dirty="0" smtClean="0">
                <a:solidFill>
                  <a:srgbClr val="FF0000"/>
                </a:solidFill>
              </a:rPr>
              <a:t>RAGGIUNGIAMO VIA DEL PROCONSOLO</a:t>
            </a:r>
            <a:endParaRPr lang="it-IT" sz="4000" b="1" i="1" dirty="0">
              <a:solidFill>
                <a:srgbClr val="FF0000"/>
              </a:solidFill>
            </a:endParaRPr>
          </a:p>
        </p:txBody>
      </p:sp>
      <p:cxnSp>
        <p:nvCxnSpPr>
          <p:cNvPr id="4" name="Connettore 2 3"/>
          <p:cNvCxnSpPr/>
          <p:nvPr/>
        </p:nvCxnSpPr>
        <p:spPr>
          <a:xfrm>
            <a:off x="1696236" y="2636912"/>
            <a:ext cx="1008112" cy="93610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e 4"/>
          <p:cNvSpPr/>
          <p:nvPr/>
        </p:nvSpPr>
        <p:spPr>
          <a:xfrm>
            <a:off x="1390394" y="3022979"/>
            <a:ext cx="2245502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7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1584176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/>
              <a:t/>
            </a:r>
            <a:br>
              <a:rPr lang="it-IT" sz="3600" b="1" dirty="0" smtClean="0"/>
            </a:br>
            <a:r>
              <a:rPr lang="it-IT" sz="3600" b="1" dirty="0" smtClean="0"/>
              <a:t>SIAMO FUORI DALLA PORTA EST,LUNGO LE MURA…. </a:t>
            </a:r>
            <a:br>
              <a:rPr lang="it-IT" sz="3600" b="1" dirty="0" smtClean="0"/>
            </a:br>
            <a:r>
              <a:rPr lang="it-IT" sz="3600" b="1" dirty="0" smtClean="0">
                <a:solidFill>
                  <a:srgbClr val="FFFF00"/>
                </a:solidFill>
              </a:rPr>
              <a:t>Linee dorate segnano il </a:t>
            </a:r>
            <a:r>
              <a:rPr lang="it-IT" sz="3100" b="1" dirty="0" smtClean="0">
                <a:solidFill>
                  <a:srgbClr val="FFFF00"/>
                </a:solidFill>
              </a:rPr>
              <a:t>perimetro delle</a:t>
            </a:r>
            <a:br>
              <a:rPr lang="it-IT" sz="3100" b="1" dirty="0" smtClean="0">
                <a:solidFill>
                  <a:srgbClr val="FFFF00"/>
                </a:solidFill>
              </a:rPr>
            </a:br>
            <a:r>
              <a:rPr lang="it-IT" sz="3100" b="1" dirty="0" smtClean="0">
                <a:solidFill>
                  <a:srgbClr val="FFFF00"/>
                </a:solidFill>
              </a:rPr>
              <a:t> TORRI DI AVVISTAMENTO</a:t>
            </a:r>
            <a:endParaRPr lang="it-IT" sz="3100" b="1" dirty="0">
              <a:solidFill>
                <a:srgbClr val="FFFF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7504" y="3429000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OGGI UN NEGOZIO DI ABBIGLIAMENTO…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99299"/>
            <a:ext cx="3528392" cy="2635404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74929" y="3212976"/>
            <a:ext cx="4041775" cy="711770"/>
          </a:xfrm>
        </p:spPr>
        <p:txBody>
          <a:bodyPr>
            <a:noAutofit/>
          </a:bodyPr>
          <a:lstStyle/>
          <a:p>
            <a:r>
              <a:rPr lang="it-IT" sz="2000" dirty="0" smtClean="0"/>
              <a:t>SORGE SUI RESTI DI UNA TORRE LUNGO LE MURA DELLA CITTÀ ROMANA</a:t>
            </a:r>
            <a:endParaRPr lang="it-IT" sz="2000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05064"/>
            <a:ext cx="3537719" cy="2642370"/>
          </a:xfrm>
        </p:spPr>
      </p:pic>
    </p:spTree>
    <p:extLst>
      <p:ext uri="{BB962C8B-B14F-4D97-AF65-F5344CB8AC3E}">
        <p14:creationId xmlns:p14="http://schemas.microsoft.com/office/powerpoint/2010/main" val="61527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</TotalTime>
  <Words>589</Words>
  <Application>Microsoft Office PowerPoint</Application>
  <PresentationFormat>Presentazione su schermo (4:3)</PresentationFormat>
  <Paragraphs>99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Tema di Office</vt:lpstr>
      <vt:lpstr>LABORATORIO DI TECNOLOGIE DELL’ISTRUZIONE  2018-2019 PROF.SSA MARIA RANIERI</vt:lpstr>
      <vt:lpstr> ATTIVITA’ PROPOSTA E REALIZZATA DA  ROSARIA DI SANTO E LANDO LANDI  MEMBRI E FORMATORI </vt:lpstr>
      <vt:lpstr>6 APRILE 2019 PRESENTAZIONE DEL LABORATORIO: AVVENTURA ARCHEOLOGICA PER LE STRADE DELLA CITTA’</vt:lpstr>
      <vt:lpstr>BREVE STORIA DI FIRENZE… - COSA C’ERA PRIMA DI FIRENZE?  PRIMA UN GRANDE LAGO POI FORESTE CESPUGLI PALUDI</vt:lpstr>
      <vt:lpstr>UNA LEGGENDA RACCONTA…</vt:lpstr>
      <vt:lpstr>DAL CASTRUM A FLORENTIA città ricca di edifici in marmo, un teatro, un anfiteatro…</vt:lpstr>
      <vt:lpstr>CACCIA AL TESORO NEL CUORE ANTICO DI FIRENZE</vt:lpstr>
      <vt:lpstr>OBIETTIVO N.1 PUNTO C RAGGIUNGIAMO VIA DEL PROCONSOLO</vt:lpstr>
      <vt:lpstr> SIAMO FUORI DALLA PORTA EST,LUNGO LE MURA….  Linee dorate segnano il perimetro delle  TORRI DI AVVISTAMENTO</vt:lpstr>
      <vt:lpstr>UN PANNELLO ESPLICATIVO AIUTA A CAPIRE MEGLIO….</vt:lpstr>
      <vt:lpstr>OBIETTIVO N.2:  PUNTO D INCROCIO VIA DE’ GONDI – BORGO DEI GRECI</vt:lpstr>
      <vt:lpstr>PERCORRIAMO PIAZZA SAN FIRENZE CHE TERMINA CON …</vt:lpstr>
      <vt:lpstr>    VIA DE’ GONDI È UNA STRADA IN PENDENZA   PROVIENE DA PIAZZA DELLA SIGNORIA … E’ SU PARTE DELLA CAVEA DEL TEATRO ROMANO DI FLORENTIA</vt:lpstr>
      <vt:lpstr>SOLO CHI VISITA PALAZZO VECCHIO SCOPRE CHE PARTE DELLE SUE FONDAMENTA  SONO  LE MURA ESTERNE DELL’ANTICO TEATRO ROMANO</vt:lpstr>
      <vt:lpstr>OBIETTIVO N. 3 PUNTO F:  VIA BENTACCORDI - VIA TORTA</vt:lpstr>
      <vt:lpstr>PROSEGUENDO LUNGO BORGO DEI GRECI , A DESTRA C’È… VIA BENTACCORDI E POI PIAZZA PERUZZI</vt:lpstr>
      <vt:lpstr>TORNANDO SU BORGO DEI GRECI A SINISTRA C’È… VIA TORTA COSIDDETTA PERCHE’ TORDEGGIANTE</vt:lpstr>
      <vt:lpstr>A CACCIA DI NOTIZIE … DA FRANCESCOVINI</vt:lpstr>
      <vt:lpstr>QUI SORGEVA  L’ANFITEATRO ROMANO, SULLE MURA  DEL TERZO- QUARTO ORDINE DELLA TRIBUNA  POGGIANO LE STRADE E GLI EDIFICI DI OGGI</vt:lpstr>
      <vt:lpstr>GIU’, NELLE CANTINE… LE TRACCE…</vt:lpstr>
      <vt:lpstr>E POI…  RITORNAMMO A RIVEDER LE STELLE …  VIA DELLE BURELLA… I CUNICULI PER LE FIERE CHE ENTRAVANO NELL’ANFITEATRO</vt:lpstr>
      <vt:lpstr>SOLO I CLIENTI DI FRANCESCOVINI SCOPRIRANNO IL PERCHE’… NESSUN PANNELLO ESPLICATIVO VALORIZZA QUESTA PREZIOSA TRACCIA DI FLORENTIA</vt:lpstr>
      <vt:lpstr>OBIETTIVO N.4: PUNTO B PIAZZA SAN GIOVANNI- IL BATTISTERO</vt:lpstr>
      <vt:lpstr>UNA SORPRENDENTE SCOPERTA  SU UN LATO NASCOSTO DEL BATTISTERO</vt:lpstr>
      <vt:lpstr>AI PASSANTI, ATTIRATI DA GRANDI OPERE, SFUGGONO LE TRACCE DEL PASSATO NESSUNA SEGNALETICA!</vt:lpstr>
      <vt:lpstr>OBIETTIVO N. 5PUNTO A:  PIAZZA DELLA REPUBBLICA</vt:lpstr>
      <vt:lpstr>PIAZZA DELLA REPUBBLICA:  IL FORO DI FLORENTIA</vt:lpstr>
      <vt:lpstr>COLONNA DELL’ABBONDANZA… IL PUNTO DI INCONTRO TRA CARDO E DECUMANO</vt:lpstr>
      <vt:lpstr>LE STRADE PRINCIPALI DEL CASTRUM</vt:lpstr>
      <vt:lpstr>TRA VIA DEL BRUNELLESCHI  E  VIA DEL CAMPIDOGLIO</vt:lpstr>
      <vt:lpstr>OBIETTIVO N. 6 PUNTO E:  VIA DELLE OCHE- VIA DEL CORSO</vt:lpstr>
      <vt:lpstr>TORRE DELLA PAZZAGLIA  UNICA TORRE DI FIRENZE CON PIANTA CIRCOLARE</vt:lpstr>
      <vt:lpstr>SCOPRIAMO COSA NASCONDONO I SOTTERRANEI.... LE TERME DI FLORENTIA: FRIGIDARIUM E CALIDARIUM</vt:lpstr>
      <vt:lpstr>…IL MUSEO DELLA PAZZAGLIA</vt:lpstr>
      <vt:lpstr>TRACCE MOLTO NASCOSTE… RINGRAZIAMO IL PERSONALE DELL’HOTEL PER AVERCI CONSENTITO DI VISITARE IL MUSEO «SOTTERRANEO»</vt:lpstr>
      <vt:lpstr>TESORO CONQUISTATO! COSA CI PORTIAMO A CASA?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</dc:creator>
  <cp:lastModifiedBy>barbara</cp:lastModifiedBy>
  <cp:revision>47</cp:revision>
  <dcterms:created xsi:type="dcterms:W3CDTF">2019-06-18T19:59:30Z</dcterms:created>
  <dcterms:modified xsi:type="dcterms:W3CDTF">2019-06-19T20:25:29Z</dcterms:modified>
</cp:coreProperties>
</file>