
<file path=[Content_Types].xml><?xml version="1.0" encoding="utf-8"?>
<Types xmlns="http://schemas.openxmlformats.org/package/2006/content-types">
  <Default ContentType="image/jpeg" Extension="jpg"/>
  <Default ContentType="application/xml" Extension="xml"/>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2c5392b47326f88b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c5392b47326f88b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2c5392b47326f88b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c5392b47326f88b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2c5392b47326f88b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c5392b47326f88b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2c5392b47326f88b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c5392b47326f88b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2c5392b47326f88b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c5392b47326f88b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2c5392b47326f88b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c5392b47326f88b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2c5392b47326f88b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c5392b47326f88b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2c5392b47326f88b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c5392b47326f88b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2c5392b47326f88b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c5392b47326f88b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2c5392b47326f88b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c5392b47326f88b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2c5392b47326f88b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c5392b47326f88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2c5392b47326f88b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c5392b47326f88b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2c5392b47326f88b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c5392b47326f88b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2c5392b47326f88b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c5392b47326f88b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2c5392b47326f88b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c5392b47326f88b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2c5392b47326f88b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c5392b47326f88b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2c5392b47326f88b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c5392b47326f88b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2c5392b47326f88b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c5392b47326f88b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2c5392b47326f88b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c5392b47326f88b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2c5392b47326f88b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c5392b47326f88b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2c5392b47326f88b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c5392b47326f88b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2c5392b47326f88b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c5392b47326f88b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2c5392b47326f88b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c5392b47326f88b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2c5392b47326f88b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c5392b47326f88b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jp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jpg"/><Relationship Id="rId4" Type="http://schemas.openxmlformats.org/officeDocument/2006/relationships/image" Target="../media/image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09075" y="3833700"/>
            <a:ext cx="8520600" cy="2345700"/>
          </a:xfrm>
          <a:prstGeom prst="rect">
            <a:avLst/>
          </a:prstGeom>
          <a:noFill/>
        </p:spPr>
        <p:txBody>
          <a:bodyPr anchorCtr="0" anchor="b" bIns="91425" lIns="91425" spcFirstLastPara="1" rIns="91425" wrap="square" tIns="91425">
            <a:noAutofit/>
          </a:bodyPr>
          <a:lstStyle/>
          <a:p>
            <a:pPr indent="0" lvl="0" marL="0" rtl="0" algn="ctr">
              <a:spcBef>
                <a:spcPts val="0"/>
              </a:spcBef>
              <a:spcAft>
                <a:spcPts val="0"/>
              </a:spcAft>
              <a:buNone/>
            </a:pPr>
            <a:r>
              <a:rPr lang="it" sz="1800"/>
              <a:t>Università degli Studi di Firenze</a:t>
            </a:r>
            <a:endParaRPr sz="1800"/>
          </a:p>
          <a:p>
            <a:pPr indent="0" lvl="0" marL="0" rtl="0" algn="ctr">
              <a:spcBef>
                <a:spcPts val="0"/>
              </a:spcBef>
              <a:spcAft>
                <a:spcPts val="0"/>
              </a:spcAft>
              <a:buNone/>
            </a:pPr>
            <a:r>
              <a:rPr lang="it" sz="1800"/>
              <a:t>Facoltà di Scienze della Formazione Primaria</a:t>
            </a:r>
            <a:endParaRPr sz="1800"/>
          </a:p>
          <a:p>
            <a:pPr indent="0" lvl="0" marL="0" rtl="0" algn="ctr">
              <a:spcBef>
                <a:spcPts val="0"/>
              </a:spcBef>
              <a:spcAft>
                <a:spcPts val="0"/>
              </a:spcAft>
              <a:buNone/>
            </a:pPr>
            <a:r>
              <a:rPr lang="it" sz="1800"/>
              <a:t>LABORATORIO DI TECNOLOGIE PER L’ISTRUZIONE 2018/2019</a:t>
            </a:r>
            <a:endParaRPr sz="1800"/>
          </a:p>
          <a:p>
            <a:pPr indent="0" lvl="0" marL="0" rtl="0" algn="ctr">
              <a:spcBef>
                <a:spcPts val="0"/>
              </a:spcBef>
              <a:spcAft>
                <a:spcPts val="0"/>
              </a:spcAft>
              <a:buNone/>
            </a:pPr>
            <a:r>
              <a:rPr lang="it" sz="1800"/>
              <a:t>Prof.ssa Maria Ranieri</a:t>
            </a:r>
            <a:endParaRPr sz="1800"/>
          </a:p>
          <a:p>
            <a:pPr indent="0" lvl="0" marL="0" rtl="0" algn="ctr">
              <a:spcBef>
                <a:spcPts val="0"/>
              </a:spcBef>
              <a:spcAft>
                <a:spcPts val="0"/>
              </a:spcAft>
              <a:buNone/>
            </a:pPr>
            <a:r>
              <a:t/>
            </a:r>
            <a:endParaRPr sz="1800"/>
          </a:p>
          <a:p>
            <a:pPr indent="0" lvl="0" marL="0" rtl="0" algn="ctr">
              <a:spcBef>
                <a:spcPts val="0"/>
              </a:spcBef>
              <a:spcAft>
                <a:spcPts val="0"/>
              </a:spcAft>
              <a:buNone/>
            </a:pPr>
            <a:r>
              <a:rPr lang="it" sz="1800"/>
              <a:t>Sara Marcuccetti </a:t>
            </a:r>
            <a:endParaRPr sz="1800"/>
          </a:p>
          <a:p>
            <a:pPr indent="0" lvl="0" marL="0" rtl="0" algn="ctr">
              <a:spcBef>
                <a:spcPts val="0"/>
              </a:spcBef>
              <a:spcAft>
                <a:spcPts val="0"/>
              </a:spcAft>
              <a:buNone/>
            </a:pPr>
            <a:r>
              <a:rPr lang="it" sz="1800"/>
              <a:t>6214671 </a:t>
            </a:r>
            <a:endParaRPr sz="1800"/>
          </a:p>
          <a:p>
            <a:pPr indent="0" lvl="0" marL="0" rtl="0" algn="ctr">
              <a:spcBef>
                <a:spcPts val="0"/>
              </a:spcBef>
              <a:spcAft>
                <a:spcPts val="0"/>
              </a:spcAft>
              <a:buNone/>
            </a:pPr>
            <a:r>
              <a:t/>
            </a:r>
            <a:endParaRPr sz="900"/>
          </a:p>
          <a:p>
            <a:pPr indent="0" lvl="0" marL="0" rtl="0" algn="l">
              <a:spcBef>
                <a:spcPts val="0"/>
              </a:spcBef>
              <a:spcAft>
                <a:spcPts val="0"/>
              </a:spcAft>
              <a:buNone/>
            </a:pPr>
            <a:r>
              <a:t/>
            </a:r>
            <a:endParaRPr/>
          </a:p>
        </p:txBody>
      </p:sp>
      <p:sp>
        <p:nvSpPr>
          <p:cNvPr id="55" name="Google Shape;55;p13"/>
          <p:cNvSpPr txBox="1"/>
          <p:nvPr>
            <p:ph idx="1" type="subTitle"/>
          </p:nvPr>
        </p:nvSpPr>
        <p:spPr>
          <a:xfrm>
            <a:off x="196853" y="296664"/>
            <a:ext cx="8520600" cy="194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t"/>
              <a:t>CUORE ANTICO DI FIRENZE</a:t>
            </a:r>
            <a:endParaRPr/>
          </a:p>
          <a:p>
            <a:pPr indent="0" lvl="0" marL="0" rtl="0" algn="ctr">
              <a:spcBef>
                <a:spcPts val="0"/>
              </a:spcBef>
              <a:spcAft>
                <a:spcPts val="0"/>
              </a:spcAft>
              <a:buNone/>
            </a:pPr>
            <a:r>
              <a:t/>
            </a:r>
            <a:endParaRPr/>
          </a:p>
          <a:p>
            <a:pPr indent="0" lvl="0" marL="0" rtl="0" algn="ctr">
              <a:spcBef>
                <a:spcPts val="0"/>
              </a:spcBef>
              <a:spcAft>
                <a:spcPts val="0"/>
              </a:spcAft>
              <a:buNone/>
            </a:pPr>
            <a:r>
              <a:rPr lang="it"/>
              <a:t>”Alla ricerca delle radici romane nel centro storico di Firenze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Cosa rimane</a:t>
            </a:r>
            <a:endParaRPr/>
          </a:p>
        </p:txBody>
      </p:sp>
      <p:sp>
        <p:nvSpPr>
          <p:cNvPr id="109" name="Google Shape;109;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it"/>
              <a:t>Nel corso degli anni Firenze conobbe invasioni e guerre, attraverso momenti alti e bassi con ampliamenti, perciò costruzione di nuove mura, e restringimenti. </a:t>
            </a:r>
            <a:endParaRPr/>
          </a:p>
          <a:p>
            <a:pPr indent="0" lvl="0" marL="0" rtl="0" algn="l">
              <a:spcBef>
                <a:spcPts val="1600"/>
              </a:spcBef>
              <a:spcAft>
                <a:spcPts val="1600"/>
              </a:spcAft>
              <a:buNone/>
            </a:pPr>
            <a:r>
              <a:rPr lang="it"/>
              <a:t>Dal 1865 al 1871 fu capitale del Regno D’Italia, questo comportò la costruzione di grandi opere di risanamento che sconvolsero l’assetto urbanistico distruggendo molte tracce del passato.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FIRENZE OGGI</a:t>
            </a:r>
            <a:endParaRPr/>
          </a:p>
        </p:txBody>
      </p:sp>
      <p:pic>
        <p:nvPicPr>
          <p:cNvPr id="115" name="Google Shape;115;p23"/>
          <p:cNvPicPr preferRelativeResize="0"/>
          <p:nvPr/>
        </p:nvPicPr>
        <p:blipFill>
          <a:blip r:embed="rId3">
            <a:alphaModFix/>
          </a:blip>
          <a:stretch>
            <a:fillRect/>
          </a:stretch>
        </p:blipFill>
        <p:spPr>
          <a:xfrm>
            <a:off x="1311807" y="1017725"/>
            <a:ext cx="6367258" cy="38209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ATTIVITA’</a:t>
            </a:r>
            <a:endParaRPr/>
          </a:p>
        </p:txBody>
      </p:sp>
      <p:sp>
        <p:nvSpPr>
          <p:cNvPr id="121" name="Google Shape;121;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2750" lvl="0" marL="457200" rtl="0" algn="l">
              <a:spcBef>
                <a:spcPts val="0"/>
              </a:spcBef>
              <a:spcAft>
                <a:spcPts val="0"/>
              </a:spcAft>
              <a:buSzPts val="2900"/>
              <a:buChar char="-"/>
            </a:pPr>
            <a:r>
              <a:rPr lang="it" sz="2900"/>
              <a:t>Caccia al tesoro</a:t>
            </a:r>
            <a:endParaRPr sz="2900"/>
          </a:p>
          <a:p>
            <a:pPr indent="-412750" lvl="0" marL="457200" rtl="0" algn="l">
              <a:spcBef>
                <a:spcPts val="0"/>
              </a:spcBef>
              <a:spcAft>
                <a:spcPts val="0"/>
              </a:spcAft>
              <a:buSzPts val="2900"/>
              <a:buChar char="-"/>
            </a:pPr>
            <a:r>
              <a:rPr lang="it" sz="2900"/>
              <a:t>3 gruppi partecipanti</a:t>
            </a:r>
            <a:endParaRPr sz="2900"/>
          </a:p>
          <a:p>
            <a:pPr indent="-412750" lvl="0" marL="457200" rtl="0" algn="l">
              <a:spcBef>
                <a:spcPts val="0"/>
              </a:spcBef>
              <a:spcAft>
                <a:spcPts val="0"/>
              </a:spcAft>
              <a:buSzPts val="2900"/>
              <a:buChar char="-"/>
            </a:pPr>
            <a:r>
              <a:rPr lang="it" sz="2900"/>
              <a:t>planimetria </a:t>
            </a:r>
            <a:r>
              <a:rPr lang="it" sz="2900"/>
              <a:t>di Corinti</a:t>
            </a:r>
            <a:endParaRPr sz="2900"/>
          </a:p>
          <a:p>
            <a:pPr indent="-412750" lvl="0" marL="457200" rtl="0" algn="l">
              <a:spcBef>
                <a:spcPts val="0"/>
              </a:spcBef>
              <a:spcAft>
                <a:spcPts val="0"/>
              </a:spcAft>
              <a:buSzPts val="2900"/>
              <a:buChar char="-"/>
            </a:pPr>
            <a:r>
              <a:rPr lang="it" sz="2900"/>
              <a:t>Mappa del centro di Firenze</a:t>
            </a:r>
            <a:endParaRPr sz="2900"/>
          </a:p>
          <a:p>
            <a:pPr indent="-412750" lvl="0" marL="457200" rtl="0" algn="l">
              <a:spcBef>
                <a:spcPts val="0"/>
              </a:spcBef>
              <a:spcAft>
                <a:spcPts val="0"/>
              </a:spcAft>
              <a:buSzPts val="2900"/>
              <a:buChar char="-"/>
            </a:pPr>
            <a:r>
              <a:rPr lang="it" sz="2900"/>
              <a:t>Istruzioni</a:t>
            </a:r>
            <a:endParaRPr sz="2900"/>
          </a:p>
          <a:p>
            <a:pPr indent="0" lvl="0" marL="457200" rtl="0" algn="l">
              <a:spcBef>
                <a:spcPts val="1600"/>
              </a:spcBef>
              <a:spcAft>
                <a:spcPts val="16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Materiali</a:t>
            </a:r>
            <a:endParaRPr/>
          </a:p>
        </p:txBody>
      </p:sp>
      <p:sp>
        <p:nvSpPr>
          <p:cNvPr id="127" name="Google Shape;127;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it"/>
              <a:t>PLANIMETRIA E MAPPA </a:t>
            </a:r>
            <a:endParaRPr/>
          </a:p>
        </p:txBody>
      </p:sp>
      <p:pic>
        <p:nvPicPr>
          <p:cNvPr id="128" name="Google Shape;128;p25"/>
          <p:cNvPicPr preferRelativeResize="0"/>
          <p:nvPr/>
        </p:nvPicPr>
        <p:blipFill>
          <a:blip r:embed="rId3">
            <a:alphaModFix/>
          </a:blip>
          <a:stretch>
            <a:fillRect/>
          </a:stretch>
        </p:blipFill>
        <p:spPr>
          <a:xfrm>
            <a:off x="3641886" y="1017725"/>
            <a:ext cx="4906132" cy="39910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ISTRUZIONI</a:t>
            </a:r>
            <a:endParaRPr/>
          </a:p>
        </p:txBody>
      </p:sp>
      <p:pic>
        <p:nvPicPr>
          <p:cNvPr id="134" name="Google Shape;134;p26"/>
          <p:cNvPicPr preferRelativeResize="0"/>
          <p:nvPr/>
        </p:nvPicPr>
        <p:blipFill>
          <a:blip r:embed="rId3">
            <a:alphaModFix/>
          </a:blip>
          <a:stretch>
            <a:fillRect/>
          </a:stretch>
        </p:blipFill>
        <p:spPr>
          <a:xfrm>
            <a:off x="311699" y="1596400"/>
            <a:ext cx="4506398" cy="2503299"/>
          </a:xfrm>
          <a:prstGeom prst="rect">
            <a:avLst/>
          </a:prstGeom>
          <a:noFill/>
          <a:ln>
            <a:noFill/>
          </a:ln>
        </p:spPr>
      </p:pic>
      <p:sp>
        <p:nvSpPr>
          <p:cNvPr id="135" name="Google Shape;135;p26"/>
          <p:cNvSpPr txBox="1"/>
          <p:nvPr/>
        </p:nvSpPr>
        <p:spPr>
          <a:xfrm>
            <a:off x="930300" y="4818099"/>
            <a:ext cx="7229400" cy="81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36" name="Google Shape;136;p26"/>
          <p:cNvPicPr preferRelativeResize="0"/>
          <p:nvPr/>
        </p:nvPicPr>
        <p:blipFill>
          <a:blip r:embed="rId4">
            <a:alphaModFix/>
          </a:blip>
          <a:stretch>
            <a:fillRect/>
          </a:stretch>
        </p:blipFill>
        <p:spPr>
          <a:xfrm>
            <a:off x="5003315" y="606650"/>
            <a:ext cx="3752426" cy="41188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PUNTO A: </a:t>
            </a:r>
            <a:r>
              <a:rPr lang="it" sz="2700"/>
              <a:t>Campidoglio, Cardo e Decumano Massimo</a:t>
            </a:r>
            <a:endParaRPr sz="2700"/>
          </a:p>
        </p:txBody>
      </p:sp>
      <p:pic>
        <p:nvPicPr>
          <p:cNvPr id="142" name="Google Shape;142;p27"/>
          <p:cNvPicPr preferRelativeResize="0"/>
          <p:nvPr/>
        </p:nvPicPr>
        <p:blipFill>
          <a:blip r:embed="rId3">
            <a:alphaModFix/>
          </a:blip>
          <a:stretch>
            <a:fillRect/>
          </a:stretch>
        </p:blipFill>
        <p:spPr>
          <a:xfrm>
            <a:off x="586893" y="1017725"/>
            <a:ext cx="2836648" cy="3782248"/>
          </a:xfrm>
          <a:prstGeom prst="rect">
            <a:avLst/>
          </a:prstGeom>
          <a:noFill/>
          <a:ln>
            <a:noFill/>
          </a:ln>
        </p:spPr>
      </p:pic>
      <p:pic>
        <p:nvPicPr>
          <p:cNvPr id="143" name="Google Shape;143;p27"/>
          <p:cNvPicPr preferRelativeResize="0"/>
          <p:nvPr/>
        </p:nvPicPr>
        <p:blipFill>
          <a:blip r:embed="rId4">
            <a:alphaModFix/>
          </a:blip>
          <a:stretch>
            <a:fillRect/>
          </a:stretch>
        </p:blipFill>
        <p:spPr>
          <a:xfrm>
            <a:off x="3575941" y="1170125"/>
            <a:ext cx="5094634" cy="382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pic>
        <p:nvPicPr>
          <p:cNvPr id="148" name="Google Shape;148;p28"/>
          <p:cNvPicPr preferRelativeResize="0"/>
          <p:nvPr/>
        </p:nvPicPr>
        <p:blipFill>
          <a:blip r:embed="rId3">
            <a:alphaModFix/>
          </a:blip>
          <a:stretch>
            <a:fillRect/>
          </a:stretch>
        </p:blipFill>
        <p:spPr>
          <a:xfrm>
            <a:off x="235163" y="278908"/>
            <a:ext cx="6114226" cy="4585677"/>
          </a:xfrm>
          <a:prstGeom prst="rect">
            <a:avLst/>
          </a:prstGeom>
          <a:noFill/>
          <a:ln>
            <a:noFill/>
          </a:ln>
        </p:spPr>
      </p:pic>
      <p:sp>
        <p:nvSpPr>
          <p:cNvPr id="149" name="Google Shape;149;p28"/>
          <p:cNvSpPr txBox="1"/>
          <p:nvPr/>
        </p:nvSpPr>
        <p:spPr>
          <a:xfrm>
            <a:off x="6480653" y="355477"/>
            <a:ext cx="2422800" cy="354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a:t>M</a:t>
            </a:r>
            <a:r>
              <a:rPr lang="it"/>
              <a:t>odello del centro di Firenze in Piazza della Repubblica.</a:t>
            </a:r>
            <a:endParaRPr/>
          </a:p>
          <a:p>
            <a:pPr indent="0" lvl="0" marL="0" rtl="0" algn="l">
              <a:spcBef>
                <a:spcPts val="0"/>
              </a:spcBef>
              <a:spcAft>
                <a:spcPts val="0"/>
              </a:spcAft>
              <a:buNone/>
            </a:pPr>
            <a:r>
              <a:t/>
            </a:r>
            <a:endParaRPr/>
          </a:p>
          <a:p>
            <a:pPr indent="0" lvl="0" marL="0" rtl="0" algn="l">
              <a:spcBef>
                <a:spcPts val="0"/>
              </a:spcBef>
              <a:spcAft>
                <a:spcPts val="0"/>
              </a:spcAft>
              <a:buNone/>
            </a:pPr>
            <a:r>
              <a:rPr lang="it"/>
              <a:t>Non abbiamo trovato nessuna indicazione di ciò che un tempo fosse questa piazza, nè sul cardo o decumano massimo.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PUNTO E: le antiche terme</a:t>
            </a:r>
            <a:endParaRPr/>
          </a:p>
        </p:txBody>
      </p:sp>
      <p:pic>
        <p:nvPicPr>
          <p:cNvPr id="155" name="Google Shape;155;p29"/>
          <p:cNvPicPr preferRelativeResize="0"/>
          <p:nvPr/>
        </p:nvPicPr>
        <p:blipFill>
          <a:blip r:embed="rId3">
            <a:alphaModFix/>
          </a:blip>
          <a:stretch>
            <a:fillRect/>
          </a:stretch>
        </p:blipFill>
        <p:spPr>
          <a:xfrm>
            <a:off x="1564105" y="1017725"/>
            <a:ext cx="5403273" cy="405244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Cosa troviamo nei sotterranei dell’Hotel Brunelleschi</a:t>
            </a:r>
            <a:endParaRPr/>
          </a:p>
        </p:txBody>
      </p:sp>
      <p:sp>
        <p:nvSpPr>
          <p:cNvPr id="161" name="Google Shape;161;p30"/>
          <p:cNvSpPr txBox="1"/>
          <p:nvPr>
            <p:ph idx="1" type="body"/>
          </p:nvPr>
        </p:nvSpPr>
        <p:spPr>
          <a:xfrm>
            <a:off x="6103300" y="1017725"/>
            <a:ext cx="2067300" cy="3623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it" sz="1600"/>
              <a:t>Il pannello esplicativo ci spiega che il buono stato di conservazione e il ritrovamento di una canalizzazione ci fanno </a:t>
            </a:r>
            <a:r>
              <a:rPr lang="it" sz="1600"/>
              <a:t>ben credere che questi locali fossero usati come terme, nonostante la scarsa leggibilità della mappa dell’edificio.</a:t>
            </a:r>
            <a:endParaRPr sz="1600"/>
          </a:p>
        </p:txBody>
      </p:sp>
      <p:pic>
        <p:nvPicPr>
          <p:cNvPr id="162" name="Google Shape;162;p30"/>
          <p:cNvPicPr preferRelativeResize="0"/>
          <p:nvPr/>
        </p:nvPicPr>
        <p:blipFill>
          <a:blip r:embed="rId3">
            <a:alphaModFix/>
          </a:blip>
          <a:stretch>
            <a:fillRect/>
          </a:stretch>
        </p:blipFill>
        <p:spPr>
          <a:xfrm>
            <a:off x="426574" y="1017725"/>
            <a:ext cx="5107949" cy="383094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La Torre della Pagliazza</a:t>
            </a:r>
            <a:endParaRPr/>
          </a:p>
        </p:txBody>
      </p:sp>
      <p:sp>
        <p:nvSpPr>
          <p:cNvPr id="168" name="Google Shape;168;p31"/>
          <p:cNvSpPr txBox="1"/>
          <p:nvPr>
            <p:ph idx="1" type="body"/>
          </p:nvPr>
        </p:nvSpPr>
        <p:spPr>
          <a:xfrm>
            <a:off x="3614935" y="1225041"/>
            <a:ext cx="1542300" cy="3304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it"/>
              <a:t>Le vecchie mura sono visibili anche all’interno dell’hotel, protette da una lastra di vetro.</a:t>
            </a:r>
            <a:endParaRPr/>
          </a:p>
        </p:txBody>
      </p:sp>
      <p:pic>
        <p:nvPicPr>
          <p:cNvPr id="169" name="Google Shape;169;p31"/>
          <p:cNvPicPr preferRelativeResize="0"/>
          <p:nvPr/>
        </p:nvPicPr>
        <p:blipFill>
          <a:blip r:embed="rId3">
            <a:alphaModFix/>
          </a:blip>
          <a:stretch>
            <a:fillRect/>
          </a:stretch>
        </p:blipFill>
        <p:spPr>
          <a:xfrm>
            <a:off x="461106" y="1017725"/>
            <a:ext cx="2993269" cy="3991025"/>
          </a:xfrm>
          <a:prstGeom prst="rect">
            <a:avLst/>
          </a:prstGeom>
          <a:noFill/>
          <a:ln>
            <a:noFill/>
          </a:ln>
        </p:spPr>
      </p:pic>
      <p:pic>
        <p:nvPicPr>
          <p:cNvPr id="170" name="Google Shape;170;p31"/>
          <p:cNvPicPr preferRelativeResize="0"/>
          <p:nvPr/>
        </p:nvPicPr>
        <p:blipFill>
          <a:blip r:embed="rId4">
            <a:alphaModFix/>
          </a:blip>
          <a:stretch>
            <a:fillRect/>
          </a:stretch>
        </p:blipFill>
        <p:spPr>
          <a:xfrm>
            <a:off x="5309635" y="1170125"/>
            <a:ext cx="3681962" cy="27614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MOVIMENTO di COOPERAZIONE EDUCATIVA</a:t>
            </a:r>
            <a:endParaRPr/>
          </a:p>
        </p:txBody>
      </p:sp>
      <p:sp>
        <p:nvSpPr>
          <p:cNvPr id="61" name="Google Shape;61;p14"/>
          <p:cNvSpPr txBox="1"/>
          <p:nvPr>
            <p:ph idx="1" type="body"/>
          </p:nvPr>
        </p:nvSpPr>
        <p:spPr>
          <a:xfrm>
            <a:off x="311700" y="1207164"/>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it"/>
              <a:t>‘</a:t>
            </a:r>
            <a:r>
              <a:rPr lang="it" sz="3100"/>
              <a:t>Ciò che è grande non è il sapere; </a:t>
            </a:r>
            <a:endParaRPr sz="3100"/>
          </a:p>
          <a:p>
            <a:pPr indent="0" lvl="0" marL="0" rtl="0" algn="l">
              <a:spcBef>
                <a:spcPts val="1600"/>
              </a:spcBef>
              <a:spcAft>
                <a:spcPts val="0"/>
              </a:spcAft>
              <a:buNone/>
            </a:pPr>
            <a:r>
              <a:rPr lang="it" sz="3100"/>
              <a:t>non è neppure la scoperta, è la ricerca’.</a:t>
            </a:r>
            <a:endParaRPr sz="3100"/>
          </a:p>
          <a:p>
            <a:pPr indent="0" lvl="0" marL="0" rtl="0" algn="l">
              <a:spcBef>
                <a:spcPts val="1600"/>
              </a:spcBef>
              <a:spcAft>
                <a:spcPts val="0"/>
              </a:spcAft>
              <a:buNone/>
            </a:pPr>
            <a:r>
              <a:rPr lang="it" sz="3100"/>
              <a:t>											C. Freinet</a:t>
            </a:r>
            <a:endParaRPr sz="31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it"/>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Vecchie Mura</a:t>
            </a:r>
            <a:endParaRPr/>
          </a:p>
        </p:txBody>
      </p:sp>
      <p:sp>
        <p:nvSpPr>
          <p:cNvPr id="176" name="Google Shape;176;p32"/>
          <p:cNvSpPr txBox="1"/>
          <p:nvPr>
            <p:ph idx="1" type="body"/>
          </p:nvPr>
        </p:nvSpPr>
        <p:spPr>
          <a:xfrm>
            <a:off x="3308697" y="1152475"/>
            <a:ext cx="1717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it"/>
              <a:t>Delle vecchie mura rimane la striscia dorata nella strada e un pannello esplicativo.</a:t>
            </a:r>
            <a:endParaRPr/>
          </a:p>
        </p:txBody>
      </p:sp>
      <p:pic>
        <p:nvPicPr>
          <p:cNvPr id="177" name="Google Shape;177;p32"/>
          <p:cNvPicPr preferRelativeResize="0"/>
          <p:nvPr/>
        </p:nvPicPr>
        <p:blipFill>
          <a:blip r:embed="rId3">
            <a:alphaModFix/>
          </a:blip>
          <a:stretch>
            <a:fillRect/>
          </a:stretch>
        </p:blipFill>
        <p:spPr>
          <a:xfrm>
            <a:off x="521267" y="1191287"/>
            <a:ext cx="2504076" cy="3338778"/>
          </a:xfrm>
          <a:prstGeom prst="rect">
            <a:avLst/>
          </a:prstGeom>
          <a:noFill/>
          <a:ln>
            <a:noFill/>
          </a:ln>
        </p:spPr>
      </p:pic>
      <p:pic>
        <p:nvPicPr>
          <p:cNvPr id="178" name="Google Shape;178;p32"/>
          <p:cNvPicPr preferRelativeResize="0"/>
          <p:nvPr/>
        </p:nvPicPr>
        <p:blipFill>
          <a:blip r:embed="rId4">
            <a:alphaModFix/>
          </a:blip>
          <a:stretch>
            <a:fillRect/>
          </a:stretch>
        </p:blipFill>
        <p:spPr>
          <a:xfrm>
            <a:off x="5178297" y="1170125"/>
            <a:ext cx="2865731" cy="3820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Antico e moderno</a:t>
            </a:r>
            <a:endParaRPr/>
          </a:p>
        </p:txBody>
      </p:sp>
      <p:sp>
        <p:nvSpPr>
          <p:cNvPr id="184" name="Google Shape;184;p33"/>
          <p:cNvSpPr txBox="1"/>
          <p:nvPr>
            <p:ph idx="1" type="body"/>
          </p:nvPr>
        </p:nvSpPr>
        <p:spPr>
          <a:xfrm>
            <a:off x="5009500" y="1152475"/>
            <a:ext cx="3822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it"/>
              <a:t>All’interno di un negozio si possono ammirare, grazie al pavimento in vetro, i resti di antichi edifici dell’epoca romana.</a:t>
            </a:r>
            <a:endParaRPr/>
          </a:p>
        </p:txBody>
      </p:sp>
      <p:pic>
        <p:nvPicPr>
          <p:cNvPr id="185" name="Google Shape;185;p33"/>
          <p:cNvPicPr preferRelativeResize="0"/>
          <p:nvPr/>
        </p:nvPicPr>
        <p:blipFill>
          <a:blip r:embed="rId3">
            <a:alphaModFix/>
          </a:blip>
          <a:stretch>
            <a:fillRect/>
          </a:stretch>
        </p:blipFill>
        <p:spPr>
          <a:xfrm rot="-5400000">
            <a:off x="1177533" y="834667"/>
            <a:ext cx="3038969" cy="4051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L‘ANFITEATRO</a:t>
            </a:r>
            <a:endParaRPr/>
          </a:p>
        </p:txBody>
      </p:sp>
      <p:sp>
        <p:nvSpPr>
          <p:cNvPr id="191" name="Google Shape;191;p34"/>
          <p:cNvSpPr txBox="1"/>
          <p:nvPr>
            <p:ph idx="1" type="body"/>
          </p:nvPr>
        </p:nvSpPr>
        <p:spPr>
          <a:xfrm>
            <a:off x="4572000" y="1152475"/>
            <a:ext cx="1662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it"/>
              <a:t>Dell’anfiteatro rimangono le ’anomale’ posizioni degli edifici e i nomi delle strade.</a:t>
            </a:r>
            <a:endParaRPr/>
          </a:p>
        </p:txBody>
      </p:sp>
      <p:pic>
        <p:nvPicPr>
          <p:cNvPr id="192" name="Google Shape;192;p34"/>
          <p:cNvPicPr preferRelativeResize="0"/>
          <p:nvPr/>
        </p:nvPicPr>
        <p:blipFill>
          <a:blip r:embed="rId3">
            <a:alphaModFix/>
          </a:blip>
          <a:stretch>
            <a:fillRect/>
          </a:stretch>
        </p:blipFill>
        <p:spPr>
          <a:xfrm>
            <a:off x="647675" y="1035450"/>
            <a:ext cx="3924328" cy="3650448"/>
          </a:xfrm>
          <a:prstGeom prst="rect">
            <a:avLst/>
          </a:prstGeom>
          <a:noFill/>
          <a:ln>
            <a:noFill/>
          </a:ln>
        </p:spPr>
      </p:pic>
      <p:pic>
        <p:nvPicPr>
          <p:cNvPr id="193" name="Google Shape;193;p34"/>
          <p:cNvPicPr preferRelativeResize="0"/>
          <p:nvPr/>
        </p:nvPicPr>
        <p:blipFill>
          <a:blip r:embed="rId4">
            <a:alphaModFix/>
          </a:blip>
          <a:stretch>
            <a:fillRect/>
          </a:stretch>
        </p:blipFill>
        <p:spPr>
          <a:xfrm>
            <a:off x="6354800" y="1194025"/>
            <a:ext cx="2499979" cy="33333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’’Il tesoro’’</a:t>
            </a:r>
            <a:endParaRPr/>
          </a:p>
        </p:txBody>
      </p:sp>
      <p:sp>
        <p:nvSpPr>
          <p:cNvPr id="199" name="Google Shape;199;p35"/>
          <p:cNvSpPr txBox="1"/>
          <p:nvPr>
            <p:ph idx="1" type="body"/>
          </p:nvPr>
        </p:nvSpPr>
        <p:spPr>
          <a:xfrm>
            <a:off x="6201725" y="1152475"/>
            <a:ext cx="2630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it"/>
              <a:t>Trovare particolari in luoghi dove si passa spesso, ma a cui non si fa più caso.</a:t>
            </a:r>
            <a:endParaRPr/>
          </a:p>
        </p:txBody>
      </p:sp>
      <p:pic>
        <p:nvPicPr>
          <p:cNvPr id="200" name="Google Shape;200;p35"/>
          <p:cNvPicPr preferRelativeResize="0"/>
          <p:nvPr/>
        </p:nvPicPr>
        <p:blipFill>
          <a:blip r:embed="rId3">
            <a:alphaModFix/>
          </a:blip>
          <a:stretch>
            <a:fillRect/>
          </a:stretch>
        </p:blipFill>
        <p:spPr>
          <a:xfrm>
            <a:off x="448450" y="1017725"/>
            <a:ext cx="5184527" cy="38884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Caccia al Tesoro e Scuola</a:t>
            </a:r>
            <a:endParaRPr/>
          </a:p>
        </p:txBody>
      </p:sp>
      <p:sp>
        <p:nvSpPr>
          <p:cNvPr id="206" name="Google Shape;206;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sz="1600"/>
              <a:t>A livello di didattica il gioco della “Caccia al Tesoro” può essere un buon inizio per motivare i bambini a conoscere la storia della propria città e potrebbe essere una buona idea usare delle immagini per dare concretezza a edifici storici dei quali oggi esistono solo dei ruderi.</a:t>
            </a:r>
            <a:endParaRPr sz="1600"/>
          </a:p>
          <a:p>
            <a:pPr indent="0" lvl="0" marL="0" rtl="0" algn="l">
              <a:spcBef>
                <a:spcPts val="1600"/>
              </a:spcBef>
              <a:spcAft>
                <a:spcPts val="0"/>
              </a:spcAft>
              <a:buNone/>
            </a:pPr>
            <a:r>
              <a:rPr lang="it" sz="1600"/>
              <a:t>L’attività può coinvolgere più discipline: storia, geografia, educazione artistica, educazione civica ed altre ancora.Potrebbe far parte di un progetto trasversale- multidisciplinare che copre buona parte dell’anno scolastico e potrebbe concludersi con un’uscita sul territorio ed una caccia al tesoro.</a:t>
            </a:r>
            <a:endParaRPr sz="1600"/>
          </a:p>
          <a:p>
            <a:pPr indent="0" lvl="0" marL="0" rtl="0" algn="l">
              <a:spcBef>
                <a:spcPts val="1600"/>
              </a:spcBef>
              <a:spcAft>
                <a:spcPts val="1600"/>
              </a:spcAft>
              <a:buNone/>
            </a:pPr>
            <a:r>
              <a:rPr lang="it" sz="1600"/>
              <a:t>Un progetto simili può essere declinato per quasi tutte le classi della scuola primaria, con, a mio avviso, una maggior riuscita per le classi quarta e quinta.</a:t>
            </a:r>
            <a:endParaRPr sz="1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3 fasi</a:t>
            </a:r>
            <a:endParaRPr/>
          </a:p>
        </p:txBody>
      </p:sp>
      <p:sp>
        <p:nvSpPr>
          <p:cNvPr id="212" name="Google Shape;212;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1 fase </a:t>
            </a:r>
            <a:endParaRPr/>
          </a:p>
          <a:p>
            <a:pPr indent="-342900" lvl="0" marL="457200" rtl="0" algn="l">
              <a:spcBef>
                <a:spcPts val="1600"/>
              </a:spcBef>
              <a:spcAft>
                <a:spcPts val="0"/>
              </a:spcAft>
              <a:buSzPts val="1800"/>
              <a:buChar char="-"/>
            </a:pPr>
            <a:r>
              <a:rPr lang="it"/>
              <a:t>conosciamo la nostra città </a:t>
            </a:r>
            <a:endParaRPr/>
          </a:p>
          <a:p>
            <a:pPr indent="0" lvl="0" marL="0" rtl="0" algn="l">
              <a:spcBef>
                <a:spcPts val="1600"/>
              </a:spcBef>
              <a:spcAft>
                <a:spcPts val="0"/>
              </a:spcAft>
              <a:buNone/>
            </a:pPr>
            <a:r>
              <a:rPr lang="it"/>
              <a:t>2 fase</a:t>
            </a:r>
            <a:endParaRPr/>
          </a:p>
          <a:p>
            <a:pPr indent="-342900" lvl="0" marL="457200" rtl="0" algn="l">
              <a:spcBef>
                <a:spcPts val="1600"/>
              </a:spcBef>
              <a:spcAft>
                <a:spcPts val="0"/>
              </a:spcAft>
              <a:buSzPts val="1800"/>
              <a:buChar char="-"/>
            </a:pPr>
            <a:r>
              <a:rPr lang="it"/>
              <a:t>costruiamo la nostra </a:t>
            </a:r>
            <a:r>
              <a:rPr lang="it"/>
              <a:t>città</a:t>
            </a:r>
            <a:endParaRPr/>
          </a:p>
          <a:p>
            <a:pPr indent="0" lvl="0" marL="0" rtl="0" algn="l">
              <a:spcBef>
                <a:spcPts val="1600"/>
              </a:spcBef>
              <a:spcAft>
                <a:spcPts val="0"/>
              </a:spcAft>
              <a:buNone/>
            </a:pPr>
            <a:r>
              <a:rPr lang="it"/>
              <a:t>3 fase</a:t>
            </a:r>
            <a:endParaRPr/>
          </a:p>
          <a:p>
            <a:pPr indent="-342900" lvl="0" marL="457200" rtl="0" algn="l">
              <a:spcBef>
                <a:spcPts val="1600"/>
              </a:spcBef>
              <a:spcAft>
                <a:spcPts val="0"/>
              </a:spcAft>
              <a:buSzPts val="1800"/>
              <a:buChar char="-"/>
            </a:pPr>
            <a:r>
              <a:rPr lang="it"/>
              <a:t>visitiamo la nostra città</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ORIGINI </a:t>
            </a:r>
            <a:endParaRPr/>
          </a:p>
        </p:txBody>
      </p:sp>
      <p:sp>
        <p:nvSpPr>
          <p:cNvPr id="67" name="Google Shape;67;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it"/>
              <a:t>MCE è un movimento nato in Italia nel 1951 con l’ideale di porre al centro del processo educativo i soggetti, per costruire le condizioni di un’educazione popolare in quanto garanzia di rinnovamento civile e democratico, ispirandosi ad un’educazione attiva. Il movimento predilige il lavoro di gruppo (anche nella didattica con i bambini) per il valore etico che viene attribuito alla cooperazione.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IL LABORATORIO</a:t>
            </a:r>
            <a:endParaRPr/>
          </a:p>
        </p:txBody>
      </p:sp>
      <p:sp>
        <p:nvSpPr>
          <p:cNvPr id="73" name="Google Shape;7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Titolo: ‘Caccia al Tesoro’</a:t>
            </a:r>
            <a:endParaRPr/>
          </a:p>
          <a:p>
            <a:pPr indent="0" lvl="0" marL="0" rtl="0" algn="l">
              <a:spcBef>
                <a:spcPts val="1600"/>
              </a:spcBef>
              <a:spcAft>
                <a:spcPts val="0"/>
              </a:spcAft>
              <a:buNone/>
            </a:pPr>
            <a:r>
              <a:rPr lang="it"/>
              <a:t>Quando : sabato 6 aprile 2019</a:t>
            </a:r>
            <a:endParaRPr/>
          </a:p>
          <a:p>
            <a:pPr indent="0" lvl="0" marL="0" rtl="0" algn="l">
              <a:spcBef>
                <a:spcPts val="1600"/>
              </a:spcBef>
              <a:spcAft>
                <a:spcPts val="0"/>
              </a:spcAft>
              <a:buNone/>
            </a:pPr>
            <a:r>
              <a:rPr lang="it"/>
              <a:t>Luogo : aula 7, polo universitario G. Capponi</a:t>
            </a:r>
            <a:endParaRPr/>
          </a:p>
          <a:p>
            <a:pPr indent="0" lvl="0" marL="0" rtl="0" algn="l">
              <a:spcBef>
                <a:spcPts val="1600"/>
              </a:spcBef>
              <a:spcAft>
                <a:spcPts val="0"/>
              </a:spcAft>
              <a:buNone/>
            </a:pPr>
            <a:r>
              <a:rPr lang="it"/>
              <a:t>Partecipanti : 15, divisi in 3 squadre da 5 componenti</a:t>
            </a:r>
            <a:endParaRPr/>
          </a:p>
          <a:p>
            <a:pPr indent="0" lvl="0" marL="0" rtl="0" algn="l">
              <a:spcBef>
                <a:spcPts val="1600"/>
              </a:spcBef>
              <a:spcAft>
                <a:spcPts val="0"/>
              </a:spcAft>
              <a:buNone/>
            </a:pPr>
            <a:r>
              <a:rPr lang="it"/>
              <a:t>Organizzatori/conduttori : Rosaria di Santo e Lando Landi </a:t>
            </a:r>
            <a:endParaRPr/>
          </a:p>
          <a:p>
            <a:pPr indent="0" lvl="0" marL="0" rtl="0" algn="l">
              <a:spcBef>
                <a:spcPts val="16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ORIGINI DI FIRENZE</a:t>
            </a:r>
            <a:endParaRPr/>
          </a:p>
        </p:txBody>
      </p:sp>
      <p:pic>
        <p:nvPicPr>
          <p:cNvPr id="79" name="Google Shape;79;p17"/>
          <p:cNvPicPr preferRelativeResize="0"/>
          <p:nvPr/>
        </p:nvPicPr>
        <p:blipFill>
          <a:blip r:embed="rId3">
            <a:alphaModFix/>
          </a:blip>
          <a:stretch>
            <a:fillRect/>
          </a:stretch>
        </p:blipFill>
        <p:spPr>
          <a:xfrm>
            <a:off x="2592486" y="1437718"/>
            <a:ext cx="3581900" cy="3243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FLORENTIA</a:t>
            </a:r>
            <a:endParaRPr/>
          </a:p>
        </p:txBody>
      </p:sp>
      <p:sp>
        <p:nvSpPr>
          <p:cNvPr id="85" name="Google Shape;85;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rPr lang="it"/>
              <a:t>Florentia fu una città romana della valle dell'Arno dalla quale ebbe origine Firenze. La tradizione la vuole costruita dalle legioni di Gaio Giulio Cesare nel 59 a.C., ma l'ipotesi prevalente fa risalire la fondazione al periodo augusteo ovvero tra il 30 ed il 15 a.C</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Firenze </a:t>
            </a:r>
            <a:endParaRPr/>
          </a:p>
        </p:txBody>
      </p:sp>
      <p:pic>
        <p:nvPicPr>
          <p:cNvPr id="91" name="Google Shape;91;p19"/>
          <p:cNvPicPr preferRelativeResize="0"/>
          <p:nvPr/>
        </p:nvPicPr>
        <p:blipFill>
          <a:blip r:embed="rId3">
            <a:alphaModFix/>
          </a:blip>
          <a:stretch>
            <a:fillRect/>
          </a:stretch>
        </p:blipFill>
        <p:spPr>
          <a:xfrm>
            <a:off x="2920119" y="525522"/>
            <a:ext cx="4514732" cy="4092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Perchè nasce ?</a:t>
            </a:r>
            <a:endParaRPr/>
          </a:p>
        </p:txBody>
      </p:sp>
      <p:sp>
        <p:nvSpPr>
          <p:cNvPr id="97" name="Google Shape;97;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it"/>
              <a:t>Nonostante </a:t>
            </a:r>
            <a:r>
              <a:rPr lang="it"/>
              <a:t>la zona paludosa in cui sorgeva, Firenze si trovava in un punto di passaggio e già gli Etruschi di Fiesole, probabilmente, resero stabile l'attraversamento del fiume con una passerella di legno o un traghetto, nel punto in cui l'Arno si restringe, la zona del Ponte Vecchio, forse anche per controllare militarmente un punto così strategico che tra l'altro si trova tra l'alto corso dell'Arno, il Valdarno aretino, ed il basso corso che conduce verso Pisa e il mare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t>La Firenze Romana</a:t>
            </a:r>
            <a:endParaRPr/>
          </a:p>
        </p:txBody>
      </p:sp>
      <p:pic>
        <p:nvPicPr>
          <p:cNvPr id="103" name="Google Shape;103;p21"/>
          <p:cNvPicPr preferRelativeResize="0"/>
          <p:nvPr/>
        </p:nvPicPr>
        <p:blipFill>
          <a:blip r:embed="rId3">
            <a:alphaModFix/>
          </a:blip>
          <a:stretch>
            <a:fillRect/>
          </a:stretch>
        </p:blipFill>
        <p:spPr>
          <a:xfrm>
            <a:off x="4122821" y="661272"/>
            <a:ext cx="4308760" cy="38209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