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24"/>
  </p:notesMasterIdLst>
  <p:sldIdLst>
    <p:sldId id="381" r:id="rId2"/>
    <p:sldId id="382" r:id="rId3"/>
    <p:sldId id="383" r:id="rId4"/>
    <p:sldId id="387" r:id="rId5"/>
    <p:sldId id="390" r:id="rId6"/>
    <p:sldId id="391" r:id="rId7"/>
    <p:sldId id="389" r:id="rId8"/>
    <p:sldId id="392" r:id="rId9"/>
    <p:sldId id="393" r:id="rId10"/>
    <p:sldId id="378" r:id="rId11"/>
    <p:sldId id="416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9" r:id="rId20"/>
    <p:sldId id="402" r:id="rId21"/>
    <p:sldId id="401" r:id="rId22"/>
    <p:sldId id="403" r:id="rId2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23183" autoAdjust="0"/>
    <p:restoredTop sz="94746" autoAdjust="0"/>
  </p:normalViewPr>
  <p:slideViewPr>
    <p:cSldViewPr>
      <p:cViewPr varScale="1">
        <p:scale>
          <a:sx n="60" d="100"/>
          <a:sy n="60" d="100"/>
        </p:scale>
        <p:origin x="19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6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6D96FB-542A-475D-B5D6-14CAFB8D8D9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647671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B07B15-746A-47A6-8545-8B77997ED866}" type="slidenum">
              <a:rPr lang="it-IT" altLang="en-US"/>
              <a:pPr eaLnBrk="1" hangingPunct="1"/>
              <a:t>9</a:t>
            </a:fld>
            <a:endParaRPr lang="it-IT" altLang="en-US"/>
          </a:p>
        </p:txBody>
      </p:sp>
      <p:sp>
        <p:nvSpPr>
          <p:cNvPr id="241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55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CF762C-E631-4F00-94D9-48E4B215BBA5}" type="slidenum">
              <a:rPr lang="it-IT" altLang="en-US"/>
              <a:pPr eaLnBrk="1" hangingPunct="1"/>
              <a:t>12</a:t>
            </a:fld>
            <a:endParaRPr lang="it-IT" altLang="en-US"/>
          </a:p>
        </p:txBody>
      </p:sp>
      <p:sp>
        <p:nvSpPr>
          <p:cNvPr id="243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44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89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89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53A31-6F80-47E3-BDD2-91C3CADBA14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88800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B94A0-F1DD-4F98-A9B3-E3178861BF57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63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82592-5811-4555-AC5D-D184662B40DF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364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6AEB51-DFE3-4016-BE04-69F2E5C14B36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156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68C8B4-326A-46EB-A497-C4F4F6EA37F6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20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F142C-F3BC-4E34-9926-102B0B1C0915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474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164B2E-A63A-4C8E-9D30-4037318EDA04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30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ED788-7AC7-445B-9E9F-31C6DE123437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90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23CFC-AB66-4CDB-A8AA-18344D6BE171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542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460E03-EA6C-4388-B14F-D6877799F336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57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68088-CC85-4C25-A1F8-73C88C01E176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01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55898C-51A8-4DA0-962B-77A3BDD1CE4F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4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EE8D4-0F77-4197-A629-D02B04CC1A4E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9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8B3EB529-455F-4138-A9CF-83EBEC5D56A7}" type="slidenum">
              <a:rPr lang="it-IT" altLang="en-US"/>
              <a:pPr/>
              <a:t>‹N›</a:t>
            </a:fld>
            <a:endParaRPr lang="it-IT" altLang="en-US"/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8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388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388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88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88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88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88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388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88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6656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6656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388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smtClean="0"/>
              <a:t>Titoli obbligazionari a differente scadenza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en-US" smtClean="0"/>
              <a:t>Le relazioni che legano i tassi di interesse a differente scadenza sono importanti per valutare gli effetti reali della politica monetaria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mtClean="0"/>
              <a:t>La politica monetaria influenza i tassi a breve termine, mentre la domanda aggregata è influenzata maggiormente da variazioni dei tassi a lungo termine.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smtClean="0"/>
              <a:t>Mercati finanziari e politica monetaria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en-US" sz="2000" dirty="0" smtClean="0"/>
              <a:t>Modello IS-LM . Ipotesi : perfetta sostituibilità tra le attività finanziarie diverse dalla moneta (titoli di debito e azioni).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000" dirty="0" smtClean="0"/>
              <a:t>IL livello </a:t>
            </a:r>
            <a:r>
              <a:rPr lang="it-IT" altLang="en-US" sz="2000" dirty="0" smtClean="0"/>
              <a:t>di equilibrio </a:t>
            </a:r>
            <a:r>
              <a:rPr lang="it-IT" altLang="en-US" sz="2000" dirty="0" smtClean="0"/>
              <a:t>del tasso sui titoli  </a:t>
            </a:r>
            <a:r>
              <a:rPr lang="it-IT" altLang="en-US" sz="2000" dirty="0" smtClean="0"/>
              <a:t>è spiegato dalle scelte degli operatori fra le uniche due attività non perfettamente sostituibili: moneta e titoli.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000" dirty="0" smtClean="0"/>
              <a:t>La politica monetaria agisce sull’economia reale attraverso variazione del tasso di interesse: se aumenta l’offerta di moneta l’effetto sul tasso di interesse sarà determinato dall’elasticità della domanda di moneta </a:t>
            </a:r>
            <a:r>
              <a:rPr lang="it-IT" altLang="en-US" sz="2000" dirty="0" smtClean="0"/>
              <a:t>rispetto alla </a:t>
            </a:r>
            <a:r>
              <a:rPr lang="it-IT" altLang="en-US" sz="2000" dirty="0" smtClean="0"/>
              <a:t>variazione del </a:t>
            </a:r>
            <a:r>
              <a:rPr lang="it-IT" altLang="en-US" sz="2000" dirty="0" smtClean="0"/>
              <a:t>tasso stesso. </a:t>
            </a:r>
            <a:endParaRPr lang="it-IT" alt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it-IT" altLang="en-US" sz="2000" dirty="0" smtClean="0"/>
              <a:t>Tanto minore è tale elasticità tanto più ampie saranno le variazioni del tasso di interesse di equilibrio al variare dell’offerta di moneta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000" dirty="0" smtClean="0"/>
              <a:t>Questo appena descritto è il “canale monetario”. Esistono altri canali: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000" dirty="0" smtClean="0"/>
              <a:t>Canale creditizio; Acceleratore finanziario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trasmissione delle politica monetaria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Canale monetario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24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smtClean="0"/>
              <a:t>IS-LM dinamico (canale monetario)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US" sz="2800" smtClean="0"/>
              <a:t>Le attività finanziarie disponibili: moneta, titoli a lunga e titoli a breve. </a:t>
            </a:r>
          </a:p>
          <a:p>
            <a:pPr eaLnBrk="1" hangingPunct="1"/>
            <a:r>
              <a:rPr lang="it-IT" altLang="en-US" sz="2800" smtClean="0"/>
              <a:t>I titoli a lunga e titoli a breve sono perfettamente sostituibili. Le relazioni tra tassi a breve e tassi a lunga sono spiegate dalla teoria delle aspettative</a:t>
            </a:r>
          </a:p>
          <a:p>
            <a:pPr eaLnBrk="1" hangingPunct="1"/>
            <a:r>
              <a:rPr lang="it-IT" altLang="en-US" sz="2800" smtClean="0"/>
              <a:t>Assumiamo che l’offerta di beni non si adegui immediatamente alle condizioni di domanda</a:t>
            </a:r>
          </a:p>
          <a:p>
            <a:pPr eaLnBrk="1" hangingPunct="1"/>
            <a:endParaRPr lang="it-IT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IS-LM dinamico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Equazione del modello:</a:t>
            </a:r>
          </a:p>
        </p:txBody>
      </p:sp>
      <p:graphicFrame>
        <p:nvGraphicFramePr>
          <p:cNvPr id="6349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168650" y="2667000"/>
          <a:ext cx="346075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0" name="Equazione" r:id="rId3" imgW="1066680" imgH="1117440" progId="Equation.3">
                  <p:embed/>
                </p:oleObj>
              </mc:Choice>
              <mc:Fallback>
                <p:oleObj name="Equazione" r:id="rId3" imgW="1066680" imgH="1117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2667000"/>
                        <a:ext cx="346075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IS LM dinamico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en-US" smtClean="0"/>
              <a:t>Y è una variabile predeterminata , non può variare con aggiustamenti “discreti” ai mutamenti della domanda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mtClean="0"/>
              <a:t>R è una Jump variable e risponde a variazioni previste del tasso r lungo un orizzonte futuro che si estende all’infinito. Può mostrare aggiustamenti “discreti” (jumps).</a:t>
            </a:r>
          </a:p>
          <a:p>
            <a:pPr eaLnBrk="1" hangingPunct="1">
              <a:lnSpc>
                <a:spcPct val="90000"/>
              </a:lnSpc>
            </a:pPr>
            <a:endParaRPr lang="it-IT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graphicFrame>
        <p:nvGraphicFramePr>
          <p:cNvPr id="6451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209800" y="1981200"/>
          <a:ext cx="4129088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3" name="Equazione" r:id="rId3" imgW="1549080" imgH="1904760" progId="Equation.3">
                  <p:embed/>
                </p:oleObj>
              </mc:Choice>
              <mc:Fallback>
                <p:oleObj name="Equazione" r:id="rId3" imgW="1549080" imgH="19047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81200"/>
                        <a:ext cx="4129088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Equilibrio di sella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grafici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Effetti della politica monetaria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Restrizione monetaria inattesa e permanente</a:t>
            </a:r>
          </a:p>
          <a:p>
            <a:pPr eaLnBrk="1" hangingPunct="1"/>
            <a:r>
              <a:rPr lang="it-IT" altLang="en-US" smtClean="0"/>
              <a:t>Restrizione monetaria permanente attesa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Discussione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en-US" sz="1400" smtClean="0"/>
              <a:t>Meccanismo centrale: Effetto liquidità</a:t>
            </a:r>
          </a:p>
          <a:p>
            <a:pPr eaLnBrk="1" hangingPunct="1">
              <a:lnSpc>
                <a:spcPct val="80000"/>
              </a:lnSpc>
            </a:pPr>
            <a:endParaRPr lang="it-IT" altLang="en-US" sz="1400" smtClean="0"/>
          </a:p>
          <a:p>
            <a:pPr eaLnBrk="1" hangingPunct="1">
              <a:lnSpc>
                <a:spcPct val="80000"/>
              </a:lnSpc>
            </a:pPr>
            <a:endParaRPr lang="it-IT" altLang="en-US" sz="1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en-US" sz="1400" smtClean="0"/>
          </a:p>
          <a:p>
            <a:pPr eaLnBrk="1" hangingPunct="1">
              <a:lnSpc>
                <a:spcPct val="80000"/>
              </a:lnSpc>
            </a:pPr>
            <a:endParaRPr lang="it-IT" altLang="en-US" sz="1400" smtClean="0"/>
          </a:p>
          <a:p>
            <a:pPr eaLnBrk="1" hangingPunct="1">
              <a:lnSpc>
                <a:spcPct val="80000"/>
              </a:lnSpc>
            </a:pPr>
            <a:endParaRPr lang="it-IT" altLang="en-US" sz="1400" smtClean="0"/>
          </a:p>
          <a:p>
            <a:pPr eaLnBrk="1" hangingPunct="1">
              <a:lnSpc>
                <a:spcPct val="80000"/>
              </a:lnSpc>
            </a:pPr>
            <a:r>
              <a:rPr lang="it-IT" altLang="en-US" sz="1400" smtClean="0"/>
              <a:t>Nel modello le autorità monetarie controllano r tramite il controllo di una aggregato monetario.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1400" smtClean="0"/>
              <a:t>In realtà la Banca Centrale controlla bene M0 ( moneta ad alto potenziale o base monetaria) ma esiste un legame stabile tra M0 , M1, M2, M3?</a:t>
            </a:r>
          </a:p>
          <a:p>
            <a:pPr eaLnBrk="1" hangingPunct="1">
              <a:lnSpc>
                <a:spcPct val="80000"/>
              </a:lnSpc>
            </a:pPr>
            <a:endParaRPr lang="it-IT" altLang="en-US" sz="1400" smtClean="0"/>
          </a:p>
          <a:p>
            <a:pPr eaLnBrk="1" hangingPunct="1">
              <a:lnSpc>
                <a:spcPct val="80000"/>
              </a:lnSpc>
            </a:pPr>
            <a:r>
              <a:rPr lang="it-IT" altLang="en-US" sz="1400" smtClean="0"/>
              <a:t>La manovra della quantità di moneta produce effetti prevedibili su r nella misura in cui la domanda di moneta è stabile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1400" smtClean="0"/>
              <a:t>Nella pratica operativa la Banca Centrale controlla direttamente il tasso overnight. M0 viene lasciata variare nella misura necessaria per ottenere il tasso overnight desiderato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en-US" sz="1400" smtClean="0"/>
          </a:p>
          <a:p>
            <a:pPr eaLnBrk="1" hangingPunct="1">
              <a:lnSpc>
                <a:spcPct val="80000"/>
              </a:lnSpc>
            </a:pPr>
            <a:r>
              <a:rPr lang="it-IT" altLang="en-US" sz="1400" smtClean="0"/>
              <a:t>Altra limitazione: assenza di imperfezioni informative nel mercato del credito</a:t>
            </a:r>
          </a:p>
          <a:p>
            <a:pPr eaLnBrk="1" hangingPunct="1">
              <a:lnSpc>
                <a:spcPct val="80000"/>
              </a:lnSpc>
            </a:pPr>
            <a:endParaRPr lang="it-IT" altLang="en-US" sz="1400" smtClean="0"/>
          </a:p>
          <a:p>
            <a:pPr eaLnBrk="1" hangingPunct="1">
              <a:lnSpc>
                <a:spcPct val="80000"/>
              </a:lnSpc>
            </a:pPr>
            <a:endParaRPr lang="it-IT" altLang="en-US" sz="1400" smtClean="0"/>
          </a:p>
          <a:p>
            <a:pPr eaLnBrk="1" hangingPunct="1">
              <a:lnSpc>
                <a:spcPct val="80000"/>
              </a:lnSpc>
            </a:pPr>
            <a:endParaRPr lang="it-IT" altLang="en-US" sz="1400" smtClean="0"/>
          </a:p>
        </p:txBody>
      </p:sp>
      <p:graphicFrame>
        <p:nvGraphicFramePr>
          <p:cNvPr id="65538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038600" y="1752600"/>
          <a:ext cx="2743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5" name="Equazione" r:id="rId3" imgW="672840" imgH="177480" progId="Equation.3">
                  <p:embed/>
                </p:oleObj>
              </mc:Choice>
              <mc:Fallback>
                <p:oleObj name="Equazione" r:id="rId3" imgW="67284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752600"/>
                        <a:ext cx="27432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352800" y="2590800"/>
          <a:ext cx="41148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6" name="Equazione" r:id="rId5" imgW="1130040" imgH="177480" progId="Equation.3">
                  <p:embed/>
                </p:oleObj>
              </mc:Choice>
              <mc:Fallback>
                <p:oleObj name="Equazione" r:id="rId5" imgW="1130040" imgH="177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590800"/>
                        <a:ext cx="41148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4000" smtClean="0"/>
              <a:t>Il meccanismo di trasmissione dai tassi di interesse ai prezzi (MBBCE 2004)</a:t>
            </a:r>
          </a:p>
        </p:txBody>
      </p:sp>
      <p:pic>
        <p:nvPicPr>
          <p:cNvPr id="25907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2850" y="1981200"/>
            <a:ext cx="483235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smtClean="0"/>
              <a:t>Determinanti dei rendimenti a breve e a lungo termine.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Hp: i titoli si differenziano solo per la scadenza (non c’è rischio di credito, uguale grado di liquidità)</a:t>
            </a:r>
          </a:p>
          <a:p>
            <a:pPr eaLnBrk="1" hangingPunct="1"/>
            <a:endParaRPr lang="it-IT" altLang="en-US" smtClean="0"/>
          </a:p>
          <a:p>
            <a:pPr eaLnBrk="1" hangingPunct="1"/>
            <a:r>
              <a:rPr lang="it-IT" altLang="en-US" smtClean="0"/>
              <a:t>Con                    indichiamo il tasso di interesse a scadenza (yield to maturity)</a:t>
            </a:r>
          </a:p>
        </p:txBody>
      </p:sp>
      <p:graphicFrame>
        <p:nvGraphicFramePr>
          <p:cNvPr id="55299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38400" y="4191000"/>
          <a:ext cx="609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Equazione" r:id="rId3" imgW="203040" imgH="215640" progId="Equation.3">
                  <p:embed/>
                </p:oleObj>
              </mc:Choice>
              <mc:Fallback>
                <p:oleObj name="Equazione" r:id="rId3" imgW="20304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91000"/>
                        <a:ext cx="609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Credit view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Ai prestiti bancari vengono riconosciute caratteristiche di debole sostituibilità rispetto a forme alternative di finanziamento per alcune categorie di operatori 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Le imperfezioni informative sui mercati finanziari determinano infatti un diverso costo delle varie forme di finanziamento esterne rispetto alle fonti interne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FONTI ESTERNE: credito bancario (famiglie , piccole medie imprese) Titoli (grandi imprese, banche)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FONTI INTERNE : Risparmio (famiglie)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Profitti non distribuiti (Imprese)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Depositi (Banche)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Credit view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en-US" sz="1800" smtClean="0"/>
              <a:t>Ipotesi principali</a:t>
            </a:r>
          </a:p>
          <a:p>
            <a:pPr eaLnBrk="1" hangingPunct="1">
              <a:lnSpc>
                <a:spcPct val="80000"/>
              </a:lnSpc>
            </a:pPr>
            <a:endParaRPr lang="it-IT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it-IT" altLang="en-US" sz="1800" smtClean="0"/>
              <a:t>Imperfetta sostituibilità fra prestiti concessi dalle banche e titoli acquistabili sul mercato dal lato Attività delle banche.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1800" smtClean="0"/>
              <a:t>Imperfetta sostituibilità tra prestiti bancari e titoli collocati sul mercato come passività degli operatori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1800" smtClean="0"/>
              <a:t>Coefficiente di riserva obbligatoria: L’AMMONTARE DEL CREDITO CHE LE BANCHE POSSONO CONCEDERE NON è INDIPENDENTE DALLE RISERVE DISPONIBILI.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1800" smtClean="0"/>
              <a:t>REGOLAMENTAZIONE DEL CAPITALE: INTRODUCE UNA DISTORSIONE CHE DIFFERENZIA I RENDIMENTI NETTI PER LE ATTIVITà DELLE BANCHE.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1800" smtClean="0"/>
              <a:t>In pratica le A:M: sono in grado di influenzare il credito disponibile agendo sulle riserve bancarie e sulla regolamentazione del capitale bancario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Credit view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Perché?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Data l’imperfezione dei mercati per le banche è costoso reperire fondi non soggetti all’obbligo di riserva (Obbligazioni, finanziamenti interbancari all’estero)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SE R diminuisce a causa di una manovra restrittiva i Depositi diminuiscono e quindi diminuisce l’attivo delle banche : nello specifico diminuisce il credito bancario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La AD diminuisce sia perché r aumenta sia perché l’offerta di credito diminuisce (demand and supply effects). Data l’ipotesi che il credito bancario non può essere perfettamente sostituito da altre forme di finanziamento.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smtClean="0"/>
              <a:t>Struttura per scadenza dei tassi di rendimento</a:t>
            </a:r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L’insieme dei tassi a pronti</a:t>
            </a:r>
          </a:p>
          <a:p>
            <a:pPr eaLnBrk="1" hangingPunct="1"/>
            <a:endParaRPr lang="it-IT" altLang="en-US" smtClean="0"/>
          </a:p>
          <a:p>
            <a:pPr eaLnBrk="1" hangingPunct="1"/>
            <a:r>
              <a:rPr lang="it-IT" altLang="en-US" smtClean="0"/>
              <a:t>È la yield curve</a:t>
            </a:r>
          </a:p>
        </p:txBody>
      </p:sp>
      <p:graphicFrame>
        <p:nvGraphicFramePr>
          <p:cNvPr id="56322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752600" y="2590800"/>
          <a:ext cx="350520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2" name="Equazione" r:id="rId3" imgW="1193760" imgH="228600" progId="Equation.3">
                  <p:embed/>
                </p:oleObj>
              </mc:Choice>
              <mc:Fallback>
                <p:oleObj name="Equazione" r:id="rId3" imgW="11937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90800"/>
                        <a:ext cx="3505200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Teoria delle aspettative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HP:No costi di transazione Perfetta sostituibilità titoli a differente scadenza</a:t>
            </a:r>
          </a:p>
          <a:p>
            <a:pPr eaLnBrk="1" hangingPunct="1">
              <a:lnSpc>
                <a:spcPct val="80000"/>
              </a:lnSpc>
            </a:pPr>
            <a:endParaRPr lang="it-IT" altLang="en-US" sz="2400" smtClean="0"/>
          </a:p>
          <a:p>
            <a:pPr eaLnBrk="1" hangingPunct="1">
              <a:lnSpc>
                <a:spcPct val="80000"/>
              </a:lnSpc>
            </a:pPr>
            <a:endParaRPr lang="it-IT" altLang="en-US" sz="2400" smtClean="0"/>
          </a:p>
          <a:p>
            <a:pPr eaLnBrk="1" hangingPunct="1">
              <a:lnSpc>
                <a:spcPct val="80000"/>
              </a:lnSpc>
            </a:pPr>
            <a:endParaRPr lang="it-IT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Dove </a:t>
            </a:r>
          </a:p>
          <a:p>
            <a:pPr eaLnBrk="1" hangingPunct="1">
              <a:lnSpc>
                <a:spcPct val="80000"/>
              </a:lnSpc>
            </a:pPr>
            <a:endParaRPr lang="it-IT" altLang="en-US" sz="2400" smtClean="0"/>
          </a:p>
          <a:p>
            <a:pPr eaLnBrk="1" hangingPunct="1">
              <a:lnSpc>
                <a:spcPct val="80000"/>
              </a:lnSpc>
            </a:pPr>
            <a:endParaRPr lang="it-IT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it-IT" altLang="en-US" sz="2400" smtClean="0"/>
              <a:t>Sono i tassi di interesse uniperiodali (a breve termine ) attesi.</a:t>
            </a:r>
          </a:p>
          <a:p>
            <a:pPr eaLnBrk="1" hangingPunct="1">
              <a:lnSpc>
                <a:spcPct val="80000"/>
              </a:lnSpc>
            </a:pPr>
            <a:endParaRPr lang="it-IT" altLang="en-US" sz="2400" smtClean="0"/>
          </a:p>
        </p:txBody>
      </p:sp>
      <p:graphicFrame>
        <p:nvGraphicFramePr>
          <p:cNvPr id="5837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971800" y="2971800"/>
          <a:ext cx="2184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7" name="Equazione" r:id="rId3" imgW="1002960" imgH="431640" progId="Equation.3">
                  <p:embed/>
                </p:oleObj>
              </mc:Choice>
              <mc:Fallback>
                <p:oleObj name="Equazione" r:id="rId3" imgW="100296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971800"/>
                        <a:ext cx="21844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124200" y="3987800"/>
          <a:ext cx="762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8" name="Equazione" r:id="rId5" imgW="330120" imgH="241200" progId="Equation.3">
                  <p:embed/>
                </p:oleObj>
              </mc:Choice>
              <mc:Fallback>
                <p:oleObj name="Equazione" r:id="rId5" imgW="33012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987800"/>
                        <a:ext cx="762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Tassi attesi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Dimostrazione: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A) titolo con durata due periodi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t=0   (-1)            t=2      (1+R</a:t>
            </a:r>
            <a:r>
              <a:rPr lang="it-IT" altLang="en-US" sz="2400" baseline="-25000" smtClean="0"/>
              <a:t>2</a:t>
            </a:r>
            <a:r>
              <a:rPr lang="it-IT" altLang="en-US" sz="2400" smtClean="0"/>
              <a:t>)</a:t>
            </a:r>
            <a:r>
              <a:rPr lang="it-IT" altLang="en-US" sz="2400" baseline="30000" smtClean="0"/>
              <a:t>2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dove R</a:t>
            </a:r>
            <a:r>
              <a:rPr lang="it-IT" altLang="en-US" sz="2400" baseline="-25000" smtClean="0"/>
              <a:t>2 </a:t>
            </a:r>
            <a:r>
              <a:rPr lang="it-IT" altLang="en-US" sz="2400" smtClean="0"/>
              <a:t>è  yield to maturity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B) investire su un titolo uniperiodale e poi reinvestire il ricavato su un altro titolo uniperiodale. Il montante finale è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t=0  (-1)         t=1  (1+R</a:t>
            </a:r>
            <a:r>
              <a:rPr lang="it-IT" altLang="en-US" sz="2400" baseline="-25000" smtClean="0"/>
              <a:t>1</a:t>
            </a:r>
            <a:r>
              <a:rPr lang="it-IT" altLang="en-US" sz="2400" smtClean="0"/>
              <a:t>) - (1+ R</a:t>
            </a:r>
            <a:r>
              <a:rPr lang="it-IT" altLang="en-US" sz="2400" baseline="-25000" smtClean="0"/>
              <a:t>1</a:t>
            </a:r>
            <a:r>
              <a:rPr lang="it-IT" altLang="en-US" sz="2400" smtClean="0"/>
              <a:t>) </a:t>
            </a:r>
            <a:r>
              <a:rPr lang="it-IT" altLang="en-US" sz="2400" baseline="-25000" smtClean="0"/>
              <a:t>  </a:t>
            </a:r>
            <a:r>
              <a:rPr lang="it-IT" altLang="en-US" sz="2400" smtClean="0"/>
              <a:t> t=2  (1+R</a:t>
            </a:r>
            <a:r>
              <a:rPr lang="it-IT" altLang="en-US" sz="2400" baseline="-25000" smtClean="0"/>
              <a:t>1</a:t>
            </a:r>
            <a:r>
              <a:rPr lang="it-IT" altLang="en-US" sz="2400" smtClean="0"/>
              <a:t>) (1+</a:t>
            </a:r>
            <a:r>
              <a:rPr lang="it-IT" altLang="en-US" sz="2400" baseline="-25000" smtClean="0"/>
              <a:t>1</a:t>
            </a:r>
            <a:r>
              <a:rPr lang="it-IT" altLang="en-US" sz="2400" smtClean="0"/>
              <a:t>r</a:t>
            </a:r>
            <a:r>
              <a:rPr lang="it-IT" altLang="en-US" sz="2400" baseline="30000" smtClean="0"/>
              <a:t>e</a:t>
            </a:r>
            <a:r>
              <a:rPr lang="it-IT" altLang="en-US" sz="2400" baseline="-25000" smtClean="0"/>
              <a:t>2</a:t>
            </a:r>
            <a:r>
              <a:rPr lang="it-IT" altLang="en-US" sz="2400" baseline="300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400" baseline="30000" smtClean="0"/>
              <a:t>  </a:t>
            </a:r>
            <a:r>
              <a:rPr lang="it-IT" altLang="en-US" sz="2400" smtClean="0"/>
              <a:t>dove </a:t>
            </a:r>
            <a:r>
              <a:rPr lang="it-IT" altLang="en-US" sz="2400" baseline="-25000" smtClean="0"/>
              <a:t>1</a:t>
            </a:r>
            <a:r>
              <a:rPr lang="it-IT" altLang="en-US" sz="2400" smtClean="0"/>
              <a:t>r</a:t>
            </a:r>
            <a:r>
              <a:rPr lang="it-IT" altLang="en-US" sz="2400" baseline="30000" smtClean="0"/>
              <a:t>e</a:t>
            </a:r>
            <a:r>
              <a:rPr lang="it-IT" altLang="en-US" sz="2400" baseline="-25000" smtClean="0"/>
              <a:t>2</a:t>
            </a:r>
            <a:r>
              <a:rPr lang="it-IT" altLang="en-US" sz="2400" smtClean="0"/>
              <a:t> è il tasso di rendimento atteso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Tassi attesi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(1+R</a:t>
            </a:r>
            <a:r>
              <a:rPr lang="it-IT" altLang="en-US" baseline="-25000" smtClean="0"/>
              <a:t>2</a:t>
            </a:r>
            <a:r>
              <a:rPr lang="it-IT" altLang="en-US" smtClean="0"/>
              <a:t>)</a:t>
            </a:r>
            <a:r>
              <a:rPr lang="it-IT" altLang="en-US" baseline="30000" smtClean="0"/>
              <a:t>2</a:t>
            </a:r>
            <a:r>
              <a:rPr lang="it-IT" altLang="en-US" smtClean="0"/>
              <a:t>= (1+R</a:t>
            </a:r>
            <a:r>
              <a:rPr lang="it-IT" altLang="en-US" baseline="-25000" smtClean="0"/>
              <a:t>1</a:t>
            </a:r>
            <a:r>
              <a:rPr lang="it-IT" altLang="en-US" smtClean="0"/>
              <a:t>) (1+</a:t>
            </a:r>
            <a:r>
              <a:rPr lang="it-IT" altLang="en-US" baseline="-25000" smtClean="0"/>
              <a:t>1</a:t>
            </a:r>
            <a:r>
              <a:rPr lang="it-IT" altLang="en-US" smtClean="0"/>
              <a:t>r</a:t>
            </a:r>
            <a:r>
              <a:rPr lang="it-IT" altLang="en-US" baseline="30000" smtClean="0"/>
              <a:t>e</a:t>
            </a:r>
            <a:r>
              <a:rPr lang="it-IT" altLang="en-US" baseline="-25000" smtClean="0"/>
              <a:t>2</a:t>
            </a:r>
            <a:r>
              <a:rPr lang="it-IT" altLang="en-US" baseline="30000" smtClean="0"/>
              <a:t>)</a:t>
            </a:r>
          </a:p>
          <a:p>
            <a:pPr eaLnBrk="1" hangingPunct="1"/>
            <a:endParaRPr lang="it-IT" altLang="en-US" baseline="30000" smtClean="0"/>
          </a:p>
          <a:p>
            <a:pPr eaLnBrk="1" hangingPunct="1"/>
            <a:r>
              <a:rPr lang="it-IT" altLang="en-US" smtClean="0"/>
              <a:t>Da cui</a:t>
            </a:r>
          </a:p>
          <a:p>
            <a:pPr eaLnBrk="1" hangingPunct="1"/>
            <a:endParaRPr lang="it-IT" altLang="en-US" smtClean="0"/>
          </a:p>
          <a:p>
            <a:pPr eaLnBrk="1" hangingPunct="1"/>
            <a:r>
              <a:rPr lang="it-IT" altLang="en-US" sz="1800" smtClean="0"/>
              <a:t>Log (1+x) è circa uguale a x. Il log di un prodotto è la somma dei logaritmi . Il log di un rapporto è la differenza dei log</a:t>
            </a:r>
          </a:p>
          <a:p>
            <a:pPr eaLnBrk="1" hangingPunct="1"/>
            <a:endParaRPr lang="it-IT" altLang="en-US" smtClean="0"/>
          </a:p>
          <a:p>
            <a:pPr eaLnBrk="1" hangingPunct="1"/>
            <a:endParaRPr lang="it-IT" altLang="en-US" smtClean="0"/>
          </a:p>
          <a:p>
            <a:pPr eaLnBrk="1" hangingPunct="1"/>
            <a:endParaRPr lang="it-IT" altLang="en-US" smtClean="0"/>
          </a:p>
        </p:txBody>
      </p:sp>
      <p:graphicFrame>
        <p:nvGraphicFramePr>
          <p:cNvPr id="5939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295400" y="4876800"/>
          <a:ext cx="3429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4" name="Equazione" r:id="rId3" imgW="990360" imgH="393480" progId="Equation.3">
                  <p:embed/>
                </p:oleObj>
              </mc:Choice>
              <mc:Fallback>
                <p:oleObj name="Equazione" r:id="rId3" imgW="9903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876800"/>
                        <a:ext cx="3429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smtClean="0"/>
              <a:t>Teoria delle aspettative: un approfondimento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US" sz="2800" smtClean="0"/>
              <a:t>r(t) tasso di un titolo a durata istantanea (controllato direttamente dalla B.C.)</a:t>
            </a:r>
          </a:p>
          <a:p>
            <a:pPr eaLnBrk="1" hangingPunct="1"/>
            <a:r>
              <a:rPr lang="it-IT" altLang="en-US" sz="2800" smtClean="0"/>
              <a:t>Titolo a vita infinita che rende C (coupon) in ogni istante . Il prezzo di mercato è P(t).</a:t>
            </a:r>
          </a:p>
          <a:p>
            <a:pPr eaLnBrk="1" hangingPunct="1"/>
            <a:r>
              <a:rPr lang="it-IT" altLang="en-US" sz="2800" smtClean="0"/>
              <a:t>R(T) = C/p(t) tasso istantaneo di interesse del titolo a lunga scadenza</a:t>
            </a:r>
          </a:p>
          <a:p>
            <a:pPr eaLnBrk="1" hangingPunct="1"/>
            <a:r>
              <a:rPr lang="it-IT" altLang="en-US" sz="2800" smtClean="0"/>
              <a:t>p(t) = C/R(t)</a:t>
            </a:r>
          </a:p>
          <a:p>
            <a:pPr eaLnBrk="1" hangingPunct="1"/>
            <a:r>
              <a:rPr lang="it-IT" altLang="en-US" sz="2800" smtClean="0"/>
              <a:t>Si dimostra</a:t>
            </a:r>
          </a:p>
          <a:p>
            <a:pPr eaLnBrk="1" hangingPunct="1"/>
            <a:endParaRPr lang="it-IT" altLang="en-US" sz="2800" smtClean="0"/>
          </a:p>
          <a:p>
            <a:pPr eaLnBrk="1" hangingPunct="1"/>
            <a:endParaRPr lang="it-IT" altLang="en-US" sz="2800" smtClean="0"/>
          </a:p>
          <a:p>
            <a:pPr eaLnBrk="1" hangingPunct="1"/>
            <a:endParaRPr lang="it-IT" altLang="en-US" sz="2800" smtClean="0"/>
          </a:p>
        </p:txBody>
      </p:sp>
      <p:graphicFrame>
        <p:nvGraphicFramePr>
          <p:cNvPr id="6144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495800" y="4800600"/>
          <a:ext cx="190500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Equazione" r:id="rId3" imgW="507960" imgH="444240" progId="Equation.3">
                  <p:embed/>
                </p:oleObj>
              </mc:Choice>
              <mc:Fallback>
                <p:oleObj name="Equazione" r:id="rId3" imgW="5079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800600"/>
                        <a:ext cx="1905000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smtClean="0"/>
              <a:t>Teoria aspettative: approfondimento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Condizione di no arbitraggio</a:t>
            </a:r>
          </a:p>
          <a:p>
            <a:pPr eaLnBrk="1" hangingPunct="1">
              <a:lnSpc>
                <a:spcPct val="90000"/>
              </a:lnSpc>
            </a:pPr>
            <a:endParaRPr lang="it-IT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r(t)= R(t)+</a:t>
            </a:r>
          </a:p>
          <a:p>
            <a:pPr eaLnBrk="1" hangingPunct="1">
              <a:lnSpc>
                <a:spcPct val="90000"/>
              </a:lnSpc>
            </a:pPr>
            <a:endParaRPr lang="it-IT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Dato che</a:t>
            </a:r>
          </a:p>
          <a:p>
            <a:pPr eaLnBrk="1" hangingPunct="1">
              <a:lnSpc>
                <a:spcPct val="90000"/>
              </a:lnSpc>
            </a:pPr>
            <a:endParaRPr lang="it-IT" altLang="en-US" sz="2400" smtClean="0"/>
          </a:p>
          <a:p>
            <a:pPr eaLnBrk="1" hangingPunct="1">
              <a:lnSpc>
                <a:spcPct val="90000"/>
              </a:lnSpc>
            </a:pPr>
            <a:endParaRPr lang="it-IT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it-IT" altLang="en-US" sz="2400" smtClean="0"/>
              <a:t>R(t)-r(t) =</a:t>
            </a:r>
          </a:p>
        </p:txBody>
      </p:sp>
      <p:graphicFrame>
        <p:nvGraphicFramePr>
          <p:cNvPr id="62466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38400" y="2971800"/>
          <a:ext cx="381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0" name="Equazione" r:id="rId3" imgW="152280" imgH="419040" progId="Equation.3">
                  <p:embed/>
                </p:oleObj>
              </mc:Choice>
              <mc:Fallback>
                <p:oleObj name="Equazione" r:id="rId3" imgW="1522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971800"/>
                        <a:ext cx="381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7" name="Object 11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343400" y="3810000"/>
          <a:ext cx="1295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1" name="Equazione" r:id="rId5" imgW="507960" imgH="444240" progId="Equation.3">
                  <p:embed/>
                </p:oleObj>
              </mc:Choice>
              <mc:Fallback>
                <p:oleObj name="Equazione" r:id="rId5" imgW="507960" imgH="4442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810000"/>
                        <a:ext cx="12954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15"/>
          <p:cNvGraphicFramePr>
            <a:graphicFrameLocks noGrp="1" noChangeAspect="1"/>
          </p:cNvGraphicFramePr>
          <p:nvPr>
            <p:ph sz="half" idx="2"/>
          </p:nvPr>
        </p:nvGraphicFramePr>
        <p:xfrm>
          <a:off x="2362200" y="4724400"/>
          <a:ext cx="457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2" name="Equazione" r:id="rId7" imgW="190440" imgH="419040" progId="Equation.3">
                  <p:embed/>
                </p:oleObj>
              </mc:Choice>
              <mc:Fallback>
                <p:oleObj name="Equazione" r:id="rId7" imgW="190440" imgH="4190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724400"/>
                        <a:ext cx="4572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Teoria delle aspettative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en-US" sz="2800" smtClean="0"/>
              <a:t>Il tasso di variazione del tasso a lungo è uguale alla differenza tra tasso a lungo e tasso a breve.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800" smtClean="0"/>
              <a:t>Per cui se r&gt;R, R scende e p sale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800" smtClean="0"/>
              <a:t>Se r&lt;R , R sale e p scende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800" smtClean="0"/>
              <a:t>Intutivamente se i tassi a breve sono maggiori (minori) di quelli a lunga solo una vincita (perdita) in conto capitale riporta l’equilibrio. Quindi una diminuzione (un aumento) di R riporta l’eguaglianza dei rendimenti.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1444</TotalTime>
  <Words>1087</Words>
  <Application>Microsoft Office PowerPoint</Application>
  <PresentationFormat>Presentazione su schermo (4:3)</PresentationFormat>
  <Paragraphs>117</Paragraphs>
  <Slides>22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Times New Roman</vt:lpstr>
      <vt:lpstr>Wingdings</vt:lpstr>
      <vt:lpstr>Pixel</vt:lpstr>
      <vt:lpstr>Equazione</vt:lpstr>
      <vt:lpstr>Titoli obbligazionari a differente scadenza</vt:lpstr>
      <vt:lpstr>Determinanti dei rendimenti a breve e a lungo termine.</vt:lpstr>
      <vt:lpstr>Struttura per scadenza dei tassi di rendimento</vt:lpstr>
      <vt:lpstr>Teoria delle aspettative</vt:lpstr>
      <vt:lpstr>Tassi attesi</vt:lpstr>
      <vt:lpstr>Tassi attesi</vt:lpstr>
      <vt:lpstr>Teoria delle aspettative: un approfondimento</vt:lpstr>
      <vt:lpstr>Teoria aspettative: approfondimento</vt:lpstr>
      <vt:lpstr>Teoria delle aspettative</vt:lpstr>
      <vt:lpstr>Mercati finanziari e politica monetaria</vt:lpstr>
      <vt:lpstr>La trasmissione delle politica monetaria</vt:lpstr>
      <vt:lpstr>IS-LM dinamico (canale monetario)</vt:lpstr>
      <vt:lpstr>IS-LM dinamico</vt:lpstr>
      <vt:lpstr>IS LM dinamico</vt:lpstr>
      <vt:lpstr>Presentazione standard di PowerPoint</vt:lpstr>
      <vt:lpstr>Equilibrio di sella</vt:lpstr>
      <vt:lpstr>Effetti della politica monetaria</vt:lpstr>
      <vt:lpstr>Discussione</vt:lpstr>
      <vt:lpstr>Il meccanismo di trasmissione dai tassi di interesse ai prezzi (MBBCE 2004)</vt:lpstr>
      <vt:lpstr>Credit view</vt:lpstr>
      <vt:lpstr>Credit view</vt:lpstr>
      <vt:lpstr>Credit 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daniele filacchioni</cp:lastModifiedBy>
  <cp:revision>41</cp:revision>
  <cp:lastPrinted>1601-01-01T00:00:00Z</cp:lastPrinted>
  <dcterms:created xsi:type="dcterms:W3CDTF">1601-01-01T00:00:00Z</dcterms:created>
  <dcterms:modified xsi:type="dcterms:W3CDTF">2017-10-25T16:14:54Z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