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7" r:id="rId3"/>
    <p:sldId id="272" r:id="rId4"/>
    <p:sldId id="273" r:id="rId5"/>
    <p:sldId id="27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274" r:id="rId29"/>
    <p:sldId id="277" r:id="rId30"/>
    <p:sldId id="275" r:id="rId31"/>
    <p:sldId id="278" r:id="rId32"/>
    <p:sldId id="279" r:id="rId33"/>
    <p:sldId id="280" r:id="rId34"/>
    <p:sldId id="281" r:id="rId35"/>
  </p:sldIdLst>
  <p:sldSz cx="9144000" cy="6858000" type="screen4x3"/>
  <p:notesSz cx="6858000" cy="9144000"/>
  <p:defaultTextStyle>
    <a:lvl1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1pPr>
    <a:lvl2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2pPr>
    <a:lvl3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3pPr>
    <a:lvl4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4pPr>
    <a:lvl5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5pPr>
    <a:lvl6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6pPr>
    <a:lvl7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7pPr>
    <a:lvl8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8pPr>
    <a:lvl9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ezione predefinita" id="{DF9007DC-1F05-C746-8EC3-9955CD4AA762}">
          <p14:sldIdLst>
            <p14:sldId id="256"/>
            <p14:sldId id="287"/>
            <p14:sldId id="272"/>
            <p14:sldId id="273"/>
            <p14:sldId id="27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74"/>
            <p14:sldId id="277"/>
            <p14:sldId id="275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8"/>
    <p:restoredTop sz="94570"/>
  </p:normalViewPr>
  <p:slideViewPr>
    <p:cSldViewPr snapToGrid="0" snapToObjects="1">
      <p:cViewPr>
        <p:scale>
          <a:sx n="90" d="100"/>
          <a:sy n="90" d="100"/>
        </p:scale>
        <p:origin x="-9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729143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Livello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20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Titolo Testo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1400"/>
              <a:t>Corpo livello uno</a:t>
            </a:r>
          </a:p>
          <a:p>
            <a:pPr lvl="1">
              <a:defRPr sz="1800"/>
            </a:pPr>
            <a:r>
              <a:rPr sz="1400"/>
              <a:t>Corpo livello due</a:t>
            </a:r>
          </a:p>
          <a:p>
            <a:pPr lvl="2">
              <a:defRPr sz="1800"/>
            </a:pPr>
            <a:r>
              <a:rPr sz="1400"/>
              <a:t>Corpo livello tre</a:t>
            </a:r>
          </a:p>
          <a:p>
            <a:pPr lvl="3">
              <a:defRPr sz="1800"/>
            </a:pPr>
            <a:r>
              <a:rPr sz="1400"/>
              <a:t>Corpo livello quattro</a:t>
            </a:r>
          </a:p>
          <a:p>
            <a:pPr lvl="4">
              <a:defRPr sz="1800"/>
            </a:pPr>
            <a:r>
              <a:rPr sz="1400"/>
              <a:t>Livello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transition xmlns:p14="http://schemas.microsoft.com/office/powerpoint/2010/main"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548580" y="3697919"/>
            <a:ext cx="6995936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1800" dirty="0" err="1">
                <a:solidFill>
                  <a:srgbClr val="0070C0"/>
                </a:solidFill>
              </a:rPr>
              <a:t>Methodology</a:t>
            </a:r>
            <a:r>
              <a:rPr lang="it-IT" sz="1800" dirty="0">
                <a:solidFill>
                  <a:srgbClr val="0070C0"/>
                </a:solidFill>
              </a:rPr>
              <a:t> of the </a:t>
            </a:r>
            <a:r>
              <a:rPr lang="it-IT" sz="1800" dirty="0" err="1">
                <a:solidFill>
                  <a:srgbClr val="0070C0"/>
                </a:solidFill>
              </a:rPr>
              <a:t>Research</a:t>
            </a:r>
            <a:endParaRPr lang="it-IT" sz="1800" dirty="0">
              <a:solidFill>
                <a:srgbClr val="0070C0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1800" dirty="0" smtClean="0">
                <a:solidFill>
                  <a:srgbClr val="0070C0"/>
                </a:solidFill>
              </a:rPr>
              <a:t>Vanna </a:t>
            </a:r>
            <a:r>
              <a:rPr lang="it-IT" sz="1800" dirty="0">
                <a:solidFill>
                  <a:srgbClr val="0070C0"/>
                </a:solidFill>
              </a:rPr>
              <a:t>Boffo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 dirty="0" smtClean="0">
                <a:solidFill>
                  <a:srgbClr val="376092"/>
                </a:solidFill>
              </a:rPr>
              <a:t> </a:t>
            </a:r>
            <a:endParaRPr sz="1600" b="1" dirty="0">
              <a:solidFill>
                <a:srgbClr val="376092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548580" y="2339171"/>
            <a:ext cx="6995936" cy="64633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>
              <a:defRPr sz="1800" b="0">
                <a:solidFill>
                  <a:srgbClr val="000000"/>
                </a:solidFill>
              </a:defRPr>
            </a:pPr>
            <a:r>
              <a:rPr lang="it-IT" sz="2400" dirty="0" smtClean="0">
                <a:solidFill>
                  <a:srgbClr val="00005D"/>
                </a:solidFill>
                <a:latin typeface="+mn-lt"/>
                <a:ea typeface="+mn-ea"/>
                <a:cs typeface="+mn-cs"/>
                <a:sym typeface="Avenir Roman"/>
              </a:rPr>
              <a:t>Cultura della ricerca e pedagogia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lang="it-IT" dirty="0" smtClean="0">
                <a:solidFill>
                  <a:srgbClr val="00005D"/>
                </a:solidFill>
                <a:latin typeface="+mn-lt"/>
                <a:ea typeface="+mn-ea"/>
                <a:cs typeface="+mn-cs"/>
                <a:sym typeface="Avenir Roman"/>
              </a:rPr>
              <a:t>Prospettive epistemologiche</a:t>
            </a:r>
          </a:p>
        </p:txBody>
      </p:sp>
      <p:sp>
        <p:nvSpPr>
          <p:cNvPr id="55" name="Shape 55"/>
          <p:cNvSpPr/>
          <p:nvPr/>
        </p:nvSpPr>
        <p:spPr>
          <a:xfrm>
            <a:off x="397581" y="5483015"/>
            <a:ext cx="8186611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1400" dirty="0" err="1" smtClean="0">
                <a:solidFill>
                  <a:srgbClr val="0070C0"/>
                </a:solidFill>
              </a:rPr>
              <a:t>Mortari</a:t>
            </a:r>
            <a:r>
              <a:rPr lang="it-IT" sz="1400" dirty="0" smtClean="0">
                <a:solidFill>
                  <a:srgbClr val="0070C0"/>
                </a:solidFill>
              </a:rPr>
              <a:t> L., </a:t>
            </a:r>
            <a:r>
              <a:rPr lang="it-IT" sz="1400" i="1" dirty="0" smtClean="0">
                <a:solidFill>
                  <a:srgbClr val="0070C0"/>
                </a:solidFill>
              </a:rPr>
              <a:t>Cultura della ricerca e pedagogia. Prospettive epistemologiche</a:t>
            </a:r>
            <a:r>
              <a:rPr lang="it-IT" sz="1400" dirty="0" smtClean="0">
                <a:solidFill>
                  <a:srgbClr val="0070C0"/>
                </a:solidFill>
              </a:rPr>
              <a:t>, Carocci, Roma, 2012.</a:t>
            </a:r>
            <a:endParaRPr sz="1400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264727" y="4733636"/>
            <a:ext cx="327978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Grounded</a:t>
            </a:r>
            <a:r>
              <a:rPr kumimoji="0" lang="it-IT" sz="2000" b="1" i="0" u="none" strike="noStrike" cap="none" spc="0" normalizeH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2000" b="1" i="0" u="none" strike="noStrike" cap="none" spc="0" normalizeH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Thery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err="1" smtClean="0">
                <a:solidFill>
                  <a:schemeClr val="accent1"/>
                </a:solidFill>
              </a:rPr>
              <a:t>Characteristics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/>
              <a:t>Tre caratteristiche </a:t>
            </a:r>
            <a:r>
              <a:rPr lang="it-IT" sz="2400" dirty="0" smtClean="0"/>
              <a:t>interrelate </a:t>
            </a:r>
            <a:r>
              <a:rPr lang="it-IT" sz="2400" dirty="0"/>
              <a:t>di una teoria </a:t>
            </a:r>
            <a:r>
              <a:rPr lang="it-IT" sz="2400" dirty="0" err="1" smtClean="0"/>
              <a:t>grounded</a:t>
            </a:r>
            <a:endParaRPr lang="it-IT" sz="2400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Font typeface="Wingdings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Aderente</a:t>
            </a:r>
          </a:p>
          <a:p>
            <a:pPr marL="457200" lvl="3" indent="-457200" algn="l" rtl="0" latinLnBrk="1" hangingPunct="0">
              <a:buFont typeface="Wingdings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Ha presa</a:t>
            </a:r>
          </a:p>
          <a:p>
            <a:pPr marL="457200" lvl="3" indent="-457200" algn="l" rtl="0" latinLnBrk="1" hangingPunct="0">
              <a:buFont typeface="Wingdings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Rilevante</a:t>
            </a:r>
          </a:p>
          <a:p>
            <a:pPr marL="457200" lvl="3" indent="-457200" algn="l" rtl="0" latinLnBrk="1" hangingPunct="0">
              <a:buFont typeface="Wingdings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Funzionante</a:t>
            </a:r>
          </a:p>
          <a:p>
            <a:pPr marL="342900" lvl="3" indent="-342900" algn="l" rtl="0" latinLnBrk="1" hangingPunct="0">
              <a:buFont typeface="Wingdings" charset="2"/>
              <a:buChar char="u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609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71096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err="1" smtClean="0">
                <a:solidFill>
                  <a:schemeClr val="accent1"/>
                </a:solidFill>
              </a:rPr>
              <a:t>Characteristics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r>
              <a:rPr lang="it-IT" dirty="0"/>
              <a:t>BARNEY GLASER </a:t>
            </a:r>
          </a:p>
          <a:p>
            <a:pPr algn="l"/>
            <a:r>
              <a:rPr lang="it-IT" sz="1800" dirty="0">
                <a:latin typeface="Wingdings 2"/>
              </a:rPr>
              <a:t> </a:t>
            </a:r>
            <a:r>
              <a:rPr lang="it-IT" dirty="0"/>
              <a:t>Columbia </a:t>
            </a:r>
            <a:r>
              <a:rPr lang="it-IT" dirty="0" err="1"/>
              <a:t>university</a:t>
            </a:r>
            <a:r>
              <a:rPr lang="it-IT" dirty="0"/>
              <a:t> </a:t>
            </a:r>
            <a:endParaRPr lang="it-IT" dirty="0" smtClean="0"/>
          </a:p>
          <a:p>
            <a:pPr algn="l"/>
            <a:r>
              <a:rPr lang="it-IT" sz="1800" dirty="0" smtClean="0">
                <a:latin typeface="Wingdings 2"/>
              </a:rPr>
              <a:t> </a:t>
            </a:r>
            <a:r>
              <a:rPr lang="it-IT" dirty="0"/>
              <a:t>Paul </a:t>
            </a:r>
            <a:r>
              <a:rPr lang="it-IT" dirty="0" err="1"/>
              <a:t>Lazarsfeld</a:t>
            </a:r>
            <a:r>
              <a:rPr lang="it-IT" dirty="0"/>
              <a:t/>
            </a:r>
            <a:br>
              <a:rPr lang="it-IT" dirty="0"/>
            </a:br>
            <a:r>
              <a:rPr lang="it-IT" sz="1800" dirty="0">
                <a:latin typeface="Wingdings 2"/>
              </a:rPr>
              <a:t> </a:t>
            </a:r>
            <a:r>
              <a:rPr lang="it-IT" dirty="0"/>
              <a:t>Positivismo</a:t>
            </a:r>
            <a:br>
              <a:rPr lang="it-IT" dirty="0"/>
            </a:br>
            <a:r>
              <a:rPr lang="it-IT" sz="1800" dirty="0">
                <a:latin typeface="Wingdings 2"/>
              </a:rPr>
              <a:t> </a:t>
            </a:r>
            <a:r>
              <a:rPr lang="it-IT" dirty="0"/>
              <a:t>Ricerca quantitativa </a:t>
            </a:r>
            <a:endParaRPr lang="it-IT" dirty="0" smtClean="0"/>
          </a:p>
          <a:p>
            <a:pPr algn="l"/>
            <a:r>
              <a:rPr lang="it-IT" sz="1800" dirty="0" smtClean="0">
                <a:latin typeface="Wingdings 2"/>
              </a:rPr>
              <a:t> </a:t>
            </a:r>
            <a:r>
              <a:rPr lang="it-IT" dirty="0"/>
              <a:t>Rigore </a:t>
            </a:r>
            <a:r>
              <a:rPr lang="it-IT" dirty="0" smtClean="0"/>
              <a:t>analitico</a:t>
            </a:r>
          </a:p>
          <a:p>
            <a:pPr algn="l"/>
            <a:endParaRPr lang="it-IT" dirty="0"/>
          </a:p>
          <a:p>
            <a:pPr algn="l"/>
            <a:r>
              <a:rPr lang="it-IT" dirty="0" smtClean="0"/>
              <a:t> </a:t>
            </a:r>
            <a:r>
              <a:rPr lang="it-IT" dirty="0"/>
              <a:t>ANSELM STRAUSS </a:t>
            </a:r>
          </a:p>
          <a:p>
            <a:pPr marL="342900" indent="-342900" algn="l">
              <a:buFont typeface="Arial"/>
              <a:buChar char="•"/>
            </a:pPr>
            <a:r>
              <a:rPr lang="it-IT" dirty="0"/>
              <a:t>Chicago </a:t>
            </a:r>
            <a:r>
              <a:rPr lang="it-IT" dirty="0" err="1"/>
              <a:t>school</a:t>
            </a:r>
            <a:endParaRPr lang="it-IT" dirty="0"/>
          </a:p>
          <a:p>
            <a:pPr marL="342900" indent="-342900" algn="l">
              <a:buFont typeface="Arial"/>
              <a:buChar char="•"/>
            </a:pPr>
            <a:r>
              <a:rPr lang="it-IT" dirty="0" smtClean="0"/>
              <a:t>Herbert </a:t>
            </a:r>
            <a:r>
              <a:rPr lang="it-IT" dirty="0" err="1"/>
              <a:t>Blumer</a:t>
            </a:r>
            <a:r>
              <a:rPr lang="it-IT" dirty="0"/>
              <a:t>, </a:t>
            </a:r>
            <a:r>
              <a:rPr lang="it-IT" dirty="0" err="1"/>
              <a:t>G.H.Mead</a:t>
            </a:r>
            <a:endParaRPr lang="it-IT" dirty="0"/>
          </a:p>
          <a:p>
            <a:pPr marL="342900" indent="-342900" algn="l">
              <a:buFont typeface="Arial"/>
              <a:buChar char="•"/>
            </a:pPr>
            <a:r>
              <a:rPr lang="it-IT" dirty="0" smtClean="0"/>
              <a:t>Pragmatismo </a:t>
            </a:r>
            <a:r>
              <a:rPr lang="it-IT" dirty="0"/>
              <a:t>e </a:t>
            </a:r>
            <a:r>
              <a:rPr lang="it-IT" dirty="0" err="1"/>
              <a:t>interazionismosimbolico</a:t>
            </a:r>
            <a:endParaRPr lang="it-IT" dirty="0"/>
          </a:p>
          <a:p>
            <a:pPr marL="342900" indent="-342900" algn="l">
              <a:buFont typeface="Arial"/>
              <a:buChar char="•"/>
            </a:pPr>
            <a:r>
              <a:rPr lang="it-IT" dirty="0" err="1" smtClean="0"/>
              <a:t>Fieldresearch</a:t>
            </a:r>
            <a:endParaRPr lang="it-IT" dirty="0"/>
          </a:p>
          <a:p>
            <a:pPr marL="342900" indent="-342900" algn="l">
              <a:buFont typeface="Arial"/>
              <a:buChar char="•"/>
            </a:pPr>
            <a:r>
              <a:rPr lang="it-IT" dirty="0" smtClean="0"/>
              <a:t>Attenzione </a:t>
            </a:r>
            <a:r>
              <a:rPr lang="it-IT" dirty="0"/>
              <a:t>ai significati e alle azioni</a:t>
            </a: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877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37445" y="1110929"/>
            <a:ext cx="8424334" cy="2739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1582"/>
            <a:ext cx="9144000" cy="69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2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375139"/>
            <a:ext cx="9271001" cy="73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785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5683" y="7938"/>
            <a:ext cx="9726446" cy="68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92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36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5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191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99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66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Shape 76"/>
          <p:cNvSpPr/>
          <p:nvPr/>
        </p:nvSpPr>
        <p:spPr>
          <a:xfrm>
            <a:off x="0" y="916942"/>
            <a:ext cx="8507896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Methodology</a:t>
            </a:r>
            <a:endParaRPr lang="it-IT" sz="2400" dirty="0" smtClean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</p:txBody>
      </p:sp>
      <p:pic>
        <p:nvPicPr>
          <p:cNvPr id="77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1763" y="769938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839792" y="1826936"/>
            <a:ext cx="7009798" cy="4278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Ecological</a:t>
            </a:r>
            <a:r>
              <a:rPr lang="it-IT" b="0" dirty="0"/>
              <a:t> </a:t>
            </a:r>
            <a:r>
              <a:rPr lang="it-IT" b="0" dirty="0" err="1"/>
              <a:t>Paradigm</a:t>
            </a:r>
            <a:r>
              <a:rPr lang="it-IT" b="0" dirty="0"/>
              <a:t> or </a:t>
            </a:r>
            <a:r>
              <a:rPr lang="it-IT" b="0" dirty="0" err="1"/>
              <a:t>naturalistic</a:t>
            </a:r>
            <a:r>
              <a:rPr lang="it-IT" b="0" dirty="0"/>
              <a:t> </a:t>
            </a:r>
            <a:r>
              <a:rPr lang="it-IT" b="0" dirty="0" err="1"/>
              <a:t>enquiry</a:t>
            </a:r>
            <a:r>
              <a:rPr lang="it-IT" b="0" dirty="0"/>
              <a:t> (</a:t>
            </a:r>
            <a:r>
              <a:rPr lang="it-IT" b="0" dirty="0" err="1"/>
              <a:t>Mortari</a:t>
            </a:r>
            <a:r>
              <a:rPr lang="it-IT" b="0" dirty="0"/>
              <a:t>, </a:t>
            </a:r>
            <a:r>
              <a:rPr lang="it-IT" b="0" dirty="0" err="1"/>
              <a:t>Bronfrenbrenner</a:t>
            </a:r>
            <a:r>
              <a:rPr lang="it-IT" b="0" dirty="0"/>
              <a:t>)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Epistemology</a:t>
            </a:r>
            <a:r>
              <a:rPr lang="it-IT" b="0" dirty="0"/>
              <a:t>:  general </a:t>
            </a:r>
            <a:r>
              <a:rPr lang="it-IT" b="0" dirty="0" err="1"/>
              <a:t>standards</a:t>
            </a:r>
            <a:r>
              <a:rPr lang="it-IT" b="0" dirty="0"/>
              <a:t> (</a:t>
            </a:r>
            <a:r>
              <a:rPr lang="it-IT" b="0" dirty="0" err="1"/>
              <a:t>parameters</a:t>
            </a:r>
            <a:r>
              <a:rPr lang="it-IT" b="0" dirty="0"/>
              <a:t>) to </a:t>
            </a:r>
            <a:r>
              <a:rPr lang="it-IT" b="0" dirty="0" err="1"/>
              <a:t>reach</a:t>
            </a:r>
            <a:r>
              <a:rPr lang="it-IT" b="0" dirty="0"/>
              <a:t> a </a:t>
            </a:r>
            <a:r>
              <a:rPr lang="it-IT" b="0" dirty="0" err="1"/>
              <a:t>reliable</a:t>
            </a:r>
            <a:r>
              <a:rPr lang="it-IT" b="0" dirty="0"/>
              <a:t> </a:t>
            </a:r>
            <a:r>
              <a:rPr lang="it-IT" b="0" dirty="0" err="1"/>
              <a:t>knowledge</a:t>
            </a:r>
            <a:r>
              <a:rPr lang="it-IT" b="0" dirty="0"/>
              <a:t> (</a:t>
            </a:r>
            <a:r>
              <a:rPr lang="it-IT" b="0" dirty="0" err="1" smtClean="0"/>
              <a:t>naturalistic</a:t>
            </a:r>
            <a:r>
              <a:rPr lang="it-IT" b="0" dirty="0" smtClean="0"/>
              <a:t> </a:t>
            </a:r>
            <a:r>
              <a:rPr lang="it-IT" b="0" dirty="0" err="1"/>
              <a:t>epistemology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Philosophy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</a:t>
            </a:r>
            <a:r>
              <a:rPr lang="it-IT" b="0" dirty="0" err="1"/>
              <a:t>direction</a:t>
            </a:r>
            <a:r>
              <a:rPr lang="it-IT" b="0" dirty="0"/>
              <a:t> of the </a:t>
            </a:r>
            <a:r>
              <a:rPr lang="it-IT" b="0" dirty="0" err="1"/>
              <a:t>sense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 work (</a:t>
            </a:r>
            <a:r>
              <a:rPr lang="it-IT" b="0" dirty="0" err="1"/>
              <a:t>phenomenological</a:t>
            </a:r>
            <a:r>
              <a:rPr lang="it-IT" b="0" dirty="0"/>
              <a:t>, </a:t>
            </a:r>
            <a:r>
              <a:rPr lang="it-IT" b="0" dirty="0" err="1"/>
              <a:t>critical</a:t>
            </a:r>
            <a:r>
              <a:rPr lang="it-IT" b="0" dirty="0"/>
              <a:t>, </a:t>
            </a:r>
            <a:r>
              <a:rPr lang="it-IT" b="0" dirty="0" err="1"/>
              <a:t>hermeneutical</a:t>
            </a:r>
            <a:r>
              <a:rPr lang="it-IT" b="0" dirty="0"/>
              <a:t>)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Methods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the </a:t>
            </a:r>
            <a:r>
              <a:rPr lang="it-IT" b="0" dirty="0" err="1"/>
              <a:t>processes</a:t>
            </a:r>
            <a:r>
              <a:rPr lang="it-IT" b="0" dirty="0"/>
              <a:t> of </a:t>
            </a:r>
            <a:r>
              <a:rPr lang="it-IT" b="0" dirty="0" err="1"/>
              <a:t>collecting</a:t>
            </a:r>
            <a:r>
              <a:rPr lang="it-IT" b="0" dirty="0"/>
              <a:t> and data </a:t>
            </a:r>
            <a:r>
              <a:rPr lang="it-IT" b="0" dirty="0" err="1"/>
              <a:t>analysis</a:t>
            </a:r>
            <a:r>
              <a:rPr lang="it-IT" b="0" dirty="0"/>
              <a:t> (</a:t>
            </a:r>
            <a:r>
              <a:rPr lang="it-IT" b="0" dirty="0" err="1"/>
              <a:t>grounded</a:t>
            </a:r>
            <a:r>
              <a:rPr lang="it-IT" b="0" dirty="0"/>
              <a:t> </a:t>
            </a:r>
            <a:r>
              <a:rPr lang="it-IT" b="0" dirty="0" err="1"/>
              <a:t>theory</a:t>
            </a:r>
            <a:r>
              <a:rPr lang="it-IT" b="0" dirty="0"/>
              <a:t>, narrative </a:t>
            </a:r>
            <a:r>
              <a:rPr lang="it-IT" b="0" dirty="0" err="1"/>
              <a:t>inquiry</a:t>
            </a:r>
            <a:r>
              <a:rPr lang="it-IT" b="0" dirty="0"/>
              <a:t>, </a:t>
            </a:r>
            <a:r>
              <a:rPr lang="it-IT" b="0" dirty="0" err="1"/>
              <a:t>phenomenological</a:t>
            </a:r>
            <a:r>
              <a:rPr lang="it-IT" b="0" dirty="0"/>
              <a:t> </a:t>
            </a:r>
            <a:r>
              <a:rPr lang="it-IT" b="0" dirty="0" err="1"/>
              <a:t>inquiry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Strategy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the </a:t>
            </a:r>
            <a:r>
              <a:rPr lang="it-IT" b="0" dirty="0" err="1"/>
              <a:t>path</a:t>
            </a:r>
            <a:r>
              <a:rPr lang="it-IT" b="0" dirty="0"/>
              <a:t> to guide the </a:t>
            </a:r>
            <a:r>
              <a:rPr lang="it-IT" b="0" dirty="0" err="1"/>
              <a:t>inquiry</a:t>
            </a:r>
            <a:r>
              <a:rPr lang="it-IT" b="0" dirty="0"/>
              <a:t> </a:t>
            </a:r>
            <a:r>
              <a:rPr lang="it-IT" b="0" dirty="0" err="1"/>
              <a:t>process</a:t>
            </a:r>
            <a:r>
              <a:rPr lang="it-IT" b="0" dirty="0"/>
              <a:t> (case-</a:t>
            </a:r>
            <a:r>
              <a:rPr lang="it-IT" b="0" dirty="0" err="1"/>
              <a:t>study</a:t>
            </a:r>
            <a:r>
              <a:rPr lang="it-IT" b="0" dirty="0"/>
              <a:t>, </a:t>
            </a:r>
            <a:r>
              <a:rPr lang="it-IT" b="0" dirty="0" err="1"/>
              <a:t>action-research</a:t>
            </a:r>
            <a:r>
              <a:rPr lang="it-IT" b="0" dirty="0"/>
              <a:t>, </a:t>
            </a:r>
            <a:r>
              <a:rPr lang="it-IT" b="0" dirty="0" err="1"/>
              <a:t>ethnomethodology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Technique</a:t>
            </a:r>
            <a:r>
              <a:rPr lang="it-IT" b="0" dirty="0"/>
              <a:t> of </a:t>
            </a:r>
            <a:r>
              <a:rPr lang="it-IT" b="0" dirty="0" err="1"/>
              <a:t>Inquiry</a:t>
            </a:r>
            <a:r>
              <a:rPr lang="it-IT" b="0" dirty="0"/>
              <a:t>: </a:t>
            </a:r>
            <a:r>
              <a:rPr lang="it-IT" b="0" dirty="0" err="1" smtClean="0"/>
              <a:t>tools</a:t>
            </a:r>
            <a:r>
              <a:rPr lang="it-IT" b="0" dirty="0" smtClean="0"/>
              <a:t> </a:t>
            </a:r>
            <a:r>
              <a:rPr lang="it-IT" b="0" dirty="0"/>
              <a:t>for  the date </a:t>
            </a:r>
            <a:r>
              <a:rPr lang="it-IT" b="0" dirty="0" err="1"/>
              <a:t>collecting</a:t>
            </a:r>
            <a:r>
              <a:rPr lang="it-IT" b="0" dirty="0"/>
              <a:t> (</a:t>
            </a:r>
            <a:r>
              <a:rPr lang="it-IT" b="0" dirty="0" err="1"/>
              <a:t>observation</a:t>
            </a:r>
            <a:r>
              <a:rPr lang="it-IT" b="0" dirty="0"/>
              <a:t>, </a:t>
            </a:r>
            <a:r>
              <a:rPr lang="it-IT" b="0" dirty="0" err="1"/>
              <a:t>interview</a:t>
            </a:r>
            <a:r>
              <a:rPr lang="it-IT" b="0" dirty="0"/>
              <a:t>, </a:t>
            </a:r>
            <a:r>
              <a:rPr lang="it-IT" b="0" dirty="0" err="1"/>
              <a:t>analysis</a:t>
            </a:r>
            <a:r>
              <a:rPr lang="it-IT" b="0" dirty="0"/>
              <a:t> of the </a:t>
            </a:r>
            <a:r>
              <a:rPr lang="it-IT" b="0" dirty="0" err="1"/>
              <a:t>conversation</a:t>
            </a:r>
            <a:r>
              <a:rPr lang="it-IT" b="0" dirty="0"/>
              <a:t>, </a:t>
            </a:r>
            <a:r>
              <a:rPr lang="it-IT" b="0" dirty="0" err="1"/>
              <a:t>collections</a:t>
            </a:r>
            <a:r>
              <a:rPr lang="it-IT" b="0" dirty="0"/>
              <a:t> of self narrative </a:t>
            </a:r>
            <a:r>
              <a:rPr lang="it-IT" b="0" dirty="0" err="1"/>
              <a:t>analysis</a:t>
            </a:r>
            <a:r>
              <a:rPr lang="it-IT" b="0" dirty="0"/>
              <a:t>, </a:t>
            </a:r>
            <a:r>
              <a:rPr lang="it-IT" b="0" dirty="0" err="1"/>
              <a:t>autobiographical</a:t>
            </a:r>
            <a:r>
              <a:rPr lang="it-IT" b="0" dirty="0"/>
              <a:t> data)</a:t>
            </a:r>
          </a:p>
        </p:txBody>
      </p:sp>
    </p:spTree>
    <p:extLst>
      <p:ext uri="{BB962C8B-B14F-4D97-AF65-F5344CB8AC3E}">
        <p14:creationId xmlns:p14="http://schemas.microsoft.com/office/powerpoint/2010/main" val="1057663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9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43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5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10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92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184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76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085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b) </a:t>
            </a:r>
            <a:r>
              <a:rPr lang="it-IT" sz="2400" dirty="0" err="1">
                <a:solidFill>
                  <a:schemeClr val="accent1"/>
                </a:solidFill>
              </a:rPr>
              <a:t>Phenomenological-eidetic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method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*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Psychological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origins</a:t>
            </a:r>
            <a:r>
              <a:rPr lang="it-IT" sz="2400" b="0" dirty="0" smtClean="0">
                <a:solidFill>
                  <a:schemeClr val="accent1"/>
                </a:solidFill>
              </a:rPr>
              <a:t> and nursing </a:t>
            </a:r>
            <a:r>
              <a:rPr lang="it-IT" sz="2400" b="0" dirty="0" err="1" smtClean="0">
                <a:solidFill>
                  <a:schemeClr val="accent1"/>
                </a:solidFill>
              </a:rPr>
              <a:t>research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application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* </a:t>
            </a:r>
            <a:r>
              <a:rPr lang="it-IT" sz="2400" b="0" dirty="0" err="1" smtClean="0">
                <a:solidFill>
                  <a:schemeClr val="accent1"/>
                </a:solidFill>
              </a:rPr>
              <a:t>Meaning</a:t>
            </a:r>
            <a:r>
              <a:rPr lang="it-IT" sz="2400" b="0" dirty="0" smtClean="0">
                <a:solidFill>
                  <a:schemeClr val="accent1"/>
                </a:solidFill>
              </a:rPr>
              <a:t> of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lived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experience</a:t>
            </a:r>
            <a:r>
              <a:rPr lang="it-IT" sz="2400" b="0" dirty="0" smtClean="0">
                <a:solidFill>
                  <a:schemeClr val="accent1"/>
                </a:solidFill>
              </a:rPr>
              <a:t>, </a:t>
            </a:r>
            <a:r>
              <a:rPr lang="it-IT" sz="2400" b="0" dirty="0" err="1" smtClean="0">
                <a:solidFill>
                  <a:schemeClr val="accent1"/>
                </a:solidFill>
              </a:rPr>
              <a:t>as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well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as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it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perceived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* </a:t>
            </a:r>
            <a:r>
              <a:rPr lang="it-IT" sz="2400" b="0" dirty="0" err="1" smtClean="0">
                <a:solidFill>
                  <a:schemeClr val="accent1"/>
                </a:solidFill>
              </a:rPr>
              <a:t>Structural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analysis</a:t>
            </a:r>
            <a:r>
              <a:rPr lang="it-IT" sz="2400" b="0" dirty="0" smtClean="0">
                <a:solidFill>
                  <a:schemeClr val="accent1"/>
                </a:solidFill>
              </a:rPr>
              <a:t> of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essence</a:t>
            </a:r>
            <a:r>
              <a:rPr lang="it-IT" sz="2400" b="0" dirty="0" smtClean="0">
                <a:solidFill>
                  <a:schemeClr val="accent1"/>
                </a:solidFill>
              </a:rPr>
              <a:t> of </a:t>
            </a:r>
            <a:r>
              <a:rPr lang="it-IT" sz="2400" b="0" dirty="0" err="1" smtClean="0">
                <a:solidFill>
                  <a:schemeClr val="accent1"/>
                </a:solidFill>
              </a:rPr>
              <a:t>experience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*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researcher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looking</a:t>
            </a:r>
            <a:r>
              <a:rPr lang="it-IT" sz="2400" b="0" dirty="0" smtClean="0">
                <a:solidFill>
                  <a:schemeClr val="accent1"/>
                </a:solidFill>
              </a:rPr>
              <a:t> for the «</a:t>
            </a:r>
            <a:r>
              <a:rPr lang="it-IT" sz="2400" b="0" dirty="0" err="1" smtClean="0">
                <a:solidFill>
                  <a:schemeClr val="accent1"/>
                </a:solidFill>
              </a:rPr>
              <a:t>essential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invariant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err="1" smtClean="0">
                <a:solidFill>
                  <a:schemeClr val="accent1"/>
                </a:solidFill>
              </a:rPr>
              <a:t>structures</a:t>
            </a:r>
            <a:r>
              <a:rPr lang="it-IT" sz="2400" b="0" dirty="0" smtClean="0">
                <a:solidFill>
                  <a:schemeClr val="accent1"/>
                </a:solidFill>
              </a:rPr>
              <a:t> (</a:t>
            </a:r>
            <a:r>
              <a:rPr lang="it-IT" sz="2400" b="0" dirty="0" err="1" smtClean="0">
                <a:solidFill>
                  <a:schemeClr val="accent1"/>
                </a:solidFill>
              </a:rPr>
              <a:t>essence</a:t>
            </a:r>
            <a:r>
              <a:rPr lang="it-IT" sz="2400" b="0" dirty="0" smtClean="0">
                <a:solidFill>
                  <a:schemeClr val="accent1"/>
                </a:solidFill>
              </a:rPr>
              <a:t>)» </a:t>
            </a:r>
            <a:r>
              <a:rPr lang="it-IT" sz="1800" b="0" dirty="0" smtClean="0">
                <a:solidFill>
                  <a:schemeClr val="accent1"/>
                </a:solidFill>
              </a:rPr>
              <a:t>(</a:t>
            </a:r>
            <a:r>
              <a:rPr lang="it-IT" sz="1800" b="0" dirty="0" err="1" smtClean="0">
                <a:solidFill>
                  <a:schemeClr val="accent1"/>
                </a:solidFill>
              </a:rPr>
              <a:t>Mortari</a:t>
            </a:r>
            <a:r>
              <a:rPr lang="it-IT" sz="1800" b="0" dirty="0" smtClean="0">
                <a:solidFill>
                  <a:schemeClr val="accent1"/>
                </a:solidFill>
              </a:rPr>
              <a:t> 2012, p. 170)</a:t>
            </a:r>
            <a:endParaRPr lang="it-IT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58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6370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b) </a:t>
            </a:r>
            <a:r>
              <a:rPr lang="it-IT" sz="2400" dirty="0" err="1">
                <a:solidFill>
                  <a:schemeClr val="accent1"/>
                </a:solidFill>
              </a:rPr>
              <a:t>Phenomenological-eidetic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method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*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Phases</a:t>
            </a:r>
            <a:r>
              <a:rPr lang="it-IT" sz="2400" b="0" dirty="0" smtClean="0">
                <a:solidFill>
                  <a:schemeClr val="accent1"/>
                </a:solidFill>
              </a:rPr>
              <a:t> of </a:t>
            </a:r>
            <a:r>
              <a:rPr lang="it-IT" sz="2400" b="0" dirty="0" err="1" smtClean="0">
                <a:solidFill>
                  <a:schemeClr val="accent1"/>
                </a:solidFill>
              </a:rPr>
              <a:t>eidetic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method</a:t>
            </a:r>
            <a:r>
              <a:rPr lang="it-IT" sz="2400" b="0" dirty="0" smtClean="0">
                <a:solidFill>
                  <a:schemeClr val="accent1"/>
                </a:solidFill>
              </a:rPr>
              <a:t>: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</a:rPr>
              <a:t>Identify</a:t>
            </a:r>
            <a:r>
              <a:rPr lang="it-IT" sz="2400" b="0" dirty="0" smtClean="0">
                <a:solidFill>
                  <a:schemeClr val="accent1"/>
                </a:solidFill>
              </a:rPr>
              <a:t>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phenomenon</a:t>
            </a:r>
            <a:r>
              <a:rPr lang="it-IT" sz="2400" b="0" dirty="0" smtClean="0">
                <a:solidFill>
                  <a:schemeClr val="accent1"/>
                </a:solidFill>
              </a:rPr>
              <a:t> to be </a:t>
            </a:r>
            <a:r>
              <a:rPr lang="it-IT" sz="2400" b="0" dirty="0" err="1" smtClean="0">
                <a:solidFill>
                  <a:schemeClr val="accent1"/>
                </a:solidFill>
              </a:rPr>
              <a:t>investigated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</a:rPr>
              <a:t>Identify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participants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who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experienced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it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</a:rPr>
              <a:t>Intensieve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interview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i="1" dirty="0" err="1" smtClean="0">
                <a:solidFill>
                  <a:schemeClr val="accent1"/>
                </a:solidFill>
              </a:rPr>
              <a:t>Epoché</a:t>
            </a:r>
            <a:endParaRPr lang="it-IT" sz="2400" b="0" i="1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* </a:t>
            </a:r>
            <a:r>
              <a:rPr lang="it-IT" sz="2400" b="0" dirty="0" err="1" smtClean="0">
                <a:solidFill>
                  <a:schemeClr val="accent1"/>
                </a:solidFill>
              </a:rPr>
              <a:t>Process</a:t>
            </a:r>
            <a:r>
              <a:rPr lang="it-IT" sz="2400" b="0" dirty="0" smtClean="0">
                <a:solidFill>
                  <a:schemeClr val="accent1"/>
                </a:solidFill>
              </a:rPr>
              <a:t> of data </a:t>
            </a:r>
            <a:r>
              <a:rPr lang="it-IT" sz="2400" b="0" dirty="0" err="1" smtClean="0">
                <a:solidFill>
                  <a:schemeClr val="accent1"/>
                </a:solidFill>
              </a:rPr>
              <a:t>analysis</a:t>
            </a:r>
            <a:r>
              <a:rPr lang="it-IT" sz="2400" b="0" dirty="0" smtClean="0">
                <a:solidFill>
                  <a:schemeClr val="accent1"/>
                </a:solidFill>
              </a:rPr>
              <a:t>: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	- </a:t>
            </a:r>
            <a:r>
              <a:rPr lang="it-IT" sz="2400" b="0" dirty="0" err="1">
                <a:solidFill>
                  <a:schemeClr val="accent1"/>
                </a:solidFill>
              </a:rPr>
              <a:t>Orizonalization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	- Clusters of </a:t>
            </a:r>
            <a:r>
              <a:rPr lang="it-IT" sz="2400" b="0" dirty="0" err="1">
                <a:solidFill>
                  <a:schemeClr val="accent1"/>
                </a:solidFill>
              </a:rPr>
              <a:t>meanings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	- General </a:t>
            </a:r>
            <a:r>
              <a:rPr lang="it-IT" sz="2400" b="0" dirty="0" err="1">
                <a:solidFill>
                  <a:schemeClr val="accent1"/>
                </a:solidFill>
              </a:rPr>
              <a:t>description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9517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4154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* </a:t>
            </a:r>
            <a:r>
              <a:rPr lang="it-IT" sz="2400" dirty="0" err="1" smtClean="0">
                <a:solidFill>
                  <a:schemeClr val="accent1"/>
                </a:solidFill>
              </a:rPr>
              <a:t>Methodology</a:t>
            </a:r>
            <a:r>
              <a:rPr lang="it-IT" sz="2400" dirty="0" smtClean="0">
                <a:solidFill>
                  <a:schemeClr val="accent1"/>
                </a:solidFill>
              </a:rPr>
              <a:t> and </a:t>
            </a:r>
            <a:r>
              <a:rPr lang="it-IT" sz="2400" dirty="0" err="1" smtClean="0">
                <a:solidFill>
                  <a:schemeClr val="accent1"/>
                </a:solidFill>
              </a:rPr>
              <a:t>Methods</a:t>
            </a:r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* Relation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r>
              <a:rPr lang="it-IT" sz="2400" dirty="0" smtClean="0">
                <a:solidFill>
                  <a:schemeClr val="accent1"/>
                </a:solidFill>
              </a:rPr>
              <a:t>-Method</a:t>
            </a:r>
          </a:p>
          <a:p>
            <a:pPr lvl="3" algn="l" rtl="0" latinLnBrk="1" hangingPunct="0"/>
            <a:r>
              <a:rPr lang="it-IT" sz="2400" dirty="0">
                <a:solidFill>
                  <a:schemeClr val="accent1"/>
                </a:solidFill>
              </a:rPr>
              <a:t>	</a:t>
            </a:r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Inductive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process</a:t>
            </a:r>
            <a:r>
              <a:rPr lang="it-IT" sz="2400" b="0" dirty="0" smtClean="0">
                <a:solidFill>
                  <a:schemeClr val="accent1"/>
                </a:solidFill>
              </a:rPr>
              <a:t> VS </a:t>
            </a:r>
            <a:r>
              <a:rPr lang="it-IT" sz="2400" b="0" dirty="0" err="1" smtClean="0">
                <a:solidFill>
                  <a:schemeClr val="accent1"/>
                </a:solidFill>
              </a:rPr>
              <a:t>Deductive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process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* </a:t>
            </a:r>
            <a:r>
              <a:rPr lang="it-IT" sz="2400" dirty="0" smtClean="0">
                <a:solidFill>
                  <a:schemeClr val="accent1"/>
                </a:solidFill>
              </a:rPr>
              <a:t>3 </a:t>
            </a:r>
            <a:r>
              <a:rPr lang="it-IT" sz="2400" dirty="0" err="1" smtClean="0">
                <a:solidFill>
                  <a:schemeClr val="accent1"/>
                </a:solidFill>
              </a:rPr>
              <a:t>types</a:t>
            </a:r>
            <a:r>
              <a:rPr lang="it-IT" sz="2400" dirty="0" smtClean="0">
                <a:solidFill>
                  <a:schemeClr val="accent1"/>
                </a:solidFill>
              </a:rPr>
              <a:t> of Method</a:t>
            </a:r>
          </a:p>
          <a:p>
            <a:pPr lvl="3" algn="l" rtl="0" latinLnBrk="1" hangingPunct="0"/>
            <a:r>
              <a:rPr lang="it-IT" sz="2400" dirty="0">
                <a:solidFill>
                  <a:schemeClr val="accent1"/>
                </a:solidFill>
              </a:rPr>
              <a:t>	</a:t>
            </a:r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a) </a:t>
            </a:r>
            <a:r>
              <a:rPr lang="it-IT" sz="2400" b="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Theory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b) </a:t>
            </a:r>
            <a:r>
              <a:rPr lang="it-IT" sz="2400" b="0" dirty="0" err="1" smtClean="0">
                <a:solidFill>
                  <a:schemeClr val="accent1"/>
                </a:solidFill>
              </a:rPr>
              <a:t>Phenomenological-eidetic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method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c) Narrative </a:t>
            </a:r>
            <a:r>
              <a:rPr lang="it-IT" sz="2400" b="0" dirty="0" err="1" smtClean="0">
                <a:solidFill>
                  <a:schemeClr val="accent1"/>
                </a:solidFill>
              </a:rPr>
              <a:t>Inquiry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10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5632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dirty="0">
                <a:solidFill>
                  <a:schemeClr val="accent1"/>
                </a:solidFill>
              </a:rPr>
              <a:t>c) Narrative </a:t>
            </a:r>
            <a:r>
              <a:rPr lang="it-IT" sz="2400" dirty="0" err="1" smtClean="0">
                <a:solidFill>
                  <a:schemeClr val="accent1"/>
                </a:solidFill>
              </a:rPr>
              <a:t>Inquiry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* Text </a:t>
            </a:r>
            <a:r>
              <a:rPr lang="it-IT" sz="2400" b="0" dirty="0" err="1">
                <a:solidFill>
                  <a:schemeClr val="accent1"/>
                </a:solidFill>
                <a:sym typeface="Wingdings"/>
              </a:rPr>
              <a:t>approach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: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1. </a:t>
            </a:r>
            <a:r>
              <a:rPr lang="it-IT" sz="2400" b="0" dirty="0" err="1">
                <a:solidFill>
                  <a:schemeClr val="accent1"/>
                </a:solidFill>
                <a:sym typeface="Wingdings"/>
              </a:rPr>
              <a:t>Entering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 the text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2. </a:t>
            </a:r>
            <a:r>
              <a:rPr lang="it-IT" sz="2400" b="0" dirty="0" err="1">
                <a:solidFill>
                  <a:schemeClr val="accent1"/>
                </a:solidFill>
                <a:sym typeface="Wingdings"/>
              </a:rPr>
              <a:t>Sense-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making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3.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Confirming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4.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Presenting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the account</a:t>
            </a: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- Fidelity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	-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Betweenness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* The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importance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of narrative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inquiry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in the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research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4525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dirty="0">
                <a:solidFill>
                  <a:schemeClr val="accent1"/>
                </a:solidFill>
              </a:rPr>
              <a:t>c) Narrative </a:t>
            </a:r>
            <a:r>
              <a:rPr lang="it-IT" sz="2400" dirty="0" err="1" smtClean="0">
                <a:solidFill>
                  <a:schemeClr val="accent1"/>
                </a:solidFill>
              </a:rPr>
              <a:t>Inquiry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* Narrate </a:t>
            </a:r>
            <a:r>
              <a:rPr lang="it-IT" sz="2400" b="0" dirty="0" err="1" smtClean="0">
                <a:solidFill>
                  <a:schemeClr val="accent1"/>
                </a:solidFill>
              </a:rPr>
              <a:t>experience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	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key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concept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in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pedagogy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(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Dewey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)</a:t>
            </a: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*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Narrating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gives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substance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to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experience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Gather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meanings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- Reach non-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explicit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contents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of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consciousness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24858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dirty="0" err="1" smtClean="0">
                <a:solidFill>
                  <a:schemeClr val="accent1"/>
                </a:solidFill>
              </a:rPr>
              <a:t>Blending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methods</a:t>
            </a:r>
            <a:r>
              <a:rPr lang="is-IS" sz="2400" dirty="0" smtClean="0">
                <a:solidFill>
                  <a:schemeClr val="accent1"/>
                </a:solidFill>
              </a:rPr>
              <a:t>… </a:t>
            </a:r>
            <a:r>
              <a:rPr lang="is-IS" sz="1800" b="0" dirty="0" smtClean="0">
                <a:solidFill>
                  <a:schemeClr val="accent1"/>
                </a:solidFill>
              </a:rPr>
              <a:t>(Mortari 2012, p. 193)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  <a:sym typeface="Wingdings"/>
              </a:rPr>
              <a:t>	- Method is not narrow, but flexible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  <a:sym typeface="Wingdings"/>
              </a:rPr>
              <a:t>	- Blend phenomenological-eidetic and grounded methods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  <a:sym typeface="Wingdings"/>
              </a:rPr>
              <a:t>	- Why it is epistemologically correct...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  <a:sym typeface="Wingdings"/>
              </a:rPr>
              <a:t>	- Sequential Actions &amp; Longitudinal Actions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76960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a) </a:t>
            </a:r>
            <a:r>
              <a:rPr lang="it-IT" sz="2400" dirty="0" err="1" smtClean="0">
                <a:solidFill>
                  <a:schemeClr val="accent1"/>
                </a:solidFill>
              </a:rPr>
              <a:t>Sequential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Actions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Read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descriptions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</a:rPr>
              <a:t>Find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meaningful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units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Elaborate a </a:t>
            </a:r>
            <a:r>
              <a:rPr lang="it-IT" sz="2400" b="0" dirty="0" err="1" smtClean="0">
                <a:solidFill>
                  <a:schemeClr val="accent1"/>
                </a:solidFill>
              </a:rPr>
              <a:t>synthetic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Assign</a:t>
            </a:r>
            <a:r>
              <a:rPr lang="it-IT" sz="2400" b="0" dirty="0" smtClean="0">
                <a:solidFill>
                  <a:schemeClr val="accent1"/>
                </a:solidFill>
              </a:rPr>
              <a:t> a </a:t>
            </a:r>
            <a:r>
              <a:rPr lang="it-IT" sz="2400" b="0" dirty="0" err="1" smtClean="0">
                <a:solidFill>
                  <a:schemeClr val="accent1"/>
                </a:solidFill>
              </a:rPr>
              <a:t>conceptual</a:t>
            </a:r>
            <a:r>
              <a:rPr lang="it-IT" sz="2400" b="0" dirty="0" smtClean="0">
                <a:solidFill>
                  <a:schemeClr val="accent1"/>
                </a:solidFill>
              </a:rPr>
              <a:t> Label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Build</a:t>
            </a:r>
            <a:r>
              <a:rPr lang="it-IT" sz="2400" b="0" dirty="0" smtClean="0">
                <a:solidFill>
                  <a:schemeClr val="accent1"/>
                </a:solidFill>
              </a:rPr>
              <a:t> up a network of </a:t>
            </a:r>
            <a:r>
              <a:rPr lang="it-IT" sz="2400" b="0" dirty="0" err="1" smtClean="0">
                <a:solidFill>
                  <a:schemeClr val="accent1"/>
                </a:solidFill>
              </a:rPr>
              <a:t>meanings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- Cross-</a:t>
            </a:r>
            <a:r>
              <a:rPr lang="it-IT" sz="2400" b="0" dirty="0" err="1" smtClean="0">
                <a:solidFill>
                  <a:schemeClr val="accent1"/>
                </a:solidFill>
              </a:rPr>
              <a:t>analysis</a:t>
            </a:r>
            <a:r>
              <a:rPr lang="it-IT" sz="2400" b="0" dirty="0" smtClean="0">
                <a:solidFill>
                  <a:schemeClr val="accent1"/>
                </a:solidFill>
              </a:rPr>
              <a:t> of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descriptions</a:t>
            </a:r>
            <a:r>
              <a:rPr lang="it-IT" sz="2400" b="0" dirty="0">
                <a:solidFill>
                  <a:schemeClr val="accent1"/>
                </a:solidFill>
              </a:rPr>
              <a:t> </a:t>
            </a:r>
            <a:r>
              <a:rPr lang="it-IT" sz="2400" b="0" dirty="0" smtClean="0">
                <a:solidFill>
                  <a:schemeClr val="accent1"/>
                </a:solidFill>
              </a:rPr>
              <a:t>and core </a:t>
            </a:r>
            <a:r>
              <a:rPr lang="it-IT" sz="2400" b="0" dirty="0" err="1" smtClean="0">
                <a:solidFill>
                  <a:schemeClr val="accent1"/>
                </a:solidFill>
              </a:rPr>
              <a:t>meanings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Write an intense and general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75972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a) </a:t>
            </a:r>
            <a:r>
              <a:rPr lang="it-IT" sz="2400" dirty="0" err="1" smtClean="0">
                <a:solidFill>
                  <a:schemeClr val="accent1"/>
                </a:solidFill>
              </a:rPr>
              <a:t>Longitudinal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Actions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Comparative </a:t>
            </a:r>
            <a:r>
              <a:rPr lang="it-IT" sz="2400" b="0" dirty="0" err="1" smtClean="0">
                <a:solidFill>
                  <a:schemeClr val="accent1"/>
                </a:solidFill>
              </a:rPr>
              <a:t>dialogue</a:t>
            </a:r>
            <a:r>
              <a:rPr lang="it-IT" sz="2400" b="0" dirty="0" smtClean="0">
                <a:solidFill>
                  <a:schemeClr val="accent1"/>
                </a:solidFill>
              </a:rPr>
              <a:t> with </a:t>
            </a:r>
            <a:r>
              <a:rPr lang="it-IT" sz="2400" b="0" dirty="0" err="1" smtClean="0">
                <a:solidFill>
                  <a:schemeClr val="accent1"/>
                </a:solidFill>
              </a:rPr>
              <a:t>other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researchers</a:t>
            </a:r>
            <a:r>
              <a:rPr lang="it-IT" sz="2400" b="0" dirty="0" smtClean="0">
                <a:solidFill>
                  <a:schemeClr val="accent1"/>
                </a:solidFill>
              </a:rPr>
              <a:t> on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label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Buy</a:t>
            </a:r>
            <a:r>
              <a:rPr lang="it-IT" sz="2400" b="0" dirty="0" smtClean="0">
                <a:solidFill>
                  <a:schemeClr val="accent1"/>
                </a:solidFill>
              </a:rPr>
              <a:t> off </a:t>
            </a:r>
            <a:r>
              <a:rPr lang="it-IT" sz="2400" b="0" dirty="0" err="1" smtClean="0">
                <a:solidFill>
                  <a:schemeClr val="accent1"/>
                </a:solidFill>
              </a:rPr>
              <a:t>pre-insights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Continuous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check</a:t>
            </a:r>
            <a:r>
              <a:rPr lang="it-IT" sz="2400" b="0" dirty="0" smtClean="0">
                <a:solidFill>
                  <a:schemeClr val="accent1"/>
                </a:solidFill>
              </a:rPr>
              <a:t> on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Write </a:t>
            </a:r>
            <a:r>
              <a:rPr lang="it-IT" sz="2400" b="0" dirty="0" err="1" smtClean="0">
                <a:solidFill>
                  <a:schemeClr val="accent1"/>
                </a:solidFill>
              </a:rPr>
              <a:t>memos</a:t>
            </a:r>
            <a:r>
              <a:rPr lang="it-IT" sz="2400" b="0" dirty="0" smtClean="0">
                <a:solidFill>
                  <a:schemeClr val="accent1"/>
                </a:solidFill>
              </a:rPr>
              <a:t> and </a:t>
            </a:r>
            <a:r>
              <a:rPr lang="it-IT" sz="2400" b="0" dirty="0" err="1" smtClean="0">
                <a:solidFill>
                  <a:schemeClr val="accent1"/>
                </a:solidFill>
              </a:rPr>
              <a:t>reflections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* Write a </a:t>
            </a:r>
            <a:r>
              <a:rPr lang="it-IT" sz="2400" b="0" dirty="0" err="1" smtClean="0">
                <a:solidFill>
                  <a:schemeClr val="accent1"/>
                </a:solidFill>
              </a:rPr>
              <a:t>Research</a:t>
            </a:r>
            <a:r>
              <a:rPr lang="it-IT" sz="2400" b="0" dirty="0" smtClean="0">
                <a:solidFill>
                  <a:schemeClr val="accent1"/>
                </a:solidFill>
              </a:rPr>
              <a:t> Report </a:t>
            </a:r>
            <a:r>
              <a:rPr lang="it-IT" sz="2400" b="0" dirty="0" err="1" smtClean="0">
                <a:solidFill>
                  <a:schemeClr val="accent1"/>
                </a:solidFill>
              </a:rPr>
              <a:t>based</a:t>
            </a:r>
            <a:r>
              <a:rPr lang="it-IT" sz="2400" b="0" dirty="0" smtClean="0">
                <a:solidFill>
                  <a:schemeClr val="accent1"/>
                </a:solidFill>
              </a:rPr>
              <a:t> on </a:t>
            </a:r>
            <a:r>
              <a:rPr lang="it-IT" sz="2400" b="0" smtClean="0">
                <a:solidFill>
                  <a:schemeClr val="accent1"/>
                </a:solidFill>
              </a:rPr>
              <a:t>evidences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2833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8099779" cy="563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a) </a:t>
            </a: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18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1800" b="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«The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>
                <a:solidFill>
                  <a:schemeClr val="accent1"/>
                </a:solidFill>
              </a:rPr>
              <a:t>T</a:t>
            </a:r>
            <a:r>
              <a:rPr lang="it-IT" sz="2400" b="0" dirty="0" err="1" smtClean="0">
                <a:solidFill>
                  <a:schemeClr val="accent1"/>
                </a:solidFill>
              </a:rPr>
              <a:t>heory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is</a:t>
            </a:r>
            <a:r>
              <a:rPr lang="it-IT" sz="2400" b="0" dirty="0" smtClean="0">
                <a:solidFill>
                  <a:schemeClr val="accent1"/>
                </a:solidFill>
              </a:rPr>
              <a:t> a general </a:t>
            </a:r>
            <a:r>
              <a:rPr lang="it-IT" sz="2400" b="0" dirty="0" err="1" smtClean="0">
                <a:solidFill>
                  <a:schemeClr val="accent1"/>
                </a:solidFill>
              </a:rPr>
              <a:t>method</a:t>
            </a:r>
            <a:r>
              <a:rPr lang="it-IT" sz="2400" b="0" dirty="0" smtClean="0">
                <a:solidFill>
                  <a:schemeClr val="accent1"/>
                </a:solidFill>
              </a:rPr>
              <a:t> for comparative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ana	</a:t>
            </a:r>
            <a:r>
              <a:rPr lang="it-IT" sz="2400" b="0" dirty="0" err="1" smtClean="0">
                <a:solidFill>
                  <a:schemeClr val="accent1"/>
                </a:solidFill>
              </a:rPr>
              <a:t>lysis</a:t>
            </a:r>
            <a:r>
              <a:rPr lang="it-IT" sz="2400" b="0" dirty="0" smtClean="0">
                <a:solidFill>
                  <a:schemeClr val="accent1"/>
                </a:solidFill>
              </a:rPr>
              <a:t> [</a:t>
            </a:r>
            <a:r>
              <a:rPr lang="is-IS" sz="2400" b="0" dirty="0" smtClean="0">
                <a:solidFill>
                  <a:schemeClr val="accent1"/>
                </a:solidFill>
              </a:rPr>
              <a:t>…] and a set of procedures able to generate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(sistematically) a theory founded [grounded] on data» </a:t>
            </a:r>
            <a:r>
              <a:rPr lang="is-IS" sz="1800" b="0" dirty="0" smtClean="0">
                <a:solidFill>
                  <a:schemeClr val="accent1"/>
                </a:solidFill>
              </a:rPr>
              <a:t>(Tarozzi, 	2008, p. 10)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</a:rPr>
              <a:t>		- General method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Sistematically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Generate a theory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Grounded</a:t>
            </a:r>
          </a:p>
          <a:p>
            <a:pPr lvl="3" algn="l" rtl="0" latinLnBrk="1" hangingPunct="0"/>
            <a:r>
              <a:rPr lang="is-IS" sz="1800" b="0" dirty="0">
                <a:solidFill>
                  <a:schemeClr val="accent1"/>
                </a:solidFill>
              </a:rPr>
              <a:t>	</a:t>
            </a:r>
            <a:r>
              <a:rPr lang="is-IS" sz="1800" b="0" dirty="0" smtClean="0">
                <a:solidFill>
                  <a:schemeClr val="accent1"/>
                </a:solidFill>
              </a:rPr>
              <a:t>	</a:t>
            </a:r>
          </a:p>
          <a:p>
            <a:pPr lvl="3" algn="l" rtl="0" latinLnBrk="1" hangingPunct="0"/>
            <a:endParaRPr lang="is-IS" sz="18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1600" b="0" dirty="0" smtClean="0">
                <a:solidFill>
                  <a:schemeClr val="accent1"/>
                </a:solidFill>
              </a:rPr>
              <a:t>Tarozzi M., </a:t>
            </a:r>
            <a:r>
              <a:rPr lang="it-IT" sz="1600" b="0" i="1" dirty="0" smtClean="0">
                <a:solidFill>
                  <a:schemeClr val="accent1"/>
                </a:solidFill>
              </a:rPr>
              <a:t>Che cos’è la </a:t>
            </a:r>
            <a:r>
              <a:rPr lang="it-IT" sz="1600" b="0" i="1" dirty="0" err="1" smtClean="0">
                <a:solidFill>
                  <a:schemeClr val="accent1"/>
                </a:solidFill>
              </a:rPr>
              <a:t>Grounded</a:t>
            </a:r>
            <a:r>
              <a:rPr lang="it-IT" sz="1600" b="0" i="1" dirty="0" smtClean="0">
                <a:solidFill>
                  <a:schemeClr val="accent1"/>
                </a:solidFill>
              </a:rPr>
              <a:t> </a:t>
            </a:r>
            <a:r>
              <a:rPr lang="it-IT" sz="1600" b="0" i="1" dirty="0" err="1" smtClean="0">
                <a:solidFill>
                  <a:schemeClr val="accent1"/>
                </a:solidFill>
              </a:rPr>
              <a:t>Theory</a:t>
            </a:r>
            <a:r>
              <a:rPr lang="it-IT" sz="1600" b="0" dirty="0" smtClean="0">
                <a:solidFill>
                  <a:schemeClr val="accent1"/>
                </a:solidFill>
              </a:rPr>
              <a:t>, Carocci, Roma, 2008.</a:t>
            </a:r>
            <a:r>
              <a:rPr lang="it-IT" sz="2400" dirty="0" smtClean="0">
                <a:solidFill>
                  <a:schemeClr val="accent1"/>
                </a:solidFill>
              </a:rPr>
              <a:t>	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11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8099779" cy="4154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a) </a:t>
            </a: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*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s-IS" sz="2400" b="0" dirty="0" smtClean="0">
                <a:solidFill>
                  <a:schemeClr val="accent1"/>
                </a:solidFill>
              </a:rPr>
              <a:t>Inductive construction of the Theory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Identifying the area of investigation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Focus on the research problem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Data collection technique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Data analysis (Open Coding)</a:t>
            </a:r>
            <a:endParaRPr lang="is-IS" sz="18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	</a:t>
            </a:r>
            <a:r>
              <a:rPr lang="it-IT" sz="2400" b="0" dirty="0" smtClean="0">
                <a:solidFill>
                  <a:schemeClr val="accent1"/>
                </a:solidFill>
              </a:rPr>
              <a:t>- Elaborate core </a:t>
            </a:r>
            <a:r>
              <a:rPr lang="it-IT" sz="2400" b="0" dirty="0" err="1" smtClean="0">
                <a:solidFill>
                  <a:schemeClr val="accent1"/>
                </a:solidFill>
              </a:rPr>
              <a:t>category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dirty="0" smtClean="0">
                <a:solidFill>
                  <a:schemeClr val="accent1"/>
                </a:solidFill>
              </a:rPr>
              <a:t>	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2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8099779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874"/>
              </p:ext>
            </p:extLst>
          </p:nvPr>
        </p:nvGraphicFramePr>
        <p:xfrm>
          <a:off x="578554" y="1636887"/>
          <a:ext cx="7775223" cy="4787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1741"/>
                <a:gridCol w="2591741"/>
                <a:gridCol w="2591741"/>
              </a:tblGrid>
              <a:tr h="630107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Finalità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Euristica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Ermeneutica</a:t>
                      </a:r>
                      <a:endParaRPr lang="it-IT" sz="2000" dirty="0"/>
                    </a:p>
                  </a:txBody>
                  <a:tcPr/>
                </a:tc>
              </a:tr>
              <a:tr h="95119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Progetto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Misurazione Oggetti, Nomotetico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Comprensione Soggetti</a:t>
                      </a:r>
                      <a:endParaRPr lang="it-IT" sz="2000" dirty="0"/>
                    </a:p>
                  </a:txBody>
                  <a:tcPr/>
                </a:tc>
              </a:tr>
              <a:tr h="662954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Metodo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Sperimentale/Ricognitivo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Etnografico/Sul</a:t>
                      </a:r>
                      <a:r>
                        <a:rPr lang="it-IT" sz="2000" baseline="0" dirty="0" smtClean="0"/>
                        <a:t> Campo</a:t>
                      </a:r>
                      <a:endParaRPr lang="it-IT" sz="2000" dirty="0"/>
                    </a:p>
                  </a:txBody>
                  <a:tcPr/>
                </a:tc>
              </a:tr>
              <a:tr h="45091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Osservatore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Esterno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Autoriflessivo</a:t>
                      </a:r>
                      <a:endParaRPr lang="it-IT" sz="2000" dirty="0"/>
                    </a:p>
                  </a:txBody>
                  <a:tcPr/>
                </a:tc>
              </a:tr>
              <a:tr h="662954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Strumenti/Tecniche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Inchieste, Esperimenti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Osservazioni, Interviste Aperte</a:t>
                      </a:r>
                      <a:endParaRPr lang="it-IT" sz="2000" dirty="0"/>
                    </a:p>
                  </a:txBody>
                  <a:tcPr/>
                </a:tc>
              </a:tr>
              <a:tr h="45091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Analisi Dati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Deduzione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Induzione</a:t>
                      </a:r>
                      <a:endParaRPr lang="it-IT" sz="2000" dirty="0"/>
                    </a:p>
                  </a:txBody>
                  <a:tcPr/>
                </a:tc>
              </a:tr>
              <a:tr h="45091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Dati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Fatti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Significati</a:t>
                      </a:r>
                      <a:endParaRPr lang="it-IT" sz="2000" dirty="0"/>
                    </a:p>
                  </a:txBody>
                  <a:tcPr/>
                </a:tc>
              </a:tr>
              <a:tr h="45091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1920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6370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err="1" smtClean="0">
                <a:solidFill>
                  <a:schemeClr val="accent1"/>
                </a:solidFill>
              </a:rPr>
              <a:t>When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is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it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necessary</a:t>
            </a:r>
            <a:r>
              <a:rPr lang="it-IT" sz="2400" dirty="0" smtClean="0">
                <a:solidFill>
                  <a:schemeClr val="accent1"/>
                </a:solidFill>
              </a:rPr>
              <a:t> or </a:t>
            </a:r>
            <a:r>
              <a:rPr lang="it-IT" sz="2400" dirty="0" err="1" smtClean="0">
                <a:solidFill>
                  <a:schemeClr val="accent1"/>
                </a:solidFill>
              </a:rPr>
              <a:t>adapt</a:t>
            </a:r>
            <a:r>
              <a:rPr lang="it-IT" sz="2400" dirty="0" smtClean="0">
                <a:solidFill>
                  <a:schemeClr val="accent1"/>
                </a:solidFill>
              </a:rPr>
              <a:t> a qualitative </a:t>
            </a:r>
            <a:r>
              <a:rPr lang="it-IT" sz="2400" dirty="0" err="1" smtClean="0">
                <a:solidFill>
                  <a:schemeClr val="accent1"/>
                </a:solidFill>
              </a:rPr>
              <a:t>research</a:t>
            </a:r>
            <a:r>
              <a:rPr lang="it-IT" sz="2400" dirty="0" smtClean="0">
                <a:solidFill>
                  <a:schemeClr val="accent1"/>
                </a:solidFill>
              </a:rPr>
              <a:t>?</a:t>
            </a: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it-IT" sz="2400" dirty="0">
                <a:latin typeface="Arial"/>
                <a:cs typeface="Arial"/>
              </a:rPr>
              <a:t>Per esplorare un’area poco conosciuta o è necessario un nuovo sguardo </a:t>
            </a:r>
          </a:p>
          <a:p>
            <a:pPr marL="342900" indent="-342900" algn="l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Per </a:t>
            </a:r>
            <a:r>
              <a:rPr lang="it-IT" sz="2400" dirty="0">
                <a:latin typeface="Arial"/>
                <a:cs typeface="Arial"/>
              </a:rPr>
              <a:t>dare senso a situazioni complesse </a:t>
            </a:r>
          </a:p>
          <a:p>
            <a:pPr marL="342900" indent="-342900" algn="l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Per </a:t>
            </a:r>
            <a:r>
              <a:rPr lang="it-IT" sz="2400" dirty="0">
                <a:latin typeface="Arial"/>
                <a:cs typeface="Arial"/>
              </a:rPr>
              <a:t>comprendere i significati che i partecipanti attribuiscono </a:t>
            </a:r>
            <a:r>
              <a:rPr lang="it-IT" sz="2400" dirty="0" smtClean="0">
                <a:latin typeface="Arial"/>
                <a:cs typeface="Arial"/>
              </a:rPr>
              <a:t>a </a:t>
            </a:r>
            <a:r>
              <a:rPr lang="it-IT" sz="2400" dirty="0">
                <a:latin typeface="Arial"/>
                <a:cs typeface="Arial"/>
              </a:rPr>
              <a:t>una situazione </a:t>
            </a:r>
          </a:p>
          <a:p>
            <a:pPr marL="342900" indent="-342900" algn="l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Per </a:t>
            </a:r>
            <a:r>
              <a:rPr lang="it-IT" sz="2400" dirty="0">
                <a:latin typeface="Arial"/>
                <a:cs typeface="Arial"/>
              </a:rPr>
              <a:t>costruire una teoria </a:t>
            </a:r>
          </a:p>
          <a:p>
            <a:pPr marL="342900" indent="-342900" algn="l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Per </a:t>
            </a:r>
            <a:r>
              <a:rPr lang="it-IT" sz="2400" dirty="0">
                <a:latin typeface="Arial"/>
                <a:cs typeface="Arial"/>
              </a:rPr>
              <a:t>comprendere i fenomeni in </a:t>
            </a:r>
            <a:r>
              <a:rPr lang="it-IT" sz="2400" dirty="0" err="1" smtClean="0">
                <a:latin typeface="Arial"/>
                <a:cs typeface="Arial"/>
              </a:rPr>
              <a:t>profondita</a:t>
            </a:r>
            <a:r>
              <a:rPr lang="it-IT" sz="2400" dirty="0" smtClean="0">
                <a:latin typeface="Arial"/>
                <a:cs typeface="Arial"/>
              </a:rPr>
              <a:t>̀</a:t>
            </a:r>
          </a:p>
          <a:p>
            <a:pPr marL="342900" indent="-342900" algn="l">
              <a:buFont typeface="Arial"/>
              <a:buChar char="•"/>
            </a:pPr>
            <a:endParaRPr lang="it-IT" sz="2400" dirty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(Tarozzi, 2011) </a:t>
            </a:r>
            <a:endParaRPr lang="it-IT" sz="1600" dirty="0">
              <a:latin typeface="Arial"/>
              <a:cs typeface="Arial"/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pPr lvl="3" algn="l" rtl="0" latinLnBrk="1" hangingPunct="0"/>
            <a:r>
              <a:rPr lang="it-IT" sz="2400" dirty="0" smtClean="0">
                <a:latin typeface="Arial"/>
                <a:cs typeface="Arial"/>
              </a:rPr>
              <a:t> </a:t>
            </a:r>
            <a:endParaRPr lang="it-IT" sz="2400" dirty="0">
              <a:latin typeface="Arial"/>
              <a:cs typeface="Arial"/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5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6555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algn="l"/>
            <a:r>
              <a:rPr lang="it-IT" dirty="0"/>
              <a:t>Un metodo generale di analisi comparativa (...) e un insieme di procedure capaci di generare [sistematicamente] una teoria fondata sui dati. </a:t>
            </a:r>
          </a:p>
          <a:p>
            <a:pPr algn="l"/>
            <a:r>
              <a:rPr lang="it-IT" dirty="0"/>
              <a:t>(</a:t>
            </a:r>
            <a:r>
              <a:rPr lang="it-IT" dirty="0" err="1"/>
              <a:t>Glaser</a:t>
            </a:r>
            <a:r>
              <a:rPr lang="it-IT" dirty="0"/>
              <a:t> &amp; Strauss, 1967) </a:t>
            </a:r>
            <a:endParaRPr lang="it-IT" dirty="0" smtClean="0"/>
          </a:p>
          <a:p>
            <a:pPr algn="l"/>
            <a:endParaRPr lang="it-IT" dirty="0"/>
          </a:p>
          <a:p>
            <a:pPr algn="l"/>
            <a:r>
              <a:rPr lang="it-IT" dirty="0"/>
              <a:t>Un approccio sistematico, induttivo e comparativo per condurre ricerche allo scopo di costruire una teoria (o “</a:t>
            </a:r>
            <a:r>
              <a:rPr lang="it-IT" dirty="0" err="1"/>
              <a:t>conceptual</a:t>
            </a:r>
            <a:r>
              <a:rPr lang="it-IT" dirty="0"/>
              <a:t> </a:t>
            </a:r>
            <a:r>
              <a:rPr lang="it-IT" dirty="0" err="1"/>
              <a:t>frameworks</a:t>
            </a:r>
            <a:r>
              <a:rPr lang="it-IT" dirty="0"/>
              <a:t>”). </a:t>
            </a:r>
          </a:p>
          <a:p>
            <a:pPr algn="l"/>
            <a:r>
              <a:rPr lang="it-IT" dirty="0"/>
              <a:t>(</a:t>
            </a:r>
            <a:r>
              <a:rPr lang="it-IT" dirty="0" err="1"/>
              <a:t>Charmaz</a:t>
            </a:r>
            <a:r>
              <a:rPr lang="it-IT" dirty="0"/>
              <a:t>, 2006) </a:t>
            </a:r>
            <a:endParaRPr lang="it-IT" dirty="0" smtClean="0"/>
          </a:p>
          <a:p>
            <a:pPr algn="l"/>
            <a:endParaRPr lang="it-IT" dirty="0"/>
          </a:p>
          <a:p>
            <a:pPr algn="l"/>
            <a:r>
              <a:rPr lang="it-IT" dirty="0"/>
              <a:t>Una specifica metodologia sviluppata da </a:t>
            </a:r>
            <a:r>
              <a:rPr lang="it-IT" dirty="0" err="1"/>
              <a:t>Glaser</a:t>
            </a:r>
            <a:r>
              <a:rPr lang="it-IT" dirty="0"/>
              <a:t> &amp; Strauss allo scopo di costruire una teoria sui dati. </a:t>
            </a:r>
          </a:p>
          <a:p>
            <a:pPr algn="l"/>
            <a:r>
              <a:rPr lang="it-IT" dirty="0"/>
              <a:t>(</a:t>
            </a:r>
            <a:r>
              <a:rPr lang="it-IT" dirty="0" err="1"/>
              <a:t>Corbin</a:t>
            </a:r>
            <a:r>
              <a:rPr lang="it-IT" dirty="0"/>
              <a:t> &amp; Strauss, 2008) </a:t>
            </a:r>
            <a:endParaRPr lang="it-IT" dirty="0" smtClean="0"/>
          </a:p>
          <a:p>
            <a:pPr algn="l"/>
            <a:endParaRPr lang="it-IT" dirty="0"/>
          </a:p>
          <a:p>
            <a:pPr algn="l"/>
            <a:r>
              <a:rPr lang="it-IT" dirty="0"/>
              <a:t>Un termine-ombrello che ricomprende svariati e differenti varianti, accenti e direzioni oltre a modi di pensare ai dati. Quindi una costellazione di metodi </a:t>
            </a:r>
          </a:p>
          <a:p>
            <a:pPr algn="l"/>
            <a:r>
              <a:rPr lang="it-IT" dirty="0"/>
              <a:t>(</a:t>
            </a:r>
            <a:r>
              <a:rPr lang="it-IT" dirty="0" err="1"/>
              <a:t>Charmaz</a:t>
            </a:r>
            <a:r>
              <a:rPr lang="it-IT" dirty="0"/>
              <a:t>, 2009) </a:t>
            </a:r>
          </a:p>
          <a:p>
            <a:pPr marL="457200" lvl="3" indent="-457200" algn="l" rtl="0" latinLnBrk="1" hangingPunct="0">
              <a:buAutoNum type="alphaLcParenR"/>
            </a:pPr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22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5632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err="1" smtClean="0">
                <a:solidFill>
                  <a:schemeClr val="accent1"/>
                </a:solidFill>
              </a:rPr>
              <a:t>Characteristics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charset="2"/>
              <a:buChar char="u"/>
            </a:pPr>
            <a:r>
              <a:rPr lang="it-IT" sz="2400" dirty="0"/>
              <a:t>Esplorare un processo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err="1" smtClean="0"/>
              <a:t>Theoretical</a:t>
            </a:r>
            <a:r>
              <a:rPr lang="it-IT" sz="2400" dirty="0" smtClean="0"/>
              <a:t> </a:t>
            </a:r>
            <a:r>
              <a:rPr lang="it-IT" sz="2400" dirty="0" err="1"/>
              <a:t>sampling</a:t>
            </a:r>
            <a:r>
              <a:rPr lang="it-IT" sz="2400" dirty="0"/>
              <a:t>, o campionamento teorico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err="1" smtClean="0"/>
              <a:t>Simultaneita</a:t>
            </a:r>
            <a:r>
              <a:rPr lang="it-IT" sz="2400" dirty="0" smtClean="0"/>
              <a:t>̀ </a:t>
            </a:r>
            <a:r>
              <a:rPr lang="it-IT" sz="2400" dirty="0"/>
              <a:t>della raccolta e analisi dei dati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Usare </a:t>
            </a:r>
            <a:r>
              <a:rPr lang="it-IT" sz="2400" dirty="0"/>
              <a:t>il metodo della costante comparazione a ogni livello di analisi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Costruire </a:t>
            </a:r>
            <a:r>
              <a:rPr lang="it-IT" sz="2400" dirty="0"/>
              <a:t>una codifica a partire dai dati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Concettualizzazione</a:t>
            </a:r>
            <a:r>
              <a:rPr lang="it-IT" sz="2400" dirty="0"/>
              <a:t>. Non descrizione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Produzione </a:t>
            </a:r>
            <a:r>
              <a:rPr lang="it-IT" sz="2400" dirty="0"/>
              <a:t>di memo e di diagrammi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Analisi </a:t>
            </a:r>
            <a:r>
              <a:rPr lang="it-IT" sz="2400" dirty="0"/>
              <a:t>della letteratura alla fine </a:t>
            </a:r>
          </a:p>
          <a:p>
            <a:pPr marL="342900" lvl="3" indent="-342900" algn="l" rtl="0" latinLnBrk="1" hangingPunct="0">
              <a:buFont typeface="Wingdings" charset="2"/>
              <a:buChar char="u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8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Impostazioni personalizzate 1">
      <a:dk1>
        <a:srgbClr val="FFFFFF"/>
      </a:dk1>
      <a:lt1>
        <a:srgbClr val="376092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376092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376092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615</Words>
  <Application>Microsoft Macintosh PowerPoint</Application>
  <PresentationFormat>Presentazione su schermo (4:3)</PresentationFormat>
  <Paragraphs>377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Default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Vanna Boffo</cp:lastModifiedBy>
  <cp:revision>129</cp:revision>
  <dcterms:modified xsi:type="dcterms:W3CDTF">2018-10-15T22:40:52Z</dcterms:modified>
</cp:coreProperties>
</file>