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0" r:id="rId3"/>
    <p:sldId id="257" r:id="rId4"/>
    <p:sldId id="261" r:id="rId5"/>
    <p:sldId id="262" r:id="rId6"/>
    <p:sldId id="263" r:id="rId7"/>
    <p:sldId id="277" r:id="rId8"/>
    <p:sldId id="264" r:id="rId9"/>
    <p:sldId id="278" r:id="rId10"/>
    <p:sldId id="266" r:id="rId11"/>
    <p:sldId id="275" r:id="rId12"/>
    <p:sldId id="274" r:id="rId13"/>
    <p:sldId id="276" r:id="rId14"/>
    <p:sldId id="269" r:id="rId15"/>
    <p:sldId id="281" r:id="rId16"/>
    <p:sldId id="284" r:id="rId17"/>
    <p:sldId id="282" r:id="rId18"/>
    <p:sldId id="272" r:id="rId1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6">
          <p15:clr>
            <a:srgbClr val="A4A3A4"/>
          </p15:clr>
        </p15:guide>
        <p15:guide id="2" pos="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979"/>
    <a:srgbClr val="003257"/>
    <a:srgbClr val="003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79" autoAdjust="0"/>
    <p:restoredTop sz="94729"/>
  </p:normalViewPr>
  <p:slideViewPr>
    <p:cSldViewPr snapToGrid="0" snapToObjects="1">
      <p:cViewPr varScale="1">
        <p:scale>
          <a:sx n="86" d="100"/>
          <a:sy n="86" d="100"/>
        </p:scale>
        <p:origin x="1125" y="36"/>
      </p:cViewPr>
      <p:guideLst>
        <p:guide orient="horz" pos="1806"/>
        <p:guide pos="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F3CCC-77DD-F84F-A249-CA3C5045A043}" type="datetime1">
              <a:rPr lang="it-IT" smtClean="0"/>
              <a:pPr/>
              <a:t>23/11/2018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FBF69-E6D8-384B-B1CC-31CC9EB4A4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48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92227-D6DC-FD45-9507-DB2BAD58473C}" type="datetime1">
              <a:rPr lang="it-IT" smtClean="0"/>
              <a:pPr/>
              <a:t>23/11/2018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6711-015B-0142-88C4-65D50E44FA7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096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284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169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7401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090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2622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510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584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801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681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296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77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23/11/2018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24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23/11/2018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56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23/11/2018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77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23/11/2018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80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23/11/2018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37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23/11/2018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38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23/11/2018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63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23/11/2018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00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23/11/2018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32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23/11/2018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9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23/11/2018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64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BF249-6BAC-CD40-AAE9-334F110649E5}" type="datetimeFigureOut">
              <a:rPr lang="it-IT" smtClean="0"/>
              <a:pPr/>
              <a:t>23/11/2018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91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930" y="6347762"/>
            <a:ext cx="2545261" cy="52239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9"/>
            <a:ext cx="9144000" cy="68453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914900" y="3259982"/>
            <a:ext cx="36296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i="1" dirty="0"/>
              <a:t>Giulia Cocchetti</a:t>
            </a:r>
          </a:p>
          <a:p>
            <a:pPr algn="r"/>
            <a:r>
              <a:rPr lang="it-IT" sz="2000" b="1" i="1" dirty="0"/>
              <a:t>Edoardo </a:t>
            </a:r>
            <a:r>
              <a:rPr lang="it-IT" sz="2000" b="1" i="1" dirty="0" err="1"/>
              <a:t>Ciprianetti</a:t>
            </a:r>
            <a:endParaRPr lang="it-IT" sz="2000" b="1" i="1" dirty="0"/>
          </a:p>
          <a:p>
            <a:pPr algn="r"/>
            <a:r>
              <a:rPr lang="it-IT" sz="2000" b="1" i="1" dirty="0"/>
              <a:t>Giulia Lapi</a:t>
            </a:r>
          </a:p>
          <a:p>
            <a:pPr algn="r"/>
            <a:r>
              <a:rPr lang="it-IT" sz="2000" b="1" i="1" dirty="0"/>
              <a:t>Sofia Trambusti</a:t>
            </a:r>
          </a:p>
          <a:p>
            <a:pPr algn="r"/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515787" y="5161276"/>
            <a:ext cx="407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000" b="1" dirty="0">
                <a:latin typeface=""/>
              </a:rPr>
              <a:t>Università degli Studi di Firenze</a:t>
            </a:r>
          </a:p>
          <a:p>
            <a:pPr algn="r"/>
            <a:r>
              <a:rPr lang="it-IT" sz="1600" i="1" dirty="0">
                <a:latin typeface=""/>
              </a:rPr>
              <a:t>Dipartimento di Scienze Giuridiche</a:t>
            </a:r>
            <a:r>
              <a:rPr lang="it-IT" sz="1600" b="1" dirty="0">
                <a:latin typeface="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353239" y="6474363"/>
            <a:ext cx="2074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"/>
              </a:rPr>
              <a:t>EUI, 26 novembre 2018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934095" y="1772320"/>
            <a:ext cx="6650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"/>
              </a:rPr>
              <a:t>L’evoluzione delle competenze dell’Unione europea</a:t>
            </a:r>
          </a:p>
        </p:txBody>
      </p:sp>
    </p:spTree>
    <p:extLst>
      <p:ext uri="{BB962C8B-B14F-4D97-AF65-F5344CB8AC3E}">
        <p14:creationId xmlns:p14="http://schemas.microsoft.com/office/powerpoint/2010/main" val="3311714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930" y="6347762"/>
            <a:ext cx="2545261" cy="52239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9"/>
            <a:ext cx="9144000" cy="68453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970253" y="3781660"/>
            <a:ext cx="36296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i="1" dirty="0"/>
              <a:t>Giulia Cocchetti</a:t>
            </a:r>
          </a:p>
          <a:p>
            <a:pPr algn="r"/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515787" y="5161276"/>
            <a:ext cx="407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000" b="1" dirty="0">
                <a:latin typeface=""/>
              </a:rPr>
              <a:t>Università degli Studi di Firenze</a:t>
            </a:r>
          </a:p>
          <a:p>
            <a:pPr algn="r"/>
            <a:r>
              <a:rPr lang="it-IT" sz="1600" i="1" dirty="0">
                <a:latin typeface=""/>
              </a:rPr>
              <a:t>Dipartimento di Scienze Giuridiche</a:t>
            </a:r>
            <a:r>
              <a:rPr lang="it-IT" sz="1600" b="1" dirty="0">
                <a:latin typeface="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353239" y="6474363"/>
            <a:ext cx="2074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"/>
              </a:rPr>
              <a:t>EUI, 26 novembre 2018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89374" y="1912489"/>
            <a:ext cx="7996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"/>
              </a:rPr>
              <a:t>Dall’animale come</a:t>
            </a:r>
            <a:b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"/>
              </a:rPr>
            </a:b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"/>
              </a:rPr>
              <a:t>merce alla tutela del suo benessere</a:t>
            </a:r>
          </a:p>
        </p:txBody>
      </p:sp>
    </p:spTree>
    <p:extLst>
      <p:ext uri="{BB962C8B-B14F-4D97-AF65-F5344CB8AC3E}">
        <p14:creationId xmlns:p14="http://schemas.microsoft.com/office/powerpoint/2010/main" val="303367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517"/>
            <a:ext cx="9180512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11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204873" y="21653"/>
            <a:ext cx="4809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b="1" i="1" dirty="0">
                <a:solidFill>
                  <a:schemeClr val="bg1"/>
                </a:solidFill>
                <a:latin typeface="Arial"/>
                <a:cs typeface="Arial"/>
              </a:rPr>
              <a:t>Dall’animale come merce alla tutela del suo benessere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174242" y="263418"/>
            <a:ext cx="180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200" i="1" dirty="0">
                <a:solidFill>
                  <a:schemeClr val="bg1"/>
                </a:solidFill>
                <a:latin typeface="Arial"/>
                <a:cs typeface="Arial"/>
              </a:rPr>
              <a:t>EUI, 26 novembre 2018</a:t>
            </a:r>
          </a:p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90" y="1662677"/>
            <a:ext cx="7949873" cy="1091279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348993" y="1044928"/>
            <a:ext cx="8584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L’animale come merce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/>
          <a:srcRect t="49153" r="153"/>
          <a:stretch/>
        </p:blipFill>
        <p:spPr>
          <a:xfrm>
            <a:off x="926534" y="4358544"/>
            <a:ext cx="7243156" cy="16716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6"/>
          <a:srcRect l="18387" t="-868" r="4507" b="24602"/>
          <a:stretch/>
        </p:blipFill>
        <p:spPr>
          <a:xfrm>
            <a:off x="3412819" y="3848321"/>
            <a:ext cx="2003042" cy="41132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878958" y="3429496"/>
            <a:ext cx="5070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Trattato che istituisce la Comunità europea (1992)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44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17"/>
            <a:ext cx="9144000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12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204873" y="21653"/>
            <a:ext cx="4809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b="1" i="1" dirty="0">
                <a:solidFill>
                  <a:schemeClr val="bg1"/>
                </a:solidFill>
                <a:latin typeface="Arial"/>
                <a:cs typeface="Arial"/>
              </a:rPr>
              <a:t>Dall’animale come merce alla tutela del suo benessere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174242" y="263418"/>
            <a:ext cx="180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200" i="1" dirty="0">
                <a:solidFill>
                  <a:schemeClr val="bg1"/>
                </a:solidFill>
                <a:latin typeface="Arial"/>
                <a:cs typeface="Arial"/>
              </a:rPr>
              <a:t>EUI, 26 novembre 2018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0496E1DC-345F-4EE2-BAF7-D6714B6243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37" t="34398" r="31975" b="39532"/>
          <a:stretch/>
        </p:blipFill>
        <p:spPr>
          <a:xfrm>
            <a:off x="1521969" y="1595452"/>
            <a:ext cx="6238465" cy="22473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CasellaDiTesto 12"/>
          <p:cNvSpPr txBox="1"/>
          <p:nvPr/>
        </p:nvSpPr>
        <p:spPr>
          <a:xfrm>
            <a:off x="188280" y="859126"/>
            <a:ext cx="8584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 primi riferimenti al benessere degli animali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4A26A221-CE5D-40DE-A757-707EBFB18D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770" t="28724" r="26000" b="23422"/>
          <a:stretch/>
        </p:blipFill>
        <p:spPr>
          <a:xfrm>
            <a:off x="2044610" y="4079537"/>
            <a:ext cx="5370522" cy="25377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6842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17"/>
            <a:ext cx="9144000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13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204873" y="21653"/>
            <a:ext cx="4809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b="1" i="1" dirty="0">
                <a:solidFill>
                  <a:schemeClr val="bg1"/>
                </a:solidFill>
                <a:latin typeface="Arial"/>
                <a:cs typeface="Arial"/>
              </a:rPr>
              <a:t>Dall’animale come merce alla tutela del suo benessere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174242" y="263418"/>
            <a:ext cx="180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200" i="1" dirty="0">
                <a:solidFill>
                  <a:schemeClr val="bg1"/>
                </a:solidFill>
                <a:latin typeface="Arial"/>
                <a:cs typeface="Arial"/>
              </a:rPr>
              <a:t>EUI, 26 novembre 2018</a:t>
            </a:r>
          </a:p>
          <a:p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88280" y="859126"/>
            <a:ext cx="8584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L’animale come essere senziente da tutelare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492" y="1641627"/>
            <a:ext cx="3831994" cy="82424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567" y="2799516"/>
            <a:ext cx="7680486" cy="20165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8425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930" y="6347762"/>
            <a:ext cx="2545261" cy="52239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9"/>
            <a:ext cx="9144000" cy="68453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576784" y="3381550"/>
            <a:ext cx="362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i="1" dirty="0"/>
              <a:t>Giulia Lapi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515787" y="5161276"/>
            <a:ext cx="407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000" b="1" dirty="0">
                <a:latin typeface=""/>
              </a:rPr>
              <a:t>Università degli Studi di Firenze</a:t>
            </a:r>
          </a:p>
          <a:p>
            <a:pPr algn="r"/>
            <a:r>
              <a:rPr lang="it-IT" sz="1600" i="1" dirty="0">
                <a:latin typeface=""/>
              </a:rPr>
              <a:t>Dipartimento di Scienze Giuridiche</a:t>
            </a:r>
            <a:r>
              <a:rPr lang="it-IT" sz="1600" b="1" dirty="0">
                <a:latin typeface="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353239" y="6474363"/>
            <a:ext cx="2074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"/>
              </a:rPr>
              <a:t>EUI, 26 novembre 2018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89374" y="1912489"/>
            <a:ext cx="79967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"/>
              </a:rPr>
              <a:t>L’evoluzione della proprietà industriale</a:t>
            </a:r>
          </a:p>
          <a:p>
            <a:pPr algn="ctr"/>
            <a:endParaRPr lang="it-IT" b="1" dirty="0">
              <a:solidFill>
                <a:schemeClr val="accent1">
                  <a:lumMod val="75000"/>
                </a:schemeClr>
              </a:solidFill>
              <a:latin typeface=""/>
            </a:endParaRPr>
          </a:p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"/>
              </a:rPr>
              <a:t>IL NUOVO SISTEMA EUROPEO DEI BREVETTI</a:t>
            </a:r>
          </a:p>
          <a:p>
            <a:pPr algn="ctr"/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"/>
              </a:rPr>
              <a:t/>
            </a:r>
            <a:b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"/>
              </a:rPr>
            </a:br>
            <a:endParaRPr lang="it-IT" sz="3200" b="1" dirty="0">
              <a:solidFill>
                <a:schemeClr val="accent1">
                  <a:lumMod val="75000"/>
                </a:schemeClr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54632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517"/>
            <a:ext cx="9180512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15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670018" y="21653"/>
            <a:ext cx="3344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b="1" i="1" dirty="0">
                <a:solidFill>
                  <a:schemeClr val="bg1"/>
                </a:solidFill>
                <a:latin typeface="Arial"/>
                <a:cs typeface="Arial"/>
              </a:rPr>
              <a:t>Il nuovo sistema europeo dei brevetti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174242" y="263418"/>
            <a:ext cx="180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200" i="1" dirty="0">
                <a:solidFill>
                  <a:schemeClr val="bg1"/>
                </a:solidFill>
                <a:latin typeface="Arial"/>
                <a:cs typeface="Arial"/>
              </a:rPr>
              <a:t>EUI, 26 novembre 2018</a:t>
            </a: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62" y="2176162"/>
            <a:ext cx="8134146" cy="298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63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517"/>
            <a:ext cx="9180512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16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670018" y="21653"/>
            <a:ext cx="3344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b="1" i="1" dirty="0">
                <a:solidFill>
                  <a:schemeClr val="bg1"/>
                </a:solidFill>
                <a:latin typeface="Arial"/>
                <a:cs typeface="Arial"/>
              </a:rPr>
              <a:t>Il nuovo sistema europeo dei brevetti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174242" y="263418"/>
            <a:ext cx="180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200" i="1" dirty="0">
                <a:solidFill>
                  <a:schemeClr val="bg1"/>
                </a:solidFill>
                <a:latin typeface="Arial"/>
                <a:cs typeface="Arial"/>
              </a:rPr>
              <a:t>EUI, 26 novembre 2018</a:t>
            </a:r>
          </a:p>
          <a:p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48993" y="1044928"/>
            <a:ext cx="8584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Dal «Brevetto europeo» verso una cooperazione rafforzata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532644A5-60BF-BD4B-B492-84B920A66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97" y="2393194"/>
            <a:ext cx="8609811" cy="2190529"/>
          </a:xfrm>
          <a:prstGeom prst="rect">
            <a:avLst/>
          </a:prstGeom>
          <a:ln w="88900" cmpd="thickThin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668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517"/>
            <a:ext cx="9180512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17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670018" y="21653"/>
            <a:ext cx="3344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b="1" i="1" dirty="0">
                <a:solidFill>
                  <a:schemeClr val="bg1"/>
                </a:solidFill>
                <a:latin typeface="Arial"/>
                <a:cs typeface="Arial"/>
              </a:rPr>
              <a:t>Il nuovo sistema europeo dei brevetti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174242" y="263418"/>
            <a:ext cx="180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200" i="1" dirty="0">
                <a:solidFill>
                  <a:schemeClr val="bg1"/>
                </a:solidFill>
                <a:latin typeface="Arial"/>
                <a:cs typeface="Arial"/>
              </a:rPr>
              <a:t>EUI, 26 novembre 2018</a:t>
            </a:r>
          </a:p>
          <a:p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48993" y="1044928"/>
            <a:ext cx="8584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Il «Brevetto europeo ad effetti unitari»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9D827F7B-2B86-B948-B537-C9B8FB750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83" y="1892560"/>
            <a:ext cx="8330037" cy="1338756"/>
          </a:xfrm>
          <a:prstGeom prst="rect">
            <a:avLst/>
          </a:prstGeom>
          <a:ln w="88900" cmpd="thickThin">
            <a:solidFill>
              <a:schemeClr val="tx1"/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616" y="3491252"/>
            <a:ext cx="7282767" cy="145655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0708" y="5084795"/>
            <a:ext cx="4282584" cy="145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72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930" y="6347762"/>
            <a:ext cx="2545261" cy="52239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9"/>
            <a:ext cx="9144000" cy="68453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6353239" y="6474363"/>
            <a:ext cx="2074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"/>
              </a:rPr>
              <a:t>EUI, 26 novembre 2018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61464" y="2991520"/>
            <a:ext cx="6650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"/>
              </a:rPr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364457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930" y="6347762"/>
            <a:ext cx="2545261" cy="52239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9"/>
            <a:ext cx="9144000" cy="68453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970253" y="3781660"/>
            <a:ext cx="36296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i="1" dirty="0"/>
              <a:t>Sofia Trambusti</a:t>
            </a:r>
          </a:p>
          <a:p>
            <a:pPr algn="r"/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515787" y="5161276"/>
            <a:ext cx="407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000" b="1" dirty="0">
                <a:latin typeface=""/>
              </a:rPr>
              <a:t>Università degli Studi di Firenze</a:t>
            </a:r>
          </a:p>
          <a:p>
            <a:pPr algn="r"/>
            <a:r>
              <a:rPr lang="it-IT" sz="1600" i="1" dirty="0">
                <a:latin typeface=""/>
              </a:rPr>
              <a:t>Dipartimento di Scienze Giuridiche</a:t>
            </a:r>
            <a:r>
              <a:rPr lang="it-IT" sz="1600" b="1" dirty="0">
                <a:latin typeface="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353239" y="6474363"/>
            <a:ext cx="2074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"/>
              </a:rPr>
              <a:t>EUI, 26 novembre 2018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89374" y="1912489"/>
            <a:ext cx="79967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"/>
              </a:rPr>
              <a:t>L’evoluzione della politica ambientale europea</a:t>
            </a:r>
          </a:p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"/>
              </a:rPr>
              <a:t>DALLE PRIME INIZIATIVE DI SETTORE FINO ALLA RECENTE POLICY SULL’ECONOMIA CIRCOLARE</a:t>
            </a:r>
          </a:p>
          <a:p>
            <a:pPr algn="ctr"/>
            <a:endParaRPr lang="it-IT" sz="3200" b="1" dirty="0">
              <a:solidFill>
                <a:schemeClr val="accent1">
                  <a:lumMod val="75000"/>
                </a:schemeClr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60878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517"/>
            <a:ext cx="9180512" cy="687263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48993" y="666399"/>
            <a:ext cx="8584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La progressiva definizione della politica ambientale comunitaria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3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896024" y="21653"/>
            <a:ext cx="4118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b="1" i="1" dirty="0">
                <a:solidFill>
                  <a:schemeClr val="bg1"/>
                </a:solidFill>
                <a:latin typeface="Arial"/>
                <a:cs typeface="Arial"/>
              </a:rPr>
              <a:t>L’evoluzione della politica ambientale europea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174242" y="263418"/>
            <a:ext cx="180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200" i="1" dirty="0">
                <a:solidFill>
                  <a:schemeClr val="bg1"/>
                </a:solidFill>
                <a:latin typeface="Arial"/>
                <a:cs typeface="Arial"/>
              </a:rPr>
              <a:t>EUI, 26 novembre 2018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36" y="1128064"/>
            <a:ext cx="6355646" cy="3601007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1988" y="4729071"/>
            <a:ext cx="4851003" cy="210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3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517"/>
            <a:ext cx="9180512" cy="687263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48993" y="1044928"/>
            <a:ext cx="8584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La tutela dell’ambiente nel diritto dell’Unione europea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4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896024" y="21653"/>
            <a:ext cx="4118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b="1" i="1" dirty="0">
                <a:solidFill>
                  <a:schemeClr val="bg1"/>
                </a:solidFill>
                <a:latin typeface="Arial"/>
                <a:cs typeface="Arial"/>
              </a:rPr>
              <a:t>L’evoluzione della politica ambientale europea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174242" y="263418"/>
            <a:ext cx="180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200" i="1" dirty="0">
                <a:solidFill>
                  <a:schemeClr val="bg1"/>
                </a:solidFill>
                <a:latin typeface="Arial"/>
                <a:cs typeface="Arial"/>
              </a:rPr>
              <a:t>EUI, 26 novembre 2018</a:t>
            </a: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80" y="2405291"/>
            <a:ext cx="8069128" cy="175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517"/>
            <a:ext cx="9180512" cy="687263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48993" y="1044928"/>
            <a:ext cx="8584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L’economia circolare e il nuovo approdo dello sviluppo sostenibile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5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896024" y="21653"/>
            <a:ext cx="4118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b="1" i="1" dirty="0">
                <a:solidFill>
                  <a:schemeClr val="bg1"/>
                </a:solidFill>
                <a:latin typeface="Arial"/>
                <a:cs typeface="Arial"/>
              </a:rPr>
              <a:t>L’evoluzione della politica ambientale europea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174242" y="263418"/>
            <a:ext cx="180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200" i="1" dirty="0">
                <a:solidFill>
                  <a:schemeClr val="bg1"/>
                </a:solidFill>
                <a:latin typeface="Arial"/>
                <a:cs typeface="Arial"/>
              </a:rPr>
              <a:t>EUI, 26 novembre 2018</a:t>
            </a:r>
          </a:p>
          <a:p>
            <a:endParaRPr lang="it-IT" dirty="0"/>
          </a:p>
        </p:txBody>
      </p:sp>
      <p:pic>
        <p:nvPicPr>
          <p:cNvPr id="9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86" y="2160536"/>
            <a:ext cx="6492875" cy="30476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46230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930" y="6347762"/>
            <a:ext cx="2545261" cy="52239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9"/>
            <a:ext cx="9144000" cy="68453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970253" y="3781660"/>
            <a:ext cx="36296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i="1" dirty="0"/>
              <a:t>Edoardo </a:t>
            </a:r>
            <a:r>
              <a:rPr lang="it-IT" sz="2000" b="1" i="1" dirty="0" err="1"/>
              <a:t>Ciprianetti</a:t>
            </a:r>
            <a:endParaRPr lang="it-IT" sz="2000" b="1" i="1" dirty="0"/>
          </a:p>
          <a:p>
            <a:pPr algn="r"/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515787" y="5161276"/>
            <a:ext cx="407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000" b="1" dirty="0">
                <a:latin typeface=""/>
              </a:rPr>
              <a:t>Università degli Studi di Firenze</a:t>
            </a:r>
          </a:p>
          <a:p>
            <a:pPr algn="r"/>
            <a:r>
              <a:rPr lang="it-IT" sz="1600" i="1" dirty="0">
                <a:latin typeface=""/>
              </a:rPr>
              <a:t>Dipartimento di Scienze Giuridiche</a:t>
            </a:r>
            <a:r>
              <a:rPr lang="it-IT" sz="1600" b="1" dirty="0">
                <a:latin typeface="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353239" y="6474363"/>
            <a:ext cx="2074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"/>
              </a:rPr>
              <a:t>EUI, 26 novembre 2018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89374" y="1912489"/>
            <a:ext cx="7996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"/>
              </a:rPr>
              <a:t>Origine e sviluppo della nozione di «mercato unico digitale»</a:t>
            </a:r>
          </a:p>
        </p:txBody>
      </p:sp>
    </p:spTree>
    <p:extLst>
      <p:ext uri="{BB962C8B-B14F-4D97-AF65-F5344CB8AC3E}">
        <p14:creationId xmlns:p14="http://schemas.microsoft.com/office/powerpoint/2010/main" val="4034005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517"/>
            <a:ext cx="9180512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7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748018" y="21653"/>
            <a:ext cx="5266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b="1" i="1" dirty="0">
                <a:solidFill>
                  <a:schemeClr val="bg1"/>
                </a:solidFill>
                <a:latin typeface="Arial"/>
                <a:cs typeface="Arial"/>
              </a:rPr>
              <a:t>Origine e sviluppo della nozione di «mercato unico digitale»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174242" y="263418"/>
            <a:ext cx="180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200" i="1" dirty="0">
                <a:solidFill>
                  <a:schemeClr val="bg1"/>
                </a:solidFill>
                <a:latin typeface="Arial"/>
                <a:cs typeface="Arial"/>
              </a:rPr>
              <a:t>EUI, 26 novembre 2018</a:t>
            </a: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90" y="2054501"/>
            <a:ext cx="2634269" cy="70024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27" y="2876434"/>
            <a:ext cx="8679634" cy="15116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1067809"/>
            <a:ext cx="6296233" cy="107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9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517"/>
            <a:ext cx="9180512" cy="687263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48993" y="1044928"/>
            <a:ext cx="8584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Strategia per il mercato unico digitale in Europa (2015) – La nozione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8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748018" y="21653"/>
            <a:ext cx="5266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b="1" i="1" dirty="0">
                <a:solidFill>
                  <a:schemeClr val="bg1"/>
                </a:solidFill>
                <a:latin typeface="Arial"/>
                <a:cs typeface="Arial"/>
              </a:rPr>
              <a:t>Origine e sviluppo della nozione di «mercato unico digitale»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174242" y="263418"/>
            <a:ext cx="180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200" i="1" dirty="0">
                <a:solidFill>
                  <a:schemeClr val="bg1"/>
                </a:solidFill>
                <a:latin typeface="Arial"/>
                <a:cs typeface="Arial"/>
              </a:rPr>
              <a:t>EUI, 26 novembre 2018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25" y="1694815"/>
            <a:ext cx="7722568" cy="265905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256" y="4363984"/>
            <a:ext cx="9144000" cy="140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10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517"/>
            <a:ext cx="9180512" cy="687263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48993" y="1044928"/>
            <a:ext cx="8584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Strategia per il mercato unico digitale in Europa (2015) – I tre pilastri</a:t>
            </a:r>
          </a:p>
          <a:p>
            <a:endParaRPr lang="it-IT" sz="20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9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748018" y="21653"/>
            <a:ext cx="5266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b="1" i="1" dirty="0">
                <a:solidFill>
                  <a:schemeClr val="bg1"/>
                </a:solidFill>
                <a:latin typeface="Arial"/>
                <a:cs typeface="Arial"/>
              </a:rPr>
              <a:t>Origine e sviluppo della nozione di «mercato unico digitale»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174242" y="263418"/>
            <a:ext cx="1805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200" i="1" dirty="0">
                <a:solidFill>
                  <a:schemeClr val="bg1"/>
                </a:solidFill>
                <a:latin typeface="Arial"/>
                <a:cs typeface="Arial"/>
              </a:rPr>
              <a:t>EUI, 26 novembre 2018</a:t>
            </a: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87" y="1976346"/>
            <a:ext cx="8379229" cy="71312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/>
          <a:srcRect l="-137" t="6350" r="245"/>
          <a:stretch/>
        </p:blipFill>
        <p:spPr>
          <a:xfrm>
            <a:off x="451587" y="2571403"/>
            <a:ext cx="8102138" cy="326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154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407</Words>
  <Application>Microsoft Office PowerPoint</Application>
  <PresentationFormat>Presentazione su schermo (4:3)</PresentationFormat>
  <Paragraphs>93</Paragraphs>
  <Slides>18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1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susanna</dc:creator>
  <cp:lastModifiedBy>Zero</cp:lastModifiedBy>
  <cp:revision>33</cp:revision>
  <dcterms:created xsi:type="dcterms:W3CDTF">2012-12-06T09:21:12Z</dcterms:created>
  <dcterms:modified xsi:type="dcterms:W3CDTF">2018-11-23T17:25:47Z</dcterms:modified>
</cp:coreProperties>
</file>