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1" r:id="rId3"/>
    <p:sldId id="268" r:id="rId4"/>
    <p:sldId id="277" r:id="rId5"/>
    <p:sldId id="265" r:id="rId6"/>
    <p:sldId id="266" r:id="rId7"/>
    <p:sldId id="278" r:id="rId8"/>
    <p:sldId id="273" r:id="rId9"/>
    <p:sldId id="272" r:id="rId10"/>
    <p:sldId id="279" r:id="rId11"/>
    <p:sldId id="267" r:id="rId12"/>
    <p:sldId id="269" r:id="rId13"/>
    <p:sldId id="260" r:id="rId14"/>
    <p:sldId id="256" r:id="rId15"/>
    <p:sldId id="258" r:id="rId16"/>
    <p:sldId id="259" r:id="rId17"/>
    <p:sldId id="261" r:id="rId18"/>
    <p:sldId id="263" r:id="rId19"/>
    <p:sldId id="270" r:id="rId20"/>
    <p:sldId id="275" r:id="rId21"/>
    <p:sldId id="264" r:id="rId22"/>
    <p:sldId id="280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61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9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6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42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822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822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601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091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08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98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72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73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19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2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37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61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26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4C3B-A2D5-4134-84CC-1112ED8AAE4C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455EAE-286D-4C27-AF0E-FA31413DD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59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fC8X2Os2z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AAuQksDrVU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books.com/contributors/tomasky-michael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te.com/articles/life/the_history_of_american_slavery/2015/06/animated_interactive_of_the_history_of_the_atlantic_slave_trad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te.com/articles/life/the_history_of_american_slavery/2015/06/animated_interactive_of_the_history_of_the_atlantic_slave_trade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jazeera.com/profile/150814101345151.html" TargetMode="External"/><Relationship Id="rId2" Type="http://schemas.openxmlformats.org/officeDocument/2006/relationships/hyperlink" Target="http://www.theatlantic.com/politics/archive/2015/06/what-this-cruel-war-was-over/396482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tsandculture.google.com/partner/tuckahoe-plantatio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68958" y="1635617"/>
            <a:ext cx="71091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The Language of the blues:</a:t>
            </a:r>
          </a:p>
          <a:p>
            <a:endParaRPr lang="it-IT" sz="2800" dirty="0"/>
          </a:p>
          <a:p>
            <a:r>
              <a:rPr lang="it-IT" sz="2800" dirty="0" smtClean="0"/>
              <a:t>A </a:t>
            </a:r>
            <a:r>
              <a:rPr lang="it-IT" sz="2800" dirty="0" err="1" smtClean="0"/>
              <a:t>Journey</a:t>
            </a:r>
            <a:r>
              <a:rPr lang="it-IT" sz="2800" dirty="0" smtClean="0"/>
              <a:t> </a:t>
            </a:r>
            <a:r>
              <a:rPr lang="it-IT" sz="2800" dirty="0" err="1" smtClean="0"/>
              <a:t>through</a:t>
            </a:r>
            <a:r>
              <a:rPr lang="it-IT" sz="2800" dirty="0" smtClean="0"/>
              <a:t> (a stretch of)  </a:t>
            </a:r>
            <a:r>
              <a:rPr lang="it-IT" sz="2800" dirty="0" err="1" smtClean="0"/>
              <a:t>African</a:t>
            </a:r>
            <a:r>
              <a:rPr lang="it-IT" sz="2800" dirty="0" smtClean="0"/>
              <a:t> American </a:t>
            </a:r>
            <a:r>
              <a:rPr lang="it-IT" sz="2800" dirty="0" err="1" smtClean="0"/>
              <a:t>History</a:t>
            </a:r>
            <a:r>
              <a:rPr lang="it-IT" sz="2800" dirty="0" smtClean="0"/>
              <a:t> and Culture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831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68958" y="1983346"/>
            <a:ext cx="6967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Whitney</a:t>
            </a:r>
            <a:r>
              <a:rPr lang="it-IT" sz="2000" dirty="0" smtClean="0"/>
              <a:t> </a:t>
            </a:r>
            <a:r>
              <a:rPr lang="it-IT" sz="2000" dirty="0" err="1" smtClean="0"/>
              <a:t>Plantation</a:t>
            </a:r>
            <a:r>
              <a:rPr lang="it-IT" sz="2000" dirty="0" smtClean="0"/>
              <a:t> </a:t>
            </a:r>
            <a:r>
              <a:rPr lang="it-IT" sz="2000" dirty="0" err="1" smtClean="0"/>
              <a:t>Museum</a:t>
            </a:r>
            <a:r>
              <a:rPr lang="it-IT" sz="2000" dirty="0" smtClean="0"/>
              <a:t> (Louisiana)</a:t>
            </a:r>
            <a:endParaRPr lang="it-IT" sz="2000" dirty="0"/>
          </a:p>
        </p:txBody>
      </p:sp>
      <p:sp>
        <p:nvSpPr>
          <p:cNvPr id="3" name="Freccia a destra 2">
            <a:hlinkClick r:id="rId2"/>
          </p:cNvPr>
          <p:cNvSpPr/>
          <p:nvPr/>
        </p:nvSpPr>
        <p:spPr>
          <a:xfrm>
            <a:off x="9118242" y="5795492"/>
            <a:ext cx="618186" cy="355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7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17453" y="746975"/>
            <a:ext cx="39795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Black families in the US (1930</a:t>
            </a:r>
            <a:r>
              <a:rPr lang="it-IT" dirty="0" smtClean="0"/>
              <a:t>)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2,803,756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23515" y="1815921"/>
            <a:ext cx="131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South</a:t>
            </a:r>
          </a:p>
          <a:p>
            <a:r>
              <a:rPr lang="it-IT" dirty="0" smtClean="0"/>
              <a:t>2,193,357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915956" y="1936193"/>
            <a:ext cx="1236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North</a:t>
            </a:r>
          </a:p>
          <a:p>
            <a:r>
              <a:rPr lang="it-IT" dirty="0" smtClean="0"/>
              <a:t>610,399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108362" y="2833352"/>
            <a:ext cx="124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Rural</a:t>
            </a:r>
            <a:endParaRPr lang="it-IT" dirty="0" smtClean="0"/>
          </a:p>
          <a:p>
            <a:r>
              <a:rPr lang="it-IT" dirty="0" smtClean="0"/>
              <a:t>1,408,188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589432" y="2859110"/>
            <a:ext cx="122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Urban</a:t>
            </a:r>
          </a:p>
          <a:p>
            <a:r>
              <a:rPr lang="it-IT" dirty="0" smtClean="0"/>
              <a:t>785,189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03812" y="3799268"/>
            <a:ext cx="181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Farm</a:t>
            </a:r>
          </a:p>
          <a:p>
            <a:r>
              <a:rPr lang="it-IT" dirty="0" err="1"/>
              <a:t>c</a:t>
            </a:r>
            <a:r>
              <a:rPr lang="it-IT" dirty="0" err="1" smtClean="0"/>
              <a:t>a</a:t>
            </a:r>
            <a:r>
              <a:rPr lang="it-IT" dirty="0" smtClean="0"/>
              <a:t>. 950,000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473521" y="3863662"/>
            <a:ext cx="157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Nonfarm</a:t>
            </a:r>
            <a:endParaRPr lang="it-IT" dirty="0" smtClean="0"/>
          </a:p>
          <a:p>
            <a:r>
              <a:rPr lang="it-IT" dirty="0" err="1"/>
              <a:t>c</a:t>
            </a:r>
            <a:r>
              <a:rPr lang="it-IT" dirty="0" err="1" smtClean="0"/>
              <a:t>a</a:t>
            </a:r>
            <a:r>
              <a:rPr lang="it-IT" dirty="0" smtClean="0"/>
              <a:t>.  450,000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983346" y="4778062"/>
            <a:ext cx="243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Cotton </a:t>
            </a:r>
            <a:r>
              <a:rPr lang="it-IT" dirty="0" err="1" smtClean="0"/>
              <a:t>plantations</a:t>
            </a:r>
            <a:endParaRPr lang="it-IT" dirty="0" smtClean="0"/>
          </a:p>
          <a:p>
            <a:r>
              <a:rPr lang="it-IT" dirty="0" err="1"/>
              <a:t>c</a:t>
            </a:r>
            <a:r>
              <a:rPr lang="it-IT" dirty="0" err="1" smtClean="0"/>
              <a:t>a</a:t>
            </a:r>
            <a:r>
              <a:rPr lang="it-IT" dirty="0" smtClean="0"/>
              <a:t>. 550,000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765183" y="4881093"/>
            <a:ext cx="204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Small </a:t>
            </a:r>
            <a:r>
              <a:rPr lang="it-IT" dirty="0" err="1" smtClean="0"/>
              <a:t>farms</a:t>
            </a:r>
            <a:endParaRPr lang="it-IT" dirty="0" smtClean="0"/>
          </a:p>
          <a:p>
            <a:r>
              <a:rPr lang="it-IT" dirty="0" err="1"/>
              <a:t>c</a:t>
            </a:r>
            <a:r>
              <a:rPr lang="it-IT" dirty="0" err="1" smtClean="0"/>
              <a:t>a</a:t>
            </a:r>
            <a:r>
              <a:rPr lang="it-IT" dirty="0" smtClean="0"/>
              <a:t>. 400,000</a:t>
            </a:r>
            <a:endParaRPr lang="it-IT" dirty="0"/>
          </a:p>
        </p:txBody>
      </p:sp>
      <p:cxnSp>
        <p:nvCxnSpPr>
          <p:cNvPr id="17" name="Connettore 2 16"/>
          <p:cNvCxnSpPr>
            <a:stCxn id="4" idx="2"/>
            <a:endCxn id="6" idx="0"/>
          </p:cNvCxnSpPr>
          <p:nvPr/>
        </p:nvCxnSpPr>
        <p:spPr>
          <a:xfrm flipH="1">
            <a:off x="4732987" y="2462252"/>
            <a:ext cx="547351" cy="371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4" idx="2"/>
          </p:cNvCxnSpPr>
          <p:nvPr/>
        </p:nvCxnSpPr>
        <p:spPr>
          <a:xfrm>
            <a:off x="5280338" y="2462252"/>
            <a:ext cx="528036" cy="396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6" idx="2"/>
            <a:endCxn id="8" idx="0"/>
          </p:cNvCxnSpPr>
          <p:nvPr/>
        </p:nvCxnSpPr>
        <p:spPr>
          <a:xfrm flipH="1">
            <a:off x="4011771" y="3479683"/>
            <a:ext cx="721216" cy="319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6" idx="2"/>
          </p:cNvCxnSpPr>
          <p:nvPr/>
        </p:nvCxnSpPr>
        <p:spPr>
          <a:xfrm>
            <a:off x="4732987" y="3479683"/>
            <a:ext cx="1075387" cy="383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5473521" y="1519707"/>
            <a:ext cx="618186" cy="296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6143223" y="1519707"/>
            <a:ext cx="772733" cy="416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4005330" y="5898524"/>
            <a:ext cx="712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Jeff Todd </a:t>
            </a:r>
            <a:r>
              <a:rPr lang="it-IT" dirty="0" err="1" smtClean="0"/>
              <a:t>Titon</a:t>
            </a:r>
            <a:r>
              <a:rPr lang="it-IT" dirty="0" smtClean="0"/>
              <a:t>, </a:t>
            </a:r>
            <a:r>
              <a:rPr lang="it-IT" i="1" dirty="0" err="1" smtClean="0"/>
              <a:t>Early</a:t>
            </a:r>
            <a:r>
              <a:rPr lang="it-IT" i="1" dirty="0" smtClean="0"/>
              <a:t> </a:t>
            </a:r>
            <a:r>
              <a:rPr lang="it-IT" i="1" dirty="0" err="1" smtClean="0"/>
              <a:t>Downhome</a:t>
            </a:r>
            <a:r>
              <a:rPr lang="it-IT" i="1" dirty="0" smtClean="0"/>
              <a:t> Blues </a:t>
            </a:r>
            <a:r>
              <a:rPr lang="it-IT" dirty="0" smtClean="0"/>
              <a:t>(</a:t>
            </a:r>
            <a:r>
              <a:rPr lang="it-IT" dirty="0" err="1" smtClean="0"/>
              <a:t>Univ</a:t>
            </a:r>
            <a:r>
              <a:rPr lang="it-IT" dirty="0" smtClean="0"/>
              <a:t>. </a:t>
            </a:r>
            <a:r>
              <a:rPr lang="it-IT" dirty="0" err="1" smtClean="0"/>
              <a:t>Ill</a:t>
            </a:r>
            <a:r>
              <a:rPr lang="it-IT" dirty="0" smtClean="0"/>
              <a:t>,, 1977)</a:t>
            </a:r>
            <a:endParaRPr lang="it-IT" dirty="0"/>
          </a:p>
        </p:txBody>
      </p:sp>
      <p:cxnSp>
        <p:nvCxnSpPr>
          <p:cNvPr id="36" name="Connettore 2 35"/>
          <p:cNvCxnSpPr>
            <a:stCxn id="8" idx="2"/>
          </p:cNvCxnSpPr>
          <p:nvPr/>
        </p:nvCxnSpPr>
        <p:spPr>
          <a:xfrm flipH="1">
            <a:off x="3412901" y="4445599"/>
            <a:ext cx="598870" cy="435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</p:cNvCxnSpPr>
          <p:nvPr/>
        </p:nvCxnSpPr>
        <p:spPr>
          <a:xfrm>
            <a:off x="4011771" y="4445599"/>
            <a:ext cx="1345841" cy="474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9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25014" y="1094704"/>
            <a:ext cx="89765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state penitentiary system at </a:t>
            </a:r>
            <a:r>
              <a:rPr lang="en-US" sz="2000" dirty="0" err="1"/>
              <a:t>Parchman</a:t>
            </a:r>
            <a:r>
              <a:rPr lang="en-US" sz="2000" dirty="0"/>
              <a:t> is simply a cotton plantation using convicts as labor. The warden is not a penologist, but an experienced plantation manager. His annual report to the legislature is not of salvaged lives; it is a profit and loss statement, with the accent on the profit </a:t>
            </a:r>
            <a:r>
              <a:rPr lang="en-US" sz="2000" dirty="0" smtClean="0"/>
              <a:t>…</a:t>
            </a:r>
          </a:p>
          <a:p>
            <a:endParaRPr lang="en-US" sz="2000" dirty="0"/>
          </a:p>
          <a:p>
            <a:r>
              <a:rPr lang="en-US" sz="2000" i="1" dirty="0"/>
              <a:t>New York Post</a:t>
            </a:r>
            <a:r>
              <a:rPr lang="en-US" sz="2000" dirty="0"/>
              <a:t>, Jan. 9, 1957, cited in A. Lomax liner notes to </a:t>
            </a:r>
            <a:r>
              <a:rPr lang="en-US" sz="2000" i="1" dirty="0"/>
              <a:t>Negro Prison Songs, </a:t>
            </a:r>
            <a:r>
              <a:rPr lang="en-US" sz="2000" dirty="0"/>
              <a:t>Tradition Records, </a:t>
            </a:r>
            <a:r>
              <a:rPr lang="en-US" sz="2000" dirty="0" err="1"/>
              <a:t>n.d.</a:t>
            </a:r>
            <a:endParaRPr lang="en-US" sz="2000" dirty="0"/>
          </a:p>
          <a:p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72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86" y="1184565"/>
            <a:ext cx="8349626" cy="490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95" y="1237944"/>
            <a:ext cx="7802064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76" y="1350818"/>
            <a:ext cx="8927636" cy="463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72" y="1226128"/>
            <a:ext cx="7667583" cy="510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09" y="422564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3803" y="2228045"/>
            <a:ext cx="89379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 began this book because I stumbled across a great story. In the summer of 1933 John Lomax, an Old South patrician in a bowler hat, </a:t>
            </a:r>
            <a:r>
              <a:rPr lang="en-US" sz="2000" dirty="0" smtClean="0"/>
              <a:t>wielded </a:t>
            </a:r>
            <a:r>
              <a:rPr lang="en-US" sz="2000" dirty="0"/>
              <a:t>a 350-pound “portable” recording machine into the back of his Ford and took his starry-eyed seventeen-year-old son Alan on a driving trip through the South, stopping at all-black maximum security prisons to ask hardened convicts if they knew any good songs. At each prison they set up their equipment and recorded the convicts’ singing on twelve-inch </a:t>
            </a:r>
            <a:r>
              <a:rPr lang="en-US" sz="2000" dirty="0" err="1"/>
              <a:t>aluminium</a:t>
            </a:r>
            <a:r>
              <a:rPr lang="en-US" sz="2000" dirty="0"/>
              <a:t> disks, which they later deposited at the Library of Congress in Washington. This story struck me as so strange and improbable that I wanted to tell it.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B. Filene, </a:t>
            </a:r>
            <a:r>
              <a:rPr lang="en-US" sz="2000" i="1" dirty="0"/>
              <a:t>Romancing the Folk</a:t>
            </a:r>
            <a:r>
              <a:rPr lang="en-US" sz="2000" dirty="0"/>
              <a:t>, 2000, p. 1</a:t>
            </a:r>
            <a:r>
              <a:rPr lang="en-US" sz="2000" dirty="0" smtClean="0"/>
              <a:t>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045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1171574"/>
            <a:ext cx="7618122" cy="50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966" y="1481070"/>
            <a:ext cx="4559121" cy="4391696"/>
          </a:xfrm>
          <a:prstGeom prst="rect">
            <a:avLst/>
          </a:prstGeom>
        </p:spPr>
      </p:pic>
      <p:sp>
        <p:nvSpPr>
          <p:cNvPr id="3" name="Freccia a destra 2">
            <a:hlinkClick r:id="rId3"/>
          </p:cNvPr>
          <p:cNvSpPr/>
          <p:nvPr/>
        </p:nvSpPr>
        <p:spPr>
          <a:xfrm>
            <a:off x="10496283" y="6104586"/>
            <a:ext cx="566670" cy="37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5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145" y="367145"/>
            <a:ext cx="6005946" cy="600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74259" y="228599"/>
            <a:ext cx="875403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 my woman gal I'll</a:t>
            </a:r>
            <a:br>
              <a:rPr lang="en-GB" dirty="0"/>
            </a:br>
            <a:r>
              <a:rPr lang="en-GB" dirty="0"/>
              <a:t>Be your Man (x3)</a:t>
            </a:r>
            <a:br>
              <a:rPr lang="en-GB" dirty="0"/>
            </a:br>
            <a:r>
              <a:rPr lang="en-GB" dirty="0" err="1"/>
              <a:t>Everydays</a:t>
            </a:r>
            <a:r>
              <a:rPr lang="en-GB" dirty="0"/>
              <a:t> Sunday dollar in your hand</a:t>
            </a:r>
            <a:br>
              <a:rPr lang="en-GB" dirty="0"/>
            </a:br>
            <a:r>
              <a:rPr lang="en-GB" dirty="0"/>
              <a:t>In your hand </a:t>
            </a:r>
            <a:r>
              <a:rPr lang="en-GB" dirty="0" err="1"/>
              <a:t>lordy</a:t>
            </a:r>
            <a:r>
              <a:rPr lang="en-GB" dirty="0"/>
              <a:t>, in your hand</a:t>
            </a:r>
            <a:br>
              <a:rPr lang="en-GB" dirty="0"/>
            </a:br>
            <a:r>
              <a:rPr lang="en-GB" dirty="0" err="1"/>
              <a:t>Everydays</a:t>
            </a:r>
            <a:r>
              <a:rPr lang="en-GB" dirty="0"/>
              <a:t> Sunday dollar in your hand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Stick to the promise girl that</a:t>
            </a:r>
            <a:br>
              <a:rPr lang="en-GB" dirty="0"/>
            </a:br>
            <a:r>
              <a:rPr lang="en-GB" dirty="0"/>
              <a:t>You made me (x3)</a:t>
            </a:r>
            <a:br>
              <a:rPr lang="en-GB" dirty="0"/>
            </a:br>
            <a:r>
              <a:rPr lang="en-GB" dirty="0"/>
              <a:t>Won't got married </a:t>
            </a:r>
            <a:r>
              <a:rPr lang="en-GB" dirty="0" err="1"/>
              <a:t>til</a:t>
            </a:r>
            <a:r>
              <a:rPr lang="en-GB" dirty="0"/>
              <a:t>' uh</a:t>
            </a:r>
            <a:br>
              <a:rPr lang="en-GB" dirty="0"/>
            </a:br>
            <a:r>
              <a:rPr lang="en-GB" dirty="0"/>
              <a:t>I go free</a:t>
            </a:r>
            <a:br>
              <a:rPr lang="en-GB" dirty="0"/>
            </a:br>
            <a:r>
              <a:rPr lang="en-GB" dirty="0"/>
              <a:t>I go free </a:t>
            </a:r>
            <a:r>
              <a:rPr lang="en-GB" dirty="0" err="1"/>
              <a:t>lordy</a:t>
            </a:r>
            <a:r>
              <a:rPr lang="en-GB" dirty="0"/>
              <a:t>, I go free</a:t>
            </a:r>
            <a:br>
              <a:rPr lang="en-GB" dirty="0"/>
            </a:br>
            <a:r>
              <a:rPr lang="en-GB" dirty="0"/>
              <a:t>Won't got married </a:t>
            </a:r>
            <a:r>
              <a:rPr lang="en-GB" dirty="0" err="1"/>
              <a:t>til</a:t>
            </a:r>
            <a:r>
              <a:rPr lang="en-GB" dirty="0"/>
              <a:t>' uh</a:t>
            </a:r>
            <a:br>
              <a:rPr lang="en-GB" dirty="0"/>
            </a:br>
            <a:r>
              <a:rPr lang="en-GB" dirty="0"/>
              <a:t>I go free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Whoa Rosie, hold on gal (x2)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*When She walks she reel and</a:t>
            </a:r>
            <a:br>
              <a:rPr lang="en-GB" dirty="0"/>
            </a:br>
            <a:r>
              <a:rPr lang="en-GB" dirty="0"/>
              <a:t>Rocks behind (x2)</a:t>
            </a:r>
            <a:br>
              <a:rPr lang="en-GB" dirty="0"/>
            </a:br>
            <a:r>
              <a:rPr lang="en-GB" dirty="0" err="1"/>
              <a:t>Aint</a:t>
            </a:r>
            <a:r>
              <a:rPr lang="en-GB" dirty="0"/>
              <a:t> that enough to worry,</a:t>
            </a:r>
            <a:br>
              <a:rPr lang="en-GB" dirty="0"/>
            </a:br>
            <a:r>
              <a:rPr lang="en-GB" dirty="0"/>
              <a:t>convicts mind (x2)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Whoa Rosie, hold on gal (x2)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938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84" y="797684"/>
            <a:ext cx="5029660" cy="528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1720840"/>
            <a:ext cx="6096000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/>
              <a:t>“It has become impossible for me to deny the reality of discrimination, harassment, even violence that people of </a:t>
            </a:r>
            <a:r>
              <a:rPr lang="en-GB" sz="2000" dirty="0" err="1"/>
              <a:t>color</a:t>
            </a:r>
            <a:r>
              <a:rPr lang="en-GB" sz="2000" dirty="0"/>
              <a:t> and women continue to experience in modern-day America from a power structure that remains for the most part in the hands of straight, white males. People like me, in other words.”</a:t>
            </a:r>
          </a:p>
          <a:p>
            <a:endParaRPr lang="it-IT" sz="2000" dirty="0"/>
          </a:p>
          <a:p>
            <a:r>
              <a:rPr lang="en-GB" sz="2000" dirty="0"/>
              <a:t>Max Boot, “2017 Was the Year I Learned About My White Privilege,” </a:t>
            </a:r>
            <a:r>
              <a:rPr lang="en-GB" sz="2000" i="1" dirty="0"/>
              <a:t>Foreign Policy</a:t>
            </a:r>
            <a:r>
              <a:rPr lang="en-GB" sz="2000" dirty="0"/>
              <a:t> 27 Dec 2017.</a:t>
            </a:r>
          </a:p>
          <a:p>
            <a:endParaRPr lang="it-IT" dirty="0"/>
          </a:p>
          <a:p>
            <a:r>
              <a:rPr lang="en-GB" u="sng" dirty="0">
                <a:hlinkClick r:id="rId2"/>
              </a:rPr>
              <a:t>Michael </a:t>
            </a:r>
            <a:r>
              <a:rPr lang="en-GB" u="sng" dirty="0" err="1">
                <a:hlinkClick r:id="rId2"/>
              </a:rPr>
              <a:t>Tomasky</a:t>
            </a:r>
            <a:r>
              <a:rPr lang="en-GB" b="1" u="sng" dirty="0"/>
              <a:t> “</a:t>
            </a:r>
            <a:r>
              <a:rPr lang="en-GB" dirty="0"/>
              <a:t>The Worst of the Worst” </a:t>
            </a:r>
            <a:r>
              <a:rPr lang="en-GB" i="1" dirty="0"/>
              <a:t>The New York Review of Books</a:t>
            </a:r>
            <a:r>
              <a:rPr lang="en-GB" dirty="0"/>
              <a:t> 22 Feb 2018.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5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0800000">
            <a:off x="3462038" y="0"/>
            <a:ext cx="498657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937938" y="6375042"/>
            <a:ext cx="312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Freccia a destra 3">
            <a:hlinkClick r:id="rId3"/>
          </p:cNvPr>
          <p:cNvSpPr/>
          <p:nvPr/>
        </p:nvSpPr>
        <p:spPr>
          <a:xfrm>
            <a:off x="9195515" y="6375042"/>
            <a:ext cx="695460" cy="257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0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715" y="0"/>
            <a:ext cx="4986570" cy="6858000"/>
          </a:xfrm>
          <a:prstGeom prst="rect">
            <a:avLst/>
          </a:prstGeom>
        </p:spPr>
      </p:pic>
      <p:sp>
        <p:nvSpPr>
          <p:cNvPr id="3" name="Freccia a destra 2">
            <a:hlinkClick r:id="rId3"/>
          </p:cNvPr>
          <p:cNvSpPr/>
          <p:nvPr/>
        </p:nvSpPr>
        <p:spPr>
          <a:xfrm>
            <a:off x="9375820" y="6233374"/>
            <a:ext cx="631065" cy="342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1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78051" y="850006"/>
            <a:ext cx="642655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Nearly</a:t>
            </a:r>
            <a:r>
              <a:rPr lang="it-IT" sz="2000" dirty="0" smtClean="0"/>
              <a:t> </a:t>
            </a:r>
            <a:r>
              <a:rPr lang="it-IT" sz="2000" dirty="0" err="1" smtClean="0"/>
              <a:t>half</a:t>
            </a:r>
            <a:r>
              <a:rPr lang="it-IT" sz="2000" dirty="0" smtClean="0"/>
              <a:t> of </a:t>
            </a:r>
            <a:r>
              <a:rPr lang="it-IT" sz="2000" dirty="0" err="1" smtClean="0"/>
              <a:t>colonial</a:t>
            </a:r>
            <a:r>
              <a:rPr lang="it-IT" sz="2000" dirty="0" smtClean="0"/>
              <a:t> New </a:t>
            </a:r>
            <a:r>
              <a:rPr lang="it-IT" sz="2000" dirty="0" err="1" smtClean="0"/>
              <a:t>Englanders</a:t>
            </a:r>
            <a:r>
              <a:rPr lang="it-IT" sz="2000" dirty="0" smtClean="0"/>
              <a:t>’ </a:t>
            </a:r>
            <a:r>
              <a:rPr lang="it-IT" sz="2000" dirty="0" err="1" smtClean="0"/>
              <a:t>wealth</a:t>
            </a:r>
            <a:r>
              <a:rPr lang="it-IT" sz="2000" dirty="0" smtClean="0"/>
              <a:t> </a:t>
            </a:r>
            <a:r>
              <a:rPr lang="it-IT" sz="2000" dirty="0" err="1" smtClean="0"/>
              <a:t>came</a:t>
            </a:r>
            <a:r>
              <a:rPr lang="it-IT" sz="2000" dirty="0" smtClean="0"/>
              <a:t> from sugar </a:t>
            </a:r>
            <a:r>
              <a:rPr lang="it-IT" sz="2000" dirty="0" err="1" smtClean="0"/>
              <a:t>grown</a:t>
            </a:r>
            <a:r>
              <a:rPr lang="it-IT" sz="2000" dirty="0" smtClean="0"/>
              <a:t> by West </a:t>
            </a:r>
            <a:r>
              <a:rPr lang="it-IT" sz="2000" dirty="0" err="1" smtClean="0"/>
              <a:t>Indian</a:t>
            </a:r>
            <a:r>
              <a:rPr lang="it-IT" sz="2000" dirty="0" smtClean="0"/>
              <a:t> </a:t>
            </a:r>
            <a:r>
              <a:rPr lang="it-IT" sz="2000" dirty="0" err="1" smtClean="0"/>
              <a:t>slaves</a:t>
            </a:r>
            <a:r>
              <a:rPr lang="it-IT" sz="2000" dirty="0" smtClean="0"/>
              <a:t>.</a:t>
            </a:r>
          </a:p>
          <a:p>
            <a:endParaRPr lang="it-IT" sz="2000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sz="2000" dirty="0" err="1" smtClean="0"/>
              <a:t>Between</a:t>
            </a:r>
            <a:r>
              <a:rPr lang="it-IT" sz="2000" dirty="0" smtClean="0"/>
              <a:t> 1600 and 1800 </a:t>
            </a:r>
            <a:r>
              <a:rPr lang="it-IT" sz="2000" dirty="0" err="1" smtClean="0"/>
              <a:t>one</a:t>
            </a:r>
            <a:r>
              <a:rPr lang="it-IT" sz="2000" dirty="0" smtClean="0"/>
              <a:t> </a:t>
            </a:r>
            <a:r>
              <a:rPr lang="it-IT" sz="2000" dirty="0" err="1" smtClean="0"/>
              <a:t>million</a:t>
            </a:r>
            <a:r>
              <a:rPr lang="it-IT" sz="2000" dirty="0" smtClean="0"/>
              <a:t> </a:t>
            </a:r>
            <a:r>
              <a:rPr lang="it-IT" sz="2000" dirty="0" err="1" smtClean="0"/>
              <a:t>Europeans</a:t>
            </a:r>
            <a:r>
              <a:rPr lang="it-IT" sz="2000" dirty="0" smtClean="0"/>
              <a:t> </a:t>
            </a:r>
            <a:r>
              <a:rPr lang="it-IT" sz="2000" dirty="0" err="1" smtClean="0"/>
              <a:t>migrated</a:t>
            </a:r>
            <a:r>
              <a:rPr lang="it-IT" sz="2000" dirty="0" smtClean="0"/>
              <a:t> to </a:t>
            </a:r>
            <a:r>
              <a:rPr lang="it-IT" sz="2000" dirty="0" err="1" smtClean="0"/>
              <a:t>British</a:t>
            </a:r>
            <a:r>
              <a:rPr lang="it-IT" sz="2000" dirty="0" smtClean="0"/>
              <a:t> America. In the </a:t>
            </a:r>
            <a:r>
              <a:rPr lang="it-IT" sz="2000" dirty="0" err="1" smtClean="0"/>
              <a:t>same</a:t>
            </a:r>
            <a:r>
              <a:rPr lang="it-IT" sz="2000" dirty="0" smtClean="0"/>
              <a:t> </a:t>
            </a:r>
            <a:r>
              <a:rPr lang="it-IT" sz="2000" dirty="0" err="1" smtClean="0"/>
              <a:t>period</a:t>
            </a:r>
            <a:r>
              <a:rPr lang="it-IT" sz="2000" dirty="0" smtClean="0"/>
              <a:t> 2.5 </a:t>
            </a:r>
            <a:r>
              <a:rPr lang="it-IT" sz="2000" dirty="0" err="1" smtClean="0"/>
              <a:t>million</a:t>
            </a:r>
            <a:r>
              <a:rPr lang="it-IT" sz="2000" dirty="0" smtClean="0"/>
              <a:t> </a:t>
            </a:r>
            <a:r>
              <a:rPr lang="it-IT" sz="2000" dirty="0" err="1" smtClean="0"/>
              <a:t>Africans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carried</a:t>
            </a:r>
            <a:r>
              <a:rPr lang="it-IT" sz="2000" dirty="0" smtClean="0"/>
              <a:t> </a:t>
            </a:r>
            <a:r>
              <a:rPr lang="it-IT" sz="2000" dirty="0" err="1" smtClean="0"/>
              <a:t>there</a:t>
            </a:r>
            <a:r>
              <a:rPr lang="it-IT" sz="2000" dirty="0" smtClean="0"/>
              <a:t> by force.</a:t>
            </a:r>
          </a:p>
          <a:p>
            <a:endParaRPr lang="it-IT" sz="2000" dirty="0"/>
          </a:p>
          <a:p>
            <a:r>
              <a:rPr lang="it-IT" dirty="0" smtClean="0"/>
              <a:t>Jill Lepore, </a:t>
            </a:r>
            <a:r>
              <a:rPr lang="it-IT" i="1" dirty="0" err="1" smtClean="0"/>
              <a:t>These</a:t>
            </a:r>
            <a:r>
              <a:rPr lang="it-IT" i="1" dirty="0" smtClean="0"/>
              <a:t> </a:t>
            </a:r>
            <a:r>
              <a:rPr lang="it-IT" i="1" dirty="0" err="1" smtClean="0"/>
              <a:t>Truths</a:t>
            </a:r>
            <a:r>
              <a:rPr lang="it-IT" i="1" dirty="0" smtClean="0"/>
              <a:t>: A </a:t>
            </a:r>
            <a:r>
              <a:rPr lang="it-IT" i="1" dirty="0" err="1" smtClean="0"/>
              <a:t>History</a:t>
            </a:r>
            <a:r>
              <a:rPr lang="it-IT" i="1" dirty="0" smtClean="0"/>
              <a:t> of the </a:t>
            </a:r>
            <a:r>
              <a:rPr lang="it-IT" i="1" dirty="0" err="1" smtClean="0"/>
              <a:t>United</a:t>
            </a:r>
            <a:r>
              <a:rPr lang="it-IT" i="1" dirty="0" smtClean="0"/>
              <a:t> </a:t>
            </a:r>
            <a:r>
              <a:rPr lang="it-IT" i="1" dirty="0" err="1" smtClean="0"/>
              <a:t>States</a:t>
            </a:r>
            <a:r>
              <a:rPr lang="it-IT" i="1" dirty="0" smtClean="0"/>
              <a:t> </a:t>
            </a:r>
            <a:r>
              <a:rPr lang="it-IT" dirty="0" smtClean="0"/>
              <a:t>(2018)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58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14411" y="1622738"/>
            <a:ext cx="7495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By 1850, enslaved Americans, who were listed in their owners' inventory ledgers alongside cattle and farm equipment, were worth $1.3bn or one-fifth of the nation's wealth. When the first shot of the Civil War was fired at Fort Sumter in April 1861, the value of that human collateral exceeded $3bn and was worth more than the nation’s banks, railroads, mills and factories combined. Now numbering four million souls, they were, as </a:t>
            </a:r>
            <a:r>
              <a:rPr lang="en-GB" sz="2000" u="sng" dirty="0">
                <a:hlinkClick r:id="rId2"/>
              </a:rPr>
              <a:t>Ta-</a:t>
            </a:r>
            <a:r>
              <a:rPr lang="en-GB" sz="2000" u="sng" dirty="0" err="1">
                <a:hlinkClick r:id="rId2"/>
              </a:rPr>
              <a:t>Nehisi</a:t>
            </a:r>
            <a:r>
              <a:rPr lang="en-GB" sz="2000" u="sng" dirty="0">
                <a:hlinkClick r:id="rId2"/>
              </a:rPr>
              <a:t> Coates </a:t>
            </a:r>
            <a:r>
              <a:rPr lang="en-GB" sz="2000" dirty="0"/>
              <a:t>has written, America's "greatest financial asset</a:t>
            </a:r>
            <a:r>
              <a:rPr lang="en-GB" sz="2000" dirty="0" smtClean="0"/>
              <a:t>".</a:t>
            </a:r>
          </a:p>
          <a:p>
            <a:endParaRPr lang="it-IT" sz="2000" dirty="0"/>
          </a:p>
          <a:p>
            <a:r>
              <a:rPr lang="en-GB" sz="2000" u="sng" dirty="0" err="1">
                <a:hlinkClick r:id="rId3"/>
              </a:rPr>
              <a:t>A'Lelia</a:t>
            </a:r>
            <a:r>
              <a:rPr lang="en-GB" sz="2000" u="sng" dirty="0">
                <a:hlinkClick r:id="rId3"/>
              </a:rPr>
              <a:t> Bundles</a:t>
            </a:r>
            <a:r>
              <a:rPr lang="en-GB" sz="2000" u="sng" dirty="0"/>
              <a:t>,</a:t>
            </a:r>
            <a:r>
              <a:rPr lang="en-GB" sz="2000" dirty="0"/>
              <a:t> “Know your history: Understanding racism in the US” </a:t>
            </a:r>
            <a:r>
              <a:rPr lang="en-GB" sz="2000" i="1" dirty="0"/>
              <a:t>Al Jazeera </a:t>
            </a:r>
            <a:r>
              <a:rPr lang="en-GB" sz="2000" dirty="0"/>
              <a:t>15 Aug 2015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574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68958" y="1983346"/>
            <a:ext cx="6967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Tuckahoe</a:t>
            </a:r>
            <a:r>
              <a:rPr lang="it-IT" sz="2000" dirty="0" smtClean="0"/>
              <a:t> </a:t>
            </a:r>
            <a:r>
              <a:rPr lang="it-IT" sz="2000" dirty="0" err="1" smtClean="0"/>
              <a:t>Plantation</a:t>
            </a:r>
            <a:r>
              <a:rPr lang="it-IT" sz="2000" dirty="0" smtClean="0"/>
              <a:t> </a:t>
            </a:r>
            <a:r>
              <a:rPr lang="it-IT" sz="2000" dirty="0" err="1" smtClean="0"/>
              <a:t>Museum</a:t>
            </a:r>
            <a:r>
              <a:rPr lang="it-IT" sz="2000" dirty="0" smtClean="0"/>
              <a:t> (Virginia)</a:t>
            </a:r>
            <a:endParaRPr lang="it-IT" sz="2000" dirty="0"/>
          </a:p>
        </p:txBody>
      </p:sp>
      <p:sp>
        <p:nvSpPr>
          <p:cNvPr id="3" name="Freccia a destra 2">
            <a:hlinkClick r:id="rId2"/>
          </p:cNvPr>
          <p:cNvSpPr/>
          <p:nvPr/>
        </p:nvSpPr>
        <p:spPr>
          <a:xfrm>
            <a:off x="9118242" y="5795492"/>
            <a:ext cx="618186" cy="355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2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1020</TotalTime>
  <Words>530</Words>
  <Application>Microsoft Office PowerPoint</Application>
  <PresentationFormat>Widescreen</PresentationFormat>
  <Paragraphs>47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Benjamin</dc:creator>
  <cp:lastModifiedBy>Benjamin</cp:lastModifiedBy>
  <cp:revision>43</cp:revision>
  <dcterms:created xsi:type="dcterms:W3CDTF">2018-02-04T08:56:57Z</dcterms:created>
  <dcterms:modified xsi:type="dcterms:W3CDTF">2019-02-26T12:33:36Z</dcterms:modified>
</cp:coreProperties>
</file>