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65" r:id="rId2"/>
    <p:sldId id="366" r:id="rId3"/>
    <p:sldId id="367" r:id="rId4"/>
    <p:sldId id="368" r:id="rId5"/>
    <p:sldId id="369" r:id="rId6"/>
    <p:sldId id="370" r:id="rId7"/>
    <p:sldId id="371" r:id="rId8"/>
    <p:sldId id="351" r:id="rId9"/>
    <p:sldId id="334" r:id="rId10"/>
    <p:sldId id="340" r:id="rId11"/>
    <p:sldId id="343" r:id="rId12"/>
    <p:sldId id="354" r:id="rId13"/>
    <p:sldId id="355" r:id="rId14"/>
    <p:sldId id="362" r:id="rId15"/>
    <p:sldId id="357" r:id="rId16"/>
    <p:sldId id="358" r:id="rId17"/>
    <p:sldId id="359" r:id="rId18"/>
    <p:sldId id="360" r:id="rId19"/>
    <p:sldId id="382" r:id="rId20"/>
    <p:sldId id="363" r:id="rId21"/>
    <p:sldId id="383" r:id="rId22"/>
    <p:sldId id="376" r:id="rId23"/>
    <p:sldId id="381" r:id="rId24"/>
    <p:sldId id="384" r:id="rId25"/>
    <p:sldId id="372" r:id="rId26"/>
    <p:sldId id="348" r:id="rId27"/>
    <p:sldId id="332" r:id="rId28"/>
    <p:sldId id="344" r:id="rId29"/>
    <p:sldId id="345" r:id="rId3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66"/>
    <p:restoredTop sz="93023"/>
  </p:normalViewPr>
  <p:slideViewPr>
    <p:cSldViewPr snapToGrid="0" snapToObjects="1">
      <p:cViewPr varScale="1">
        <p:scale>
          <a:sx n="59" d="100"/>
          <a:sy n="59" d="100"/>
        </p:scale>
        <p:origin x="6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05B3B4-A861-6643-BE83-F1784B2D61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5370F0E-2F86-D54C-A992-6CB59B7769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594131F-4981-2B43-9318-39C30DE0E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7AD11-AED4-DC44-A326-64F1CA17BB32}" type="datetimeFigureOut">
              <a:rPr lang="it-IT" smtClean="0"/>
              <a:t>27/05/19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D47DC4B-EA50-CA4A-A012-BB48A4FB0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8DA761C-BEC8-C646-853C-315B5ED9D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FDA1A-D755-0642-A3E9-749659CD53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3367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A85D65-A679-634E-B7FF-D3AB0FBFE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8E70E1B-754A-DF4B-8520-94BDAA6AF2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5C65CE0-2523-ED43-8EA9-13874D33E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7AD11-AED4-DC44-A326-64F1CA17BB32}" type="datetimeFigureOut">
              <a:rPr lang="it-IT" smtClean="0"/>
              <a:t>27/05/19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9F65310-D9F4-A54A-823E-277C2E4A2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1E959F4-44CB-C141-8B4D-9475536C8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FDA1A-D755-0642-A3E9-749659CD53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1291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E6234D4-8E62-454A-AC17-911E058401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8C1CD9B-0973-7A49-A696-1AFBAAC9AC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8477586-B0E4-FE4D-967D-7A1AAEBF8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7AD11-AED4-DC44-A326-64F1CA17BB32}" type="datetimeFigureOut">
              <a:rPr lang="it-IT" smtClean="0"/>
              <a:t>27/05/19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53E2E25-DD43-0149-BC81-B9C7E1BD0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2B697DD-C9D1-2F46-BBA1-83CE02619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FDA1A-D755-0642-A3E9-749659CD53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9607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DC1184-2CCE-D349-B3DC-AA0799B1F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B11356-BBFC-2241-BA49-D98B129E0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6EEBE44-8988-CD43-9CB1-DE64FA3E4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7AD11-AED4-DC44-A326-64F1CA17BB32}" type="datetimeFigureOut">
              <a:rPr lang="it-IT" smtClean="0"/>
              <a:t>27/05/19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0C1071E-00DA-DB45-A3F6-CB8FED8B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174E42D-3202-8D48-85C1-F0059AB82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FDA1A-D755-0642-A3E9-749659CD53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6513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CB95D3-52CB-A74B-85B9-BEA0178B4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6DF7C3B-B3CE-1D49-8A61-EA10E6C00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E6C8556-A0F5-FC40-B3F3-6A09A506E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7AD11-AED4-DC44-A326-64F1CA17BB32}" type="datetimeFigureOut">
              <a:rPr lang="it-IT" smtClean="0"/>
              <a:t>27/05/19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0F6A143-A677-0245-9BED-632FA9571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582860E-9F6A-E546-9133-A599AF37E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FDA1A-D755-0642-A3E9-749659CD53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0796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7A3A22-22B0-774F-9CFA-3490F2E8A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909C5D-2729-E441-999E-791FE91240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01C0FD9-51B6-3545-94CD-241E73EADD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A1C4E02-8E6D-954E-997C-7038AF48F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7AD11-AED4-DC44-A326-64F1CA17BB32}" type="datetimeFigureOut">
              <a:rPr lang="it-IT" smtClean="0"/>
              <a:t>27/05/19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81C57DA-D065-EF46-8261-6174FA9E9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1D6EDD5-9393-6D48-9324-0C91DC0CF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FDA1A-D755-0642-A3E9-749659CD53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5204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8437AE-17F9-2E44-9E0B-3CB58794E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8A8BC9B-17F9-8640-8E10-28E08A7358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39024DF-5B21-E745-84DD-043A7BC41B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45BA2CF-3D36-574D-85AE-E3BA6884C4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4F8970A-3A85-EA40-977D-F75F7A7CD8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9F361E7-939D-0B4E-A44D-E73751777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7AD11-AED4-DC44-A326-64F1CA17BB32}" type="datetimeFigureOut">
              <a:rPr lang="it-IT" smtClean="0"/>
              <a:t>27/05/19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35CA906-7911-1F4C-8346-A9BEB246F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64AFBAF-6928-CA46-9032-D923BD852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FDA1A-D755-0642-A3E9-749659CD53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707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7479D8-B7C5-BC41-9DA5-2FEA370BB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2246BA1-9B13-B245-90A7-83FEA7F4B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7AD11-AED4-DC44-A326-64F1CA17BB32}" type="datetimeFigureOut">
              <a:rPr lang="it-IT" smtClean="0"/>
              <a:t>27/05/19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C8E9DC0-9DEC-4843-AB72-2B38B400D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E4DC272-59BA-184E-AC82-1753AB39B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FDA1A-D755-0642-A3E9-749659CD53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7938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5D63478-DEF9-594D-8F1B-48B7D8050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7AD11-AED4-DC44-A326-64F1CA17BB32}" type="datetimeFigureOut">
              <a:rPr lang="it-IT" smtClean="0"/>
              <a:t>27/05/19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9440498-DF31-D144-B8B0-E75D6B3F6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613B7AB-CE00-4A48-AD14-D5DEF99BE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FDA1A-D755-0642-A3E9-749659CD53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5370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AF5986-D8A6-B34F-972F-13236F577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8E033A-B1C2-AA40-AA23-0BF217AA2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45047EC-6E37-C948-93EB-2A36225A18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63C9409-F9F4-4B48-996A-799F0DBB5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7AD11-AED4-DC44-A326-64F1CA17BB32}" type="datetimeFigureOut">
              <a:rPr lang="it-IT" smtClean="0"/>
              <a:t>27/05/19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8404196-5D4B-EE41-ACCB-65D6CA49A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C2E57F2-C663-CD4F-B493-CB95C694A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FDA1A-D755-0642-A3E9-749659CD53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0279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D23B0B-B3D1-A84A-B95F-45F102957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52DC776-CDDC-474F-91C3-9E508A83FA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21D7291-670D-9849-BCB8-614492F53B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5E1D49F-A79C-4540-A4FE-96063F634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7AD11-AED4-DC44-A326-64F1CA17BB32}" type="datetimeFigureOut">
              <a:rPr lang="it-IT" smtClean="0"/>
              <a:t>27/05/19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F949D05-F164-5B4B-9C59-A04AE73AB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0F7D4B3-FF89-FB40-806C-E137494DB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FDA1A-D755-0642-A3E9-749659CD53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6931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7A39CB8-EC97-864A-95C1-EA47DCDC9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1150B6D-4A6A-FB42-B2BB-2B33A868DF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FC19E14-9B6E-6A40-B92F-03DD788A72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7AD11-AED4-DC44-A326-64F1CA17BB32}" type="datetimeFigureOut">
              <a:rPr lang="it-IT" smtClean="0"/>
              <a:t>27/05/19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D95DEDD-BAED-8D47-A47D-CF4FCD7864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70B65A0-CCFD-4F43-9249-101C00004F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FDA1A-D755-0642-A3E9-749659CD53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2872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60AFB4-9244-4F73-834C-43B0808F1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763" y="238516"/>
            <a:ext cx="11682046" cy="1325563"/>
          </a:xfrm>
        </p:spPr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Anthony Ashley Cooper (1671-1713)</a:t>
            </a:r>
            <a:br>
              <a:rPr lang="it-IT" b="1" dirty="0">
                <a:solidFill>
                  <a:srgbClr val="C00000"/>
                </a:solidFill>
              </a:rPr>
            </a:br>
            <a:r>
              <a:rPr lang="it-IT" sz="3000" b="1" dirty="0">
                <a:solidFill>
                  <a:srgbClr val="C00000"/>
                </a:solidFill>
              </a:rPr>
              <a:t>terzo conte di Shaftesbury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F8C144-E9E9-467F-B9D3-30ECD5A439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765" y="1772528"/>
            <a:ext cx="11403036" cy="508547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i="1" dirty="0"/>
              <a:t>An </a:t>
            </a:r>
            <a:r>
              <a:rPr lang="it-IT" i="1" dirty="0" err="1"/>
              <a:t>Inquiry</a:t>
            </a:r>
            <a:r>
              <a:rPr lang="it-IT" i="1" dirty="0"/>
              <a:t> </a:t>
            </a:r>
            <a:r>
              <a:rPr lang="it-IT" i="1" dirty="0" err="1"/>
              <a:t>Concerning</a:t>
            </a:r>
            <a:r>
              <a:rPr lang="it-IT" i="1" dirty="0"/>
              <a:t> </a:t>
            </a:r>
            <a:r>
              <a:rPr lang="it-IT" i="1" dirty="0" err="1"/>
              <a:t>Virtue</a:t>
            </a:r>
            <a:r>
              <a:rPr lang="it-IT" i="1" dirty="0"/>
              <a:t> or </a:t>
            </a:r>
            <a:r>
              <a:rPr lang="it-IT" i="1" dirty="0" err="1"/>
              <a:t>Merit</a:t>
            </a:r>
            <a:r>
              <a:rPr lang="it-IT" i="1" dirty="0"/>
              <a:t>, in </a:t>
            </a:r>
            <a:r>
              <a:rPr lang="it-IT" i="1" dirty="0" err="1"/>
              <a:t>two</a:t>
            </a:r>
            <a:r>
              <a:rPr lang="it-IT" i="1" dirty="0"/>
              <a:t> </a:t>
            </a:r>
            <a:r>
              <a:rPr lang="it-IT" i="1" dirty="0" err="1"/>
              <a:t>Discourses</a:t>
            </a:r>
            <a:r>
              <a:rPr lang="it-IT" dirty="0"/>
              <a:t>, 1699.</a:t>
            </a:r>
          </a:p>
          <a:p>
            <a:pPr marL="0" indent="0">
              <a:buNone/>
            </a:pPr>
            <a:r>
              <a:rPr lang="it-IT" i="1" dirty="0"/>
              <a:t>A </a:t>
            </a:r>
            <a:r>
              <a:rPr lang="it-IT" i="1" dirty="0" err="1"/>
              <a:t>Letter</a:t>
            </a:r>
            <a:r>
              <a:rPr lang="it-IT" i="1" dirty="0"/>
              <a:t> </a:t>
            </a:r>
            <a:r>
              <a:rPr lang="it-IT" i="1" dirty="0" err="1"/>
              <a:t>Concerning</a:t>
            </a:r>
            <a:r>
              <a:rPr lang="it-IT" i="1" dirty="0"/>
              <a:t> </a:t>
            </a:r>
            <a:r>
              <a:rPr lang="it-IT" i="1" dirty="0" err="1"/>
              <a:t>Enthusiasm</a:t>
            </a:r>
            <a:r>
              <a:rPr lang="it-IT" dirty="0"/>
              <a:t>, 1708.</a:t>
            </a:r>
          </a:p>
          <a:p>
            <a:pPr marL="0" indent="0">
              <a:buNone/>
            </a:pPr>
            <a:r>
              <a:rPr lang="it-IT" i="1" dirty="0"/>
              <a:t>The </a:t>
            </a:r>
            <a:r>
              <a:rPr lang="it-IT" i="1" dirty="0" err="1"/>
              <a:t>Moralists</a:t>
            </a:r>
            <a:r>
              <a:rPr lang="it-IT" i="1" dirty="0"/>
              <a:t>, a </a:t>
            </a:r>
            <a:r>
              <a:rPr lang="it-IT" i="1" dirty="0" err="1"/>
              <a:t>Philosophical</a:t>
            </a:r>
            <a:r>
              <a:rPr lang="it-IT" i="1" dirty="0"/>
              <a:t> </a:t>
            </a:r>
            <a:r>
              <a:rPr lang="it-IT" i="1" dirty="0" err="1"/>
              <a:t>Rhapsody</a:t>
            </a:r>
            <a:r>
              <a:rPr lang="it-IT" dirty="0"/>
              <a:t>, 1709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Nell’uomo viene individuato un senso </a:t>
            </a:r>
            <a:r>
              <a:rPr lang="it-IT" dirty="0" err="1"/>
              <a:t>speciﬁco</a:t>
            </a:r>
            <a:r>
              <a:rPr lang="it-IT" dirty="0"/>
              <a:t> che, distinto dai sensi esterni e chiamato anche </a:t>
            </a:r>
            <a:r>
              <a:rPr lang="it-IT" b="1" dirty="0"/>
              <a:t>senso comune o sentimento interiore</a:t>
            </a:r>
            <a:r>
              <a:rPr lang="it-IT" dirty="0"/>
              <a:t>, permette di cogliere in modo spontaneo l’armonia del tutto (uniformità nella varietà; universo come opera d’arte); </a:t>
            </a:r>
          </a:p>
          <a:p>
            <a:pPr marL="0" indent="0">
              <a:buNone/>
            </a:pPr>
            <a:r>
              <a:rPr lang="it-IT" dirty="0"/>
              <a:t>Armonia = bellezza; a un tempo immagine del vero e del bene; «Beauty and </a:t>
            </a:r>
            <a:r>
              <a:rPr lang="it-IT" dirty="0" err="1"/>
              <a:t>good</a:t>
            </a:r>
            <a:r>
              <a:rPr lang="it-IT" dirty="0"/>
              <a:t> are </a:t>
            </a:r>
            <a:r>
              <a:rPr lang="it-IT" dirty="0" err="1"/>
              <a:t>still</a:t>
            </a:r>
            <a:r>
              <a:rPr lang="it-IT" dirty="0"/>
              <a:t> </a:t>
            </a:r>
            <a:r>
              <a:rPr lang="it-IT" dirty="0" err="1"/>
              <a:t>one</a:t>
            </a:r>
            <a:r>
              <a:rPr lang="it-IT" dirty="0"/>
              <a:t> and the </a:t>
            </a:r>
            <a:r>
              <a:rPr lang="it-IT" dirty="0" err="1"/>
              <a:t>same</a:t>
            </a:r>
            <a:r>
              <a:rPr lang="it-IT" dirty="0"/>
              <a:t>»</a:t>
            </a:r>
          </a:p>
          <a:p>
            <a:pPr marL="0" indent="0">
              <a:buNone/>
            </a:pPr>
            <a:r>
              <a:rPr lang="it-IT" dirty="0"/>
              <a:t>Il senso interno coglie il bello come si colgono le «idee» platoniche [il bello è oggettivo]; anticipa la ragione (non la contraddice)</a:t>
            </a:r>
          </a:p>
          <a:p>
            <a:pPr marL="0" indent="0">
              <a:buNone/>
            </a:pPr>
            <a:r>
              <a:rPr lang="it-IT" dirty="0"/>
              <a:t>Non c’è (ancora) l’individuazione di una facoltà mentale specifica e autonoma per il bello.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808515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3FACBF-C124-BF40-A7A0-0BD3F7C27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343" y="0"/>
            <a:ext cx="11005457" cy="1325563"/>
          </a:xfrm>
        </p:spPr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La scienza della natura umana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AE7F913-DFDE-3749-99F7-1DE83C84C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286" y="1148898"/>
            <a:ext cx="11005457" cy="49353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900" dirty="0"/>
              <a:t>«È impossibile prevedere quali mutamenti e progressi noi potremmo fare [nelle scienze] </a:t>
            </a:r>
            <a:r>
              <a:rPr lang="it-IT" sz="2900" b="1" dirty="0"/>
              <a:t>se conoscessimo a fondo la portata e la forza dell’intelletto umano</a:t>
            </a:r>
            <a:r>
              <a:rPr lang="it-IT" sz="2900" dirty="0"/>
              <a:t>, e se potessimo spiegare la natura delle idee di cui ci serviamo e delle operazioni che compiamo nei nostri ragionamenti […] </a:t>
            </a:r>
          </a:p>
          <a:p>
            <a:pPr marL="0" indent="0">
              <a:buNone/>
            </a:pPr>
            <a:r>
              <a:rPr lang="it-IT" sz="2900" dirty="0"/>
              <a:t>Il solo mezzo per ottenere dalle nostre ricerche filosofiche l’esito sperato è di abbandonare il tedioso, estenuante metodo tenuto sino a oggi: e invece d’impadronirci, di tanto in tanto, d’un castello o d’un villaggio alla frontiera, muovere direttamente alla capitale, al centro di queste scienze, ossia alla stessa natura umana […] </a:t>
            </a:r>
          </a:p>
          <a:p>
            <a:pPr marL="0" indent="0">
              <a:buNone/>
            </a:pPr>
            <a:r>
              <a:rPr lang="it-IT" sz="2900" dirty="0"/>
              <a:t>E come la scienza dell’uomo è la sola base solida per le altre scienze, così la sola base solida per la scienza dell’uomo deve essere l’esperienza» (Trattato, </a:t>
            </a:r>
            <a:r>
              <a:rPr lang="it-IT" sz="2900" i="1" dirty="0"/>
              <a:t>Introduzione</a:t>
            </a:r>
            <a:r>
              <a:rPr lang="it-IT" sz="29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45439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8F14CB-DBE6-4E4D-AAEE-0F7A17B9A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95943"/>
            <a:ext cx="10515600" cy="1146402"/>
          </a:xfrm>
        </p:spPr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Percezioni impressioni idee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95B25A-78F5-3445-87EE-1191688CF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342345"/>
            <a:ext cx="11397343" cy="53197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«Tutte le percezioni della mente umana si possono dividere </a:t>
            </a:r>
            <a:r>
              <a:rPr lang="it-IT" b="1" dirty="0"/>
              <a:t>in due classi</a:t>
            </a:r>
            <a:r>
              <a:rPr lang="it-IT" dirty="0"/>
              <a:t>, che chiamerò </a:t>
            </a:r>
            <a:r>
              <a:rPr lang="it-IT" b="1" dirty="0"/>
              <a:t>impressioni e idee</a:t>
            </a:r>
            <a:r>
              <a:rPr lang="it-IT" dirty="0"/>
              <a:t>. La differenza tra esse consiste nel grado diverso di forza e vivacità con cui colpiscono la nostra mente e penetrano nel pensiero o nella coscienza» (Trattato, I, I)</a:t>
            </a:r>
          </a:p>
          <a:p>
            <a:pPr marL="0" indent="0">
              <a:buNone/>
            </a:pPr>
            <a:r>
              <a:rPr lang="it-IT" dirty="0"/>
              <a:t>Impressioni: si presentano «con maggior forza e violenza»; sensazioni, passioni ed emozioni; </a:t>
            </a:r>
          </a:p>
          <a:p>
            <a:pPr marL="0" indent="0">
              <a:buNone/>
            </a:pPr>
            <a:r>
              <a:rPr lang="it-IT" dirty="0"/>
              <a:t>Idee: «immagini illanguidite delle impressioni, sia nel pensare sia nel ragionare: ad esempio le percezioni suscitate dal presente discorso»</a:t>
            </a:r>
          </a:p>
          <a:p>
            <a:pPr marL="0" indent="0">
              <a:buNone/>
            </a:pPr>
            <a:r>
              <a:rPr lang="it-IT" dirty="0"/>
              <a:t>Sentire e pensare</a:t>
            </a:r>
          </a:p>
          <a:p>
            <a:pPr marL="0" indent="0">
              <a:buNone/>
            </a:pPr>
            <a:r>
              <a:rPr lang="it-IT" dirty="0"/>
              <a:t>Idee semplici e complesse: associazione (per somiglianza, contiguità, causalità) e abitudine</a:t>
            </a:r>
          </a:p>
          <a:p>
            <a:pPr marL="0" indent="0">
              <a:buNone/>
            </a:pPr>
            <a:r>
              <a:rPr lang="it-IT" dirty="0"/>
              <a:t>«Decostruzione» del principio di causalità</a:t>
            </a:r>
          </a:p>
          <a:p>
            <a:pPr marL="0" indent="0">
              <a:buNone/>
            </a:pPr>
            <a:r>
              <a:rPr lang="it-IT" dirty="0"/>
              <a:t>La sola realtà di cui siamo certi è quella delle percezioni: né realtà esterne, né interne</a:t>
            </a:r>
          </a:p>
        </p:txBody>
      </p:sp>
    </p:spTree>
    <p:extLst>
      <p:ext uri="{BB962C8B-B14F-4D97-AF65-F5344CB8AC3E}">
        <p14:creationId xmlns:p14="http://schemas.microsoft.com/office/powerpoint/2010/main" val="4100621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2DC269B-BB00-DF47-90D9-30D271C65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714" y="1607910"/>
            <a:ext cx="10755086" cy="50106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dirty="0"/>
              <a:t>«La grande varietà dei gusti e delle opinioni che si ritrova nel mondo è troppo evidente»</a:t>
            </a:r>
          </a:p>
          <a:p>
            <a:pPr marL="0" indent="0">
              <a:buNone/>
            </a:pPr>
            <a:r>
              <a:rPr lang="it-IT" sz="3200" dirty="0"/>
              <a:t>«Il merito di chi enuncia veri precetti generali di etica è, in verità, assai modesto. Chi raccomanda le virtù morali, in realtà non fa altro che illustrare ciò che è implicito nei termini stessi»</a:t>
            </a:r>
          </a:p>
          <a:p>
            <a:pPr marL="0" indent="0" defTabSz="772474">
              <a:spcBef>
                <a:spcPts val="1125"/>
              </a:spcBef>
              <a:buClr>
                <a:schemeClr val="accent4">
                  <a:lumOff val="20000"/>
                </a:schemeClr>
              </a:buClr>
              <a:buSzPct val="100000"/>
              <a:buNone/>
              <a:defRPr sz="2560">
                <a:effectLst>
                  <a:outerShdw blurRad="30480" dist="30480" dir="2700000" rotWithShape="0">
                    <a:srgbClr val="C0C0C0"/>
                  </a:outerShdw>
                </a:effectLst>
              </a:defRPr>
            </a:pPr>
            <a:r>
              <a:rPr lang="it-IT" sz="3200" dirty="0"/>
              <a:t>infallibilità del sentimento (riferito solo a sé stesso) e fallibilità del giudizio</a:t>
            </a:r>
          </a:p>
          <a:p>
            <a:pPr marL="0" indent="0" defTabSz="772474">
              <a:spcBef>
                <a:spcPts val="1125"/>
              </a:spcBef>
              <a:buClr>
                <a:schemeClr val="accent4">
                  <a:lumOff val="20000"/>
                </a:schemeClr>
              </a:buClr>
              <a:buSzPct val="100000"/>
              <a:buNone/>
              <a:defRPr sz="2560">
                <a:effectLst>
                  <a:outerShdw blurRad="30480" dist="30480" dir="2700000" rotWithShape="0">
                    <a:srgbClr val="C0C0C0"/>
                  </a:outerShdw>
                </a:effectLst>
              </a:defRPr>
            </a:pPr>
            <a:r>
              <a:rPr lang="it-IT" sz="3200" dirty="0"/>
              <a:t>«La bellezza non è una qualità delle cose: essa esiste solo nella mente che le contempla, e ogni mente percepisce una diversa bellezza»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381AD63C-918E-E440-BB68-F00AC89AA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714" y="282347"/>
            <a:ext cx="10515600" cy="1325563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C00000"/>
                </a:solidFill>
              </a:rPr>
              <a:t>Il problema di una «regola del gusto» I</a:t>
            </a:r>
          </a:p>
        </p:txBody>
      </p:sp>
    </p:spTree>
    <p:extLst>
      <p:ext uri="{BB962C8B-B14F-4D97-AF65-F5344CB8AC3E}">
        <p14:creationId xmlns:p14="http://schemas.microsoft.com/office/powerpoint/2010/main" val="231721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39A4A2-182D-DB44-AD02-3AB07834B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317" y="0"/>
            <a:ext cx="10515600" cy="1325563"/>
          </a:xfrm>
        </p:spPr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Il problema di una «regola del gusto» II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0269EC-DCA6-7C45-ACB1-AC306DBAB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775" y="1131816"/>
            <a:ext cx="11282290" cy="55637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«È </a:t>
            </a:r>
            <a:r>
              <a:rPr lang="it-IT" b="1" dirty="0"/>
              <a:t>naturale</a:t>
            </a:r>
            <a:r>
              <a:rPr lang="it-IT" dirty="0"/>
              <a:t> che noi si cerchi una regola del gusto, una regola mediante la quale possano venire armonizzati i vari sentimenti umani, o almeno una decisione che, una volta espressa, confermi un sentimento e ne condanni un altro» (RG, 14)</a:t>
            </a:r>
          </a:p>
          <a:p>
            <a:pPr marL="0" indent="0">
              <a:buNone/>
            </a:pPr>
            <a:r>
              <a:rPr lang="it-IT" b="1" dirty="0"/>
              <a:t>	A. Auto-obiezione: Non è naturale! Tutti i gusti sono legittimi; distinguerli (secondo una «regola») equivale a errare </a:t>
            </a:r>
            <a:r>
              <a:rPr lang="it-IT" dirty="0"/>
              <a:t>[</a:t>
            </a:r>
            <a:r>
              <a:rPr lang="it-IT" b="1" dirty="0" err="1"/>
              <a:t>pdp</a:t>
            </a:r>
            <a:r>
              <a:rPr lang="it-IT" dirty="0"/>
              <a:t>]</a:t>
            </a:r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b="1" dirty="0"/>
              <a:t>B. Auto-contro obiezione: una regola del gusto – cioè alcuni gusti ritenuti legittimi, altri meno – è già in atto (da </a:t>
            </a:r>
            <a:r>
              <a:rPr lang="it-IT" b="1"/>
              <a:t>lungo tempo)! </a:t>
            </a:r>
            <a:r>
              <a:rPr lang="it-IT" dirty="0"/>
              <a:t>Lo testimonia la </a:t>
            </a:r>
            <a:r>
              <a:rPr lang="it-IT" b="1" dirty="0"/>
              <a:t>fama</a:t>
            </a:r>
            <a:r>
              <a:rPr lang="it-IT" dirty="0"/>
              <a:t> </a:t>
            </a:r>
            <a:r>
              <a:rPr lang="it-IT" b="1" dirty="0"/>
              <a:t>duratura</a:t>
            </a:r>
            <a:r>
              <a:rPr lang="it-IT" dirty="0"/>
              <a:t> di certe opere</a:t>
            </a:r>
          </a:p>
          <a:p>
            <a:pPr marL="0" indent="0">
              <a:buNone/>
            </a:pPr>
            <a:r>
              <a:rPr lang="it-IT" dirty="0"/>
              <a:t>Dunque: ricerca legittima («naturale») di una regola del gusto</a:t>
            </a:r>
          </a:p>
          <a:p>
            <a:pPr marL="0" indent="0">
              <a:buNone/>
            </a:pPr>
            <a:r>
              <a:rPr lang="it-IT" dirty="0"/>
              <a:t>Tale regola del gusto è: «la sentenza concorde dei critici ideali»</a:t>
            </a:r>
          </a:p>
        </p:txBody>
      </p:sp>
    </p:spTree>
    <p:extLst>
      <p:ext uri="{BB962C8B-B14F-4D97-AF65-F5344CB8AC3E}">
        <p14:creationId xmlns:p14="http://schemas.microsoft.com/office/powerpoint/2010/main" val="2303310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F946B7-C8D2-3F42-8A68-C336830C5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629" y="125974"/>
            <a:ext cx="10515600" cy="1325563"/>
          </a:xfrm>
        </p:spPr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L’infallibilità del pubblico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5292614-E40D-7444-BAF5-FDC221F02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629" y="1268658"/>
            <a:ext cx="11266714" cy="48189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u="sng" dirty="0" err="1"/>
              <a:t>Du</a:t>
            </a:r>
            <a:r>
              <a:rPr lang="it-IT" u="sng" dirty="0"/>
              <a:t> </a:t>
            </a:r>
            <a:r>
              <a:rPr lang="it-IT" u="sng" dirty="0" err="1"/>
              <a:t>Bos</a:t>
            </a:r>
            <a:r>
              <a:rPr lang="it-IT" dirty="0"/>
              <a:t>: «tutti coloro che giudicano con il sentimento [...] </a:t>
            </a:r>
            <a:r>
              <a:rPr lang="it-IT" b="1" dirty="0"/>
              <a:t>si trovano d’accordo prima o poi sull’effetto e sul merito </a:t>
            </a:r>
            <a:r>
              <a:rPr lang="it-IT" dirty="0"/>
              <a:t>di un’opera». Se l’accordo non è immediato, è solo perché  «quando gli uomini discutono di un poema o di un quadro, non si limitano sempre a dire </a:t>
            </a:r>
            <a:r>
              <a:rPr lang="it-IT" b="1" dirty="0"/>
              <a:t>quello che sentono e a riferire l’impressione che ne hanno</a:t>
            </a:r>
            <a:r>
              <a:rPr lang="it-IT" dirty="0"/>
              <a:t>. Invece di parlare semplicemente e secondo quanto hanno appreso [...] vogliono decidere per principio»</a:t>
            </a:r>
          </a:p>
          <a:p>
            <a:pPr marL="0" indent="0">
              <a:buNone/>
            </a:pPr>
            <a:r>
              <a:rPr lang="it-IT" b="1" u="sng" dirty="0"/>
              <a:t>Hume</a:t>
            </a:r>
            <a:r>
              <a:rPr lang="it-IT" dirty="0"/>
              <a:t>: «Le giuste espressioni della passione e della natura sono sicure, dopo un certo tempo, di conquistare la pubblica approvazione, che conserveranno per sempre. Aristotele e Platone e Epicuro e Descartes possono successivamente cedere il campo l’un l’altro: ma Terenzio e Virgilio mantengono un dominio indiscusso e universale sugli spiriti degli uomini. La filosofia astratta di Cicerone ha perduto il suo credito: la veemenza della sua oratoria è ancora oggetto della nostra ammirazione» (RG, 27)</a:t>
            </a:r>
          </a:p>
        </p:txBody>
      </p:sp>
    </p:spTree>
    <p:extLst>
      <p:ext uri="{BB962C8B-B14F-4D97-AF65-F5344CB8AC3E}">
        <p14:creationId xmlns:p14="http://schemas.microsoft.com/office/powerpoint/2010/main" val="33744836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985105-A6F7-F94F-ACE1-0A5961AF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862" y="202676"/>
            <a:ext cx="10853057" cy="1325563"/>
          </a:xfrm>
        </p:spPr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Le regole 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600BC4E-870D-AA46-A173-DE58EED072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862" y="1528239"/>
            <a:ext cx="10979666" cy="49851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«Si vede dunque che, nonostante tutta la varietà e i capricci del gusto, vi sono certi principi generali di approvazione o di biasimo la cui influenza può esser notato da uno sguardo attento in tutte le operazioni dello spirito.</a:t>
            </a:r>
          </a:p>
          <a:p>
            <a:pPr marL="0" indent="0">
              <a:buNone/>
            </a:pPr>
            <a:r>
              <a:rPr lang="it-IT" dirty="0"/>
              <a:t>Partendo dalla </a:t>
            </a:r>
            <a:r>
              <a:rPr lang="it-IT" b="1" dirty="0"/>
              <a:t>struttura originale della fabbrica interiore</a:t>
            </a:r>
            <a:r>
              <a:rPr lang="it-IT" dirty="0"/>
              <a:t>, si può calcolare che certe forme o qualità piaceranno e che altre dispiaceranno… »</a:t>
            </a:r>
          </a:p>
          <a:p>
            <a:pPr marL="0" indent="0">
              <a:buNone/>
            </a:pPr>
            <a:endParaRPr lang="it-IT" dirty="0"/>
          </a:p>
          <a:p>
            <a:pPr marL="514350" indent="-514350">
              <a:buAutoNum type="arabicPeriod"/>
            </a:pPr>
            <a:r>
              <a:rPr lang="it-IT" sz="3200" b="1" u="sng" dirty="0"/>
              <a:t>Sanità dei sensi </a:t>
            </a:r>
            <a:r>
              <a:rPr lang="it-IT" dirty="0"/>
              <a:t>(a un uomo con la febbre non si consentirebbe di giudicar di bellezza)</a:t>
            </a:r>
          </a:p>
          <a:p>
            <a:pPr marL="514350" indent="-514350">
              <a:buAutoNum type="arabicPeriod"/>
            </a:pPr>
            <a:r>
              <a:rPr lang="it-IT" sz="3200" b="1" u="sng" dirty="0"/>
              <a:t>Delicatezza dei sensi</a:t>
            </a:r>
            <a:r>
              <a:rPr lang="it-IT" dirty="0"/>
              <a:t>: «delicatezza dell’immaginazione necessaria per poter essere sensibili [alle] emozioni più sottili»</a:t>
            </a:r>
          </a:p>
        </p:txBody>
      </p:sp>
    </p:spTree>
    <p:extLst>
      <p:ext uri="{BB962C8B-B14F-4D97-AF65-F5344CB8AC3E}">
        <p14:creationId xmlns:p14="http://schemas.microsoft.com/office/powerpoint/2010/main" val="35680806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BAD5F9-6A1F-4D44-A83D-B4F66F801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457" y="500062"/>
            <a:ext cx="10515600" cy="1325563"/>
          </a:xfrm>
        </p:spPr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Le regole II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B9931A-8FCE-4E42-9BAF-C915F454B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«Quando gli organi sono così fini da far sì che nulla sfugga loro, e al tempo stesso sono così esatti da percepire tutti gli elementi del composto, chiamiamo ciò delicatezza del gusto, sia in senso letterale sia in senso metaforico» (RG, 21)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sz="3200" b="1" dirty="0"/>
              <a:t>3. </a:t>
            </a:r>
            <a:r>
              <a:rPr lang="it-IT" sz="3200" b="1" u="sng" dirty="0"/>
              <a:t>Pratica</a:t>
            </a:r>
            <a:r>
              <a:rPr lang="it-IT" dirty="0"/>
              <a:t> «Ma, benché vi sia per natura una grande differenza fra una persona e l’altra riguardo alla delicatezza, nulla può accrescere e perfezionare questo talento più della </a:t>
            </a:r>
            <a:r>
              <a:rPr lang="it-IT" b="1" dirty="0"/>
              <a:t>pratica</a:t>
            </a:r>
            <a:r>
              <a:rPr lang="it-IT" dirty="0"/>
              <a:t> in un’arte particolare e la frequente osservazione e contemplazione di una specie particolare di bellezza» [dall’oscuro e confuso al chiaro e distinto]</a:t>
            </a:r>
          </a:p>
        </p:txBody>
      </p:sp>
    </p:spTree>
    <p:extLst>
      <p:ext uri="{BB962C8B-B14F-4D97-AF65-F5344CB8AC3E}">
        <p14:creationId xmlns:p14="http://schemas.microsoft.com/office/powerpoint/2010/main" val="40731941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8ABD50-B115-9446-BE14-94DE2126B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Le regole III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4087066-8970-AE4F-84EB-53DD30E7FD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PRATICA COMPARATIVA</a:t>
            </a:r>
            <a:r>
              <a:rPr lang="it-IT" dirty="0"/>
              <a:t>: «è impossibile avere un’assidua dimestichezza con la contemplazione di qualche tipo di bellezza senza esser spesso costretti a fare </a:t>
            </a:r>
            <a:r>
              <a:rPr lang="it-IT" b="1" i="1" dirty="0"/>
              <a:t>confronti</a:t>
            </a:r>
            <a:r>
              <a:rPr lang="it-IT" dirty="0"/>
              <a:t> tra le diverse specie e i diversi gradi di bellezza e stimarne la relativa proporzione. Per questo un uomo che non abbia avuto l’opportunità di confrontare i diversi generi di bellezza è del tutto </a:t>
            </a:r>
            <a:r>
              <a:rPr lang="it-IT" b="1" dirty="0"/>
              <a:t>inadatto a esprimere un giudizio rispetto a qualsiasi oggetto gli si presenti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/>
              <a:t>Soltanto con il confronto noi fissiamo gli attributi della stima e del biasimo e impariamo come assegnarli nella misura dovuta» (RG, 22)</a:t>
            </a:r>
          </a:p>
        </p:txBody>
      </p:sp>
    </p:spTree>
    <p:extLst>
      <p:ext uri="{BB962C8B-B14F-4D97-AF65-F5344CB8AC3E}">
        <p14:creationId xmlns:p14="http://schemas.microsoft.com/office/powerpoint/2010/main" val="37752570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393381-F3DB-A040-8BE7-69839665F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314" y="198437"/>
            <a:ext cx="10515600" cy="1325563"/>
          </a:xfrm>
        </p:spPr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Le regole  IV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C87986-E2CD-F046-803C-42EF9F168E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314" y="1523999"/>
            <a:ext cx="11462657" cy="500742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3200" b="1" dirty="0"/>
              <a:t>4</a:t>
            </a:r>
            <a:r>
              <a:rPr lang="it-IT" sz="3200" b="1" u="sng" dirty="0"/>
              <a:t>. Assenza di pregiudizio</a:t>
            </a:r>
          </a:p>
          <a:p>
            <a:pPr marL="0" indent="0">
              <a:buNone/>
            </a:pPr>
            <a:r>
              <a:rPr lang="it-IT" sz="3000" dirty="0"/>
              <a:t>«Ma affinché un critico possa adempiere a questo compito nel modo più pieno, è necessario che tenga la sua mente </a:t>
            </a:r>
            <a:r>
              <a:rPr lang="it-IT" sz="3000" b="1" dirty="0"/>
              <a:t>libera da ogni pregiudizio</a:t>
            </a:r>
            <a:r>
              <a:rPr lang="it-IT" sz="3000" dirty="0"/>
              <a:t>, e che eviti di prendere in considerazione qualcosa di estraneo all’oggetto stesso che è sottoposto al suo esame»</a:t>
            </a:r>
          </a:p>
          <a:p>
            <a:pPr marL="514350" indent="-514350">
              <a:buAutoNum type="alphaLcPeriod"/>
            </a:pPr>
            <a:r>
              <a:rPr lang="it-IT" sz="3000" dirty="0"/>
              <a:t>Porsi dal </a:t>
            </a:r>
            <a:r>
              <a:rPr lang="it-IT" sz="3000" dirty="0" err="1"/>
              <a:t>pdv</a:t>
            </a:r>
            <a:r>
              <a:rPr lang="it-IT" sz="3000" dirty="0"/>
              <a:t> che in cui l’autore ha operato e che l’opera richiede (pubblico)</a:t>
            </a:r>
          </a:p>
          <a:p>
            <a:pPr marL="514350" indent="-514350">
              <a:buAutoNum type="alphaLcPeriod"/>
            </a:pPr>
            <a:r>
              <a:rPr lang="it-IT" sz="3000" dirty="0"/>
              <a:t>Fine o scopo per il quale l’opera è stata creata </a:t>
            </a:r>
            <a:r>
              <a:rPr lang="it-IT" sz="3000" b="1" u="sng" dirty="0"/>
              <a:t> </a:t>
            </a:r>
          </a:p>
          <a:p>
            <a:pPr marL="514350" indent="-514350">
              <a:buAutoNum type="alphaLcPeriod"/>
            </a:pPr>
            <a:r>
              <a:rPr lang="it-IT" sz="3000" dirty="0" err="1"/>
              <a:t>Identiﬁcarsi</a:t>
            </a:r>
            <a:r>
              <a:rPr lang="it-IT" sz="3000" dirty="0"/>
              <a:t> con quel pubblico prescindendo da ogni nostro condizionamento ideologico o di costume</a:t>
            </a:r>
          </a:p>
          <a:p>
            <a:pPr marL="0" indent="0">
              <a:buNone/>
            </a:pPr>
            <a:r>
              <a:rPr lang="it-IT" sz="3000" dirty="0"/>
              <a:t>[buon senso e intelletto]</a:t>
            </a:r>
          </a:p>
          <a:p>
            <a:pPr marL="514350" indent="-514350">
              <a:buAutoNum type="alphaLcPeriod"/>
            </a:pP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9261018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5CE1ED-B422-FF48-98D0-70136CDF3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029" y="0"/>
            <a:ext cx="10515600" cy="1325563"/>
          </a:xfrm>
        </p:spPr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Il vero giudice del gusto è assai raro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24CD25-2EF7-874C-A8A7-7D73970FB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029" y="1325563"/>
            <a:ext cx="11517085" cy="572588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3300" dirty="0"/>
              <a:t>«Sebbene i principi del gusto siano universali e all’incirca, anche se non del tutto, gli stessi in tutti gli uomini, </a:t>
            </a:r>
            <a:r>
              <a:rPr lang="it-IT" sz="3300" b="1" dirty="0"/>
              <a:t>pochi</a:t>
            </a:r>
            <a:r>
              <a:rPr lang="it-IT" sz="3300" dirty="0"/>
              <a:t> sono qualificati a pronunciare un giudizio su qualsiasi opera d’arte o a far valere il loro sentimento personale come regola della bellezza» (RG, 25)</a:t>
            </a:r>
          </a:p>
          <a:p>
            <a:pPr marL="0" indent="0">
              <a:buNone/>
            </a:pPr>
            <a:r>
              <a:rPr lang="it-IT" sz="3600" dirty="0"/>
              <a:t>[U]</a:t>
            </a:r>
            <a:r>
              <a:rPr lang="it-IT" sz="3600" dirty="0" err="1"/>
              <a:t>n</a:t>
            </a:r>
            <a:r>
              <a:rPr lang="it-IT" sz="3600" dirty="0"/>
              <a:t> vero giudice delle arti più belle è figura </a:t>
            </a:r>
            <a:r>
              <a:rPr lang="it-IT" sz="3600" b="1" dirty="0"/>
              <a:t>molto rara</a:t>
            </a:r>
            <a:r>
              <a:rPr lang="it-IT" sz="3600" dirty="0"/>
              <a:t>, anche nelle epoche di maggiore civiltà. Soltanto un forte buon senso, unito a un sentimento squisito, accresciuto dalla pratica, perfezionato dall’abitudine ai confronti e liberato da tutti i pregiudizi, può conferire ai critici questa preziosa qualità; e la sentenza concorde di questi, ovunque si trovino, è la vera regola del gusto e della bellezza» (RG,  26) </a:t>
            </a:r>
          </a:p>
          <a:p>
            <a:pPr marL="0" indent="0">
              <a:buNone/>
            </a:pPr>
            <a:r>
              <a:rPr lang="it-IT" sz="3300" dirty="0"/>
              <a:t>Ma come riconoscere questi pochi? Per quali segni? Come riconoscerli da coloro che pretendono di essere veri critici e non lo sono? «Solidità del loro intelletto», «superiorità delle loro facoltà», «ascendente»</a:t>
            </a:r>
          </a:p>
          <a:p>
            <a:pPr marL="0" indent="0">
              <a:buNone/>
            </a:pPr>
            <a:endParaRPr lang="it-IT" sz="3600" b="1" dirty="0"/>
          </a:p>
          <a:p>
            <a:pPr marL="0" indent="0">
              <a:buNone/>
            </a:pPr>
            <a:endParaRPr lang="it-IT" sz="3300" dirty="0"/>
          </a:p>
        </p:txBody>
      </p:sp>
    </p:spTree>
    <p:extLst>
      <p:ext uri="{BB962C8B-B14F-4D97-AF65-F5344CB8AC3E}">
        <p14:creationId xmlns:p14="http://schemas.microsoft.com/office/powerpoint/2010/main" val="4285904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328CFE-5BEE-B44E-BE5B-A33DC0E441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315" y="1349828"/>
            <a:ext cx="11462656" cy="526868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2900" dirty="0"/>
              <a:t>Senso interno, immediato, innato, prerazionale, comune a tutti gli uomini</a:t>
            </a:r>
          </a:p>
          <a:p>
            <a:pPr marL="0" indent="0">
              <a:buNone/>
            </a:pPr>
            <a:r>
              <a:rPr lang="it-IT" sz="2900" dirty="0"/>
              <a:t>«Lo spirito che contempla e ascolta altri spiriti non può essere privo d’occhio e d’orecchio, sì da non discernere le proporzioni, distinguere i suoni, vagliare ogni sentimento o pensiero che gli si presenti. Nulla esso lascia sfuggire al suo esame. Sente negli affetti il </a:t>
            </a:r>
            <a:r>
              <a:rPr lang="it-IT" sz="2900" dirty="0" err="1"/>
              <a:t>sofﬁce</a:t>
            </a:r>
            <a:r>
              <a:rPr lang="it-IT" sz="2900" dirty="0"/>
              <a:t> e il rude, il gradevole e lo sgradevole; trova l’uno turpe e l’altro nobile, l’uno armonioso e l’altro stridente, allo stesso modo che le note musicali e le forme esteriori e le rappresentazioni delle cose sensibili. Né può trattenere la sua ammirazione estetica o la sua disdegnosa avversione verso gli uni o gli altri di questi oggetti. Sicché negare il senso comune e naturale di ciò che nelle cose è bello [...], apparirà, a chi consideri debitamente la cosa, una pura affettazione»</a:t>
            </a:r>
          </a:p>
          <a:p>
            <a:pPr marL="0" indent="0">
              <a:buNone/>
            </a:pPr>
            <a:r>
              <a:rPr lang="it-IT" sz="2900" dirty="0"/>
              <a:t>(</a:t>
            </a:r>
            <a:r>
              <a:rPr lang="it-IT" sz="2900" i="1" dirty="0"/>
              <a:t>Saggio sulla virtù e il merito</a:t>
            </a:r>
            <a:r>
              <a:rPr lang="it-IT" sz="2900" dirty="0"/>
              <a:t>, 1699)</a:t>
            </a:r>
          </a:p>
          <a:p>
            <a:pPr marL="0" indent="0">
              <a:buNone/>
            </a:pPr>
            <a:r>
              <a:rPr lang="it-IT" sz="2900" dirty="0"/>
              <a:t>Tesi approfondite nei </a:t>
            </a:r>
            <a:r>
              <a:rPr lang="it-IT" sz="2900" i="1" dirty="0" err="1"/>
              <a:t>Moralists</a:t>
            </a:r>
            <a:r>
              <a:rPr lang="it-IT" sz="2900" dirty="0"/>
              <a:t>: anima del mondo e artista (genio) come colui che, nell’opera, allunga il potere formativo della natura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8E02B208-67B0-6648-B068-2A8E08654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315" y="234496"/>
            <a:ext cx="10515600" cy="1325563"/>
          </a:xfrm>
        </p:spPr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Anthony Ashley Cooper II</a:t>
            </a:r>
            <a:br>
              <a:rPr lang="it-IT" b="1" dirty="0">
                <a:solidFill>
                  <a:srgbClr val="C00000"/>
                </a:solidFill>
              </a:rPr>
            </a:br>
            <a:endParaRPr lang="it-IT" sz="3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0251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690DC9-F60C-B144-BACD-9CF50DB43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Due fonti di diversità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3A02D37-A9B4-DC40-AD05-F6D45B376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6432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it-IT" b="1" dirty="0"/>
              <a:t>Diversi umori </a:t>
            </a:r>
            <a:r>
              <a:rPr lang="it-IT" dirty="0"/>
              <a:t>dei singoli individui</a:t>
            </a:r>
          </a:p>
          <a:p>
            <a:pPr>
              <a:buFontTx/>
              <a:buChar char="-"/>
            </a:pPr>
            <a:r>
              <a:rPr lang="it-IT" b="1" dirty="0"/>
              <a:t>Particolari costumi e particolari opinioni </a:t>
            </a:r>
            <a:r>
              <a:rPr lang="it-IT" dirty="0"/>
              <a:t>del nostro tempo e del nostro paese</a:t>
            </a:r>
          </a:p>
          <a:p>
            <a:pPr marL="0" indent="0">
              <a:buNone/>
            </a:pPr>
            <a:r>
              <a:rPr lang="it-IT" dirty="0"/>
              <a:t>«</a:t>
            </a:r>
            <a:r>
              <a:rPr lang="it-IT" b="1" dirty="0"/>
              <a:t>I principi generali del gusto sono uniformi nella natura umana </a:t>
            </a:r>
            <a:r>
              <a:rPr lang="it-IT" dirty="0"/>
              <a:t>[…]  </a:t>
            </a:r>
            <a:r>
              <a:rPr lang="it-IT" b="1" dirty="0"/>
              <a:t>Ma</a:t>
            </a:r>
            <a:r>
              <a:rPr lang="it-IT" dirty="0"/>
              <a:t> quando nella struttura interna o nella situazione esterna vi è una tale diversità che nessuno dei due gusti presta il fianco alla riprovazione, né si può dar la preferenza all’uno piuttosto che all’altro, </a:t>
            </a:r>
            <a:r>
              <a:rPr lang="it-IT" b="1" dirty="0"/>
              <a:t>in tal caso è inevitabile un certo grado di differenza di giudizio, e noi cercheremmo invano una regola con cui conciliare i sentimenti contrari</a:t>
            </a:r>
            <a:r>
              <a:rPr lang="it-IT" dirty="0"/>
              <a:t>» (RG, 28)</a:t>
            </a:r>
          </a:p>
          <a:p>
            <a:pPr marL="0" indent="0">
              <a:buNone/>
            </a:pPr>
            <a:r>
              <a:rPr lang="it-IT" dirty="0"/>
              <a:t>[es. età; disposizioni e inclinazioni personali, che tuttavia </a:t>
            </a:r>
            <a:r>
              <a:rPr lang="it-IT" i="1" dirty="0"/>
              <a:t>non sono </a:t>
            </a:r>
            <a:r>
              <a:rPr lang="it-IT" dirty="0"/>
              <a:t>gusto]</a:t>
            </a:r>
          </a:p>
        </p:txBody>
      </p:sp>
    </p:spTree>
    <p:extLst>
      <p:ext uri="{BB962C8B-B14F-4D97-AF65-F5344CB8AC3E}">
        <p14:creationId xmlns:p14="http://schemas.microsoft.com/office/powerpoint/2010/main" val="35150020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BD4165-DB13-5449-AEA3-51CE9E1EE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Le regole V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59DA8AB-90B8-FE49-879D-7752260BE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dirty="0"/>
              <a:t>«Una persona colta e riflessiva può tenere nel debito conto queste particolarità dei costumi, ma un pubblico comune non può mai spogliarsi delle sue idee e dei suoi sentimenti abituali sino al punto di apprezzare descrizioni che non riflettono in nulla il suo ambiente»  (RG, 30)</a:t>
            </a:r>
            <a:endParaRPr lang="it-IT" b="1" u="sng" dirty="0"/>
          </a:p>
          <a:p>
            <a:pPr marL="0" indent="0">
              <a:buNone/>
            </a:pPr>
            <a:endParaRPr lang="it-IT" b="1" u="sng" dirty="0"/>
          </a:p>
          <a:p>
            <a:pPr marL="0" indent="0">
              <a:buNone/>
            </a:pPr>
            <a:r>
              <a:rPr lang="it-IT" sz="3200" b="1" u="sng" dirty="0"/>
              <a:t>5. Guardare al giudizio di una élite di esperti </a:t>
            </a:r>
            <a:br>
              <a:rPr lang="it-IT" b="1" u="sng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50106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8A6145-D9FF-2C48-AC96-EAFE998A9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Non c’è un gusto uguale per tutti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0F1F34-844A-A64A-BFF3-DB2D9C7A01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it-IT" sz="3200" dirty="0"/>
          </a:p>
          <a:p>
            <a:pPr marL="0" indent="0" algn="ctr">
              <a:buNone/>
            </a:pPr>
            <a:r>
              <a:rPr lang="it-IT" sz="3200" dirty="0"/>
              <a:t>«</a:t>
            </a:r>
            <a:r>
              <a:rPr lang="it-IT" sz="3200" b="1" u="sng" dirty="0"/>
              <a:t>Il gusto non è lo stesso in tutti gli individui </a:t>
            </a:r>
            <a:r>
              <a:rPr lang="it-IT" sz="3200" b="1" dirty="0"/>
              <a:t>[= NON: ogni uomo ha gusti diversi dall’altro, MA: certi gusti sono migliori di altri) </a:t>
            </a:r>
            <a:r>
              <a:rPr lang="it-IT" sz="3200" dirty="0"/>
              <a:t>e […] in generale vi sono alcuni uomini che, sebbene sia difficile individuarli, devono esser riconosciuti per consenso unanime come superiori agli altri» (RG, 27)</a:t>
            </a:r>
          </a:p>
        </p:txBody>
      </p:sp>
    </p:spTree>
    <p:extLst>
      <p:ext uri="{BB962C8B-B14F-4D97-AF65-F5344CB8AC3E}">
        <p14:creationId xmlns:p14="http://schemas.microsoft.com/office/powerpoint/2010/main" val="6018676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1D8DCF-AD0B-0946-AA2D-96B6EFBE4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800" b="1" dirty="0">
                <a:solidFill>
                  <a:srgbClr val="C00000"/>
                </a:solidFill>
              </a:rPr>
              <a:t>Jerrold </a:t>
            </a:r>
            <a:r>
              <a:rPr lang="it-IT" sz="3800" b="1" dirty="0" err="1">
                <a:solidFill>
                  <a:srgbClr val="C00000"/>
                </a:solidFill>
              </a:rPr>
              <a:t>Levinson</a:t>
            </a:r>
            <a:r>
              <a:rPr lang="it-IT" sz="3800" b="1" dirty="0">
                <a:solidFill>
                  <a:srgbClr val="C00000"/>
                </a:solidFill>
              </a:rPr>
              <a:t>, </a:t>
            </a:r>
            <a:r>
              <a:rPr lang="it-IT" sz="3800" b="1" i="1" dirty="0" err="1">
                <a:solidFill>
                  <a:srgbClr val="C00000"/>
                </a:solidFill>
              </a:rPr>
              <a:t>Hume's</a:t>
            </a:r>
            <a:r>
              <a:rPr lang="it-IT" sz="3800" b="1" i="1" dirty="0">
                <a:solidFill>
                  <a:srgbClr val="C00000"/>
                </a:solidFill>
              </a:rPr>
              <a:t> Standard of Taste: The Real </a:t>
            </a:r>
            <a:r>
              <a:rPr lang="it-IT" sz="3800" b="1" i="1" dirty="0" err="1">
                <a:solidFill>
                  <a:srgbClr val="C00000"/>
                </a:solidFill>
              </a:rPr>
              <a:t>Problem</a:t>
            </a:r>
            <a:r>
              <a:rPr lang="it-IT" sz="3800" b="1" i="1" dirty="0">
                <a:solidFill>
                  <a:srgbClr val="C00000"/>
                </a:solidFill>
              </a:rPr>
              <a:t> </a:t>
            </a:r>
            <a:r>
              <a:rPr lang="it-IT" sz="3800" b="1" dirty="0">
                <a:solidFill>
                  <a:srgbClr val="C00000"/>
                </a:solidFill>
              </a:rPr>
              <a:t>(2002, JAAC) II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DB1385D-8FC9-8B4F-99A6-0CAD755407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«Perché si dovrebbe esser toccati dal fatto che determinati oggetti godono dell’approvazione o del favore dei critici ideali, se non si è uno di loro? […] Che motivo abbiamo di diventare critici ideali se non lo siamo? […] </a:t>
            </a:r>
          </a:p>
          <a:p>
            <a:pPr marL="0" indent="0">
              <a:buNone/>
            </a:pPr>
            <a:r>
              <a:rPr lang="it-IT" dirty="0"/>
              <a:t>Perché una persona non classificabile come critico ideale dovrebbe ragionevolmente cercare, per quanto possibile, di scambiare l’insieme di oggetti artistici che suscitano il suo consenso e il suo godimento con qualche altro insieme che è approvato da un tipo di persona che lui non è?» (</a:t>
            </a:r>
            <a:r>
              <a:rPr lang="it-IT" dirty="0" err="1"/>
              <a:t>tr.it</a:t>
            </a:r>
            <a:r>
              <a:rPr lang="it-IT" dirty="0"/>
              <a:t>. 168-169)</a:t>
            </a:r>
          </a:p>
        </p:txBody>
      </p:sp>
    </p:spTree>
    <p:extLst>
      <p:ext uri="{BB962C8B-B14F-4D97-AF65-F5344CB8AC3E}">
        <p14:creationId xmlns:p14="http://schemas.microsoft.com/office/powerpoint/2010/main" val="21495060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BF30CA-D7DF-0B4C-A81B-A125775F8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800" b="1" dirty="0">
                <a:solidFill>
                  <a:srgbClr val="C00000"/>
                </a:solidFill>
              </a:rPr>
              <a:t>Jerrold </a:t>
            </a:r>
            <a:r>
              <a:rPr lang="it-IT" sz="3800" b="1" dirty="0" err="1">
                <a:solidFill>
                  <a:srgbClr val="C00000"/>
                </a:solidFill>
              </a:rPr>
              <a:t>Levinson</a:t>
            </a:r>
            <a:r>
              <a:rPr lang="it-IT" sz="3800" b="1" dirty="0">
                <a:solidFill>
                  <a:srgbClr val="C00000"/>
                </a:solidFill>
              </a:rPr>
              <a:t>, </a:t>
            </a:r>
            <a:r>
              <a:rPr lang="it-IT" sz="3800" b="1" i="1" dirty="0" err="1">
                <a:solidFill>
                  <a:srgbClr val="C00000"/>
                </a:solidFill>
              </a:rPr>
              <a:t>Hume's</a:t>
            </a:r>
            <a:r>
              <a:rPr lang="it-IT" sz="3800" b="1" i="1" dirty="0">
                <a:solidFill>
                  <a:srgbClr val="C00000"/>
                </a:solidFill>
              </a:rPr>
              <a:t> Standard of Taste: The Real </a:t>
            </a:r>
            <a:r>
              <a:rPr lang="it-IT" sz="3800" b="1" i="1" dirty="0" err="1">
                <a:solidFill>
                  <a:srgbClr val="C00000"/>
                </a:solidFill>
              </a:rPr>
              <a:t>Problem</a:t>
            </a:r>
            <a:r>
              <a:rPr lang="it-IT" sz="3800" b="1" i="1" dirty="0">
                <a:solidFill>
                  <a:srgbClr val="C00000"/>
                </a:solidFill>
              </a:rPr>
              <a:t> </a:t>
            </a:r>
            <a:r>
              <a:rPr lang="it-IT" sz="3800" b="1" dirty="0">
                <a:solidFill>
                  <a:srgbClr val="C00000"/>
                </a:solidFill>
              </a:rPr>
              <a:t>(2002, JAAC) II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CED044-8E20-5748-8E84-56E95B9623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840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3000" dirty="0"/>
              <a:t>«Perché, dopo tutto, dovremmo spendere parte del nostro tempo libero con Shakespeare, Flaubert, Tiziano, Welles o Beethoven, come i critici ideali nelle rispettive forme d’arte ci invitano chiaramente a fare? </a:t>
            </a:r>
          </a:p>
          <a:p>
            <a:pPr marL="0" indent="0">
              <a:buNone/>
            </a:pPr>
            <a:r>
              <a:rPr lang="it-IT" sz="3000" dirty="0"/>
              <a:t>Perché non spenderlo tutto, ad esempio, nel fare un po’ di windsurf o di motociclismo, nel crescere i figli, nell’immergersi nella natura, nel fare opere buone, nel praticare lo yoga, nel girare l’Europa, nell’esplorare la cucina asiatica, o nell’imparare a padroneggiare la prova di </a:t>
            </a:r>
            <a:r>
              <a:rPr lang="it-IT" sz="3000" dirty="0" err="1"/>
              <a:t>Gödel</a:t>
            </a:r>
            <a:r>
              <a:rPr lang="it-IT" sz="3000" dirty="0"/>
              <a:t>?</a:t>
            </a:r>
            <a:r>
              <a:rPr lang="it-IT" sz="3000" b="1" dirty="0"/>
              <a:t> Queste sono infatti tutte cose provatamente buone. Cosa c’è di così speciale, quindi, nell’arte?» (</a:t>
            </a:r>
            <a:r>
              <a:rPr lang="it-IT" sz="3000" b="1" dirty="0" err="1"/>
              <a:t>tr.it</a:t>
            </a:r>
            <a:r>
              <a:rPr lang="it-IT" sz="3000" b="1" dirty="0"/>
              <a:t>. 179)</a:t>
            </a: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29217209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D8C5D2-C9B5-1142-A9A3-DC9639883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487" y="365125"/>
            <a:ext cx="11495314" cy="1325563"/>
          </a:xfrm>
        </p:spPr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[Delicatezza della passione e delicatezza del gusto]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0159CC-B032-5C44-A3C9-5BBC55166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743" y="1690688"/>
            <a:ext cx="11451771" cy="4486275"/>
          </a:xfrm>
        </p:spPr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sz="3000" b="1" dirty="0"/>
              <a:t>Delicatezza della passione</a:t>
            </a:r>
            <a:r>
              <a:rPr lang="it-IT" sz="3000" dirty="0"/>
              <a:t>: condizione che rende certi uomini «estremamente sensibili a tutte le contingenze della vita e che procura loro una viva gioia per ogni avvenimento felice, e un dolore altrettanto intenso quando si imbattono in avversità e sventure»</a:t>
            </a:r>
          </a:p>
          <a:p>
            <a:pPr marL="0" indent="0">
              <a:buNone/>
            </a:pPr>
            <a:r>
              <a:rPr lang="it-IT" sz="3000" b="1" dirty="0"/>
              <a:t>Delicatezza del gusto</a:t>
            </a:r>
            <a:r>
              <a:rPr lang="it-IT" sz="3000" dirty="0"/>
              <a:t>: «sensibilità alla bellezza e alla bruttezza»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r>
              <a:rPr lang="it-IT" sz="3000" b="1" dirty="0"/>
              <a:t>CATARSI</a:t>
            </a:r>
            <a:r>
              <a:rPr lang="it-IT" sz="3000" dirty="0"/>
              <a:t>, o ridimensionamento, della delicatezza della passione per mezzo della (pratica della) delicatezza del gusto</a:t>
            </a:r>
          </a:p>
        </p:txBody>
      </p:sp>
    </p:spTree>
    <p:extLst>
      <p:ext uri="{BB962C8B-B14F-4D97-AF65-F5344CB8AC3E}">
        <p14:creationId xmlns:p14="http://schemas.microsoft.com/office/powerpoint/2010/main" val="23870376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9510DD-4802-8844-A7F7-9B72F3F5E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Interiorizzazione del principio di autorità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6135BB-3614-CA4E-B67E-5AE43653C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Henry Home Lord </a:t>
            </a:r>
            <a:r>
              <a:rPr lang="it-IT" dirty="0" err="1"/>
              <a:t>Kames</a:t>
            </a:r>
            <a:r>
              <a:rPr lang="it-IT" dirty="0"/>
              <a:t>,</a:t>
            </a:r>
            <a:r>
              <a:rPr lang="it-IT" i="1" dirty="0"/>
              <a:t> </a:t>
            </a:r>
            <a:r>
              <a:rPr lang="it-IT" i="1" dirty="0" err="1"/>
              <a:t>Elements</a:t>
            </a:r>
            <a:r>
              <a:rPr lang="it-IT" i="1" dirty="0"/>
              <a:t> of </a:t>
            </a:r>
            <a:r>
              <a:rPr lang="it-IT" i="1" dirty="0" err="1"/>
              <a:t>Criticism</a:t>
            </a:r>
            <a:r>
              <a:rPr lang="it-IT" i="1" dirty="0"/>
              <a:t> </a:t>
            </a:r>
            <a:r>
              <a:rPr lang="it-IT" dirty="0"/>
              <a:t>(1762)</a:t>
            </a:r>
          </a:p>
          <a:p>
            <a:pPr marL="0" indent="0">
              <a:buNone/>
            </a:pPr>
            <a:r>
              <a:rPr lang="it-IT" dirty="0"/>
              <a:t>Senso comune «di natura» unico per tutti gli uomini: ma in che modo riconoscerlo dai «falsi» criteri storici?</a:t>
            </a:r>
          </a:p>
          <a:p>
            <a:pPr marL="0" indent="0">
              <a:buNone/>
            </a:pPr>
            <a:r>
              <a:rPr lang="it-IT" dirty="0"/>
              <a:t>Lo standard non è definito da una «classe» di critici bensì da una classe di gentiluomini, appartenenti alle «polite </a:t>
            </a:r>
            <a:r>
              <a:rPr lang="it-IT" dirty="0" err="1"/>
              <a:t>nations</a:t>
            </a:r>
            <a:r>
              <a:rPr lang="it-IT" dirty="0"/>
              <a:t> of the world», che - in quanto esentati d quel «lavoro fisico» che alla maggior parte degli esseri umani è necessario per procurarsi il cibo ma li rende «</a:t>
            </a:r>
            <a:r>
              <a:rPr lang="it-IT" dirty="0" err="1"/>
              <a:t>inqualificati</a:t>
            </a:r>
            <a:r>
              <a:rPr lang="it-IT" dirty="0"/>
              <a:t>» a esprimersi in materia di gusto, hanno tutto l’agio, il tempo libero e la ricchezza per coltivare le belle arti, e dunque sono gli unici davvero autorizzati a decidere che cosa sia il gusto. </a:t>
            </a:r>
          </a:p>
        </p:txBody>
      </p:sp>
    </p:spTree>
    <p:extLst>
      <p:ext uri="{BB962C8B-B14F-4D97-AF65-F5344CB8AC3E}">
        <p14:creationId xmlns:p14="http://schemas.microsoft.com/office/powerpoint/2010/main" val="4494656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94FDBD-F72D-47AB-ADA0-0B19B7E95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365125"/>
            <a:ext cx="10961913" cy="1325563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C00000"/>
                </a:solidFill>
              </a:rPr>
              <a:t>Sentimento e giudizio 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150AB7-8D7C-4E43-98B5-D16A6C4FE4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90688"/>
            <a:ext cx="10820400" cy="4906055"/>
          </a:xfrm>
        </p:spPr>
        <p:txBody>
          <a:bodyPr>
            <a:normAutofit/>
          </a:bodyPr>
          <a:lstStyle/>
          <a:p>
            <a:pPr marL="0" indent="0" defTabSz="772474">
              <a:spcBef>
                <a:spcPts val="1125"/>
              </a:spcBef>
              <a:buClr>
                <a:schemeClr val="accent4">
                  <a:lumOff val="20000"/>
                </a:schemeClr>
              </a:buClr>
              <a:buSzPct val="100000"/>
              <a:buNone/>
              <a:defRPr sz="2560">
                <a:effectLst>
                  <a:outerShdw blurRad="30480" dist="30480" dir="2700000" rotWithShape="0">
                    <a:srgbClr val="C0C0C0"/>
                  </a:outerShdw>
                </a:effectLst>
              </a:defRPr>
            </a:pPr>
            <a:r>
              <a:rPr lang="it-IT" sz="3200" dirty="0">
                <a:latin typeface="+mn-lt"/>
              </a:rPr>
              <a:t>«Non inferiamo che una qualità sia virtuosa perché ci piace: ma nel sentire che ci piace in un certo modo particolare, </a:t>
            </a:r>
            <a:r>
              <a:rPr lang="it-IT" sz="3200" b="1" dirty="0">
                <a:latin typeface="+mn-lt"/>
              </a:rPr>
              <a:t>sentiamo</a:t>
            </a:r>
            <a:r>
              <a:rPr lang="it-IT" sz="3200" dirty="0">
                <a:latin typeface="+mn-lt"/>
              </a:rPr>
              <a:t> che in effetti è virtuosa. Ciò accade anche nei nostri </a:t>
            </a:r>
            <a:r>
              <a:rPr lang="it-IT" sz="3200" b="1" dirty="0">
                <a:latin typeface="+mn-lt"/>
              </a:rPr>
              <a:t>giudizi</a:t>
            </a:r>
            <a:r>
              <a:rPr lang="it-IT" sz="3200" dirty="0">
                <a:latin typeface="+mn-lt"/>
              </a:rPr>
              <a:t> su ogni genere di bellezza, gusti e sensazioni. La nostra approvazione è implicita nel piacere immediato che tutte queste cose ci danno»</a:t>
            </a:r>
          </a:p>
          <a:p>
            <a:pPr marL="0" indent="0" defTabSz="772474">
              <a:spcBef>
                <a:spcPts val="1125"/>
              </a:spcBef>
              <a:buClr>
                <a:schemeClr val="accent4">
                  <a:lumOff val="20000"/>
                </a:schemeClr>
              </a:buClr>
              <a:buSzPct val="100000"/>
              <a:buNone/>
              <a:defRPr sz="2560">
                <a:effectLst>
                  <a:outerShdw blurRad="30480" dist="30480" dir="2700000" rotWithShape="0">
                    <a:srgbClr val="C0C0C0"/>
                  </a:outerShdw>
                </a:effectLst>
              </a:defRPr>
            </a:pPr>
            <a:r>
              <a:rPr lang="en-US" sz="3200" i="1" dirty="0" err="1"/>
              <a:t>Trattato</a:t>
            </a:r>
            <a:r>
              <a:rPr lang="en-US" sz="3200" i="1" dirty="0"/>
              <a:t> </a:t>
            </a:r>
            <a:r>
              <a:rPr lang="en-US" sz="3200" i="1" dirty="0" err="1"/>
              <a:t>sulla</a:t>
            </a:r>
            <a:r>
              <a:rPr lang="en-US" sz="3200" i="1" dirty="0"/>
              <a:t> </a:t>
            </a:r>
            <a:r>
              <a:rPr lang="en-US" sz="3200" i="1" dirty="0" err="1"/>
              <a:t>natura</a:t>
            </a:r>
            <a:r>
              <a:rPr lang="en-US" sz="3200" i="1" dirty="0"/>
              <a:t> </a:t>
            </a:r>
            <a:r>
              <a:rPr lang="en-US" sz="3200" i="1" dirty="0" err="1"/>
              <a:t>umana</a:t>
            </a:r>
            <a:r>
              <a:rPr lang="en-US" sz="3200" dirty="0"/>
              <a:t> (</a:t>
            </a:r>
            <a:r>
              <a:rPr lang="en-US" sz="3200" i="1" dirty="0"/>
              <a:t>A Treatise of Human Nature: Being an Attempt to introduce the experimental Method of Reasoning into Moral Subjects) </a:t>
            </a:r>
            <a:r>
              <a:rPr lang="en-US" sz="3200" dirty="0"/>
              <a:t>1739-1740</a:t>
            </a:r>
            <a:r>
              <a:rPr lang="it-IT" sz="3200" dirty="0"/>
              <a:t> </a:t>
            </a:r>
            <a:r>
              <a:rPr lang="it-IT" sz="3200" dirty="0">
                <a:latin typeface="+mn-lt"/>
              </a:rPr>
              <a:t>(Laterza, Roma-Bari 1982, II, p. 498 (</a:t>
            </a:r>
            <a:r>
              <a:rPr lang="it-IT" sz="3200" dirty="0" err="1">
                <a:latin typeface="+mn-lt"/>
              </a:rPr>
              <a:t>Lib</a:t>
            </a:r>
            <a:r>
              <a:rPr lang="it-IT" sz="3200" dirty="0">
                <a:latin typeface="+mn-lt"/>
              </a:rPr>
              <a:t>. III, Parte I, Sez. II)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212612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E43019-0708-D74B-8F94-7EEBC7147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857" y="321582"/>
            <a:ext cx="10515600" cy="1325563"/>
          </a:xfrm>
        </p:spPr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Sentimento e giudizio II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67D0A5F-F664-164C-91EB-9F93D6464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857" y="1647144"/>
            <a:ext cx="11223172" cy="484074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3200" dirty="0"/>
              <a:t>Hume identifica l’unica forma possibile </a:t>
            </a:r>
            <a:r>
              <a:rPr lang="it-IT" sz="3200" b="1" dirty="0"/>
              <a:t>di standard of taste con il </a:t>
            </a:r>
            <a:r>
              <a:rPr lang="it-IT" sz="3200" b="1" u="sng" dirty="0"/>
              <a:t>fine</a:t>
            </a:r>
            <a:r>
              <a:rPr lang="it-IT" sz="3200" b="1" dirty="0"/>
              <a:t> taste</a:t>
            </a:r>
            <a:r>
              <a:rPr lang="it-IT" sz="3200" dirty="0"/>
              <a:t>, con il taste educato; </a:t>
            </a:r>
          </a:p>
          <a:p>
            <a:pPr marL="0" indent="0">
              <a:buNone/>
            </a:pPr>
            <a:r>
              <a:rPr lang="it-IT" sz="3200" dirty="0"/>
              <a:t>per Hume il gusto in quanto </a:t>
            </a:r>
            <a:r>
              <a:rPr lang="it-IT" sz="3200" b="1" dirty="0"/>
              <a:t>sensibilità</a:t>
            </a:r>
            <a:r>
              <a:rPr lang="it-IT" sz="3200" dirty="0"/>
              <a:t> è incerto e relativo; solo il </a:t>
            </a:r>
            <a:r>
              <a:rPr lang="it-IT" sz="3200" b="1" dirty="0"/>
              <a:t>buon gusto </a:t>
            </a:r>
            <a:r>
              <a:rPr lang="it-IT" sz="3200" dirty="0"/>
              <a:t>è stabile e certo; e lo è in quanto è un sentimento che si fa simile a una </a:t>
            </a:r>
            <a:r>
              <a:rPr lang="it-IT" sz="3200" b="1" dirty="0"/>
              <a:t>conoscenza (chiara e distinta)</a:t>
            </a:r>
            <a:r>
              <a:rPr lang="it-IT" sz="3200" dirty="0"/>
              <a:t> e si «sottomette» alla conoscenza (buon senso, giudizio)</a:t>
            </a:r>
          </a:p>
          <a:p>
            <a:pPr marL="0" indent="0">
              <a:buNone/>
            </a:pPr>
            <a:r>
              <a:rPr lang="it-IT" sz="3200" dirty="0"/>
              <a:t>Benché Hume non neghi la «comunanza» della struttura corporea [</a:t>
            </a:r>
            <a:r>
              <a:rPr lang="it-IT" sz="3200" b="1" u="sng" dirty="0"/>
              <a:t>che tuttavia non argomenta</a:t>
            </a:r>
            <a:r>
              <a:rPr lang="it-IT" sz="3200" dirty="0"/>
              <a:t>], il gusto o senso comune – come </a:t>
            </a:r>
            <a:r>
              <a:rPr lang="it-IT" sz="3200" dirty="0" err="1"/>
              <a:t>consensus</a:t>
            </a:r>
            <a:r>
              <a:rPr lang="it-IT" sz="3200" dirty="0"/>
              <a:t> </a:t>
            </a:r>
            <a:r>
              <a:rPr lang="it-IT" sz="3200" dirty="0" err="1"/>
              <a:t>gentium</a:t>
            </a:r>
            <a:r>
              <a:rPr lang="it-IT" sz="3200" dirty="0"/>
              <a:t> – non è un dato naturale ma un dato storico. Questo è tra gli elementi più importanti della discussione humiana sul gusto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225490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532C8B-66EF-5F4D-A770-2B9737200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365125"/>
            <a:ext cx="10700657" cy="1325563"/>
          </a:xfrm>
        </p:spPr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Sentimento e giudizio III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92EEDD-B18C-054F-A4E2-18503C847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3" y="1690688"/>
            <a:ext cx="10700657" cy="44862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3200" dirty="0"/>
              <a:t>Cfr. Thomas </a:t>
            </a:r>
            <a:r>
              <a:rPr lang="it-IT" sz="3200" dirty="0" err="1"/>
              <a:t>Reid</a:t>
            </a:r>
            <a:r>
              <a:rPr lang="it-IT" sz="3200" dirty="0"/>
              <a:t>, </a:t>
            </a:r>
            <a:r>
              <a:rPr lang="it-IT" sz="3200" i="1" dirty="0" err="1"/>
              <a:t>Inquiry</a:t>
            </a:r>
            <a:r>
              <a:rPr lang="it-IT" sz="3200" i="1" dirty="0"/>
              <a:t> </a:t>
            </a:r>
            <a:r>
              <a:rPr lang="it-IT" sz="3200" i="1" dirty="0" err="1"/>
              <a:t>into</a:t>
            </a:r>
            <a:r>
              <a:rPr lang="it-IT" sz="3200" i="1" dirty="0"/>
              <a:t> the Human </a:t>
            </a:r>
            <a:r>
              <a:rPr lang="it-IT" sz="3200" i="1" dirty="0" err="1"/>
              <a:t>Mind</a:t>
            </a:r>
            <a:r>
              <a:rPr lang="it-IT" sz="3200" i="1" dirty="0"/>
              <a:t> </a:t>
            </a:r>
            <a:r>
              <a:rPr lang="it-IT" sz="3200" dirty="0"/>
              <a:t>(1764): ogni percezione implica di per sé un atto di giudizio; «Nella percezione della bellezza[…]  non c’è soltanto una sensazione di piacere ma un vero e proprio giudizio concernente la perfezione dell’oggetto»</a:t>
            </a:r>
          </a:p>
          <a:p>
            <a:pPr marL="0" indent="0">
              <a:buNone/>
            </a:pPr>
            <a:r>
              <a:rPr lang="it-IT" sz="3200" i="1" dirty="0" err="1"/>
              <a:t>Essay</a:t>
            </a:r>
            <a:r>
              <a:rPr lang="it-IT" sz="3200" i="1" dirty="0"/>
              <a:t> on the </a:t>
            </a:r>
            <a:r>
              <a:rPr lang="it-IT" sz="3200" i="1" dirty="0" err="1"/>
              <a:t>intellectural</a:t>
            </a:r>
            <a:r>
              <a:rPr lang="it-IT" sz="3200" i="1" dirty="0"/>
              <a:t> </a:t>
            </a:r>
            <a:r>
              <a:rPr lang="it-IT" sz="3200" i="1" dirty="0" err="1"/>
              <a:t>powers</a:t>
            </a:r>
            <a:r>
              <a:rPr lang="it-IT" sz="3200" i="1" dirty="0"/>
              <a:t> of the </a:t>
            </a:r>
            <a:r>
              <a:rPr lang="it-IT" sz="3200" i="1" dirty="0" err="1"/>
              <a:t>Mind</a:t>
            </a:r>
            <a:r>
              <a:rPr lang="it-IT" sz="3200" i="1" dirty="0"/>
              <a:t> </a:t>
            </a:r>
            <a:r>
              <a:rPr lang="it-IT" sz="3200" dirty="0"/>
              <a:t>(1785): «Quando si qualifica bello un componimento poetico o un edificio, si afferma qualcosa di quel componimento e di quell’edificio, e ogni affermazione o negazione esprime un giudizio» (un giudizio che asserisce o nega una qualità reale dell’oggetto)</a:t>
            </a:r>
          </a:p>
        </p:txBody>
      </p:sp>
    </p:spTree>
    <p:extLst>
      <p:ext uri="{BB962C8B-B14F-4D97-AF65-F5344CB8AC3E}">
        <p14:creationId xmlns:p14="http://schemas.microsoft.com/office/powerpoint/2010/main" val="3834276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A7A703-492C-0C42-9ADB-16FB177D2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Il senso interno [gusto] come facoltà a sé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1B6FDF6-7C0B-4B49-B494-4EE8B90761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325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Francis </a:t>
            </a:r>
            <a:r>
              <a:rPr lang="it-IT" b="1" dirty="0" err="1"/>
              <a:t>Hutcheson</a:t>
            </a:r>
            <a:r>
              <a:rPr lang="it-IT" b="1" dirty="0"/>
              <a:t> (1694-1746) </a:t>
            </a:r>
          </a:p>
          <a:p>
            <a:pPr marL="0" indent="0">
              <a:buNone/>
            </a:pPr>
            <a:r>
              <a:rPr lang="it-IT" dirty="0"/>
              <a:t>Orientamento di carattere empirista; salda l’assiologia di Shaftesbury con la </a:t>
            </a:r>
            <a:r>
              <a:rPr lang="it-IT" b="1" dirty="0"/>
              <a:t>gnoseologia di Locke [no innatismo; idee – coscienti / avere idee = esserne coscienti – sensazione e riflessione; semplici e complesse; conoscere = stabilire le relazioni di concordanza o discordanza tra le idee]</a:t>
            </a:r>
          </a:p>
          <a:p>
            <a:pPr marL="0" indent="0">
              <a:buNone/>
            </a:pPr>
            <a:r>
              <a:rPr lang="it-IT" dirty="0"/>
              <a:t>Descrive senso interno (gusto) sul modello dei sensi esterni, come specifica facoltà mentale, innata e indipendente dalla nostra volontà, che coglie i valori estetici delle cose</a:t>
            </a:r>
          </a:p>
          <a:p>
            <a:pPr marL="0" indent="0">
              <a:buNone/>
            </a:pPr>
            <a:r>
              <a:rPr lang="it-IT" i="1" dirty="0"/>
              <a:t>Ricerca sull’origine delle nostre idee della bellezza e della virtù </a:t>
            </a:r>
            <a:r>
              <a:rPr lang="it-IT" dirty="0"/>
              <a:t>(1725) </a:t>
            </a:r>
          </a:p>
        </p:txBody>
      </p:sp>
    </p:spTree>
    <p:extLst>
      <p:ext uri="{BB962C8B-B14F-4D97-AF65-F5344CB8AC3E}">
        <p14:creationId xmlns:p14="http://schemas.microsoft.com/office/powerpoint/2010/main" val="2964855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CC538A-13B3-F443-8271-F2FB29D12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C00000"/>
                </a:solidFill>
              </a:rPr>
              <a:t>Francis </a:t>
            </a:r>
            <a:r>
              <a:rPr lang="it-IT" b="1" dirty="0" err="1">
                <a:solidFill>
                  <a:srgbClr val="C00000"/>
                </a:solidFill>
              </a:rPr>
              <a:t>Hutcheson</a:t>
            </a:r>
            <a:r>
              <a:rPr lang="it-IT" b="1" dirty="0">
                <a:solidFill>
                  <a:srgbClr val="C00000"/>
                </a:solidFill>
              </a:rPr>
              <a:t> I</a:t>
            </a:r>
            <a:br>
              <a:rPr lang="it-IT" b="1" dirty="0">
                <a:solidFill>
                  <a:srgbClr val="C00000"/>
                </a:solidFill>
              </a:rPr>
            </a:b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B7EA82-5341-D741-825A-AD70F9D95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561514"/>
            <a:ext cx="10622280" cy="490962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/>
              <a:t>«Non sembra che ci sia </a:t>
            </a:r>
            <a:r>
              <a:rPr lang="it-IT" b="1" dirty="0"/>
              <a:t>alcun fondamento </a:t>
            </a:r>
            <a:r>
              <a:rPr lang="it-IT" dirty="0"/>
              <a:t>per pensare una diversità nelle menti umane, tale che la stessa idea o percezione dia piacere ad uno e dolore ad un altro, o alla stessa persona in tempi diversi, per non dire che sembra una contraddizione che la stessa idea possa fare ciò» (</a:t>
            </a:r>
            <a:r>
              <a:rPr lang="it-IT" i="1" dirty="0"/>
              <a:t>Ricerca</a:t>
            </a:r>
            <a:r>
              <a:rPr lang="it-IT" dirty="0"/>
              <a:t>)</a:t>
            </a:r>
          </a:p>
          <a:p>
            <a:pPr marL="0" indent="0">
              <a:buNone/>
            </a:pPr>
            <a:r>
              <a:rPr lang="it-IT" dirty="0"/>
              <a:t>Quindi: se due persone affermano che lo stesso oggetto è per l’una piacevole e per l’altra spiacevole, allora</a:t>
            </a:r>
          </a:p>
          <a:p>
            <a:pPr marL="0" indent="0">
              <a:buNone/>
            </a:pPr>
            <a:r>
              <a:rPr lang="it-IT" dirty="0"/>
              <a:t>O hanno </a:t>
            </a:r>
            <a:r>
              <a:rPr lang="it-IT" b="1" dirty="0"/>
              <a:t>ricevuto idee diverse </a:t>
            </a:r>
            <a:r>
              <a:rPr lang="it-IT" dirty="0"/>
              <a:t>di quell’oggetto per un’alterazione dei loro organi di senso </a:t>
            </a:r>
          </a:p>
          <a:p>
            <a:pPr marL="0" indent="0">
              <a:buNone/>
            </a:pPr>
            <a:r>
              <a:rPr lang="it-IT" dirty="0"/>
              <a:t>Oppure </a:t>
            </a:r>
            <a:r>
              <a:rPr lang="it-IT" b="1" dirty="0"/>
              <a:t>le idee semplici </a:t>
            </a:r>
            <a:r>
              <a:rPr lang="it-IT" dirty="0"/>
              <a:t>sono identiche ma a esse hanno aggiunto idee diverse (idee complesse). </a:t>
            </a:r>
          </a:p>
          <a:p>
            <a:pPr marL="0" indent="0">
              <a:buNone/>
            </a:pPr>
            <a:r>
              <a:rPr lang="it-IT" dirty="0"/>
              <a:t>Se non esistono altri impedimenti, la connessione tra un’idea semplice x e la sensazione di piacere che ne deriva </a:t>
            </a:r>
            <a:r>
              <a:rPr lang="it-IT" b="1" dirty="0"/>
              <a:t>è costante e necessaria </a:t>
            </a:r>
            <a:r>
              <a:rPr lang="it-IT" dirty="0"/>
              <a:t>e vale per tutti</a:t>
            </a:r>
          </a:p>
        </p:txBody>
      </p:sp>
    </p:spTree>
    <p:extLst>
      <p:ext uri="{BB962C8B-B14F-4D97-AF65-F5344CB8AC3E}">
        <p14:creationId xmlns:p14="http://schemas.microsoft.com/office/powerpoint/2010/main" val="652020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D495E4-025B-9548-B687-9285837F1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982" y="320357"/>
            <a:ext cx="10515600" cy="1325563"/>
          </a:xfrm>
        </p:spPr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Francis </a:t>
            </a:r>
            <a:r>
              <a:rPr lang="it-IT" b="1" dirty="0" err="1">
                <a:solidFill>
                  <a:srgbClr val="C00000"/>
                </a:solidFill>
              </a:rPr>
              <a:t>Hutcheson</a:t>
            </a:r>
            <a:r>
              <a:rPr lang="it-IT" b="1" dirty="0">
                <a:solidFill>
                  <a:srgbClr val="C00000"/>
                </a:solidFill>
              </a:rPr>
              <a:t> II</a:t>
            </a:r>
            <a:br>
              <a:rPr lang="it-IT" b="1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3F047C-1988-0645-A74F-BF1B25BA5D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982" y="1406769"/>
            <a:ext cx="10768818" cy="54512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Piaceri semplici / Piaceri complessi (</a:t>
            </a:r>
            <a:r>
              <a:rPr lang="it-IT" b="1" dirty="0"/>
              <a:t>superiori</a:t>
            </a:r>
            <a:r>
              <a:rPr lang="it-IT" dirty="0"/>
              <a:t>; es. singola nota / musica)</a:t>
            </a:r>
          </a:p>
          <a:p>
            <a:pPr marL="0" indent="0">
              <a:buNone/>
            </a:pPr>
            <a:r>
              <a:rPr lang="it-IT" dirty="0"/>
              <a:t>Il risultato è più della somma degli addendi: la bellezza (uniformità nella varietà) è un piacere complesso</a:t>
            </a:r>
          </a:p>
          <a:p>
            <a:pPr marL="0" indent="0">
              <a:buNone/>
            </a:pPr>
            <a:r>
              <a:rPr lang="it-IT" dirty="0"/>
              <a:t>Il sentimento del bello (= uniformità nella varietà) non è riducibile alle semplici percezioni rese possibili dai cinque sensi esterni</a:t>
            </a:r>
          </a:p>
          <a:p>
            <a:pPr>
              <a:buFontTx/>
              <a:buChar char="-"/>
            </a:pPr>
            <a:r>
              <a:rPr lang="it-IT" dirty="0"/>
              <a:t>presuppone l’esistenza di un </a:t>
            </a:r>
            <a:r>
              <a:rPr lang="it-IT" b="1" dirty="0"/>
              <a:t>senso interno </a:t>
            </a:r>
            <a:r>
              <a:rPr lang="it-IT" dirty="0"/>
              <a:t>in quanto capacità (</a:t>
            </a:r>
            <a:r>
              <a:rPr lang="it-IT" i="1" dirty="0" err="1"/>
              <a:t>power</a:t>
            </a:r>
            <a:r>
              <a:rPr lang="it-IT" dirty="0"/>
              <a:t>) di cogliere la bellezza, cioè tutte le idee di quegli oggetti che hanno la proprietà di suscitare il sentimento dell’uniformità nella varietà</a:t>
            </a:r>
          </a:p>
          <a:p>
            <a:pPr marL="0" indent="0">
              <a:buNone/>
            </a:pPr>
            <a:r>
              <a:rPr lang="it-IT" dirty="0" err="1"/>
              <a:t>deﬁnito</a:t>
            </a:r>
            <a:r>
              <a:rPr lang="it-IT" dirty="0"/>
              <a:t> da </a:t>
            </a:r>
            <a:r>
              <a:rPr lang="it-IT" dirty="0" err="1"/>
              <a:t>Hutcheson</a:t>
            </a:r>
            <a:r>
              <a:rPr lang="it-IT" dirty="0"/>
              <a:t> anche come </a:t>
            </a:r>
            <a:r>
              <a:rPr lang="it-IT" b="1" dirty="0"/>
              <a:t>genio</a:t>
            </a:r>
            <a:r>
              <a:rPr lang="it-IT" dirty="0"/>
              <a:t> (</a:t>
            </a:r>
            <a:r>
              <a:rPr lang="it-IT" dirty="0" err="1"/>
              <a:t>genius</a:t>
            </a:r>
            <a:r>
              <a:rPr lang="it-IT" dirty="0"/>
              <a:t>) o </a:t>
            </a:r>
            <a:r>
              <a:rPr lang="it-IT" b="1" dirty="0"/>
              <a:t>gusto</a:t>
            </a:r>
            <a:r>
              <a:rPr lang="it-IT" dirty="0"/>
              <a:t> (taste).</a:t>
            </a:r>
          </a:p>
          <a:p>
            <a:pPr marL="0" indent="0">
              <a:buNone/>
            </a:pPr>
            <a:r>
              <a:rPr lang="it-IT" dirty="0"/>
              <a:t>Tale sentimento di uniformità nella varietà (= senso del bello) non ha nulla a che fare con la conoscenza e l’utile (= ci piacciono anche forme animali di cui non sappiamo nulla)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97637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91852F-7124-384B-B90B-7753C8065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401" y="336990"/>
            <a:ext cx="10515600" cy="1325563"/>
          </a:xfrm>
        </p:spPr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Francis </a:t>
            </a:r>
            <a:r>
              <a:rPr lang="it-IT" b="1" dirty="0" err="1">
                <a:solidFill>
                  <a:srgbClr val="C00000"/>
                </a:solidFill>
              </a:rPr>
              <a:t>Hutcheson</a:t>
            </a:r>
            <a:r>
              <a:rPr lang="it-IT" b="1" dirty="0">
                <a:solidFill>
                  <a:srgbClr val="C00000"/>
                </a:solidFill>
              </a:rPr>
              <a:t> III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68B59D-08E1-1A49-B5A3-9423772C1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401" y="1662552"/>
            <a:ext cx="11357485" cy="49559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«</a:t>
            </a:r>
            <a:r>
              <a:rPr lang="it-IT" dirty="0" err="1"/>
              <a:t>Internal</a:t>
            </a:r>
            <a:r>
              <a:rPr lang="it-IT" dirty="0"/>
              <a:t> </a:t>
            </a:r>
            <a:r>
              <a:rPr lang="it-IT" dirty="0" err="1"/>
              <a:t>sense</a:t>
            </a:r>
            <a:r>
              <a:rPr lang="it-IT" dirty="0"/>
              <a:t>»: «il nostro potere  di percepire la bellezza della regolarità, dell’ordine, dell’armonia»</a:t>
            </a:r>
          </a:p>
          <a:p>
            <a:pPr marL="0" indent="0">
              <a:buNone/>
            </a:pPr>
            <a:r>
              <a:rPr lang="it-IT" dirty="0"/>
              <a:t>«Il senso interno è un </a:t>
            </a:r>
            <a:r>
              <a:rPr lang="it-IT" b="1" dirty="0"/>
              <a:t>potere passivo </a:t>
            </a:r>
            <a:r>
              <a:rPr lang="it-IT" dirty="0"/>
              <a:t>di ricevere idee di bellezza da tutti gli oggetti in cui c’è uniformità nella varietà»: a differenza di Shaftesbury, non è più l’organo attivo di principi innati, ma in analogia con in sensi esterni diventa la facoltà di ricezione passiva di idee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Se la bellezza di un oggetto non può essere </a:t>
            </a:r>
            <a:r>
              <a:rPr lang="it-IT" b="1" dirty="0"/>
              <a:t>percepita</a:t>
            </a:r>
            <a:r>
              <a:rPr lang="it-IT" dirty="0"/>
              <a:t>, questo non può essere chiamato bello, pur possedendo </a:t>
            </a:r>
            <a:r>
              <a:rPr lang="it-IT" b="1" dirty="0"/>
              <a:t>realmente</a:t>
            </a:r>
            <a:r>
              <a:rPr lang="it-IT" dirty="0"/>
              <a:t> uniformità nella varietà: il senso del bello </a:t>
            </a:r>
            <a:r>
              <a:rPr lang="it-IT" b="1" dirty="0"/>
              <a:t>non è</a:t>
            </a:r>
            <a:r>
              <a:rPr lang="it-IT" dirty="0"/>
              <a:t> conoscenza (es. </a:t>
            </a:r>
            <a:r>
              <a:rPr lang="it-IT" dirty="0" err="1"/>
              <a:t>chiliagono</a:t>
            </a:r>
            <a:r>
              <a:rPr lang="it-IT" dirty="0"/>
              <a:t>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5338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FA5081-D597-FD4D-863A-82692B10A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317" y="365125"/>
            <a:ext cx="10515600" cy="1325563"/>
          </a:xfrm>
        </p:spPr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Francis </a:t>
            </a:r>
            <a:r>
              <a:rPr lang="it-IT" b="1" dirty="0" err="1">
                <a:solidFill>
                  <a:srgbClr val="C00000"/>
                </a:solidFill>
              </a:rPr>
              <a:t>Hutcheson</a:t>
            </a:r>
            <a:r>
              <a:rPr lang="it-IT" b="1" dirty="0">
                <a:solidFill>
                  <a:srgbClr val="C00000"/>
                </a:solidFill>
              </a:rPr>
              <a:t> IV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3DF71B-A639-2745-878F-9A193FB995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317" y="1505243"/>
            <a:ext cx="10664483" cy="4671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«Si noti che per bellezza assoluta od originale non si intende alcuna qualità supposta essere nell’oggetto che sarebbe in se stesso bello, senza relazione con alcuna mente che lo percepisca. </a:t>
            </a:r>
          </a:p>
          <a:p>
            <a:pPr marL="0" indent="0">
              <a:buNone/>
            </a:pPr>
            <a:r>
              <a:rPr lang="it-IT" dirty="0"/>
              <a:t>Perché bellezza, come gli altri nomi di idee sensibili, denota propriamente la percezione di qualche mente; così freddo, caldo, dolce, amaro, denotano le sensazioni nelle nostre menti, di cui forse non c’è somiglianza (</a:t>
            </a:r>
            <a:r>
              <a:rPr lang="it-IT" i="1" dirty="0" err="1"/>
              <a:t>resemblance</a:t>
            </a:r>
            <a:r>
              <a:rPr lang="it-IT" dirty="0"/>
              <a:t>) negli oggetti che producono queste idee in noi, per quanto generalmente si immagini che c’è qualcosa negli oggetti esattamente simile (</a:t>
            </a:r>
            <a:r>
              <a:rPr lang="it-IT" i="1" dirty="0" err="1"/>
              <a:t>like</a:t>
            </a:r>
            <a:r>
              <a:rPr lang="it-IT" dirty="0"/>
              <a:t>) alle nostre percezioni» (</a:t>
            </a:r>
            <a:r>
              <a:rPr lang="it-IT" dirty="0" err="1"/>
              <a:t>Hutcheson</a:t>
            </a:r>
            <a:r>
              <a:rPr lang="it-IT" dirty="0"/>
              <a:t>, </a:t>
            </a:r>
            <a:r>
              <a:rPr lang="it-IT" i="1" dirty="0" err="1"/>
              <a:t>Inquiry</a:t>
            </a:r>
            <a:r>
              <a:rPr lang="it-IT" dirty="0"/>
              <a:t>, I, 16)</a:t>
            </a:r>
          </a:p>
          <a:p>
            <a:pPr marL="0" indent="0">
              <a:buNone/>
            </a:pPr>
            <a:r>
              <a:rPr lang="it-IT" dirty="0"/>
              <a:t>È soggettiva ma si radica nella struttura formale uni-varia dell’oggetto</a:t>
            </a:r>
          </a:p>
        </p:txBody>
      </p:sp>
    </p:spTree>
    <p:extLst>
      <p:ext uri="{BB962C8B-B14F-4D97-AF65-F5344CB8AC3E}">
        <p14:creationId xmlns:p14="http://schemas.microsoft.com/office/powerpoint/2010/main" val="3739342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282938-9C6D-CD47-B173-8BA25EB4F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Il «decennio» del gusto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09D20A9-B1DF-5B45-83F3-2DBD7A5B3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1755: la </a:t>
            </a:r>
            <a:r>
              <a:rPr lang="it-IT" dirty="0" err="1"/>
              <a:t>Edinburgh</a:t>
            </a:r>
            <a:r>
              <a:rPr lang="it-IT" dirty="0"/>
              <a:t> Society bandisce un concorso per il migliore saggio sull’argomento «taste» e il premio è assegnato ad Alexander Gerard con </a:t>
            </a:r>
            <a:r>
              <a:rPr lang="it-IT" i="1" dirty="0" err="1"/>
              <a:t>Essay</a:t>
            </a:r>
            <a:r>
              <a:rPr lang="it-IT" i="1" dirty="0"/>
              <a:t> on Taste</a:t>
            </a:r>
          </a:p>
          <a:p>
            <a:pPr marL="0" indent="0">
              <a:buNone/>
            </a:pPr>
            <a:r>
              <a:rPr lang="it-IT" dirty="0"/>
              <a:t>1755: escono le </a:t>
            </a:r>
            <a:r>
              <a:rPr lang="it-IT" i="1" dirty="0"/>
              <a:t>Letters </a:t>
            </a:r>
            <a:r>
              <a:rPr lang="it-IT" i="1" dirty="0" err="1"/>
              <a:t>Concerning</a:t>
            </a:r>
            <a:r>
              <a:rPr lang="it-IT" i="1" dirty="0"/>
              <a:t> Taste </a:t>
            </a:r>
            <a:r>
              <a:rPr lang="it-IT" dirty="0"/>
              <a:t>di John Gilbert Cooper</a:t>
            </a:r>
          </a:p>
          <a:p>
            <a:pPr marL="0" indent="0">
              <a:buNone/>
            </a:pPr>
            <a:r>
              <a:rPr lang="it-IT" dirty="0"/>
              <a:t>1757: esce </a:t>
            </a:r>
            <a:r>
              <a:rPr lang="it-IT" i="1" dirty="0"/>
              <a:t>Of the Standard of Taste </a:t>
            </a:r>
            <a:r>
              <a:rPr lang="it-IT" dirty="0"/>
              <a:t>di David Hume</a:t>
            </a:r>
          </a:p>
          <a:p>
            <a:pPr marL="0" indent="0">
              <a:buNone/>
            </a:pPr>
            <a:r>
              <a:rPr lang="it-IT" dirty="0"/>
              <a:t>1759: seconda edizione della </a:t>
            </a:r>
            <a:r>
              <a:rPr lang="it-IT" i="1" dirty="0" err="1"/>
              <a:t>Enquiry</a:t>
            </a:r>
            <a:r>
              <a:rPr lang="it-IT" dirty="0"/>
              <a:t> di Burke, introduzione intitolata </a:t>
            </a:r>
            <a:r>
              <a:rPr lang="it-IT" i="1" dirty="0"/>
              <a:t>On Taste</a:t>
            </a:r>
          </a:p>
          <a:p>
            <a:pPr marL="0" indent="0">
              <a:buNone/>
            </a:pPr>
            <a:r>
              <a:rPr lang="it-IT" dirty="0"/>
              <a:t>1762: escono gli </a:t>
            </a:r>
            <a:r>
              <a:rPr lang="it-IT" i="1" dirty="0" err="1"/>
              <a:t>Elements</a:t>
            </a:r>
            <a:r>
              <a:rPr lang="it-IT" i="1" dirty="0"/>
              <a:t> of </a:t>
            </a:r>
            <a:r>
              <a:rPr lang="it-IT" i="1" dirty="0" err="1"/>
              <a:t>Criticisms</a:t>
            </a:r>
            <a:r>
              <a:rPr lang="it-IT" i="1" dirty="0"/>
              <a:t> </a:t>
            </a:r>
            <a:r>
              <a:rPr lang="it-IT" dirty="0"/>
              <a:t>di Henry Home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39235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295B48-276A-4F8E-8269-AB334BFEC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5125"/>
            <a:ext cx="10898188" cy="1325563"/>
          </a:xfrm>
        </p:spPr>
        <p:txBody>
          <a:bodyPr>
            <a:normAutofit fontScale="90000"/>
          </a:bodyPr>
          <a:lstStyle/>
          <a:p>
            <a:br>
              <a:rPr lang="it-IT" b="1" dirty="0">
                <a:solidFill>
                  <a:srgbClr val="C00000"/>
                </a:solidFill>
              </a:rPr>
            </a:br>
            <a:r>
              <a:rPr lang="it-IT" sz="4900" b="1" dirty="0">
                <a:solidFill>
                  <a:srgbClr val="C00000"/>
                </a:solidFill>
              </a:rPr>
              <a:t>David Hume (1711-1776)</a:t>
            </a:r>
            <a:br>
              <a:rPr lang="it-IT" b="1" dirty="0">
                <a:solidFill>
                  <a:srgbClr val="C00000"/>
                </a:solidFill>
              </a:rPr>
            </a:b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DDF3C12-802B-4C6F-9394-F76A6F6626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690688"/>
            <a:ext cx="6139541" cy="4216607"/>
          </a:xfrm>
        </p:spPr>
        <p:txBody>
          <a:bodyPr>
            <a:noAutofit/>
          </a:bodyPr>
          <a:lstStyle/>
          <a:p>
            <a:r>
              <a:rPr lang="it-IT" dirty="0"/>
              <a:t>1739-1740: </a:t>
            </a:r>
            <a:r>
              <a:rPr lang="it-IT" i="1" dirty="0"/>
              <a:t>Trattato sulla natura umana</a:t>
            </a:r>
          </a:p>
          <a:p>
            <a:r>
              <a:rPr lang="it-IT" dirty="0"/>
              <a:t>1741-42: </a:t>
            </a:r>
            <a:r>
              <a:rPr lang="it-IT" i="1" dirty="0"/>
              <a:t>Saggi morali e politici</a:t>
            </a:r>
          </a:p>
          <a:p>
            <a:r>
              <a:rPr lang="it-IT" dirty="0"/>
              <a:t>1748: </a:t>
            </a:r>
            <a:r>
              <a:rPr lang="it-IT" i="1" dirty="0"/>
              <a:t>Ricerca sull’intelletto umano</a:t>
            </a:r>
          </a:p>
          <a:p>
            <a:r>
              <a:rPr lang="it-IT" dirty="0"/>
              <a:t>1751: </a:t>
            </a:r>
            <a:r>
              <a:rPr lang="it-IT" i="1" dirty="0"/>
              <a:t>Ricerca sui principi della morale</a:t>
            </a:r>
          </a:p>
          <a:p>
            <a:r>
              <a:rPr lang="it-IT" dirty="0"/>
              <a:t>1753: </a:t>
            </a:r>
            <a:r>
              <a:rPr lang="it-IT" i="1" dirty="0"/>
              <a:t>Saggi su diversi argomenti</a:t>
            </a:r>
          </a:p>
          <a:p>
            <a:r>
              <a:rPr lang="it-IT" dirty="0"/>
              <a:t>1757: Cinque dissertazioni, tra cui quella sulla tragedia e </a:t>
            </a:r>
            <a:r>
              <a:rPr lang="it-IT" i="1" dirty="0"/>
              <a:t>Sulla regola del gusto</a:t>
            </a:r>
          </a:p>
          <a:p>
            <a:r>
              <a:rPr lang="it-IT" dirty="0"/>
              <a:t>1779: </a:t>
            </a:r>
            <a:r>
              <a:rPr lang="it-IT" i="1" dirty="0"/>
              <a:t>Dialoghi sulla religione naturale</a:t>
            </a:r>
          </a:p>
        </p:txBody>
      </p:sp>
      <p:pic>
        <p:nvPicPr>
          <p:cNvPr id="8" name="Segnaposto contenuto 7">
            <a:extLst>
              <a:ext uri="{FF2B5EF4-FFF2-40B4-BE49-F238E27FC236}">
                <a16:creationId xmlns:a16="http://schemas.microsoft.com/office/drawing/2014/main" id="{D41B2ABC-9216-43BD-922B-5C1DBE6EA132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6556" y="1690688"/>
            <a:ext cx="3426874" cy="4216607"/>
          </a:xfrm>
        </p:spPr>
      </p:pic>
    </p:spTree>
    <p:extLst>
      <p:ext uri="{BB962C8B-B14F-4D97-AF65-F5344CB8AC3E}">
        <p14:creationId xmlns:p14="http://schemas.microsoft.com/office/powerpoint/2010/main" val="17826094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5431</TotalTime>
  <Words>3385</Words>
  <Application>Microsoft Macintosh PowerPoint</Application>
  <PresentationFormat>Widescreen</PresentationFormat>
  <Paragraphs>143</Paragraphs>
  <Slides>29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Tema di Office</vt:lpstr>
      <vt:lpstr>Anthony Ashley Cooper (1671-1713) terzo conte di Shaftesbury</vt:lpstr>
      <vt:lpstr>Anthony Ashley Cooper II </vt:lpstr>
      <vt:lpstr>Il senso interno [gusto] come facoltà a sé</vt:lpstr>
      <vt:lpstr> Francis Hutcheson I </vt:lpstr>
      <vt:lpstr>Francis Hutcheson II </vt:lpstr>
      <vt:lpstr>Francis Hutcheson III</vt:lpstr>
      <vt:lpstr>Francis Hutcheson IV</vt:lpstr>
      <vt:lpstr>Il «decennio» del gusto</vt:lpstr>
      <vt:lpstr> David Hume (1711-1776) </vt:lpstr>
      <vt:lpstr>La scienza della natura umana</vt:lpstr>
      <vt:lpstr>Percezioni impressioni idee</vt:lpstr>
      <vt:lpstr>Il problema di una «regola del gusto» I</vt:lpstr>
      <vt:lpstr>Il problema di una «regola del gusto» II</vt:lpstr>
      <vt:lpstr>L’infallibilità del pubblico</vt:lpstr>
      <vt:lpstr>Le regole I</vt:lpstr>
      <vt:lpstr>Le regole II</vt:lpstr>
      <vt:lpstr>Le regole III</vt:lpstr>
      <vt:lpstr>Le regole  IV</vt:lpstr>
      <vt:lpstr>Il vero giudice del gusto è assai raro</vt:lpstr>
      <vt:lpstr>Due fonti di diversità</vt:lpstr>
      <vt:lpstr>Le regole V</vt:lpstr>
      <vt:lpstr>Non c’è un gusto uguale per tutti</vt:lpstr>
      <vt:lpstr>Jerrold Levinson, Hume's Standard of Taste: The Real Problem (2002, JAAC) II</vt:lpstr>
      <vt:lpstr>Jerrold Levinson, Hume's Standard of Taste: The Real Problem (2002, JAAC) II</vt:lpstr>
      <vt:lpstr>[Delicatezza della passione e delicatezza del gusto]</vt:lpstr>
      <vt:lpstr>Interiorizzazione del principio di autorità</vt:lpstr>
      <vt:lpstr>Sentimento e giudizio I</vt:lpstr>
      <vt:lpstr>Sentimento e giudizio II</vt:lpstr>
      <vt:lpstr>Sentimento e giudizio III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regola del gusto</dc:title>
  <dc:creator>Mariagrazia Portera</dc:creator>
  <cp:lastModifiedBy>Mariagrazia Portera</cp:lastModifiedBy>
  <cp:revision>106</cp:revision>
  <dcterms:created xsi:type="dcterms:W3CDTF">2019-04-27T17:24:55Z</dcterms:created>
  <dcterms:modified xsi:type="dcterms:W3CDTF">2019-05-27T03:51:34Z</dcterms:modified>
</cp:coreProperties>
</file>