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83" r:id="rId2"/>
    <p:sldId id="379" r:id="rId3"/>
    <p:sldId id="380" r:id="rId4"/>
    <p:sldId id="389" r:id="rId5"/>
    <p:sldId id="397" r:id="rId6"/>
    <p:sldId id="390" r:id="rId7"/>
    <p:sldId id="391" r:id="rId8"/>
    <p:sldId id="346" r:id="rId9"/>
    <p:sldId id="392" r:id="rId10"/>
    <p:sldId id="352" r:id="rId11"/>
    <p:sldId id="386" r:id="rId12"/>
    <p:sldId id="384" r:id="rId13"/>
    <p:sldId id="399" r:id="rId14"/>
    <p:sldId id="273" r:id="rId15"/>
    <p:sldId id="381" r:id="rId16"/>
    <p:sldId id="274" r:id="rId17"/>
    <p:sldId id="265" r:id="rId18"/>
    <p:sldId id="275" r:id="rId19"/>
    <p:sldId id="271" r:id="rId20"/>
    <p:sldId id="421" r:id="rId21"/>
    <p:sldId id="418" r:id="rId22"/>
    <p:sldId id="395" r:id="rId23"/>
    <p:sldId id="407" r:id="rId24"/>
    <p:sldId id="394" r:id="rId25"/>
    <p:sldId id="259" r:id="rId26"/>
    <p:sldId id="415" r:id="rId27"/>
    <p:sldId id="417" r:id="rId28"/>
    <p:sldId id="416" r:id="rId29"/>
    <p:sldId id="398" r:id="rId30"/>
    <p:sldId id="387" r:id="rId31"/>
    <p:sldId id="413" r:id="rId32"/>
    <p:sldId id="420" r:id="rId33"/>
    <p:sldId id="689" r:id="rId34"/>
    <p:sldId id="690" r:id="rId35"/>
    <p:sldId id="688" r:id="rId36"/>
    <p:sldId id="262" r:id="rId37"/>
    <p:sldId id="412" r:id="rId38"/>
    <p:sldId id="414" r:id="rId39"/>
    <p:sldId id="419" r:id="rId40"/>
    <p:sldId id="697" r:id="rId41"/>
    <p:sldId id="693" r:id="rId42"/>
    <p:sldId id="400" r:id="rId43"/>
    <p:sldId id="402" r:id="rId44"/>
    <p:sldId id="422" r:id="rId45"/>
    <p:sldId id="694" r:id="rId46"/>
    <p:sldId id="698" r:id="rId47"/>
    <p:sldId id="706" r:id="rId48"/>
    <p:sldId id="699" r:id="rId49"/>
    <p:sldId id="686"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92765"/>
  </p:normalViewPr>
  <p:slideViewPr>
    <p:cSldViewPr snapToGrid="0" snapToObjects="1">
      <p:cViewPr varScale="1">
        <p:scale>
          <a:sx n="59" d="100"/>
          <a:sy n="59" d="100"/>
        </p:scale>
        <p:origin x="6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7587D-E226-F64C-9164-1914EB4F1DBB}" type="datetimeFigureOut">
              <a:rPr lang="it-IT" smtClean="0"/>
              <a:t>27/05/19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82411-2531-B348-A2A6-A27600834CBA}" type="slidenum">
              <a:rPr lang="it-IT" smtClean="0"/>
              <a:t>‹N›</a:t>
            </a:fld>
            <a:endParaRPr lang="it-IT"/>
          </a:p>
        </p:txBody>
      </p:sp>
    </p:spTree>
    <p:extLst>
      <p:ext uri="{BB962C8B-B14F-4D97-AF65-F5344CB8AC3E}">
        <p14:creationId xmlns:p14="http://schemas.microsoft.com/office/powerpoint/2010/main" val="209921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11</a:t>
            </a:fld>
            <a:endParaRPr lang="it-IT"/>
          </a:p>
        </p:txBody>
      </p:sp>
    </p:spTree>
    <p:extLst>
      <p:ext uri="{BB962C8B-B14F-4D97-AF65-F5344CB8AC3E}">
        <p14:creationId xmlns:p14="http://schemas.microsoft.com/office/powerpoint/2010/main" val="3922464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49</a:t>
            </a:fld>
            <a:endParaRPr lang="it-IT"/>
          </a:p>
        </p:txBody>
      </p:sp>
    </p:spTree>
    <p:extLst>
      <p:ext uri="{BB962C8B-B14F-4D97-AF65-F5344CB8AC3E}">
        <p14:creationId xmlns:p14="http://schemas.microsoft.com/office/powerpoint/2010/main" val="322307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24</a:t>
            </a:fld>
            <a:endParaRPr lang="it-IT"/>
          </a:p>
        </p:txBody>
      </p:sp>
    </p:spTree>
    <p:extLst>
      <p:ext uri="{BB962C8B-B14F-4D97-AF65-F5344CB8AC3E}">
        <p14:creationId xmlns:p14="http://schemas.microsoft.com/office/powerpoint/2010/main" val="112009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25</a:t>
            </a:fld>
            <a:endParaRPr lang="it-IT"/>
          </a:p>
        </p:txBody>
      </p:sp>
    </p:spTree>
    <p:extLst>
      <p:ext uri="{BB962C8B-B14F-4D97-AF65-F5344CB8AC3E}">
        <p14:creationId xmlns:p14="http://schemas.microsoft.com/office/powerpoint/2010/main" val="376283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28</a:t>
            </a:fld>
            <a:endParaRPr lang="it-IT"/>
          </a:p>
        </p:txBody>
      </p:sp>
    </p:spTree>
    <p:extLst>
      <p:ext uri="{BB962C8B-B14F-4D97-AF65-F5344CB8AC3E}">
        <p14:creationId xmlns:p14="http://schemas.microsoft.com/office/powerpoint/2010/main" val="174606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37</a:t>
            </a:fld>
            <a:endParaRPr lang="it-IT"/>
          </a:p>
        </p:txBody>
      </p:sp>
    </p:spTree>
    <p:extLst>
      <p:ext uri="{BB962C8B-B14F-4D97-AF65-F5344CB8AC3E}">
        <p14:creationId xmlns:p14="http://schemas.microsoft.com/office/powerpoint/2010/main" val="46187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38</a:t>
            </a:fld>
            <a:endParaRPr lang="it-IT"/>
          </a:p>
        </p:txBody>
      </p:sp>
    </p:spTree>
    <p:extLst>
      <p:ext uri="{BB962C8B-B14F-4D97-AF65-F5344CB8AC3E}">
        <p14:creationId xmlns:p14="http://schemas.microsoft.com/office/powerpoint/2010/main" val="121537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40</a:t>
            </a:fld>
            <a:endParaRPr lang="it-IT"/>
          </a:p>
        </p:txBody>
      </p:sp>
    </p:spTree>
    <p:extLst>
      <p:ext uri="{BB962C8B-B14F-4D97-AF65-F5344CB8AC3E}">
        <p14:creationId xmlns:p14="http://schemas.microsoft.com/office/powerpoint/2010/main" val="773816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45</a:t>
            </a:fld>
            <a:endParaRPr lang="it-IT"/>
          </a:p>
        </p:txBody>
      </p:sp>
    </p:spTree>
    <p:extLst>
      <p:ext uri="{BB962C8B-B14F-4D97-AF65-F5344CB8AC3E}">
        <p14:creationId xmlns:p14="http://schemas.microsoft.com/office/powerpoint/2010/main" val="177493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46</a:t>
            </a:fld>
            <a:endParaRPr lang="it-IT"/>
          </a:p>
        </p:txBody>
      </p:sp>
    </p:spTree>
    <p:extLst>
      <p:ext uri="{BB962C8B-B14F-4D97-AF65-F5344CB8AC3E}">
        <p14:creationId xmlns:p14="http://schemas.microsoft.com/office/powerpoint/2010/main" val="4053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00FFA6-EF1E-7843-9B51-075D277D164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0261125-C932-FC4F-BF66-3B62A3F84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5230AF0-D937-3343-B2FF-BB42DAE1CA8D}"/>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5" name="Segnaposto piè di pagina 4">
            <a:extLst>
              <a:ext uri="{FF2B5EF4-FFF2-40B4-BE49-F238E27FC236}">
                <a16:creationId xmlns:a16="http://schemas.microsoft.com/office/drawing/2014/main" id="{9A94CCA6-380B-7744-9D13-405325C437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57B714-A162-0040-AA8A-D169A9171366}"/>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191261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7BF8F7-4FB6-674E-B7BA-8B9817CDC5D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E956861-BB36-864C-8FBF-6BD1FEDEF6DD}"/>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EF4260C-C528-BD49-92AB-6080198D0F6A}"/>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5" name="Segnaposto piè di pagina 4">
            <a:extLst>
              <a:ext uri="{FF2B5EF4-FFF2-40B4-BE49-F238E27FC236}">
                <a16:creationId xmlns:a16="http://schemas.microsoft.com/office/drawing/2014/main" id="{35FCDE26-19B2-1644-B74E-8501207DE8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28EECF-50C7-CF4D-B674-BE698A1BF88E}"/>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1745523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089658B-18BB-6045-92A4-98169B77BF2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B51798A-0828-ED49-AC66-046FC24B0979}"/>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ED1A03FC-5A5E-2940-9610-C6344B0EBDEE}"/>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5" name="Segnaposto piè di pagina 4">
            <a:extLst>
              <a:ext uri="{FF2B5EF4-FFF2-40B4-BE49-F238E27FC236}">
                <a16:creationId xmlns:a16="http://schemas.microsoft.com/office/drawing/2014/main" id="{4D182A6B-9284-8D4C-B9FE-A5705B4A58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599979-DEF4-194F-BD94-ABE1D9475D05}"/>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241723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4F432C-BFBD-D84E-AF33-257F811E00A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F1A1E1E-94A6-074A-992F-C93518B5A72B}"/>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B1CFE22-2C12-814D-9ABC-8F8FF3097E4B}"/>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5" name="Segnaposto piè di pagina 4">
            <a:extLst>
              <a:ext uri="{FF2B5EF4-FFF2-40B4-BE49-F238E27FC236}">
                <a16:creationId xmlns:a16="http://schemas.microsoft.com/office/drawing/2014/main" id="{EE7CF3F1-494D-9E4A-ABE9-0F494596DF3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6F89B3-FB72-0448-81AD-127C07B12983}"/>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387879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E2D745-4037-E746-8236-2B3C1E1719E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1A87612-245E-204C-A60F-8FF6A972D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6350160-1E29-8F46-9039-19247025EA6D}"/>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5" name="Segnaposto piè di pagina 4">
            <a:extLst>
              <a:ext uri="{FF2B5EF4-FFF2-40B4-BE49-F238E27FC236}">
                <a16:creationId xmlns:a16="http://schemas.microsoft.com/office/drawing/2014/main" id="{9F32CB1F-1F99-044E-A6FB-DF081BA79C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183F9E-0B54-D04C-9B5A-9D7F4B645561}"/>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266040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0753D-E4BF-574F-AB07-24403CE3309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A8FADA-34B3-1D49-BD05-411FD815512D}"/>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4487FE86-7B1E-6E4A-978D-EB678BAB9B49}"/>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FAB93B29-46B3-C44A-B3D9-25301DB6073C}"/>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6" name="Segnaposto piè di pagina 5">
            <a:extLst>
              <a:ext uri="{FF2B5EF4-FFF2-40B4-BE49-F238E27FC236}">
                <a16:creationId xmlns:a16="http://schemas.microsoft.com/office/drawing/2014/main" id="{11487701-A363-344A-AE35-6F1E6D9E01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C5F95D2-AC98-3E44-9EE4-59CECF606A05}"/>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156791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75EDC-2D75-7C4E-9965-5DC889D23FB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75C6693-77DD-AD4D-9A2C-A0D4A361C8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98F9FECC-CA87-9F4B-9129-D7010A51FACD}"/>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5E355EF1-881A-5D4F-9B58-19DBED972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9D610755-6AE1-B948-BF39-D94A1BD8F1B1}"/>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46D093E6-08B7-D94D-8017-99E4792DAE46}"/>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8" name="Segnaposto piè di pagina 7">
            <a:extLst>
              <a:ext uri="{FF2B5EF4-FFF2-40B4-BE49-F238E27FC236}">
                <a16:creationId xmlns:a16="http://schemas.microsoft.com/office/drawing/2014/main" id="{51D92E85-A3CE-5146-A77C-91AFD2CD69B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4788458-9AA5-2E44-AFE2-3ABEC6ADC01B}"/>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332833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80F1F8-AE91-8045-B8BA-EDADDD7C240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C879539-A5FA-E24D-BCFD-9EAD6D0C2F63}"/>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4" name="Segnaposto piè di pagina 3">
            <a:extLst>
              <a:ext uri="{FF2B5EF4-FFF2-40B4-BE49-F238E27FC236}">
                <a16:creationId xmlns:a16="http://schemas.microsoft.com/office/drawing/2014/main" id="{E37E14C4-8081-C54E-B368-E2FDCF1E5E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329C019-4E75-BC49-8CA8-6C4A1B40EED1}"/>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137779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5551865-1448-B64E-947A-D2CEDAD32969}"/>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3" name="Segnaposto piè di pagina 2">
            <a:extLst>
              <a:ext uri="{FF2B5EF4-FFF2-40B4-BE49-F238E27FC236}">
                <a16:creationId xmlns:a16="http://schemas.microsoft.com/office/drawing/2014/main" id="{E4C1A340-E779-DD49-A57A-D6D1A48539A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17F7DE6-97A1-C741-91EF-B847D4143398}"/>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319648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B06E25-B92A-334A-B1C5-43253C9E52B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BF8782C-AD17-024D-A48B-BB8F135F2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FEC951E3-C48A-EA4C-93F7-3F08822CA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C513CFC-17BD-924D-94CF-5EEA47C95B4D}"/>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6" name="Segnaposto piè di pagina 5">
            <a:extLst>
              <a:ext uri="{FF2B5EF4-FFF2-40B4-BE49-F238E27FC236}">
                <a16:creationId xmlns:a16="http://schemas.microsoft.com/office/drawing/2014/main" id="{C9EA8C43-7A3E-C440-AAB7-112A6B634F4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10553B-4AD5-B543-A75A-723B62F79DC9}"/>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208309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E1F8CA-0653-034A-B1CB-C345434BB54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7911921-187E-A14F-AD22-23811EAC8B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D2C61C8-A301-E040-ABAD-B4605E4BD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BA9EDA7-66B9-D848-8D56-4F321BB41E45}"/>
              </a:ext>
            </a:extLst>
          </p:cNvPr>
          <p:cNvSpPr>
            <a:spLocks noGrp="1"/>
          </p:cNvSpPr>
          <p:nvPr>
            <p:ph type="dt" sz="half" idx="10"/>
          </p:nvPr>
        </p:nvSpPr>
        <p:spPr/>
        <p:txBody>
          <a:bodyPr/>
          <a:lstStyle/>
          <a:p>
            <a:fld id="{88D846D2-63BD-604C-8A1F-67AC11313230}" type="datetimeFigureOut">
              <a:rPr lang="it-IT" smtClean="0"/>
              <a:t>27/05/19</a:t>
            </a:fld>
            <a:endParaRPr lang="it-IT"/>
          </a:p>
        </p:txBody>
      </p:sp>
      <p:sp>
        <p:nvSpPr>
          <p:cNvPr id="6" name="Segnaposto piè di pagina 5">
            <a:extLst>
              <a:ext uri="{FF2B5EF4-FFF2-40B4-BE49-F238E27FC236}">
                <a16:creationId xmlns:a16="http://schemas.microsoft.com/office/drawing/2014/main" id="{EE192082-9C1F-F248-9EAB-876348AE658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CF54A2A-B899-7640-ADF2-E28FA14F314C}"/>
              </a:ext>
            </a:extLst>
          </p:cNvPr>
          <p:cNvSpPr>
            <a:spLocks noGrp="1"/>
          </p:cNvSpPr>
          <p:nvPr>
            <p:ph type="sldNum" sz="quarter" idx="12"/>
          </p:nvPr>
        </p:nvSpPr>
        <p:spPr/>
        <p:txBody>
          <a:bodyPr/>
          <a:lstStyle/>
          <a:p>
            <a:fld id="{E183E113-D764-A145-A6E0-7462F39EEFC3}" type="slidenum">
              <a:rPr lang="it-IT" smtClean="0"/>
              <a:t>‹N›</a:t>
            </a:fld>
            <a:endParaRPr lang="it-IT"/>
          </a:p>
        </p:txBody>
      </p:sp>
    </p:spTree>
    <p:extLst>
      <p:ext uri="{BB962C8B-B14F-4D97-AF65-F5344CB8AC3E}">
        <p14:creationId xmlns:p14="http://schemas.microsoft.com/office/powerpoint/2010/main" val="418909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2C602C3-BE9E-2F48-9327-10E86E2E8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5EA2D2-42BB-9A4D-8661-359A1E6606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F3CF45E-371D-BA49-89FE-40632CB40C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846D2-63BD-604C-8A1F-67AC11313230}" type="datetimeFigureOut">
              <a:rPr lang="it-IT" smtClean="0"/>
              <a:t>27/05/19</a:t>
            </a:fld>
            <a:endParaRPr lang="it-IT"/>
          </a:p>
        </p:txBody>
      </p:sp>
      <p:sp>
        <p:nvSpPr>
          <p:cNvPr id="5" name="Segnaposto piè di pagina 4">
            <a:extLst>
              <a:ext uri="{FF2B5EF4-FFF2-40B4-BE49-F238E27FC236}">
                <a16:creationId xmlns:a16="http://schemas.microsoft.com/office/drawing/2014/main" id="{D8F2F36C-0A22-CC45-98EA-3D97D2946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958BB0C-7F60-0345-AC80-75874DFE88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3E113-D764-A145-A6E0-7462F39EEFC3}" type="slidenum">
              <a:rPr lang="it-IT" smtClean="0"/>
              <a:t>‹N›</a:t>
            </a:fld>
            <a:endParaRPr lang="it-IT"/>
          </a:p>
        </p:txBody>
      </p:sp>
    </p:spTree>
    <p:extLst>
      <p:ext uri="{BB962C8B-B14F-4D97-AF65-F5344CB8AC3E}">
        <p14:creationId xmlns:p14="http://schemas.microsoft.com/office/powerpoint/2010/main" val="1430835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9E74D7-F44D-0146-88C3-021789B09AA3}"/>
              </a:ext>
            </a:extLst>
          </p:cNvPr>
          <p:cNvSpPr>
            <a:spLocks noGrp="1"/>
          </p:cNvSpPr>
          <p:nvPr>
            <p:ph type="title"/>
          </p:nvPr>
        </p:nvSpPr>
        <p:spPr>
          <a:xfrm>
            <a:off x="185057" y="212725"/>
            <a:ext cx="10515600" cy="1325563"/>
          </a:xfrm>
        </p:spPr>
        <p:txBody>
          <a:bodyPr/>
          <a:lstStyle/>
          <a:p>
            <a:r>
              <a:rPr lang="it-IT" b="1" dirty="0">
                <a:solidFill>
                  <a:srgbClr val="C00000"/>
                </a:solidFill>
              </a:rPr>
              <a:t>Edmund Burke (1729 – 1797)</a:t>
            </a:r>
          </a:p>
        </p:txBody>
      </p:sp>
      <p:sp>
        <p:nvSpPr>
          <p:cNvPr id="3" name="Segnaposto contenuto 2">
            <a:extLst>
              <a:ext uri="{FF2B5EF4-FFF2-40B4-BE49-F238E27FC236}">
                <a16:creationId xmlns:a16="http://schemas.microsoft.com/office/drawing/2014/main" id="{8008A15C-942A-6842-8389-3A25DECA62FA}"/>
              </a:ext>
            </a:extLst>
          </p:cNvPr>
          <p:cNvSpPr>
            <a:spLocks noGrp="1"/>
          </p:cNvSpPr>
          <p:nvPr>
            <p:ph idx="1"/>
          </p:nvPr>
        </p:nvSpPr>
        <p:spPr>
          <a:xfrm>
            <a:off x="500744" y="1825625"/>
            <a:ext cx="6008914" cy="4351338"/>
          </a:xfrm>
        </p:spPr>
        <p:txBody>
          <a:bodyPr>
            <a:normAutofit/>
          </a:bodyPr>
          <a:lstStyle/>
          <a:p>
            <a:pPr marL="0" indent="0">
              <a:buNone/>
            </a:pPr>
            <a:r>
              <a:rPr lang="it-IT" dirty="0"/>
              <a:t>Whig</a:t>
            </a:r>
          </a:p>
          <a:p>
            <a:pPr marL="0" indent="0">
              <a:buNone/>
            </a:pPr>
            <a:r>
              <a:rPr lang="it-IT" dirty="0"/>
              <a:t>Contro un potere regio assoluto</a:t>
            </a:r>
          </a:p>
          <a:p>
            <a:pPr marL="0" indent="0">
              <a:buNone/>
            </a:pPr>
            <a:r>
              <a:rPr lang="it-IT" b="1" dirty="0"/>
              <a:t>A sostegno </a:t>
            </a:r>
            <a:r>
              <a:rPr lang="it-IT" dirty="0"/>
              <a:t>delle rivendicazioni delle colonie britanniche in America contro Giorgio III, ma </a:t>
            </a:r>
            <a:r>
              <a:rPr lang="it-IT" b="1" dirty="0"/>
              <a:t>contro</a:t>
            </a:r>
            <a:r>
              <a:rPr lang="it-IT" dirty="0"/>
              <a:t> la loro indipendenza</a:t>
            </a:r>
          </a:p>
          <a:p>
            <a:pPr marL="0" indent="0">
              <a:buNone/>
            </a:pPr>
            <a:r>
              <a:rPr lang="it-IT" b="1" dirty="0"/>
              <a:t>Contro</a:t>
            </a:r>
            <a:r>
              <a:rPr lang="it-IT" dirty="0"/>
              <a:t> la Rivoluzione francese (</a:t>
            </a:r>
            <a:r>
              <a:rPr lang="it-IT" i="1" dirty="0"/>
              <a:t>Riflessioni sulla Rivoluzione in Francia</a:t>
            </a:r>
            <a:r>
              <a:rPr lang="it-IT" dirty="0"/>
              <a:t>, 1790)</a:t>
            </a:r>
          </a:p>
        </p:txBody>
      </p:sp>
      <p:pic>
        <p:nvPicPr>
          <p:cNvPr id="5" name="Immagine 4">
            <a:extLst>
              <a:ext uri="{FF2B5EF4-FFF2-40B4-BE49-F238E27FC236}">
                <a16:creationId xmlns:a16="http://schemas.microsoft.com/office/drawing/2014/main" id="{894851C9-CC5B-924F-B2B3-FD9E9E070951}"/>
              </a:ext>
            </a:extLst>
          </p:cNvPr>
          <p:cNvPicPr>
            <a:picLocks noChangeAspect="1"/>
          </p:cNvPicPr>
          <p:nvPr/>
        </p:nvPicPr>
        <p:blipFill>
          <a:blip r:embed="rId2"/>
          <a:stretch>
            <a:fillRect/>
          </a:stretch>
        </p:blipFill>
        <p:spPr>
          <a:xfrm>
            <a:off x="7225938" y="798902"/>
            <a:ext cx="4517571" cy="5378061"/>
          </a:xfrm>
          <a:prstGeom prst="rect">
            <a:avLst/>
          </a:prstGeom>
        </p:spPr>
      </p:pic>
    </p:spTree>
    <p:extLst>
      <p:ext uri="{BB962C8B-B14F-4D97-AF65-F5344CB8AC3E}">
        <p14:creationId xmlns:p14="http://schemas.microsoft.com/office/powerpoint/2010/main" val="3695661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4BB3A3-D7E1-F143-A695-ECDC1E10689E}"/>
              </a:ext>
            </a:extLst>
          </p:cNvPr>
          <p:cNvSpPr>
            <a:spLocks noGrp="1"/>
          </p:cNvSpPr>
          <p:nvPr>
            <p:ph type="title"/>
          </p:nvPr>
        </p:nvSpPr>
        <p:spPr/>
        <p:txBody>
          <a:bodyPr/>
          <a:lstStyle/>
          <a:p>
            <a:r>
              <a:rPr lang="it-IT" b="1" dirty="0">
                <a:solidFill>
                  <a:srgbClr val="C00000"/>
                </a:solidFill>
              </a:rPr>
              <a:t>Hume e Burke</a:t>
            </a:r>
          </a:p>
        </p:txBody>
      </p:sp>
      <p:sp>
        <p:nvSpPr>
          <p:cNvPr id="3" name="Segnaposto contenuto 2">
            <a:extLst>
              <a:ext uri="{FF2B5EF4-FFF2-40B4-BE49-F238E27FC236}">
                <a16:creationId xmlns:a16="http://schemas.microsoft.com/office/drawing/2014/main" id="{37F79D90-96AB-ED49-9ADB-AF20A523C214}"/>
              </a:ext>
            </a:extLst>
          </p:cNvPr>
          <p:cNvSpPr>
            <a:spLocks noGrp="1"/>
          </p:cNvSpPr>
          <p:nvPr>
            <p:ph idx="1"/>
          </p:nvPr>
        </p:nvSpPr>
        <p:spPr>
          <a:xfrm>
            <a:off x="838200" y="1572155"/>
            <a:ext cx="10515600" cy="4935992"/>
          </a:xfrm>
        </p:spPr>
        <p:txBody>
          <a:bodyPr>
            <a:normAutofit fontScale="92500" lnSpcReduction="10000"/>
          </a:bodyPr>
          <a:lstStyle/>
          <a:p>
            <a:pPr marL="0" indent="0">
              <a:buNone/>
            </a:pPr>
            <a:r>
              <a:rPr lang="it-IT" b="1" dirty="0"/>
              <a:t>Burke</a:t>
            </a:r>
            <a:r>
              <a:rPr lang="it-IT" dirty="0"/>
              <a:t>: il senso o gusto </a:t>
            </a:r>
            <a:r>
              <a:rPr lang="it-IT" b="1" dirty="0"/>
              <a:t>naturale</a:t>
            </a:r>
            <a:r>
              <a:rPr lang="it-IT" dirty="0"/>
              <a:t> è portato di una </a:t>
            </a:r>
            <a:r>
              <a:rPr lang="it-IT" b="1" dirty="0"/>
              <a:t>comune struttura organica</a:t>
            </a:r>
            <a:r>
              <a:rPr lang="it-IT" dirty="0"/>
              <a:t>, rappresentativo di una uniformità di rappresentazioni sensibili garantita dalla struttura corporea comune a tutti gli uomini</a:t>
            </a:r>
          </a:p>
          <a:p>
            <a:pPr marL="0" indent="0">
              <a:buNone/>
            </a:pPr>
            <a:r>
              <a:rPr lang="it-IT" dirty="0"/>
              <a:t>La bellezza è una qualità intrinseca dell’oggetto [in certa misura]; è l’effetto sul soggetto di una qualità realmente posseduta dalle cose; è un costrutto mentale ma le sue cause sono oggettive; «è una qualità dei corpi che agisce meccanicamente sulla mente umana attraverso i sensi»</a:t>
            </a:r>
          </a:p>
          <a:p>
            <a:pPr marL="0" indent="0">
              <a:buNone/>
            </a:pPr>
            <a:r>
              <a:rPr lang="it-IT" b="1" dirty="0"/>
              <a:t>Hume</a:t>
            </a:r>
            <a:r>
              <a:rPr lang="it-IT" dirty="0"/>
              <a:t>: benché non neghi la «comunanza» della struttura corporea, il gusto – come </a:t>
            </a:r>
            <a:r>
              <a:rPr lang="it-IT" dirty="0" err="1"/>
              <a:t>consensus</a:t>
            </a:r>
            <a:r>
              <a:rPr lang="it-IT" dirty="0"/>
              <a:t> </a:t>
            </a:r>
            <a:r>
              <a:rPr lang="it-IT" dirty="0" err="1"/>
              <a:t>gentium</a:t>
            </a:r>
            <a:r>
              <a:rPr lang="it-IT" dirty="0"/>
              <a:t> – non è un dato naturale ma un dato storico; </a:t>
            </a:r>
          </a:p>
          <a:p>
            <a:pPr marL="0" indent="0">
              <a:buNone/>
            </a:pPr>
            <a:r>
              <a:rPr lang="it-IT" dirty="0"/>
              <a:t>la bellezza è un valore che l’oggetto acquista nella sua relazione all’oggetto</a:t>
            </a:r>
          </a:p>
          <a:p>
            <a:pPr marL="0" indent="0">
              <a:buNone/>
            </a:pPr>
            <a:endParaRPr lang="it-IT" dirty="0"/>
          </a:p>
          <a:p>
            <a:pPr marL="0" indent="0">
              <a:buNone/>
            </a:pPr>
            <a:r>
              <a:rPr lang="it-IT" dirty="0"/>
              <a:t>Per entrambi, il gusto non è più la somma delle nozioni comuni innate di Shaftesbury </a:t>
            </a:r>
          </a:p>
        </p:txBody>
      </p:sp>
    </p:spTree>
    <p:extLst>
      <p:ext uri="{BB962C8B-B14F-4D97-AF65-F5344CB8AC3E}">
        <p14:creationId xmlns:p14="http://schemas.microsoft.com/office/powerpoint/2010/main" val="226754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9A8822-E063-AA4A-A558-04F2C53CD779}"/>
              </a:ext>
            </a:extLst>
          </p:cNvPr>
          <p:cNvSpPr>
            <a:spLocks noGrp="1"/>
          </p:cNvSpPr>
          <p:nvPr>
            <p:ph type="title"/>
          </p:nvPr>
        </p:nvSpPr>
        <p:spPr>
          <a:xfrm>
            <a:off x="478971" y="133123"/>
            <a:ext cx="10515600" cy="1325563"/>
          </a:xfrm>
        </p:spPr>
        <p:txBody>
          <a:bodyPr/>
          <a:lstStyle/>
          <a:p>
            <a:r>
              <a:rPr lang="it-IT" b="1" dirty="0">
                <a:solidFill>
                  <a:srgbClr val="C00000"/>
                </a:solidFill>
              </a:rPr>
              <a:t>Hume e Burke II</a:t>
            </a:r>
            <a:endParaRPr lang="it-IT" dirty="0"/>
          </a:p>
        </p:txBody>
      </p:sp>
      <p:sp>
        <p:nvSpPr>
          <p:cNvPr id="3" name="Segnaposto contenuto 2">
            <a:extLst>
              <a:ext uri="{FF2B5EF4-FFF2-40B4-BE49-F238E27FC236}">
                <a16:creationId xmlns:a16="http://schemas.microsoft.com/office/drawing/2014/main" id="{11D989B1-8BBB-0347-9612-F1DD1634EC06}"/>
              </a:ext>
            </a:extLst>
          </p:cNvPr>
          <p:cNvSpPr>
            <a:spLocks noGrp="1"/>
          </p:cNvSpPr>
          <p:nvPr>
            <p:ph idx="1"/>
          </p:nvPr>
        </p:nvSpPr>
        <p:spPr>
          <a:xfrm>
            <a:off x="478971" y="1458686"/>
            <a:ext cx="11234058" cy="4718277"/>
          </a:xfrm>
        </p:spPr>
        <p:txBody>
          <a:bodyPr>
            <a:noAutofit/>
          </a:bodyPr>
          <a:lstStyle/>
          <a:p>
            <a:pPr marL="0" indent="0">
              <a:buNone/>
            </a:pPr>
            <a:r>
              <a:rPr lang="it-IT" sz="2700" b="1" dirty="0"/>
              <a:t>Burke</a:t>
            </a:r>
            <a:r>
              <a:rPr lang="it-IT" sz="2700" dirty="0"/>
              <a:t> attribuisce al giudizio la diversificazione dei gusti</a:t>
            </a:r>
          </a:p>
          <a:p>
            <a:pPr marL="0" indent="0">
              <a:buNone/>
            </a:pPr>
            <a:r>
              <a:rPr lang="it-IT" sz="2700" dirty="0"/>
              <a:t>Finché il gusto è naturale, è comune a tutti gli uomini, «è dalla differenza nella conoscenza che deriva una differenza di gusto»</a:t>
            </a:r>
          </a:p>
          <a:p>
            <a:pPr marL="0" indent="0">
              <a:buNone/>
            </a:pPr>
            <a:r>
              <a:rPr lang="it-IT" sz="2700" dirty="0"/>
              <a:t>L’opposizione tra immaginazione, e quindi gusto, e giudizio è opposizione tra </a:t>
            </a:r>
            <a:r>
              <a:rPr lang="it-IT" sz="2700" b="1" dirty="0"/>
              <a:t>natura e cultura</a:t>
            </a:r>
          </a:p>
          <a:p>
            <a:pPr marL="0" indent="0">
              <a:buNone/>
            </a:pPr>
            <a:r>
              <a:rPr lang="it-IT" sz="2700" b="1" dirty="0"/>
              <a:t>Hume</a:t>
            </a:r>
            <a:r>
              <a:rPr lang="it-IT" sz="2700" dirty="0"/>
              <a:t>: l’unico canone possibile del gusto è il </a:t>
            </a:r>
            <a:r>
              <a:rPr lang="it-IT" sz="2700" b="1" dirty="0"/>
              <a:t>fine taste </a:t>
            </a:r>
            <a:r>
              <a:rPr lang="it-IT" sz="2700" dirty="0"/>
              <a:t>(o </a:t>
            </a:r>
            <a:r>
              <a:rPr lang="it-IT" sz="2700" b="1" dirty="0" err="1"/>
              <a:t>critical</a:t>
            </a:r>
            <a:r>
              <a:rPr lang="it-IT" sz="2700" b="1" dirty="0"/>
              <a:t> taste</a:t>
            </a:r>
            <a:r>
              <a:rPr lang="it-IT" sz="2700" dirty="0"/>
              <a:t>)</a:t>
            </a:r>
          </a:p>
          <a:p>
            <a:pPr marL="0" indent="0">
              <a:buNone/>
            </a:pPr>
            <a:r>
              <a:rPr lang="it-IT" sz="2700" dirty="0"/>
              <a:t>Esito scettico che Burke cerca di contrastare; circolo  e relatività dei gusti in partenza e alla fine </a:t>
            </a:r>
          </a:p>
          <a:p>
            <a:pPr marL="0" indent="0">
              <a:buNone/>
            </a:pPr>
            <a:r>
              <a:rPr lang="it-IT" sz="2700" dirty="0"/>
              <a:t>Alla fine del secolo, a partire da Hume, ciò che emerge è la consapevolezza che ogni tentativo di stabilizzazione del gusto è un fenomeno di tipo </a:t>
            </a:r>
            <a:r>
              <a:rPr lang="it-IT" sz="2700" b="1" dirty="0"/>
              <a:t>storico-sociale</a:t>
            </a:r>
            <a:r>
              <a:rPr lang="it-IT" sz="2700" dirty="0"/>
              <a:t>, cioè l’espressione di una certa classe che lo impone con l’autorità di cui dispone. </a:t>
            </a:r>
          </a:p>
        </p:txBody>
      </p:sp>
    </p:spTree>
    <p:extLst>
      <p:ext uri="{BB962C8B-B14F-4D97-AF65-F5344CB8AC3E}">
        <p14:creationId xmlns:p14="http://schemas.microsoft.com/office/powerpoint/2010/main" val="66395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D776A4-4650-644C-AA6C-D525F0E88698}"/>
              </a:ext>
            </a:extLst>
          </p:cNvPr>
          <p:cNvSpPr>
            <a:spLocks noGrp="1"/>
          </p:cNvSpPr>
          <p:nvPr>
            <p:ph type="title"/>
          </p:nvPr>
        </p:nvSpPr>
        <p:spPr/>
        <p:txBody>
          <a:bodyPr/>
          <a:lstStyle/>
          <a:p>
            <a:r>
              <a:rPr lang="it-IT" b="1" dirty="0">
                <a:solidFill>
                  <a:srgbClr val="C00000"/>
                </a:solidFill>
              </a:rPr>
              <a:t>Hume e Burke III</a:t>
            </a:r>
          </a:p>
        </p:txBody>
      </p:sp>
      <p:sp>
        <p:nvSpPr>
          <p:cNvPr id="3" name="Segnaposto contenuto 2">
            <a:extLst>
              <a:ext uri="{FF2B5EF4-FFF2-40B4-BE49-F238E27FC236}">
                <a16:creationId xmlns:a16="http://schemas.microsoft.com/office/drawing/2014/main" id="{10FE6400-0AE9-D24B-9406-565F7BD6DFC3}"/>
              </a:ext>
            </a:extLst>
          </p:cNvPr>
          <p:cNvSpPr>
            <a:spLocks noGrp="1"/>
          </p:cNvSpPr>
          <p:nvPr>
            <p:ph idx="1"/>
          </p:nvPr>
        </p:nvSpPr>
        <p:spPr/>
        <p:txBody>
          <a:bodyPr/>
          <a:lstStyle/>
          <a:p>
            <a:pPr marL="0" indent="0">
              <a:buNone/>
            </a:pPr>
            <a:r>
              <a:rPr lang="it-IT" dirty="0"/>
              <a:t>La critica </a:t>
            </a:r>
            <a:r>
              <a:rPr lang="it-IT" dirty="0" err="1"/>
              <a:t>burkiana</a:t>
            </a:r>
            <a:r>
              <a:rPr lang="it-IT" dirty="0"/>
              <a:t> a Hume si concentra sulla «negazione humiana della possibilità che l’origine sensibile delle nostre idee garantisca insieme una universalità di principio. Per quanto infatti non neghi l’esistenza di una struttura organica comune negli uomini, Hume </a:t>
            </a:r>
            <a:r>
              <a:rPr lang="it-IT" b="1" dirty="0"/>
              <a:t>è sempre pronto a sottolineare più la diversità di funzione che non l’uniformità di struttura</a:t>
            </a:r>
            <a:r>
              <a:rPr lang="it-IT" dirty="0"/>
              <a:t>, sul piano organico: diversità determinata non solo da fattori patologici di disordine nella stessa base organica del soggetto, non solo dai fattori acquisiti dell’educazione, del costume, delle opinioni, delle caratteristiche nazionali, ma dalle stesse </a:t>
            </a:r>
            <a:r>
              <a:rPr lang="it-IT" b="1" dirty="0"/>
              <a:t>alterazioni naturali che determinano i diversi atteggiamenti critici nel soggetto col trascorrere dell’età</a:t>
            </a:r>
            <a:r>
              <a:rPr lang="it-IT" dirty="0"/>
              <a:t>», Lia </a:t>
            </a:r>
            <a:r>
              <a:rPr lang="it-IT" dirty="0" err="1"/>
              <a:t>Formigari</a:t>
            </a:r>
            <a:r>
              <a:rPr lang="it-IT" dirty="0"/>
              <a:t>, </a:t>
            </a:r>
            <a:r>
              <a:rPr lang="it-IT" i="1" dirty="0"/>
              <a:t>L’estetica del gusto nel Settecento inglese</a:t>
            </a:r>
            <a:r>
              <a:rPr lang="it-IT" dirty="0"/>
              <a:t>.</a:t>
            </a:r>
          </a:p>
        </p:txBody>
      </p:sp>
    </p:spTree>
    <p:extLst>
      <p:ext uri="{BB962C8B-B14F-4D97-AF65-F5344CB8AC3E}">
        <p14:creationId xmlns:p14="http://schemas.microsoft.com/office/powerpoint/2010/main" val="1116514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DB3C18-560E-9942-9AAE-F39FCEC99447}"/>
              </a:ext>
            </a:extLst>
          </p:cNvPr>
          <p:cNvSpPr>
            <a:spLocks noGrp="1"/>
          </p:cNvSpPr>
          <p:nvPr>
            <p:ph type="title"/>
          </p:nvPr>
        </p:nvSpPr>
        <p:spPr>
          <a:xfrm>
            <a:off x="3429000" y="2607582"/>
            <a:ext cx="10515600" cy="1325563"/>
          </a:xfrm>
        </p:spPr>
        <p:txBody>
          <a:bodyPr>
            <a:normAutofit/>
          </a:bodyPr>
          <a:lstStyle/>
          <a:p>
            <a:r>
              <a:rPr lang="it-IT" sz="4800" b="1" i="1" dirty="0">
                <a:solidFill>
                  <a:srgbClr val="C00000"/>
                </a:solidFill>
              </a:rPr>
              <a:t>Il bello e il sublime</a:t>
            </a:r>
          </a:p>
        </p:txBody>
      </p:sp>
    </p:spTree>
    <p:extLst>
      <p:ext uri="{BB962C8B-B14F-4D97-AF65-F5344CB8AC3E}">
        <p14:creationId xmlns:p14="http://schemas.microsoft.com/office/powerpoint/2010/main" val="3004262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47FE1-573A-B44C-94D4-F2F5D5B0C048}"/>
              </a:ext>
            </a:extLst>
          </p:cNvPr>
          <p:cNvSpPr>
            <a:spLocks noGrp="1"/>
          </p:cNvSpPr>
          <p:nvPr>
            <p:ph type="title"/>
          </p:nvPr>
        </p:nvSpPr>
        <p:spPr>
          <a:xfrm>
            <a:off x="587829" y="268107"/>
            <a:ext cx="10515600" cy="1325563"/>
          </a:xfrm>
        </p:spPr>
        <p:txBody>
          <a:bodyPr/>
          <a:lstStyle/>
          <a:p>
            <a:r>
              <a:rPr lang="it-IT" b="1" dirty="0">
                <a:solidFill>
                  <a:srgbClr val="C00000"/>
                </a:solidFill>
              </a:rPr>
              <a:t>Il Sublime di Longino</a:t>
            </a:r>
          </a:p>
        </p:txBody>
      </p:sp>
      <p:sp>
        <p:nvSpPr>
          <p:cNvPr id="3" name="Segnaposto contenuto 2">
            <a:extLst>
              <a:ext uri="{FF2B5EF4-FFF2-40B4-BE49-F238E27FC236}">
                <a16:creationId xmlns:a16="http://schemas.microsoft.com/office/drawing/2014/main" id="{53BD2C3A-7EC4-3844-9D89-850A8ACF8FD4}"/>
              </a:ext>
            </a:extLst>
          </p:cNvPr>
          <p:cNvSpPr>
            <a:spLocks noGrp="1"/>
          </p:cNvSpPr>
          <p:nvPr>
            <p:ph idx="1"/>
          </p:nvPr>
        </p:nvSpPr>
        <p:spPr>
          <a:xfrm>
            <a:off x="587829" y="1593670"/>
            <a:ext cx="10765971" cy="5264330"/>
          </a:xfrm>
        </p:spPr>
        <p:txBody>
          <a:bodyPr>
            <a:normAutofit lnSpcReduction="10000"/>
          </a:bodyPr>
          <a:lstStyle/>
          <a:p>
            <a:pPr marL="0" indent="0">
              <a:buNone/>
            </a:pPr>
            <a:r>
              <a:rPr lang="it-IT" dirty="0"/>
              <a:t>Non solo descrivere, ma anche insegnare il sublime</a:t>
            </a:r>
          </a:p>
          <a:p>
            <a:pPr marL="0" indent="0">
              <a:buNone/>
            </a:pPr>
            <a:r>
              <a:rPr lang="it-IT" dirty="0"/>
              <a:t>«Il sublime è la più alta vetta dello stile e […] i più grandi poeti e prosatori solo da qui hanno tratto il primato e si sono meritati una gloria eterna»; «porta gli ascoltatori all’</a:t>
            </a:r>
            <a:r>
              <a:rPr lang="it-IT" b="1" dirty="0"/>
              <a:t>esaltazione</a:t>
            </a:r>
            <a:r>
              <a:rPr lang="it-IT" dirty="0"/>
              <a:t>»</a:t>
            </a:r>
          </a:p>
          <a:p>
            <a:pPr marL="0" indent="0">
              <a:buNone/>
            </a:pPr>
            <a:r>
              <a:rPr lang="it-IT" dirty="0"/>
              <a:t>L’effetto, «quasi per natura», che il sublime fa sull’anima è, se unanimemente condiviso, </a:t>
            </a:r>
            <a:r>
              <a:rPr lang="it-IT" b="1" dirty="0"/>
              <a:t>garanzia della realtà e genuinità del sublime </a:t>
            </a:r>
            <a:r>
              <a:rPr lang="it-IT" dirty="0"/>
              <a:t>(cfr. Longino, VII) </a:t>
            </a:r>
          </a:p>
          <a:p>
            <a:pPr marL="0" indent="0">
              <a:buNone/>
            </a:pPr>
            <a:r>
              <a:rPr lang="it-IT" dirty="0"/>
              <a:t>Sublime e pathos: non identici!</a:t>
            </a:r>
          </a:p>
          <a:p>
            <a:pPr marL="0" indent="0">
              <a:buNone/>
            </a:pPr>
            <a:r>
              <a:rPr lang="it-IT" dirty="0"/>
              <a:t>Solo passioni nobili, magniloquenti, grandi, solenni</a:t>
            </a:r>
          </a:p>
          <a:p>
            <a:pPr marL="0" indent="0">
              <a:buNone/>
            </a:pPr>
            <a:r>
              <a:rPr lang="it-IT" dirty="0"/>
              <a:t>Il sublime è </a:t>
            </a:r>
            <a:r>
              <a:rPr lang="it-IT" b="1" dirty="0"/>
              <a:t>l’eco di una grande anima</a:t>
            </a:r>
            <a:r>
              <a:rPr lang="it-IT" dirty="0"/>
              <a:t>. Donde «talvolta un pensiero spoglio, privo di voce, è ammirato per se stesso, proprio per la sua grandezza» (9)</a:t>
            </a:r>
          </a:p>
        </p:txBody>
      </p:sp>
    </p:spTree>
    <p:extLst>
      <p:ext uri="{BB962C8B-B14F-4D97-AF65-F5344CB8AC3E}">
        <p14:creationId xmlns:p14="http://schemas.microsoft.com/office/powerpoint/2010/main" val="2984480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C25597-A521-3846-8607-A0E6F61160F5}"/>
              </a:ext>
            </a:extLst>
          </p:cNvPr>
          <p:cNvSpPr>
            <a:spLocks noGrp="1"/>
          </p:cNvSpPr>
          <p:nvPr>
            <p:ph type="title"/>
          </p:nvPr>
        </p:nvSpPr>
        <p:spPr>
          <a:xfrm>
            <a:off x="666206" y="0"/>
            <a:ext cx="10515600" cy="1325563"/>
          </a:xfrm>
        </p:spPr>
        <p:txBody>
          <a:bodyPr/>
          <a:lstStyle/>
          <a:p>
            <a:r>
              <a:rPr lang="it-IT" b="1" dirty="0">
                <a:solidFill>
                  <a:srgbClr val="C00000"/>
                </a:solidFill>
              </a:rPr>
              <a:t>Il Sublime di Longino II</a:t>
            </a:r>
          </a:p>
        </p:txBody>
      </p:sp>
      <p:sp>
        <p:nvSpPr>
          <p:cNvPr id="3" name="Segnaposto contenuto 2">
            <a:extLst>
              <a:ext uri="{FF2B5EF4-FFF2-40B4-BE49-F238E27FC236}">
                <a16:creationId xmlns:a16="http://schemas.microsoft.com/office/drawing/2014/main" id="{6FA61BDF-94F2-514E-A289-CAAFC272C4E3}"/>
              </a:ext>
            </a:extLst>
          </p:cNvPr>
          <p:cNvSpPr>
            <a:spLocks noGrp="1"/>
          </p:cNvSpPr>
          <p:nvPr>
            <p:ph idx="1"/>
          </p:nvPr>
        </p:nvSpPr>
        <p:spPr>
          <a:xfrm>
            <a:off x="666206" y="1149531"/>
            <a:ext cx="10687594" cy="5556069"/>
          </a:xfrm>
        </p:spPr>
        <p:txBody>
          <a:bodyPr>
            <a:normAutofit fontScale="92500" lnSpcReduction="10000"/>
          </a:bodyPr>
          <a:lstStyle/>
          <a:p>
            <a:pPr marL="0" indent="0">
              <a:buNone/>
            </a:pPr>
            <a:r>
              <a:rPr lang="it-IT" dirty="0"/>
              <a:t>Cinque fonti del sublime: </a:t>
            </a:r>
          </a:p>
          <a:p>
            <a:pPr marL="0" indent="0">
              <a:buNone/>
            </a:pPr>
            <a:r>
              <a:rPr lang="it-IT" dirty="0"/>
              <a:t>(tutte hanno come presupposto il talento linguistico, «senza il quale non si può fare proprio nulla); 1 e 2 congenite; 3, 4, 5 si acquisiscono attraverso l’arte:</a:t>
            </a:r>
            <a:br>
              <a:rPr lang="it-IT" dirty="0"/>
            </a:br>
            <a:r>
              <a:rPr lang="it-IT" dirty="0"/>
              <a:t>1. «La prima e la più potente è lo slancio esuberante dei </a:t>
            </a:r>
            <a:r>
              <a:rPr lang="it-IT" b="1" dirty="0"/>
              <a:t>pensieri</a:t>
            </a:r>
            <a:r>
              <a:rPr lang="it-IT" dirty="0"/>
              <a:t>»; «Il vero oratore non può nutrire pensieri bassi e ignobili. Infatti non è possibile che coloro i quali, per tutta la vita, si prendono cura e pensiero di piccolezze e servilismi esprimano cose meravigliose o degne di passare ai posteri» (9) [grandezza della concezione]</a:t>
            </a:r>
          </a:p>
          <a:p>
            <a:pPr marL="0" indent="0">
              <a:buNone/>
            </a:pPr>
            <a:r>
              <a:rPr lang="it-IT" dirty="0"/>
              <a:t>2. «La seconda è il </a:t>
            </a:r>
            <a:r>
              <a:rPr lang="it-IT" b="1" dirty="0"/>
              <a:t>pathos</a:t>
            </a:r>
            <a:r>
              <a:rPr lang="it-IT" dirty="0"/>
              <a:t> trascinante e ispirato» [grandezza della passione]</a:t>
            </a:r>
          </a:p>
          <a:p>
            <a:pPr marL="0" indent="0">
              <a:buNone/>
            </a:pPr>
            <a:r>
              <a:rPr lang="it-IT" dirty="0"/>
              <a:t>3. «La modalità </a:t>
            </a:r>
            <a:r>
              <a:rPr lang="it-IT" b="1" dirty="0"/>
              <a:t>formale</a:t>
            </a:r>
            <a:r>
              <a:rPr lang="it-IT" dirty="0"/>
              <a:t> delle figure (distingue in figure di pensiero e figure di parola) [interrogazione, asindeto, polisindeto, anafora ecc.; tecnica retorica]»</a:t>
            </a:r>
          </a:p>
          <a:p>
            <a:pPr marL="0" indent="0">
              <a:buNone/>
            </a:pPr>
            <a:r>
              <a:rPr lang="it-IT" dirty="0"/>
              <a:t>4. «L’ingegno espressivo (che consta di due parti: la selezione lessicale e l’elaborazione </a:t>
            </a:r>
            <a:r>
              <a:rPr lang="it-IT" dirty="0" err="1"/>
              <a:t>tropica</a:t>
            </a:r>
            <a:r>
              <a:rPr lang="it-IT" dirty="0"/>
              <a:t> dello stile)»</a:t>
            </a:r>
          </a:p>
          <a:p>
            <a:pPr marL="0" indent="0">
              <a:buNone/>
            </a:pPr>
            <a:r>
              <a:rPr lang="it-IT" dirty="0"/>
              <a:t>5. «il decoro e lo scarto della composizione»</a:t>
            </a:r>
          </a:p>
        </p:txBody>
      </p:sp>
    </p:spTree>
    <p:extLst>
      <p:ext uri="{BB962C8B-B14F-4D97-AF65-F5344CB8AC3E}">
        <p14:creationId xmlns:p14="http://schemas.microsoft.com/office/powerpoint/2010/main" val="89251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E6F86-20C3-8D46-9A10-0697DBCE8CE5}"/>
              </a:ext>
            </a:extLst>
          </p:cNvPr>
          <p:cNvSpPr>
            <a:spLocks noGrp="1"/>
          </p:cNvSpPr>
          <p:nvPr>
            <p:ph type="title"/>
          </p:nvPr>
        </p:nvSpPr>
        <p:spPr>
          <a:xfrm>
            <a:off x="544286" y="283029"/>
            <a:ext cx="10809514" cy="1407659"/>
          </a:xfrm>
        </p:spPr>
        <p:txBody>
          <a:bodyPr/>
          <a:lstStyle/>
          <a:p>
            <a:r>
              <a:rPr lang="it-IT" b="1" dirty="0">
                <a:solidFill>
                  <a:srgbClr val="C00000"/>
                </a:solidFill>
              </a:rPr>
              <a:t>Saffo, </a:t>
            </a:r>
            <a:r>
              <a:rPr lang="it-IT" b="1" dirty="0" err="1">
                <a:solidFill>
                  <a:srgbClr val="C00000"/>
                </a:solidFill>
              </a:rPr>
              <a:t>fr</a:t>
            </a:r>
            <a:r>
              <a:rPr lang="it-IT" b="1" dirty="0">
                <a:solidFill>
                  <a:srgbClr val="C00000"/>
                </a:solidFill>
              </a:rPr>
              <a:t>. 31</a:t>
            </a:r>
          </a:p>
        </p:txBody>
      </p:sp>
      <p:pic>
        <p:nvPicPr>
          <p:cNvPr id="4" name="Segnaposto contenuto 3">
            <a:extLst>
              <a:ext uri="{FF2B5EF4-FFF2-40B4-BE49-F238E27FC236}">
                <a16:creationId xmlns:a16="http://schemas.microsoft.com/office/drawing/2014/main" id="{9B0BBC4A-CDBB-F344-9268-02F4F9C3DCC1}"/>
              </a:ext>
            </a:extLst>
          </p:cNvPr>
          <p:cNvPicPr>
            <a:picLocks noGrp="1" noChangeAspect="1"/>
          </p:cNvPicPr>
          <p:nvPr>
            <p:ph idx="1"/>
          </p:nvPr>
        </p:nvPicPr>
        <p:blipFill>
          <a:blip r:embed="rId2"/>
          <a:stretch>
            <a:fillRect/>
          </a:stretch>
        </p:blipFill>
        <p:spPr>
          <a:xfrm>
            <a:off x="6957153" y="55369"/>
            <a:ext cx="4780146" cy="6802631"/>
          </a:xfrm>
          <a:prstGeom prst="rect">
            <a:avLst/>
          </a:prstGeom>
        </p:spPr>
      </p:pic>
      <p:sp>
        <p:nvSpPr>
          <p:cNvPr id="5" name="Rettangolo 4">
            <a:extLst>
              <a:ext uri="{FF2B5EF4-FFF2-40B4-BE49-F238E27FC236}">
                <a16:creationId xmlns:a16="http://schemas.microsoft.com/office/drawing/2014/main" id="{A5F5F3E9-357E-3045-AA3A-054B326B712A}"/>
              </a:ext>
            </a:extLst>
          </p:cNvPr>
          <p:cNvSpPr/>
          <p:nvPr/>
        </p:nvSpPr>
        <p:spPr>
          <a:xfrm>
            <a:off x="1294151" y="1918348"/>
            <a:ext cx="6096000" cy="4401205"/>
          </a:xfrm>
          <a:prstGeom prst="rect">
            <a:avLst/>
          </a:prstGeom>
        </p:spPr>
        <p:txBody>
          <a:bodyPr>
            <a:spAutoFit/>
          </a:bodyPr>
          <a:lstStyle/>
          <a:p>
            <a:pPr algn="just"/>
            <a:r>
              <a:rPr lang="it-IT" sz="2000" dirty="0"/>
              <a:t>A me pare uguale agli </a:t>
            </a:r>
            <a:r>
              <a:rPr lang="it-IT" sz="2000" dirty="0" err="1"/>
              <a:t>dèi</a:t>
            </a:r>
            <a:r>
              <a:rPr lang="it-IT" sz="2000" dirty="0"/>
              <a:t> </a:t>
            </a:r>
          </a:p>
          <a:p>
            <a:pPr algn="just"/>
            <a:r>
              <a:rPr lang="it-IT" sz="2000" dirty="0"/>
              <a:t>      chi a te vicino così dolce </a:t>
            </a:r>
          </a:p>
          <a:p>
            <a:pPr algn="just"/>
            <a:r>
              <a:rPr lang="it-IT" sz="2000" dirty="0"/>
              <a:t>      suono ascolta mentre tu parli </a:t>
            </a:r>
          </a:p>
          <a:p>
            <a:pPr algn="just"/>
            <a:r>
              <a:rPr lang="it-IT" sz="2000" dirty="0"/>
              <a:t>      e ridi amorosamente. Subito a me </a:t>
            </a:r>
          </a:p>
          <a:p>
            <a:pPr algn="just"/>
            <a:r>
              <a:rPr lang="it-IT" sz="2000" dirty="0"/>
              <a:t>5    il cuore si agita nel petto </a:t>
            </a:r>
          </a:p>
          <a:p>
            <a:pPr algn="just"/>
            <a:r>
              <a:rPr lang="it-IT" sz="2000" dirty="0"/>
              <a:t>      solo che appena ti veda, e la voce </a:t>
            </a:r>
          </a:p>
          <a:p>
            <a:pPr algn="just"/>
            <a:r>
              <a:rPr lang="it-IT" sz="2000" dirty="0"/>
              <a:t>      si perde nella lingua inerte. </a:t>
            </a:r>
          </a:p>
          <a:p>
            <a:pPr algn="just"/>
            <a:r>
              <a:rPr lang="it-IT" sz="2000" dirty="0"/>
              <a:t>      Un fuoco sottile affiora rapido alla pelle, </a:t>
            </a:r>
          </a:p>
          <a:p>
            <a:pPr algn="just"/>
            <a:r>
              <a:rPr lang="it-IT" sz="2000" dirty="0"/>
              <a:t>      e ho buio negli occhi e il rombo </a:t>
            </a:r>
          </a:p>
          <a:p>
            <a:pPr algn="just"/>
            <a:r>
              <a:rPr lang="it-IT" sz="2000" dirty="0"/>
              <a:t>10  del sangue nelle orecchie. </a:t>
            </a:r>
          </a:p>
          <a:p>
            <a:pPr algn="just"/>
            <a:r>
              <a:rPr lang="it-IT" sz="2000" dirty="0"/>
              <a:t>      E tutta in sudore e tremante </a:t>
            </a:r>
          </a:p>
          <a:p>
            <a:pPr algn="just"/>
            <a:r>
              <a:rPr lang="it-IT" sz="2000" dirty="0"/>
              <a:t>      come erba patita scoloro: </a:t>
            </a:r>
          </a:p>
          <a:p>
            <a:pPr algn="just"/>
            <a:r>
              <a:rPr lang="it-IT" sz="2000" dirty="0"/>
              <a:t>      e morte non pare lontana </a:t>
            </a:r>
          </a:p>
          <a:p>
            <a:pPr algn="just"/>
            <a:r>
              <a:rPr lang="it-IT" sz="2000" dirty="0"/>
              <a:t>      a me rapita di mente. </a:t>
            </a:r>
            <a:endParaRPr lang="it-IT" sz="2000" b="0" i="0" u="none" strike="noStrike" dirty="0">
              <a:effectLst/>
            </a:endParaRPr>
          </a:p>
        </p:txBody>
      </p:sp>
    </p:spTree>
    <p:extLst>
      <p:ext uri="{BB962C8B-B14F-4D97-AF65-F5344CB8AC3E}">
        <p14:creationId xmlns:p14="http://schemas.microsoft.com/office/powerpoint/2010/main" val="421556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D18CA2-88A1-3A48-B566-84592B07DD3C}"/>
              </a:ext>
            </a:extLst>
          </p:cNvPr>
          <p:cNvSpPr>
            <a:spLocks noGrp="1"/>
          </p:cNvSpPr>
          <p:nvPr>
            <p:ph type="title"/>
          </p:nvPr>
        </p:nvSpPr>
        <p:spPr>
          <a:xfrm>
            <a:off x="478971" y="365125"/>
            <a:ext cx="11168743" cy="1325563"/>
          </a:xfrm>
        </p:spPr>
        <p:txBody>
          <a:bodyPr/>
          <a:lstStyle/>
          <a:p>
            <a:r>
              <a:rPr lang="it-IT" b="1" dirty="0">
                <a:solidFill>
                  <a:srgbClr val="C00000"/>
                </a:solidFill>
              </a:rPr>
              <a:t>Il sublime dopo Longino</a:t>
            </a:r>
          </a:p>
        </p:txBody>
      </p:sp>
      <p:sp>
        <p:nvSpPr>
          <p:cNvPr id="3" name="Segnaposto contenuto 2">
            <a:extLst>
              <a:ext uri="{FF2B5EF4-FFF2-40B4-BE49-F238E27FC236}">
                <a16:creationId xmlns:a16="http://schemas.microsoft.com/office/drawing/2014/main" id="{0855F899-57D5-AB4E-BF29-98E2240AA2D7}"/>
              </a:ext>
            </a:extLst>
          </p:cNvPr>
          <p:cNvSpPr>
            <a:spLocks noGrp="1"/>
          </p:cNvSpPr>
          <p:nvPr>
            <p:ph idx="1"/>
          </p:nvPr>
        </p:nvSpPr>
        <p:spPr>
          <a:xfrm>
            <a:off x="478971" y="1690688"/>
            <a:ext cx="11168743" cy="4862512"/>
          </a:xfrm>
        </p:spPr>
        <p:txBody>
          <a:bodyPr>
            <a:normAutofit fontScale="92500" lnSpcReduction="20000"/>
          </a:bodyPr>
          <a:lstStyle/>
          <a:p>
            <a:pPr marL="0" indent="0">
              <a:buNone/>
            </a:pPr>
            <a:r>
              <a:rPr lang="it-IT" dirty="0"/>
              <a:t>Tradotto per la prima volta nel Cinquecento dall’umanista Francesco </a:t>
            </a:r>
            <a:r>
              <a:rPr lang="it-IT" dirty="0" err="1"/>
              <a:t>Robertello</a:t>
            </a:r>
            <a:r>
              <a:rPr lang="it-IT" dirty="0"/>
              <a:t> (1516-1567)</a:t>
            </a:r>
          </a:p>
          <a:p>
            <a:pPr marL="0" indent="0">
              <a:buNone/>
            </a:pPr>
            <a:r>
              <a:rPr lang="it-IT" dirty="0"/>
              <a:t>Riportato in auge, a livello internazionale, da </a:t>
            </a:r>
            <a:r>
              <a:rPr lang="it-IT" dirty="0" err="1"/>
              <a:t>Boileau</a:t>
            </a:r>
            <a:r>
              <a:rPr lang="it-IT" dirty="0"/>
              <a:t> che lo traduce in francese nel 1674</a:t>
            </a:r>
          </a:p>
          <a:p>
            <a:pPr marL="0" indent="0">
              <a:buNone/>
            </a:pPr>
            <a:r>
              <a:rPr lang="it-IT" dirty="0"/>
              <a:t>Stile sublime / (effetto) sublime:</a:t>
            </a:r>
          </a:p>
          <a:p>
            <a:pPr marL="0" indent="0">
              <a:buNone/>
            </a:pPr>
            <a:r>
              <a:rPr lang="it-IT" dirty="0"/>
              <a:t>Lo </a:t>
            </a:r>
            <a:r>
              <a:rPr lang="it-IT" b="1" dirty="0"/>
              <a:t>stile sublime </a:t>
            </a:r>
            <a:r>
              <a:rPr lang="it-IT" dirty="0"/>
              <a:t>è uno degli stili definiti dalla retorica antica, contraddistinto da linguaggio ornato, argomento eroico, finalizzato alla commozione del lettore/ascoltatore</a:t>
            </a:r>
          </a:p>
          <a:p>
            <a:pPr marL="0" indent="0">
              <a:buNone/>
            </a:pPr>
            <a:r>
              <a:rPr lang="it-IT" dirty="0"/>
              <a:t>Il sublime (o </a:t>
            </a:r>
            <a:r>
              <a:rPr lang="it-IT" b="1" dirty="0"/>
              <a:t>effetto sublime</a:t>
            </a:r>
            <a:r>
              <a:rPr lang="it-IT" dirty="0"/>
              <a:t>) è elevazione dell’animo; è il «terribile» e «possente» che irrompe nel discorso e che può dipendere anche da una sola parola, una sola figura, uno solo pensiero </a:t>
            </a:r>
          </a:p>
          <a:p>
            <a:pPr marL="0" indent="0">
              <a:buNone/>
            </a:pPr>
            <a:r>
              <a:rPr lang="it-IT" dirty="0"/>
              <a:t>Non esclusivamente un fatto stilistico ma anche, e innanzitutto, un fatto psicologico</a:t>
            </a:r>
          </a:p>
          <a:p>
            <a:pPr marL="0" indent="0">
              <a:buNone/>
            </a:pPr>
            <a:r>
              <a:rPr lang="it-IT" dirty="0" err="1"/>
              <a:t>Boileau</a:t>
            </a:r>
            <a:r>
              <a:rPr lang="it-IT" dirty="0"/>
              <a:t> </a:t>
            </a:r>
            <a:r>
              <a:rPr lang="it-IT" b="1" dirty="0"/>
              <a:t>sposta l’accento dal produttore del sublime al suo fruitore</a:t>
            </a:r>
          </a:p>
          <a:p>
            <a:endParaRPr lang="it-IT" dirty="0"/>
          </a:p>
          <a:p>
            <a:endParaRPr lang="it-IT" dirty="0"/>
          </a:p>
        </p:txBody>
      </p:sp>
    </p:spTree>
    <p:extLst>
      <p:ext uri="{BB962C8B-B14F-4D97-AF65-F5344CB8AC3E}">
        <p14:creationId xmlns:p14="http://schemas.microsoft.com/office/powerpoint/2010/main" val="3653812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063B1B-64B0-0640-BFDE-59FE162582F0}"/>
              </a:ext>
            </a:extLst>
          </p:cNvPr>
          <p:cNvSpPr>
            <a:spLocks noGrp="1"/>
          </p:cNvSpPr>
          <p:nvPr>
            <p:ph type="title"/>
          </p:nvPr>
        </p:nvSpPr>
        <p:spPr>
          <a:xfrm>
            <a:off x="838200" y="188444"/>
            <a:ext cx="10515600" cy="1325563"/>
          </a:xfrm>
        </p:spPr>
        <p:txBody>
          <a:bodyPr/>
          <a:lstStyle/>
          <a:p>
            <a:r>
              <a:rPr lang="it-IT" b="1" dirty="0">
                <a:solidFill>
                  <a:srgbClr val="C00000"/>
                </a:solidFill>
              </a:rPr>
              <a:t>Il sublime in Inghilterra </a:t>
            </a:r>
          </a:p>
        </p:txBody>
      </p:sp>
      <p:sp>
        <p:nvSpPr>
          <p:cNvPr id="3" name="Segnaposto contenuto 2">
            <a:extLst>
              <a:ext uri="{FF2B5EF4-FFF2-40B4-BE49-F238E27FC236}">
                <a16:creationId xmlns:a16="http://schemas.microsoft.com/office/drawing/2014/main" id="{6DE380E0-1AE7-8546-B48A-FA6177636064}"/>
              </a:ext>
            </a:extLst>
          </p:cNvPr>
          <p:cNvSpPr>
            <a:spLocks noGrp="1"/>
          </p:cNvSpPr>
          <p:nvPr>
            <p:ph idx="1"/>
          </p:nvPr>
        </p:nvSpPr>
        <p:spPr>
          <a:xfrm>
            <a:off x="838200" y="1514007"/>
            <a:ext cx="10515600" cy="4662956"/>
          </a:xfrm>
        </p:spPr>
        <p:txBody>
          <a:bodyPr>
            <a:normAutofit/>
          </a:bodyPr>
          <a:lstStyle/>
          <a:p>
            <a:pPr marL="0" indent="0" algn="ctr">
              <a:buNone/>
            </a:pPr>
            <a:r>
              <a:rPr lang="it-IT" sz="3200" dirty="0"/>
              <a:t>Due linee:</a:t>
            </a:r>
          </a:p>
          <a:p>
            <a:pPr marL="0" indent="0" algn="ctr">
              <a:buNone/>
            </a:pPr>
            <a:r>
              <a:rPr lang="it-IT" sz="3200" dirty="0"/>
              <a:t>1. </a:t>
            </a:r>
            <a:r>
              <a:rPr lang="it-IT" sz="3200" b="1" u="sng" dirty="0"/>
              <a:t>Sublime ideale</a:t>
            </a:r>
            <a:r>
              <a:rPr lang="it-IT" sz="3200" dirty="0"/>
              <a:t> (focus sulla grandezza dei pensieri)</a:t>
            </a:r>
          </a:p>
          <a:p>
            <a:pPr marL="0" indent="0" algn="ctr">
              <a:buNone/>
            </a:pPr>
            <a:r>
              <a:rPr lang="it-IT" sz="3200" dirty="0"/>
              <a:t>Joseph Addison, </a:t>
            </a:r>
            <a:r>
              <a:rPr lang="it-IT" sz="3200" i="1" dirty="0"/>
              <a:t>I piaceri dell’immaginazione </a:t>
            </a:r>
            <a:r>
              <a:rPr lang="it-IT" sz="3200" dirty="0"/>
              <a:t>(1712); all’immaginazione «piace venir riempita da un oggetto, tentar di afferrare cose troppo grandi»; piaceri che procedono dagli oggetti che abbiamo dinanzi ai nostri occhi (piaceri primari) e dalle loro idee (piaceri secondari); sublime </a:t>
            </a:r>
            <a:r>
              <a:rPr lang="it-IT" sz="3200" b="1" dirty="0"/>
              <a:t>naturale</a:t>
            </a:r>
            <a:r>
              <a:rPr lang="it-IT" sz="3200" dirty="0"/>
              <a:t>; </a:t>
            </a:r>
          </a:p>
          <a:p>
            <a:pPr marL="0" indent="0" algn="ctr">
              <a:buNone/>
            </a:pPr>
            <a:r>
              <a:rPr lang="it-IT" sz="3200" dirty="0"/>
              <a:t>2. </a:t>
            </a:r>
            <a:r>
              <a:rPr lang="it-IT" sz="3200" b="1" u="sng" dirty="0"/>
              <a:t>Sublime patetico </a:t>
            </a:r>
            <a:r>
              <a:rPr lang="it-IT" sz="3200" dirty="0"/>
              <a:t>(focus sulla grandezza delle emozioni)</a:t>
            </a:r>
          </a:p>
          <a:p>
            <a:pPr marL="0" indent="0" algn="ctr">
              <a:buNone/>
            </a:pPr>
            <a:r>
              <a:rPr lang="it-IT" sz="3200" dirty="0"/>
              <a:t>John Dennis, sublime patetico </a:t>
            </a:r>
            <a:r>
              <a:rPr lang="it-IT" sz="3200" b="1" dirty="0"/>
              <a:t>religioso</a:t>
            </a:r>
          </a:p>
        </p:txBody>
      </p:sp>
    </p:spTree>
    <p:extLst>
      <p:ext uri="{BB962C8B-B14F-4D97-AF65-F5344CB8AC3E}">
        <p14:creationId xmlns:p14="http://schemas.microsoft.com/office/powerpoint/2010/main" val="658307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D9235E-05E3-FC4C-9573-D38634AB581B}"/>
              </a:ext>
            </a:extLst>
          </p:cNvPr>
          <p:cNvSpPr>
            <a:spLocks noGrp="1"/>
          </p:cNvSpPr>
          <p:nvPr>
            <p:ph type="title"/>
          </p:nvPr>
        </p:nvSpPr>
        <p:spPr>
          <a:xfrm>
            <a:off x="598358" y="230214"/>
            <a:ext cx="10515600" cy="1325563"/>
          </a:xfrm>
        </p:spPr>
        <p:txBody>
          <a:bodyPr/>
          <a:lstStyle/>
          <a:p>
            <a:r>
              <a:rPr lang="it-IT" b="1" dirty="0">
                <a:solidFill>
                  <a:srgbClr val="C00000"/>
                </a:solidFill>
              </a:rPr>
              <a:t>Sublime religioso</a:t>
            </a:r>
          </a:p>
        </p:txBody>
      </p:sp>
      <p:sp>
        <p:nvSpPr>
          <p:cNvPr id="3" name="Segnaposto contenuto 2">
            <a:extLst>
              <a:ext uri="{FF2B5EF4-FFF2-40B4-BE49-F238E27FC236}">
                <a16:creationId xmlns:a16="http://schemas.microsoft.com/office/drawing/2014/main" id="{008324D8-63EB-C549-829C-2F612B0026C6}"/>
              </a:ext>
            </a:extLst>
          </p:cNvPr>
          <p:cNvSpPr>
            <a:spLocks noGrp="1"/>
          </p:cNvSpPr>
          <p:nvPr>
            <p:ph idx="1"/>
          </p:nvPr>
        </p:nvSpPr>
        <p:spPr>
          <a:xfrm>
            <a:off x="598358" y="1555778"/>
            <a:ext cx="10755442" cy="5069874"/>
          </a:xfrm>
        </p:spPr>
        <p:txBody>
          <a:bodyPr>
            <a:normAutofit fontScale="92500" lnSpcReduction="10000"/>
          </a:bodyPr>
          <a:lstStyle/>
          <a:p>
            <a:pPr marL="0" indent="0">
              <a:buNone/>
            </a:pPr>
            <a:r>
              <a:rPr lang="it-IT" dirty="0"/>
              <a:t>John Dennis (Londra, 1657-1734), </a:t>
            </a:r>
            <a:r>
              <a:rPr lang="it-IT" i="1" dirty="0"/>
              <a:t>Critica della poesia </a:t>
            </a:r>
            <a:r>
              <a:rPr lang="it-IT" dirty="0"/>
              <a:t>(1704).</a:t>
            </a:r>
          </a:p>
          <a:p>
            <a:pPr marL="0" indent="0">
              <a:buNone/>
            </a:pPr>
            <a:r>
              <a:rPr lang="it-IT" i="1" dirty="0" err="1"/>
              <a:t>Docere</a:t>
            </a:r>
            <a:r>
              <a:rPr lang="it-IT" i="1" dirty="0"/>
              <a:t> </a:t>
            </a:r>
            <a:r>
              <a:rPr lang="it-IT" i="1" dirty="0" err="1"/>
              <a:t>delectando</a:t>
            </a:r>
            <a:r>
              <a:rPr lang="it-IT" i="1" dirty="0"/>
              <a:t> </a:t>
            </a:r>
          </a:p>
          <a:p>
            <a:pPr marL="0" indent="0">
              <a:buNone/>
            </a:pPr>
            <a:r>
              <a:rPr lang="it-IT" dirty="0"/>
              <a:t>«qualsiasi tipo di ammaestramento dipende dalla passione. Gli stessi </a:t>
            </a:r>
            <a:r>
              <a:rPr lang="it-IT" dirty="0" err="1"/>
              <a:t>ﬁlosoﬁ</a:t>
            </a:r>
            <a:r>
              <a:rPr lang="it-IT" dirty="0"/>
              <a:t> morali, anche i più austeri fra loro, </a:t>
            </a:r>
            <a:r>
              <a:rPr lang="it-IT" b="1" dirty="0"/>
              <a:t>non potranno mai ammaestrare e riformare se non commuovono</a:t>
            </a:r>
            <a:r>
              <a:rPr lang="it-IT" dirty="0"/>
              <a:t>; poiché o essi rendono il vizio odioso e la virtù amabile, oppure trattengono dall’uno con la paura della miseria, o incitano all’altra con la felicità che prospettano, ovvero fanno leva sulla vergogna o sull’orgoglio o sull’indignazione. </a:t>
            </a:r>
          </a:p>
          <a:p>
            <a:pPr marL="0" indent="0">
              <a:buNone/>
            </a:pPr>
            <a:r>
              <a:rPr lang="it-IT" dirty="0"/>
              <a:t>Di conseguenza, </a:t>
            </a:r>
            <a:r>
              <a:rPr lang="it-IT" b="1" dirty="0"/>
              <a:t>la poesia ammaestra e riforma più potentemente di quanto non possa fare la </a:t>
            </a:r>
            <a:r>
              <a:rPr lang="it-IT" b="1" dirty="0" err="1"/>
              <a:t>ﬁlosoﬁa</a:t>
            </a:r>
            <a:r>
              <a:rPr lang="it-IT" dirty="0"/>
              <a:t>, perché essa più potentemente commuove, ammaestrando perciò anche più facilmente</a:t>
            </a:r>
          </a:p>
          <a:p>
            <a:pPr marL="0" indent="0">
              <a:buNone/>
            </a:pPr>
            <a:r>
              <a:rPr lang="it-IT" dirty="0"/>
              <a:t>La passione più grande è suscitata da ciò che più di ogni altra cosa è straordinario e grande: </a:t>
            </a:r>
            <a:r>
              <a:rPr lang="it-IT" b="1" dirty="0"/>
              <a:t>Dio</a:t>
            </a:r>
          </a:p>
        </p:txBody>
      </p:sp>
    </p:spTree>
    <p:extLst>
      <p:ext uri="{BB962C8B-B14F-4D97-AF65-F5344CB8AC3E}">
        <p14:creationId xmlns:p14="http://schemas.microsoft.com/office/powerpoint/2010/main" val="421583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1BC265-0DB0-BB47-92F3-934C8DE90E48}"/>
              </a:ext>
            </a:extLst>
          </p:cNvPr>
          <p:cNvSpPr>
            <a:spLocks noGrp="1"/>
          </p:cNvSpPr>
          <p:nvPr>
            <p:ph type="title"/>
          </p:nvPr>
        </p:nvSpPr>
        <p:spPr>
          <a:xfrm>
            <a:off x="756724" y="193747"/>
            <a:ext cx="10515600" cy="1325563"/>
          </a:xfrm>
        </p:spPr>
        <p:txBody>
          <a:bodyPr/>
          <a:lstStyle/>
          <a:p>
            <a:r>
              <a:rPr lang="it-IT" b="1" i="1" dirty="0">
                <a:solidFill>
                  <a:srgbClr val="C00000"/>
                </a:solidFill>
              </a:rPr>
              <a:t>On taste</a:t>
            </a:r>
            <a:endParaRPr lang="it-IT" dirty="0"/>
          </a:p>
        </p:txBody>
      </p:sp>
      <p:sp>
        <p:nvSpPr>
          <p:cNvPr id="3" name="Segnaposto contenuto 2">
            <a:extLst>
              <a:ext uri="{FF2B5EF4-FFF2-40B4-BE49-F238E27FC236}">
                <a16:creationId xmlns:a16="http://schemas.microsoft.com/office/drawing/2014/main" id="{761A70BB-97D8-B841-A3E5-DF4C79060E28}"/>
              </a:ext>
            </a:extLst>
          </p:cNvPr>
          <p:cNvSpPr>
            <a:spLocks noGrp="1"/>
          </p:cNvSpPr>
          <p:nvPr>
            <p:ph idx="1"/>
          </p:nvPr>
        </p:nvSpPr>
        <p:spPr>
          <a:xfrm>
            <a:off x="675249" y="1519310"/>
            <a:ext cx="10678551" cy="5176911"/>
          </a:xfrm>
        </p:spPr>
        <p:txBody>
          <a:bodyPr>
            <a:normAutofit fontScale="92500" lnSpcReduction="10000"/>
          </a:bodyPr>
          <a:lstStyle/>
          <a:p>
            <a:pPr marL="0" indent="0">
              <a:buNone/>
            </a:pPr>
            <a:r>
              <a:rPr lang="it-IT" dirty="0"/>
              <a:t>«Da un punto di vista </a:t>
            </a:r>
            <a:r>
              <a:rPr lang="it-IT" b="1" dirty="0"/>
              <a:t>superficiale</a:t>
            </a:r>
            <a:r>
              <a:rPr lang="it-IT" dirty="0"/>
              <a:t> può sembrare che differiamo molto considerevolmente l’uno dall’altro nei nostri ragionamenti, e non meno nei nostri piaceri; ma nonostante questa differenza, che ritengo più </a:t>
            </a:r>
            <a:r>
              <a:rPr lang="it-IT" b="1" dirty="0"/>
              <a:t>apparente</a:t>
            </a:r>
            <a:r>
              <a:rPr lang="it-IT" dirty="0"/>
              <a:t> che reale, è probabile che </a:t>
            </a:r>
            <a:r>
              <a:rPr lang="it-IT" b="1" dirty="0"/>
              <a:t>la regola</a:t>
            </a:r>
            <a:r>
              <a:rPr lang="it-IT" dirty="0"/>
              <a:t> sia della </a:t>
            </a:r>
            <a:r>
              <a:rPr lang="it-IT" b="1" dirty="0"/>
              <a:t>ragione</a:t>
            </a:r>
            <a:r>
              <a:rPr lang="it-IT" dirty="0"/>
              <a:t> che del gusto abbia in tutte le creature umane le stesse caratteristiche» (I, 51)</a:t>
            </a:r>
          </a:p>
          <a:p>
            <a:pPr marL="0" indent="0">
              <a:buNone/>
            </a:pPr>
            <a:r>
              <a:rPr lang="it-IT" dirty="0"/>
              <a:t>«Logica del gusto», «Leggi invariabili e certe» al pari di quelle che valgono nel campo della pura </a:t>
            </a:r>
            <a:r>
              <a:rPr lang="it-IT" b="1" dirty="0"/>
              <a:t>ragione</a:t>
            </a:r>
          </a:p>
          <a:p>
            <a:pPr marL="0" indent="0">
              <a:buNone/>
            </a:pPr>
            <a:r>
              <a:rPr lang="it-IT" b="1" dirty="0"/>
              <a:t>Gusto</a:t>
            </a:r>
            <a:r>
              <a:rPr lang="it-IT" dirty="0"/>
              <a:t>: «quella facoltà o quelle facoltà della mente che sono impressionate dalle opere dell’immaginazione e dalle belle arti o che formulano un giudizio su di esse» (53)</a:t>
            </a:r>
          </a:p>
          <a:p>
            <a:pPr marL="0" indent="0">
              <a:buNone/>
            </a:pPr>
            <a:r>
              <a:rPr lang="it-IT" b="1" dirty="0"/>
              <a:t>Obiettivo della </a:t>
            </a:r>
            <a:r>
              <a:rPr lang="it-IT" b="1" i="1" dirty="0" err="1"/>
              <a:t>Inquiry</a:t>
            </a:r>
            <a:r>
              <a:rPr lang="it-IT" dirty="0"/>
              <a:t>: «trovare se vi siano dei principi, in base ai quali l’immaginazione è colpita, così generali, così fondati e certi, da fornire i mezzi per </a:t>
            </a:r>
            <a:r>
              <a:rPr lang="it-IT" b="1" dirty="0"/>
              <a:t>ragionarne</a:t>
            </a:r>
            <a:r>
              <a:rPr lang="it-IT" dirty="0"/>
              <a:t> in modo soddisfacente. E tali principi del gusto io ritengo vi siano» (53)</a:t>
            </a:r>
          </a:p>
        </p:txBody>
      </p:sp>
    </p:spTree>
    <p:extLst>
      <p:ext uri="{BB962C8B-B14F-4D97-AF65-F5344CB8AC3E}">
        <p14:creationId xmlns:p14="http://schemas.microsoft.com/office/powerpoint/2010/main" val="3803194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DABB8DA-AA98-C84F-B442-6667E2A90BA7}"/>
              </a:ext>
            </a:extLst>
          </p:cNvPr>
          <p:cNvPicPr>
            <a:picLocks noGrp="1" noChangeAspect="1"/>
          </p:cNvPicPr>
          <p:nvPr>
            <p:ph idx="1"/>
          </p:nvPr>
        </p:nvPicPr>
        <p:blipFill>
          <a:blip r:embed="rId2"/>
          <a:stretch>
            <a:fillRect/>
          </a:stretch>
        </p:blipFill>
        <p:spPr>
          <a:xfrm>
            <a:off x="3599628" y="526617"/>
            <a:ext cx="4392905" cy="5853547"/>
          </a:xfrm>
        </p:spPr>
      </p:pic>
    </p:spTree>
    <p:extLst>
      <p:ext uri="{BB962C8B-B14F-4D97-AF65-F5344CB8AC3E}">
        <p14:creationId xmlns:p14="http://schemas.microsoft.com/office/powerpoint/2010/main" val="3151271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799C956-8510-A041-B89D-8C608BE72ED9}"/>
              </a:ext>
            </a:extLst>
          </p:cNvPr>
          <p:cNvPicPr>
            <a:picLocks noGrp="1" noChangeAspect="1"/>
          </p:cNvPicPr>
          <p:nvPr>
            <p:ph idx="1"/>
          </p:nvPr>
        </p:nvPicPr>
        <p:blipFill>
          <a:blip r:embed="rId2"/>
          <a:stretch>
            <a:fillRect/>
          </a:stretch>
        </p:blipFill>
        <p:spPr>
          <a:xfrm>
            <a:off x="298647" y="247736"/>
            <a:ext cx="4764419" cy="6352560"/>
          </a:xfrm>
        </p:spPr>
      </p:pic>
      <p:pic>
        <p:nvPicPr>
          <p:cNvPr id="7" name="Immagine 6">
            <a:extLst>
              <a:ext uri="{FF2B5EF4-FFF2-40B4-BE49-F238E27FC236}">
                <a16:creationId xmlns:a16="http://schemas.microsoft.com/office/drawing/2014/main" id="{825F00D1-215A-254E-A938-0C84CC53BD74}"/>
              </a:ext>
            </a:extLst>
          </p:cNvPr>
          <p:cNvPicPr>
            <a:picLocks noChangeAspect="1"/>
          </p:cNvPicPr>
          <p:nvPr/>
        </p:nvPicPr>
        <p:blipFill>
          <a:blip r:embed="rId3"/>
          <a:stretch>
            <a:fillRect/>
          </a:stretch>
        </p:blipFill>
        <p:spPr>
          <a:xfrm>
            <a:off x="5260623" y="1066799"/>
            <a:ext cx="6615289" cy="4961467"/>
          </a:xfrm>
          <a:prstGeom prst="rect">
            <a:avLst/>
          </a:prstGeom>
        </p:spPr>
      </p:pic>
    </p:spTree>
    <p:extLst>
      <p:ext uri="{BB962C8B-B14F-4D97-AF65-F5344CB8AC3E}">
        <p14:creationId xmlns:p14="http://schemas.microsoft.com/office/powerpoint/2010/main" val="513147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CB3A4A-5B1A-0949-8722-DE2764E4031A}"/>
              </a:ext>
            </a:extLst>
          </p:cNvPr>
          <p:cNvSpPr>
            <a:spLocks noGrp="1"/>
          </p:cNvSpPr>
          <p:nvPr>
            <p:ph type="title"/>
          </p:nvPr>
        </p:nvSpPr>
        <p:spPr>
          <a:xfrm>
            <a:off x="685800" y="176665"/>
            <a:ext cx="10515600" cy="1325563"/>
          </a:xfrm>
        </p:spPr>
        <p:txBody>
          <a:bodyPr/>
          <a:lstStyle/>
          <a:p>
            <a:r>
              <a:rPr lang="it-IT" b="1" dirty="0">
                <a:solidFill>
                  <a:srgbClr val="C00000"/>
                </a:solidFill>
              </a:rPr>
              <a:t>Obiettivi della </a:t>
            </a:r>
            <a:r>
              <a:rPr lang="it-IT" b="1" i="1" dirty="0" err="1">
                <a:solidFill>
                  <a:srgbClr val="C00000"/>
                </a:solidFill>
              </a:rPr>
              <a:t>Inquiry</a:t>
            </a:r>
            <a:endParaRPr lang="it-IT" b="1" i="1" dirty="0">
              <a:solidFill>
                <a:srgbClr val="C00000"/>
              </a:solidFill>
            </a:endParaRPr>
          </a:p>
        </p:txBody>
      </p:sp>
      <p:sp>
        <p:nvSpPr>
          <p:cNvPr id="3" name="Segnaposto contenuto 2">
            <a:extLst>
              <a:ext uri="{FF2B5EF4-FFF2-40B4-BE49-F238E27FC236}">
                <a16:creationId xmlns:a16="http://schemas.microsoft.com/office/drawing/2014/main" id="{5FCF2541-C59C-804A-97B4-94F91C57E768}"/>
              </a:ext>
            </a:extLst>
          </p:cNvPr>
          <p:cNvSpPr>
            <a:spLocks noGrp="1"/>
          </p:cNvSpPr>
          <p:nvPr>
            <p:ph idx="1"/>
          </p:nvPr>
        </p:nvSpPr>
        <p:spPr>
          <a:xfrm>
            <a:off x="838200" y="1502228"/>
            <a:ext cx="10515600" cy="5138057"/>
          </a:xfrm>
        </p:spPr>
        <p:txBody>
          <a:bodyPr>
            <a:normAutofit lnSpcReduction="10000"/>
          </a:bodyPr>
          <a:lstStyle/>
          <a:p>
            <a:pPr marL="0" indent="0">
              <a:buNone/>
            </a:pPr>
            <a:r>
              <a:rPr lang="it-IT" dirty="0"/>
              <a:t>«L’autore […] avvertiva che le idee del sublime e del bello venivano frequentemente </a:t>
            </a:r>
            <a:r>
              <a:rPr lang="it-IT" b="1" dirty="0"/>
              <a:t>confuse</a:t>
            </a:r>
            <a:r>
              <a:rPr lang="it-IT" dirty="0"/>
              <a:t>; e che entrambe venivano applicate indiscriminatamente a cose profondamente diverse, e talvolta di natura del tutto opposto […]</a:t>
            </a:r>
          </a:p>
          <a:p>
            <a:pPr marL="0" indent="0">
              <a:buNone/>
            </a:pPr>
            <a:r>
              <a:rPr lang="it-IT" dirty="0"/>
              <a:t>L’unico rimedio [può] scaturire solo da un attento esame delle </a:t>
            </a:r>
            <a:r>
              <a:rPr lang="it-IT" b="1" dirty="0"/>
              <a:t>passioni</a:t>
            </a:r>
            <a:r>
              <a:rPr lang="it-IT" dirty="0"/>
              <a:t> che ci portiamo in seno; </a:t>
            </a:r>
          </a:p>
          <a:p>
            <a:pPr marL="0" indent="0">
              <a:buNone/>
            </a:pPr>
            <a:r>
              <a:rPr lang="it-IT" dirty="0"/>
              <a:t>da una minuziosa inchiesta sulle </a:t>
            </a:r>
            <a:r>
              <a:rPr lang="it-IT" b="1" dirty="0"/>
              <a:t>proprietà delle cose </a:t>
            </a:r>
            <a:r>
              <a:rPr lang="it-IT" dirty="0"/>
              <a:t>che l’esperienza ci fa scoprire influenti sulle passioni stesse; </a:t>
            </a:r>
          </a:p>
          <a:p>
            <a:pPr marL="0" indent="0">
              <a:buNone/>
            </a:pPr>
            <a:r>
              <a:rPr lang="it-IT" dirty="0"/>
              <a:t>e da una lucida e oculata analisi delle </a:t>
            </a:r>
            <a:r>
              <a:rPr lang="it-IT" b="1" dirty="0"/>
              <a:t>leggi di natura</a:t>
            </a:r>
            <a:r>
              <a:rPr lang="it-IT" dirty="0"/>
              <a:t>, in virtù delle quali quelle proprietà son capaci di influire sul corpo, e conseguentemente di eccitare le nostre passioni» (45) </a:t>
            </a:r>
          </a:p>
          <a:p>
            <a:pPr marL="0" indent="0">
              <a:buNone/>
            </a:pPr>
            <a:r>
              <a:rPr lang="it-IT" b="1" dirty="0"/>
              <a:t>[livello del gusto naturale</a:t>
            </a:r>
            <a:r>
              <a:rPr lang="it-IT" dirty="0"/>
              <a:t>]</a:t>
            </a:r>
          </a:p>
        </p:txBody>
      </p:sp>
    </p:spTree>
    <p:extLst>
      <p:ext uri="{BB962C8B-B14F-4D97-AF65-F5344CB8AC3E}">
        <p14:creationId xmlns:p14="http://schemas.microsoft.com/office/powerpoint/2010/main" val="4003201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9C193CB-F84D-F04F-980B-74C05B896680}"/>
              </a:ext>
            </a:extLst>
          </p:cNvPr>
          <p:cNvSpPr>
            <a:spLocks noGrp="1"/>
          </p:cNvSpPr>
          <p:nvPr>
            <p:ph idx="1"/>
          </p:nvPr>
        </p:nvSpPr>
        <p:spPr>
          <a:xfrm>
            <a:off x="949656" y="731493"/>
            <a:ext cx="10515600" cy="5676220"/>
          </a:xfrm>
        </p:spPr>
        <p:txBody>
          <a:bodyPr>
            <a:normAutofit/>
          </a:bodyPr>
          <a:lstStyle/>
          <a:p>
            <a:pPr marL="0" indent="0">
              <a:buNone/>
            </a:pPr>
            <a:r>
              <a:rPr lang="it-IT" dirty="0"/>
              <a:t>«</a:t>
            </a:r>
            <a:r>
              <a:rPr lang="it-IT" b="1" dirty="0"/>
              <a:t>Non [è] mia intenzione entrare nella critica del sublime e del bello in alcun’arte</a:t>
            </a:r>
            <a:r>
              <a:rPr lang="it-IT" dirty="0"/>
              <a:t>, ma tentare di fissare i </a:t>
            </a:r>
            <a:r>
              <a:rPr lang="it-IT" b="1" dirty="0"/>
              <a:t>principi</a:t>
            </a:r>
            <a:r>
              <a:rPr lang="it-IT" dirty="0"/>
              <a:t> che possono condurre  ad accertare, a distinguere e a formare per essi una specie di canone; questo scopo [penso si possa] meglio raggiungere con una inchiesta sulle </a:t>
            </a:r>
            <a:r>
              <a:rPr lang="it-IT" b="1" dirty="0"/>
              <a:t>proprietà di quelle cose esistenti in natura che suscitano in noi amore e stupore</a:t>
            </a:r>
            <a:r>
              <a:rPr lang="it-IT" dirty="0"/>
              <a:t>, e col mostrare in qual modo esse agiscano per produrre </a:t>
            </a:r>
            <a:r>
              <a:rPr lang="it-IT" b="1" dirty="0"/>
              <a:t>queste passioni</a:t>
            </a:r>
            <a:r>
              <a:rPr lang="it-IT" dirty="0"/>
              <a:t>» (173-174)</a:t>
            </a:r>
          </a:p>
          <a:p>
            <a:pPr marL="0" indent="0">
              <a:buNone/>
            </a:pPr>
            <a:endParaRPr lang="it-IT" dirty="0"/>
          </a:p>
          <a:p>
            <a:pPr marL="0" indent="0">
              <a:spcBef>
                <a:spcPts val="0"/>
              </a:spcBef>
              <a:buNone/>
            </a:pPr>
            <a:r>
              <a:rPr lang="it-IT" dirty="0"/>
              <a:t>PRIMA PARTE: Analisi delle passioni </a:t>
            </a:r>
          </a:p>
          <a:p>
            <a:pPr marL="0" indent="0">
              <a:spcBef>
                <a:spcPts val="0"/>
              </a:spcBef>
              <a:buNone/>
            </a:pPr>
            <a:r>
              <a:rPr lang="it-IT" dirty="0"/>
              <a:t>SECONDA PARTE: l’idea di sublime e le sue qualità</a:t>
            </a:r>
            <a:br>
              <a:rPr lang="it-IT" dirty="0"/>
            </a:br>
            <a:r>
              <a:rPr lang="it-IT" dirty="0"/>
              <a:t>TERZA PARTE: l’idea di bello e le sue qualità</a:t>
            </a:r>
            <a:br>
              <a:rPr lang="it-IT" dirty="0"/>
            </a:br>
            <a:r>
              <a:rPr lang="it-IT" dirty="0"/>
              <a:t>QUARTA PARTE: Cause efficienti del bello e del sublime</a:t>
            </a:r>
            <a:br>
              <a:rPr lang="it-IT" dirty="0"/>
            </a:br>
            <a:r>
              <a:rPr lang="it-IT" dirty="0"/>
              <a:t>QUINTA PARTE: La poesia sublime</a:t>
            </a:r>
          </a:p>
        </p:txBody>
      </p:sp>
    </p:spTree>
    <p:extLst>
      <p:ext uri="{BB962C8B-B14F-4D97-AF65-F5344CB8AC3E}">
        <p14:creationId xmlns:p14="http://schemas.microsoft.com/office/powerpoint/2010/main" val="2888246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B8FD1D-F66A-EF45-BA32-A73C10D0E9A4}"/>
              </a:ext>
            </a:extLst>
          </p:cNvPr>
          <p:cNvSpPr>
            <a:spLocks noGrp="1"/>
          </p:cNvSpPr>
          <p:nvPr>
            <p:ph type="title"/>
          </p:nvPr>
        </p:nvSpPr>
        <p:spPr/>
        <p:txBody>
          <a:bodyPr/>
          <a:lstStyle/>
          <a:p>
            <a:r>
              <a:rPr lang="it-IT" b="1" dirty="0">
                <a:solidFill>
                  <a:srgbClr val="C00000"/>
                </a:solidFill>
              </a:rPr>
              <a:t>I. Autopreservazione e società</a:t>
            </a:r>
          </a:p>
        </p:txBody>
      </p:sp>
      <p:sp>
        <p:nvSpPr>
          <p:cNvPr id="3" name="Segnaposto contenuto 2">
            <a:extLst>
              <a:ext uri="{FF2B5EF4-FFF2-40B4-BE49-F238E27FC236}">
                <a16:creationId xmlns:a16="http://schemas.microsoft.com/office/drawing/2014/main" id="{03826D40-455E-EE48-912F-AFA6A8A93D33}"/>
              </a:ext>
            </a:extLst>
          </p:cNvPr>
          <p:cNvSpPr>
            <a:spLocks noGrp="1"/>
          </p:cNvSpPr>
          <p:nvPr>
            <p:ph idx="1"/>
          </p:nvPr>
        </p:nvSpPr>
        <p:spPr>
          <a:xfrm>
            <a:off x="838200" y="1690688"/>
            <a:ext cx="10515600" cy="4906055"/>
          </a:xfrm>
        </p:spPr>
        <p:txBody>
          <a:bodyPr>
            <a:normAutofit/>
          </a:bodyPr>
          <a:lstStyle/>
          <a:p>
            <a:pPr marL="0" indent="0">
              <a:buNone/>
            </a:pPr>
            <a:r>
              <a:rPr lang="it-IT" dirty="0"/>
              <a:t>«La maggior parte delle </a:t>
            </a:r>
            <a:r>
              <a:rPr lang="it-IT" b="1" dirty="0"/>
              <a:t>idee</a:t>
            </a:r>
            <a:r>
              <a:rPr lang="it-IT" dirty="0"/>
              <a:t> capaci di produrre una </a:t>
            </a:r>
            <a:r>
              <a:rPr lang="it-IT" b="1" dirty="0"/>
              <a:t>forte</a:t>
            </a:r>
            <a:r>
              <a:rPr lang="it-IT" dirty="0"/>
              <a:t> impressione sulla mente», sia essa un’impressione dolorosa o piacevole, sono tutte riconducibili a due gruppi:</a:t>
            </a:r>
          </a:p>
          <a:p>
            <a:pPr marL="0" indent="0">
              <a:buNone/>
            </a:pPr>
            <a:r>
              <a:rPr lang="it-IT" dirty="0"/>
              <a:t>Idee </a:t>
            </a:r>
            <a:r>
              <a:rPr lang="it-IT" b="1" dirty="0"/>
              <a:t>che suscitano passioni </a:t>
            </a:r>
            <a:r>
              <a:rPr lang="it-IT" dirty="0"/>
              <a:t>che appartengono </a:t>
            </a:r>
            <a:r>
              <a:rPr lang="it-IT" b="1" dirty="0"/>
              <a:t>all’autopreservazione</a:t>
            </a:r>
            <a:r>
              <a:rPr lang="it-IT" dirty="0"/>
              <a:t> (es. le idee di morte, di dolore, di malattia «riempiono la mente di forti emozioni di terrore»</a:t>
            </a:r>
          </a:p>
          <a:p>
            <a:pPr marL="0" indent="0">
              <a:buNone/>
            </a:pPr>
            <a:r>
              <a:rPr lang="it-IT" dirty="0"/>
              <a:t>	</a:t>
            </a:r>
            <a:r>
              <a:rPr lang="it-IT" b="1" dirty="0"/>
              <a:t>TERRORE</a:t>
            </a:r>
          </a:p>
          <a:p>
            <a:pPr marL="0" indent="0">
              <a:buNone/>
            </a:pPr>
            <a:r>
              <a:rPr lang="it-IT" dirty="0"/>
              <a:t>Idee che suscitano passioni sociali (a. </a:t>
            </a:r>
            <a:r>
              <a:rPr lang="it-IT" b="1" dirty="0"/>
              <a:t>società dei sessi</a:t>
            </a:r>
            <a:r>
              <a:rPr lang="it-IT" dirty="0"/>
              <a:t>, per la propagazione della specie; b. </a:t>
            </a:r>
            <a:r>
              <a:rPr lang="it-IT" b="1" dirty="0"/>
              <a:t>generale società </a:t>
            </a:r>
            <a:r>
              <a:rPr lang="it-IT" dirty="0"/>
              <a:t>che ci unisce agli uomini e agli altri animali)</a:t>
            </a:r>
          </a:p>
          <a:p>
            <a:pPr marL="0" indent="0">
              <a:buNone/>
            </a:pPr>
            <a:r>
              <a:rPr lang="it-IT" dirty="0"/>
              <a:t>	</a:t>
            </a:r>
            <a:r>
              <a:rPr lang="it-IT" b="1" dirty="0"/>
              <a:t>APPAGAMENTO E AMORE</a:t>
            </a:r>
          </a:p>
        </p:txBody>
      </p:sp>
    </p:spTree>
    <p:extLst>
      <p:ext uri="{BB962C8B-B14F-4D97-AF65-F5344CB8AC3E}">
        <p14:creationId xmlns:p14="http://schemas.microsoft.com/office/powerpoint/2010/main" val="2807233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B1092-FE2F-474F-9017-FB5E6DB42C09}"/>
              </a:ext>
            </a:extLst>
          </p:cNvPr>
          <p:cNvSpPr>
            <a:spLocks noGrp="1"/>
          </p:cNvSpPr>
          <p:nvPr>
            <p:ph type="title"/>
          </p:nvPr>
        </p:nvSpPr>
        <p:spPr/>
        <p:txBody>
          <a:bodyPr/>
          <a:lstStyle/>
          <a:p>
            <a:r>
              <a:rPr lang="it-IT" b="1" dirty="0">
                <a:solidFill>
                  <a:srgbClr val="C00000"/>
                </a:solidFill>
              </a:rPr>
              <a:t>Il sublime patetico di Burke</a:t>
            </a:r>
          </a:p>
        </p:txBody>
      </p:sp>
      <p:sp>
        <p:nvSpPr>
          <p:cNvPr id="3" name="Segnaposto contenuto 2">
            <a:extLst>
              <a:ext uri="{FF2B5EF4-FFF2-40B4-BE49-F238E27FC236}">
                <a16:creationId xmlns:a16="http://schemas.microsoft.com/office/drawing/2014/main" id="{C82154B1-12D6-0C43-BC70-59D81A855DD7}"/>
              </a:ext>
            </a:extLst>
          </p:cNvPr>
          <p:cNvSpPr>
            <a:spLocks noGrp="1"/>
          </p:cNvSpPr>
          <p:nvPr>
            <p:ph idx="1"/>
          </p:nvPr>
        </p:nvSpPr>
        <p:spPr>
          <a:xfrm>
            <a:off x="838200" y="1825625"/>
            <a:ext cx="10515600" cy="4659842"/>
          </a:xfrm>
        </p:spPr>
        <p:txBody>
          <a:bodyPr>
            <a:normAutofit lnSpcReduction="10000"/>
          </a:bodyPr>
          <a:lstStyle/>
          <a:p>
            <a:pPr marL="0" indent="0">
              <a:buNone/>
            </a:pPr>
            <a:r>
              <a:rPr lang="it-IT" dirty="0"/>
              <a:t>«Tutto ciò che può destare idee di </a:t>
            </a:r>
            <a:r>
              <a:rPr lang="it-IT" b="1" dirty="0"/>
              <a:t>dolore</a:t>
            </a:r>
            <a:r>
              <a:rPr lang="it-IT" dirty="0"/>
              <a:t> e di </a:t>
            </a:r>
            <a:r>
              <a:rPr lang="it-IT" b="1" dirty="0"/>
              <a:t>pericolo</a:t>
            </a:r>
            <a:r>
              <a:rPr lang="it-IT" dirty="0"/>
              <a:t>, ossia tutto ciò che è in certo senso terribile, o che riguarda oggetti terribili, o che agisce in modo analogo al terrore, </a:t>
            </a:r>
            <a:r>
              <a:rPr lang="it-IT" b="1" dirty="0"/>
              <a:t>è una fonte di sublime</a:t>
            </a:r>
            <a:r>
              <a:rPr lang="it-IT" dirty="0"/>
              <a:t>; ossia è ciò che produce la </a:t>
            </a:r>
            <a:r>
              <a:rPr lang="it-IT" b="1" dirty="0"/>
              <a:t>più forte emozione </a:t>
            </a:r>
            <a:r>
              <a:rPr lang="it-IT" dirty="0"/>
              <a:t>che l’animo sia capace di sentire </a:t>
            </a:r>
          </a:p>
          <a:p>
            <a:pPr marL="0" indent="0">
              <a:buNone/>
            </a:pPr>
            <a:r>
              <a:rPr lang="it-IT" dirty="0"/>
              <a:t>[…]</a:t>
            </a:r>
          </a:p>
          <a:p>
            <a:pPr marL="0" indent="0">
              <a:buNone/>
            </a:pPr>
            <a:r>
              <a:rPr lang="it-IT" dirty="0"/>
              <a:t>Quando il pericolo o il dolore incalzano troppo da vicino, non sono in  grado di offrire alcun diletto e sono soltanto </a:t>
            </a:r>
            <a:r>
              <a:rPr lang="it-IT" b="1" dirty="0"/>
              <a:t>terribili</a:t>
            </a:r>
            <a:r>
              <a:rPr lang="it-IT" dirty="0"/>
              <a:t>; </a:t>
            </a:r>
            <a:r>
              <a:rPr lang="it-IT" b="1" dirty="0"/>
              <a:t>ma considerati a una certa distanza</a:t>
            </a:r>
            <a:r>
              <a:rPr lang="it-IT" dirty="0"/>
              <a:t>, e con alcune modificazioni, possono essere e sono dilettevoli, come riscontriamo ogni giorno» (I, VII)</a:t>
            </a:r>
          </a:p>
          <a:p>
            <a:pPr marL="0" indent="0">
              <a:buNone/>
            </a:pPr>
            <a:endParaRPr lang="it-IT" dirty="0"/>
          </a:p>
          <a:p>
            <a:pPr marL="0" indent="0">
              <a:buNone/>
            </a:pPr>
            <a:r>
              <a:rPr lang="it-IT" dirty="0"/>
              <a:t>«Dilettoso orrore», «una specie di tranquillità tinta di terrore»</a:t>
            </a:r>
          </a:p>
          <a:p>
            <a:pPr marL="0" indent="0">
              <a:buNone/>
            </a:pPr>
            <a:endParaRPr lang="it-IT" dirty="0"/>
          </a:p>
        </p:txBody>
      </p:sp>
    </p:spTree>
    <p:extLst>
      <p:ext uri="{BB962C8B-B14F-4D97-AF65-F5344CB8AC3E}">
        <p14:creationId xmlns:p14="http://schemas.microsoft.com/office/powerpoint/2010/main" val="2212971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976DCFA-8886-6443-920F-EC060452DF98}"/>
              </a:ext>
            </a:extLst>
          </p:cNvPr>
          <p:cNvPicPr>
            <a:picLocks noGrp="1" noChangeAspect="1"/>
          </p:cNvPicPr>
          <p:nvPr>
            <p:ph idx="1"/>
          </p:nvPr>
        </p:nvPicPr>
        <p:blipFill>
          <a:blip r:embed="rId2"/>
          <a:stretch>
            <a:fillRect/>
          </a:stretch>
        </p:blipFill>
        <p:spPr>
          <a:xfrm>
            <a:off x="2046929" y="449692"/>
            <a:ext cx="7740537" cy="5729041"/>
          </a:xfrm>
        </p:spPr>
      </p:pic>
    </p:spTree>
    <p:extLst>
      <p:ext uri="{BB962C8B-B14F-4D97-AF65-F5344CB8AC3E}">
        <p14:creationId xmlns:p14="http://schemas.microsoft.com/office/powerpoint/2010/main" val="3635686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DSC_0121">
            <a:extLst>
              <a:ext uri="{FF2B5EF4-FFF2-40B4-BE49-F238E27FC236}">
                <a16:creationId xmlns:a16="http://schemas.microsoft.com/office/drawing/2014/main" id="{8D26C189-02FF-F741-8BFD-592CB4EC6A71}"/>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6133" y="558800"/>
            <a:ext cx="9652000" cy="5668963"/>
          </a:xfrm>
          <a:prstGeom prst="rect">
            <a:avLst/>
          </a:prstGeom>
          <a:noFill/>
          <a:ln>
            <a:noFill/>
          </a:ln>
        </p:spPr>
      </p:pic>
    </p:spTree>
    <p:extLst>
      <p:ext uri="{BB962C8B-B14F-4D97-AF65-F5344CB8AC3E}">
        <p14:creationId xmlns:p14="http://schemas.microsoft.com/office/powerpoint/2010/main" val="2602522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E0ABCE2-9F3D-0C43-844C-E89DBD8D76B9}"/>
              </a:ext>
            </a:extLst>
          </p:cNvPr>
          <p:cNvPicPr>
            <a:picLocks noGrp="1" noChangeAspect="1"/>
          </p:cNvPicPr>
          <p:nvPr>
            <p:ph idx="1"/>
          </p:nvPr>
        </p:nvPicPr>
        <p:blipFill>
          <a:blip r:embed="rId3"/>
          <a:stretch>
            <a:fillRect/>
          </a:stretch>
        </p:blipFill>
        <p:spPr>
          <a:xfrm>
            <a:off x="1918096" y="694266"/>
            <a:ext cx="8198645" cy="5465763"/>
          </a:xfrm>
        </p:spPr>
      </p:pic>
    </p:spTree>
    <p:extLst>
      <p:ext uri="{BB962C8B-B14F-4D97-AF65-F5344CB8AC3E}">
        <p14:creationId xmlns:p14="http://schemas.microsoft.com/office/powerpoint/2010/main" val="2261170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BD46722-00B4-BD47-BAFA-D9D9B24B8291}"/>
              </a:ext>
            </a:extLst>
          </p:cNvPr>
          <p:cNvPicPr>
            <a:picLocks noGrp="1" noChangeAspect="1"/>
          </p:cNvPicPr>
          <p:nvPr>
            <p:ph idx="1"/>
          </p:nvPr>
        </p:nvPicPr>
        <p:blipFill>
          <a:blip r:embed="rId2"/>
          <a:stretch>
            <a:fillRect/>
          </a:stretch>
        </p:blipFill>
        <p:spPr>
          <a:xfrm>
            <a:off x="3243300" y="328110"/>
            <a:ext cx="5151191" cy="6373509"/>
          </a:xfrm>
        </p:spPr>
      </p:pic>
    </p:spTree>
    <p:extLst>
      <p:ext uri="{BB962C8B-B14F-4D97-AF65-F5344CB8AC3E}">
        <p14:creationId xmlns:p14="http://schemas.microsoft.com/office/powerpoint/2010/main" val="2189868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2F97A-24B2-B145-AFDE-1A5564D6FBD0}"/>
              </a:ext>
            </a:extLst>
          </p:cNvPr>
          <p:cNvSpPr>
            <a:spLocks noGrp="1"/>
          </p:cNvSpPr>
          <p:nvPr>
            <p:ph type="title"/>
          </p:nvPr>
        </p:nvSpPr>
        <p:spPr>
          <a:xfrm>
            <a:off x="664029" y="263752"/>
            <a:ext cx="10515600" cy="1325563"/>
          </a:xfrm>
        </p:spPr>
        <p:txBody>
          <a:bodyPr/>
          <a:lstStyle/>
          <a:p>
            <a:r>
              <a:rPr lang="it-IT" b="1" dirty="0">
                <a:solidFill>
                  <a:srgbClr val="C00000"/>
                </a:solidFill>
              </a:rPr>
              <a:t>Senso, immaginazione, giudizio</a:t>
            </a:r>
          </a:p>
        </p:txBody>
      </p:sp>
      <p:sp>
        <p:nvSpPr>
          <p:cNvPr id="3" name="Segnaposto contenuto 2">
            <a:extLst>
              <a:ext uri="{FF2B5EF4-FFF2-40B4-BE49-F238E27FC236}">
                <a16:creationId xmlns:a16="http://schemas.microsoft.com/office/drawing/2014/main" id="{66CEE547-D9E7-A549-9AA4-38F72C4B54B1}"/>
              </a:ext>
            </a:extLst>
          </p:cNvPr>
          <p:cNvSpPr>
            <a:spLocks noGrp="1"/>
          </p:cNvSpPr>
          <p:nvPr>
            <p:ph idx="1"/>
          </p:nvPr>
        </p:nvSpPr>
        <p:spPr>
          <a:xfrm>
            <a:off x="664029" y="1589315"/>
            <a:ext cx="10689771" cy="5023077"/>
          </a:xfrm>
        </p:spPr>
        <p:txBody>
          <a:bodyPr>
            <a:normAutofit/>
          </a:bodyPr>
          <a:lstStyle/>
          <a:p>
            <a:pPr marL="0" indent="0">
              <a:buNone/>
            </a:pPr>
            <a:r>
              <a:rPr lang="it-IT" dirty="0"/>
              <a:t>Poteri naturali nell’uomo in rapporto agli oggetti esterni</a:t>
            </a:r>
          </a:p>
          <a:p>
            <a:pPr marL="0" indent="0">
              <a:buNone/>
            </a:pPr>
            <a:r>
              <a:rPr lang="it-IT" b="1" dirty="0"/>
              <a:t>Sensi</a:t>
            </a:r>
            <a:r>
              <a:rPr lang="it-IT" dirty="0"/>
              <a:t>: operano, nella loro «forma naturale, semplice», nello stesso modo in tutta l’umanità; «se permettiamo a noi stessi d’immaginare che i sensi offrano ai diversi uomini immagini diverse delle cose, questo scetticismo renderà </a:t>
            </a:r>
            <a:r>
              <a:rPr lang="it-IT" b="1" dirty="0"/>
              <a:t>vano e insignificante </a:t>
            </a:r>
            <a:r>
              <a:rPr lang="it-IT" dirty="0"/>
              <a:t>ogni sorta di ragionamento»</a:t>
            </a:r>
          </a:p>
          <a:p>
            <a:pPr marL="0" indent="0">
              <a:buNone/>
            </a:pPr>
            <a:r>
              <a:rPr lang="it-IT" b="1" dirty="0"/>
              <a:t>Immaginazione [</a:t>
            </a:r>
            <a:r>
              <a:rPr lang="it-IT" b="1" dirty="0" err="1"/>
              <a:t>wit</a:t>
            </a:r>
            <a:r>
              <a:rPr lang="it-IT" b="1" dirty="0"/>
              <a:t>]</a:t>
            </a:r>
            <a:r>
              <a:rPr lang="it-IT" dirty="0"/>
              <a:t>, «potere di variare le cose che ha ricevuto dai sensi» e piacere che deriva dalla </a:t>
            </a:r>
            <a:r>
              <a:rPr lang="it-IT" b="1" dirty="0"/>
              <a:t>somiglianza</a:t>
            </a:r>
            <a:r>
              <a:rPr lang="it-IT" dirty="0"/>
              <a:t>: «dal momento che è il piacere della rassomiglianza quello che maggiormente lusinga la nostra immaginazione, tutti gli uomini sono pressoché </a:t>
            </a:r>
            <a:r>
              <a:rPr lang="it-IT" b="1" dirty="0"/>
              <a:t>simili</a:t>
            </a:r>
            <a:r>
              <a:rPr lang="it-IT" dirty="0"/>
              <a:t> in questo» (57)</a:t>
            </a:r>
          </a:p>
          <a:p>
            <a:pPr marL="0" indent="0">
              <a:buNone/>
            </a:pPr>
            <a:r>
              <a:rPr lang="it-IT" b="1" dirty="0"/>
              <a:t>Giudizio</a:t>
            </a:r>
            <a:r>
              <a:rPr lang="it-IT" dirty="0"/>
              <a:t> (gusto migliore, contrapposto al gusto peggiore), non rapido</a:t>
            </a:r>
          </a:p>
          <a:p>
            <a:pPr marL="0" indent="0">
              <a:buNone/>
            </a:pPr>
            <a:endParaRPr lang="it-IT" dirty="0"/>
          </a:p>
        </p:txBody>
      </p:sp>
    </p:spTree>
    <p:extLst>
      <p:ext uri="{BB962C8B-B14F-4D97-AF65-F5344CB8AC3E}">
        <p14:creationId xmlns:p14="http://schemas.microsoft.com/office/powerpoint/2010/main" val="2097670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2B01CB-5456-0A49-AC2B-7BE30CAC9C23}"/>
              </a:ext>
            </a:extLst>
          </p:cNvPr>
          <p:cNvSpPr>
            <a:spLocks noGrp="1"/>
          </p:cNvSpPr>
          <p:nvPr>
            <p:ph type="title"/>
          </p:nvPr>
        </p:nvSpPr>
        <p:spPr/>
        <p:txBody>
          <a:bodyPr/>
          <a:lstStyle/>
          <a:p>
            <a:r>
              <a:rPr lang="it-IT" b="1" dirty="0">
                <a:solidFill>
                  <a:srgbClr val="C00000"/>
                </a:solidFill>
              </a:rPr>
              <a:t>I. Bello: l’estetica e l’erotica</a:t>
            </a:r>
          </a:p>
        </p:txBody>
      </p:sp>
      <p:sp>
        <p:nvSpPr>
          <p:cNvPr id="3" name="Segnaposto contenuto 2">
            <a:extLst>
              <a:ext uri="{FF2B5EF4-FFF2-40B4-BE49-F238E27FC236}">
                <a16:creationId xmlns:a16="http://schemas.microsoft.com/office/drawing/2014/main" id="{01C857F5-6250-BA40-B6E5-A0176ECF34B7}"/>
              </a:ext>
            </a:extLst>
          </p:cNvPr>
          <p:cNvSpPr>
            <a:spLocks noGrp="1"/>
          </p:cNvSpPr>
          <p:nvPr>
            <p:ph idx="1"/>
          </p:nvPr>
        </p:nvSpPr>
        <p:spPr>
          <a:xfrm>
            <a:off x="838200" y="1825625"/>
            <a:ext cx="10515600" cy="4858204"/>
          </a:xfrm>
        </p:spPr>
        <p:txBody>
          <a:bodyPr>
            <a:normAutofit fontScale="92500"/>
          </a:bodyPr>
          <a:lstStyle/>
          <a:p>
            <a:pPr marL="0" indent="0">
              <a:buNone/>
            </a:pPr>
            <a:r>
              <a:rPr lang="it-IT" dirty="0"/>
              <a:t>Le passioni riconducibili alla propagazione della specie sono tali per cui, se non si danno, </a:t>
            </a:r>
            <a:r>
              <a:rPr lang="it-IT" b="1" dirty="0"/>
              <a:t>non</a:t>
            </a:r>
            <a:r>
              <a:rPr lang="it-IT" dirty="0"/>
              <a:t> ne deriva dolore</a:t>
            </a:r>
          </a:p>
          <a:p>
            <a:pPr marL="0" indent="0">
              <a:buNone/>
            </a:pPr>
            <a:r>
              <a:rPr lang="it-IT" dirty="0"/>
              <a:t>Differenza tra uomini e bruti: gli uomini hanno un senso di bellezza, i bruti no</a:t>
            </a:r>
          </a:p>
          <a:p>
            <a:pPr marL="0" indent="0">
              <a:buNone/>
            </a:pPr>
            <a:r>
              <a:rPr lang="it-IT" dirty="0"/>
              <a:t>«Chiamo la bellezza una </a:t>
            </a:r>
            <a:r>
              <a:rPr lang="it-IT" b="1" dirty="0"/>
              <a:t>qualità sociale</a:t>
            </a:r>
            <a:r>
              <a:rPr lang="it-IT" dirty="0"/>
              <a:t>, perché quando gli uomini e le donne, e non solo essi, ma anche altri animali, ci danno un senso di gioia e di piacere nel guardarli</a:t>
            </a:r>
            <a:r>
              <a:rPr lang="it-IT" b="1" dirty="0"/>
              <a:t> </a:t>
            </a:r>
            <a:r>
              <a:rPr lang="it-IT" dirty="0"/>
              <a:t>[…] </a:t>
            </a:r>
            <a:r>
              <a:rPr lang="it-IT" b="1" dirty="0"/>
              <a:t>ci ispirano sentimenti di tenerezza e di affetto</a:t>
            </a:r>
            <a:r>
              <a:rPr lang="it-IT" dirty="0"/>
              <a:t>» (74)</a:t>
            </a:r>
          </a:p>
          <a:p>
            <a:pPr marL="0" indent="0">
              <a:buNone/>
            </a:pPr>
            <a:r>
              <a:rPr lang="it-IT" dirty="0"/>
              <a:t>«L’uomo, creatura capace di una maggiore varietà e complicazione di relazioni, connette con la </a:t>
            </a:r>
            <a:r>
              <a:rPr lang="it-IT" b="1" dirty="0"/>
              <a:t>passione</a:t>
            </a:r>
            <a:r>
              <a:rPr lang="it-IT" dirty="0"/>
              <a:t> in genere </a:t>
            </a:r>
            <a:r>
              <a:rPr lang="it-IT" b="1" dirty="0"/>
              <a:t>l’idea di alcune qualità sociali</a:t>
            </a:r>
            <a:r>
              <a:rPr lang="it-IT" dirty="0"/>
              <a:t>, che guidano e rendono più sicuro l’istinto […] </a:t>
            </a:r>
            <a:r>
              <a:rPr lang="it-IT" b="1" dirty="0"/>
              <a:t>L’oggetto di questa passione complessiva che chiamiamo amore è la </a:t>
            </a:r>
            <a:r>
              <a:rPr lang="it-IT" b="1" i="1" dirty="0"/>
              <a:t>bellezza</a:t>
            </a:r>
            <a:r>
              <a:rPr lang="it-IT" b="1" dirty="0"/>
              <a:t> del </a:t>
            </a:r>
            <a:r>
              <a:rPr lang="it-IT" b="1" i="1" dirty="0"/>
              <a:t>sesso</a:t>
            </a:r>
            <a:r>
              <a:rPr lang="it-IT" dirty="0"/>
              <a:t>. Gli uomini sono attratti […] verso individui particolari dalla loro </a:t>
            </a:r>
            <a:r>
              <a:rPr lang="it-IT" i="1" dirty="0"/>
              <a:t>bellezza personale</a:t>
            </a:r>
            <a:r>
              <a:rPr lang="it-IT" dirty="0"/>
              <a:t>» (73-74)</a:t>
            </a:r>
          </a:p>
        </p:txBody>
      </p:sp>
    </p:spTree>
    <p:extLst>
      <p:ext uri="{BB962C8B-B14F-4D97-AF65-F5344CB8AC3E}">
        <p14:creationId xmlns:p14="http://schemas.microsoft.com/office/powerpoint/2010/main" val="3743121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D83AD3-B83F-6646-9D55-98F54ECA9506}"/>
              </a:ext>
            </a:extLst>
          </p:cNvPr>
          <p:cNvSpPr>
            <a:spLocks noGrp="1"/>
          </p:cNvSpPr>
          <p:nvPr>
            <p:ph type="title"/>
          </p:nvPr>
        </p:nvSpPr>
        <p:spPr/>
        <p:txBody>
          <a:bodyPr/>
          <a:lstStyle/>
          <a:p>
            <a:r>
              <a:rPr lang="it-IT" b="1" dirty="0">
                <a:solidFill>
                  <a:srgbClr val="C00000"/>
                </a:solidFill>
              </a:rPr>
              <a:t>I. Bello: l’estetica e l’erotica II</a:t>
            </a:r>
            <a:endParaRPr lang="it-IT" dirty="0"/>
          </a:p>
        </p:txBody>
      </p:sp>
      <p:sp>
        <p:nvSpPr>
          <p:cNvPr id="3" name="Segnaposto contenuto 2">
            <a:extLst>
              <a:ext uri="{FF2B5EF4-FFF2-40B4-BE49-F238E27FC236}">
                <a16:creationId xmlns:a16="http://schemas.microsoft.com/office/drawing/2014/main" id="{69B8829D-0232-2742-9990-F8B69E36E9FB}"/>
              </a:ext>
            </a:extLst>
          </p:cNvPr>
          <p:cNvSpPr>
            <a:spLocks noGrp="1"/>
          </p:cNvSpPr>
          <p:nvPr>
            <p:ph idx="1"/>
          </p:nvPr>
        </p:nvSpPr>
        <p:spPr/>
        <p:txBody>
          <a:bodyPr/>
          <a:lstStyle/>
          <a:p>
            <a:pPr marL="0" indent="0">
              <a:buNone/>
            </a:pPr>
            <a:r>
              <a:rPr lang="it-IT" dirty="0"/>
              <a:t>«Per bellezza intendo quella qualità o quelle qualità dei corpi, </a:t>
            </a:r>
            <a:r>
              <a:rPr lang="it-IT" b="1" dirty="0"/>
              <a:t>per cui essi destano amore o qualche passione a esso simile</a:t>
            </a:r>
            <a:r>
              <a:rPr lang="it-IT" dirty="0"/>
              <a:t>. Limito questa definizione alle qualità puramente </a:t>
            </a:r>
            <a:r>
              <a:rPr lang="it-IT" b="1" dirty="0"/>
              <a:t>sensibili</a:t>
            </a:r>
            <a:r>
              <a:rPr lang="it-IT" dirty="0"/>
              <a:t> delle cose […], per la forza diretta che </a:t>
            </a:r>
            <a:r>
              <a:rPr lang="it-IT" b="1" dirty="0"/>
              <a:t>esse esercitano semplicemente quando sono viste</a:t>
            </a:r>
            <a:r>
              <a:rPr lang="it-IT" dirty="0"/>
              <a:t>.</a:t>
            </a:r>
          </a:p>
          <a:p>
            <a:pPr marL="0" indent="0">
              <a:buNone/>
            </a:pPr>
            <a:r>
              <a:rPr lang="it-IT" dirty="0"/>
              <a:t>Parimenti distinguo l’</a:t>
            </a:r>
            <a:r>
              <a:rPr lang="it-IT" b="1" dirty="0"/>
              <a:t>amore</a:t>
            </a:r>
            <a:r>
              <a:rPr lang="it-IT" dirty="0"/>
              <a:t>, con il quale intendo quella soddisfazione che deriva all’animo dal contemplare qualcosa di bello, di qualsiasi natura esso sia, dal desiderio o </a:t>
            </a:r>
            <a:r>
              <a:rPr lang="it-IT" b="1" dirty="0"/>
              <a:t>lussuria</a:t>
            </a:r>
            <a:r>
              <a:rPr lang="it-IT" dirty="0"/>
              <a:t>; la quale è un’attività dello spirito che ci spinge al </a:t>
            </a:r>
            <a:r>
              <a:rPr lang="it-IT" b="1" dirty="0"/>
              <a:t>possesso</a:t>
            </a:r>
            <a:r>
              <a:rPr lang="it-IT" dirty="0"/>
              <a:t> di certi oggetti, che non ci colpiscono perché sono belli, ma con mezzi del tutto diversi» (109)</a:t>
            </a:r>
          </a:p>
        </p:txBody>
      </p:sp>
    </p:spTree>
    <p:extLst>
      <p:ext uri="{BB962C8B-B14F-4D97-AF65-F5344CB8AC3E}">
        <p14:creationId xmlns:p14="http://schemas.microsoft.com/office/powerpoint/2010/main" val="3299316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5CD45E2-CD0A-214D-912C-DA8C61BB20B0}"/>
              </a:ext>
            </a:extLst>
          </p:cNvPr>
          <p:cNvPicPr>
            <a:picLocks noGrp="1" noChangeAspect="1"/>
          </p:cNvPicPr>
          <p:nvPr>
            <p:ph idx="1"/>
          </p:nvPr>
        </p:nvPicPr>
        <p:blipFill>
          <a:blip r:embed="rId2"/>
          <a:stretch>
            <a:fillRect/>
          </a:stretch>
        </p:blipFill>
        <p:spPr>
          <a:xfrm>
            <a:off x="7196666" y="719567"/>
            <a:ext cx="3632579" cy="5457396"/>
          </a:xfrm>
        </p:spPr>
      </p:pic>
      <p:pic>
        <p:nvPicPr>
          <p:cNvPr id="7" name="Immagine 6">
            <a:extLst>
              <a:ext uri="{FF2B5EF4-FFF2-40B4-BE49-F238E27FC236}">
                <a16:creationId xmlns:a16="http://schemas.microsoft.com/office/drawing/2014/main" id="{57916998-043B-8242-9E9C-06B32B3580D0}"/>
              </a:ext>
            </a:extLst>
          </p:cNvPr>
          <p:cNvPicPr>
            <a:picLocks noChangeAspect="1"/>
          </p:cNvPicPr>
          <p:nvPr/>
        </p:nvPicPr>
        <p:blipFill>
          <a:blip r:embed="rId3"/>
          <a:stretch>
            <a:fillRect/>
          </a:stretch>
        </p:blipFill>
        <p:spPr>
          <a:xfrm>
            <a:off x="1458382" y="719567"/>
            <a:ext cx="3553196" cy="5457396"/>
          </a:xfrm>
          <a:prstGeom prst="rect">
            <a:avLst/>
          </a:prstGeom>
        </p:spPr>
      </p:pic>
    </p:spTree>
    <p:extLst>
      <p:ext uri="{BB962C8B-B14F-4D97-AF65-F5344CB8AC3E}">
        <p14:creationId xmlns:p14="http://schemas.microsoft.com/office/powerpoint/2010/main" val="2995659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6">
            <a:extLst>
              <a:ext uri="{FF2B5EF4-FFF2-40B4-BE49-F238E27FC236}">
                <a16:creationId xmlns:a16="http://schemas.microsoft.com/office/drawing/2014/main" id="{CA0F3F3F-9DD0-1B42-93BC-1ABFAA46F634}"/>
              </a:ext>
            </a:extLst>
          </p:cNvPr>
          <p:cNvPicPr>
            <a:picLocks noChangeAspect="1"/>
          </p:cNvPicPr>
          <p:nvPr/>
        </p:nvPicPr>
        <p:blipFill>
          <a:blip r:embed="rId2"/>
          <a:stretch>
            <a:fillRect/>
          </a:stretch>
        </p:blipFill>
        <p:spPr>
          <a:xfrm>
            <a:off x="2605414" y="494410"/>
            <a:ext cx="7158267" cy="5983177"/>
          </a:xfrm>
          <a:prstGeom prst="rect">
            <a:avLst/>
          </a:prstGeom>
        </p:spPr>
      </p:pic>
    </p:spTree>
    <p:extLst>
      <p:ext uri="{BB962C8B-B14F-4D97-AF65-F5344CB8AC3E}">
        <p14:creationId xmlns:p14="http://schemas.microsoft.com/office/powerpoint/2010/main" val="3144293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egnaposto contenuto 8">
            <a:extLst>
              <a:ext uri="{FF2B5EF4-FFF2-40B4-BE49-F238E27FC236}">
                <a16:creationId xmlns:a16="http://schemas.microsoft.com/office/drawing/2014/main" id="{C5FC7226-EE22-B24E-A5A5-FC21080E5063}"/>
              </a:ext>
            </a:extLst>
          </p:cNvPr>
          <p:cNvPicPr>
            <a:picLocks noChangeAspect="1"/>
          </p:cNvPicPr>
          <p:nvPr/>
        </p:nvPicPr>
        <p:blipFill>
          <a:blip r:embed="rId2"/>
          <a:stretch>
            <a:fillRect/>
          </a:stretch>
        </p:blipFill>
        <p:spPr>
          <a:xfrm>
            <a:off x="1665962" y="522190"/>
            <a:ext cx="8207752" cy="6155814"/>
          </a:xfrm>
          <a:prstGeom prst="rect">
            <a:avLst/>
          </a:prstGeom>
        </p:spPr>
      </p:pic>
    </p:spTree>
    <p:extLst>
      <p:ext uri="{BB962C8B-B14F-4D97-AF65-F5344CB8AC3E}">
        <p14:creationId xmlns:p14="http://schemas.microsoft.com/office/powerpoint/2010/main" val="3234411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9401161D-7789-834E-99C9-581176FE65EF}"/>
              </a:ext>
            </a:extLst>
          </p:cNvPr>
          <p:cNvPicPr>
            <a:picLocks noChangeAspect="1"/>
          </p:cNvPicPr>
          <p:nvPr/>
        </p:nvPicPr>
        <p:blipFill>
          <a:blip r:embed="rId2"/>
          <a:stretch>
            <a:fillRect/>
          </a:stretch>
        </p:blipFill>
        <p:spPr>
          <a:xfrm>
            <a:off x="1825005" y="663879"/>
            <a:ext cx="8541990" cy="5700974"/>
          </a:xfrm>
          <a:prstGeom prst="rect">
            <a:avLst/>
          </a:prstGeom>
        </p:spPr>
      </p:pic>
    </p:spTree>
    <p:extLst>
      <p:ext uri="{BB962C8B-B14F-4D97-AF65-F5344CB8AC3E}">
        <p14:creationId xmlns:p14="http://schemas.microsoft.com/office/powerpoint/2010/main" val="3521154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828CB1-DCE0-0741-A3FB-F110B169F7F4}"/>
              </a:ext>
            </a:extLst>
          </p:cNvPr>
          <p:cNvSpPr>
            <a:spLocks noGrp="1"/>
          </p:cNvSpPr>
          <p:nvPr>
            <p:ph type="title"/>
          </p:nvPr>
        </p:nvSpPr>
        <p:spPr/>
        <p:txBody>
          <a:bodyPr/>
          <a:lstStyle/>
          <a:p>
            <a:r>
              <a:rPr lang="it-IT" b="1" dirty="0">
                <a:solidFill>
                  <a:srgbClr val="C00000"/>
                </a:solidFill>
              </a:rPr>
              <a:t>I. Passioni della società in generale</a:t>
            </a:r>
            <a:endParaRPr lang="it-IT" b="1" i="1" dirty="0">
              <a:solidFill>
                <a:srgbClr val="C00000"/>
              </a:solidFill>
            </a:endParaRPr>
          </a:p>
        </p:txBody>
      </p:sp>
      <p:sp>
        <p:nvSpPr>
          <p:cNvPr id="3" name="Segnaposto contenuto 2">
            <a:extLst>
              <a:ext uri="{FF2B5EF4-FFF2-40B4-BE49-F238E27FC236}">
                <a16:creationId xmlns:a16="http://schemas.microsoft.com/office/drawing/2014/main" id="{0B99CC0F-B273-FD41-8A6C-EE2B489EBBF4}"/>
              </a:ext>
            </a:extLst>
          </p:cNvPr>
          <p:cNvSpPr>
            <a:spLocks noGrp="1"/>
          </p:cNvSpPr>
          <p:nvPr>
            <p:ph idx="1"/>
          </p:nvPr>
        </p:nvSpPr>
        <p:spPr>
          <a:xfrm>
            <a:off x="838200" y="1825624"/>
            <a:ext cx="10515600" cy="4820835"/>
          </a:xfrm>
        </p:spPr>
        <p:txBody>
          <a:bodyPr>
            <a:normAutofit fontScale="92500"/>
          </a:bodyPr>
          <a:lstStyle/>
          <a:p>
            <a:pPr marL="0" indent="0">
              <a:buNone/>
            </a:pPr>
            <a:r>
              <a:rPr lang="it-IT" dirty="0"/>
              <a:t>«l’</a:t>
            </a:r>
            <a:r>
              <a:rPr lang="it-IT" b="1" dirty="0"/>
              <a:t>assoluta e completa </a:t>
            </a:r>
            <a:r>
              <a:rPr lang="it-IT" b="1" i="1" dirty="0"/>
              <a:t>solitudine</a:t>
            </a:r>
            <a:r>
              <a:rPr lang="it-IT" dirty="0"/>
              <a:t>, cioè la totale e continua esclusione da ogni società, è un dolore positivo tanto grande che a stento possiamo immaginarlo»</a:t>
            </a:r>
          </a:p>
          <a:p>
            <a:pPr marL="0" indent="0">
              <a:buNone/>
            </a:pPr>
            <a:r>
              <a:rPr lang="it-IT" i="1" dirty="0"/>
              <a:t>Tre passioni sociali: SIMPATIA, IMITAZIONE, AMBIZIONE</a:t>
            </a:r>
          </a:p>
          <a:p>
            <a:pPr marL="514350" indent="-514350">
              <a:buAutoNum type="alphaLcPeriod"/>
            </a:pPr>
            <a:r>
              <a:rPr lang="it-IT" dirty="0"/>
              <a:t>SIMPATIA: sotto il suo impulso «siamo portati a interessarci degli altri, siamo toccati da ciò che li tocca, e non possiamo più rimanere spettatori indifferenti di alcuna cosa che gli uomini possano fare o subire»; «una specie di </a:t>
            </a:r>
            <a:r>
              <a:rPr lang="it-IT" b="1" dirty="0"/>
              <a:t>sostituzione</a:t>
            </a:r>
            <a:r>
              <a:rPr lang="it-IT" dirty="0"/>
              <a:t>»; «</a:t>
            </a:r>
            <a:r>
              <a:rPr lang="it-IT" b="1" dirty="0"/>
              <a:t>è per questo principio fondamentale che la poesia, la pittura, e le altre arti che destano commozione trasmettono la loro passionalità da un animo all’altro</a:t>
            </a:r>
            <a:r>
              <a:rPr lang="it-IT" dirty="0"/>
              <a:t>, e sono spesso capaci di aggiungere diletto alla disgrazia, alla miseria e alla stessa morte»</a:t>
            </a:r>
          </a:p>
          <a:p>
            <a:pPr marL="0" indent="0">
              <a:buNone/>
            </a:pPr>
            <a:r>
              <a:rPr lang="it-IT" i="1" dirty="0"/>
              <a:t> </a:t>
            </a:r>
          </a:p>
        </p:txBody>
      </p:sp>
    </p:spTree>
    <p:extLst>
      <p:ext uri="{BB962C8B-B14F-4D97-AF65-F5344CB8AC3E}">
        <p14:creationId xmlns:p14="http://schemas.microsoft.com/office/powerpoint/2010/main" val="4290458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6DC32-CC27-BD4F-985C-9687656E17A1}"/>
              </a:ext>
            </a:extLst>
          </p:cNvPr>
          <p:cNvSpPr>
            <a:spLocks noGrp="1"/>
          </p:cNvSpPr>
          <p:nvPr>
            <p:ph type="title"/>
          </p:nvPr>
        </p:nvSpPr>
        <p:spPr/>
        <p:txBody>
          <a:bodyPr/>
          <a:lstStyle/>
          <a:p>
            <a:r>
              <a:rPr lang="it-IT" b="1" dirty="0">
                <a:solidFill>
                  <a:srgbClr val="C00000"/>
                </a:solidFill>
              </a:rPr>
              <a:t>I. Dolori reali e rappresentati (tragedia)</a:t>
            </a:r>
          </a:p>
        </p:txBody>
      </p:sp>
      <p:sp>
        <p:nvSpPr>
          <p:cNvPr id="3" name="Segnaposto contenuto 2">
            <a:extLst>
              <a:ext uri="{FF2B5EF4-FFF2-40B4-BE49-F238E27FC236}">
                <a16:creationId xmlns:a16="http://schemas.microsoft.com/office/drawing/2014/main" id="{C6280A13-AD79-7A4B-B470-7988C5881959}"/>
              </a:ext>
            </a:extLst>
          </p:cNvPr>
          <p:cNvSpPr>
            <a:spLocks noGrp="1"/>
          </p:cNvSpPr>
          <p:nvPr>
            <p:ph idx="1"/>
          </p:nvPr>
        </p:nvSpPr>
        <p:spPr>
          <a:xfrm>
            <a:off x="745067" y="1653645"/>
            <a:ext cx="10515600" cy="4916369"/>
          </a:xfrm>
        </p:spPr>
        <p:txBody>
          <a:bodyPr>
            <a:normAutofit fontScale="92500" lnSpcReduction="10000"/>
          </a:bodyPr>
          <a:lstStyle/>
          <a:p>
            <a:pPr marL="0" indent="0">
              <a:buNone/>
            </a:pPr>
            <a:r>
              <a:rPr lang="it-IT" b="1" dirty="0"/>
              <a:t>Reale disgrazia</a:t>
            </a:r>
            <a:r>
              <a:rPr lang="it-IT" dirty="0"/>
              <a:t>: «sono convinto che proviamo un certo </a:t>
            </a:r>
            <a:r>
              <a:rPr lang="it-IT" b="1" dirty="0"/>
              <a:t>diletto</a:t>
            </a:r>
            <a:r>
              <a:rPr lang="it-IT" dirty="0"/>
              <a:t>, e non piccolo, nelle reali disgrazie e nei dolori altrui»: ma questo diletto non è fine a se stesso, bensì rafforza la simpatia: «ci vieta di fuggire scene di miseria […], ci incita a </a:t>
            </a:r>
            <a:r>
              <a:rPr lang="it-IT" b="1" dirty="0"/>
              <a:t>confortarci nel consolare chi soffre</a:t>
            </a:r>
            <a:r>
              <a:rPr lang="it-IT" dirty="0"/>
              <a:t>; tutto ciò previene qualsiasi ragionamento, in forza di un </a:t>
            </a:r>
            <a:r>
              <a:rPr lang="it-IT" b="1" dirty="0"/>
              <a:t>istinto</a:t>
            </a:r>
            <a:r>
              <a:rPr lang="it-IT" dirty="0"/>
              <a:t> che ci porta ai suoi fini, </a:t>
            </a:r>
            <a:r>
              <a:rPr lang="it-IT" b="1" dirty="0"/>
              <a:t>senza la nostra adesione razionale</a:t>
            </a:r>
            <a:r>
              <a:rPr lang="it-IT" dirty="0"/>
              <a:t>» (76-77) </a:t>
            </a:r>
          </a:p>
          <a:p>
            <a:pPr marL="0" indent="0">
              <a:buNone/>
            </a:pPr>
            <a:endParaRPr lang="it-IT" dirty="0"/>
          </a:p>
          <a:p>
            <a:pPr marL="0" indent="0">
              <a:buNone/>
            </a:pPr>
            <a:r>
              <a:rPr lang="it-IT" b="1" dirty="0"/>
              <a:t>Disgrazia rappresentata</a:t>
            </a:r>
            <a:r>
              <a:rPr lang="it-IT" dirty="0"/>
              <a:t>: «Ritengo [..] che sbaglieremmo molto se attribuissimo una notevole parte della soddisfazione che proviamo nella tragedia alla considerazione che </a:t>
            </a:r>
            <a:r>
              <a:rPr lang="it-IT" b="1" dirty="0"/>
              <a:t>la tragedia è un artificio </a:t>
            </a:r>
            <a:r>
              <a:rPr lang="it-IT" dirty="0"/>
              <a:t>[…]. </a:t>
            </a:r>
            <a:r>
              <a:rPr lang="it-IT" b="1" dirty="0"/>
              <a:t>Quanto più si avvicina alla realtà e quanto più ci allontana da ogni idea di finzione, tanto maggiore è il suo potere</a:t>
            </a:r>
            <a:r>
              <a:rPr lang="it-IT" dirty="0"/>
              <a:t>. Ma sia esso di qual sorta si voglia, non si avvicina mai a ciò che rappresenta» </a:t>
            </a:r>
            <a:r>
              <a:rPr lang="it-IT" b="1" dirty="0"/>
              <a:t>[vs Hume, vs Aristotele]</a:t>
            </a:r>
          </a:p>
        </p:txBody>
      </p:sp>
    </p:spTree>
    <p:extLst>
      <p:ext uri="{BB962C8B-B14F-4D97-AF65-F5344CB8AC3E}">
        <p14:creationId xmlns:p14="http://schemas.microsoft.com/office/powerpoint/2010/main" val="161720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534677-6697-4D45-86DB-54B7A2940258}"/>
              </a:ext>
            </a:extLst>
          </p:cNvPr>
          <p:cNvSpPr>
            <a:spLocks noGrp="1"/>
          </p:cNvSpPr>
          <p:nvPr>
            <p:ph type="title"/>
          </p:nvPr>
        </p:nvSpPr>
        <p:spPr/>
        <p:txBody>
          <a:bodyPr/>
          <a:lstStyle/>
          <a:p>
            <a:r>
              <a:rPr lang="it-IT" b="1" dirty="0">
                <a:solidFill>
                  <a:srgbClr val="C00000"/>
                </a:solidFill>
              </a:rPr>
              <a:t>I. L’immunità non è causa di diletto</a:t>
            </a:r>
          </a:p>
        </p:txBody>
      </p:sp>
      <p:sp>
        <p:nvSpPr>
          <p:cNvPr id="3" name="Segnaposto contenuto 2">
            <a:extLst>
              <a:ext uri="{FF2B5EF4-FFF2-40B4-BE49-F238E27FC236}">
                <a16:creationId xmlns:a16="http://schemas.microsoft.com/office/drawing/2014/main" id="{7F92CBDF-2EE5-3140-A2C4-04183F3BC9BD}"/>
              </a:ext>
            </a:extLst>
          </p:cNvPr>
          <p:cNvSpPr>
            <a:spLocks noGrp="1"/>
          </p:cNvSpPr>
          <p:nvPr>
            <p:ph idx="1"/>
          </p:nvPr>
        </p:nvSpPr>
        <p:spPr/>
        <p:txBody>
          <a:bodyPr/>
          <a:lstStyle/>
          <a:p>
            <a:pPr marL="0" indent="0">
              <a:buNone/>
            </a:pPr>
            <a:r>
              <a:rPr lang="it-IT" dirty="0"/>
              <a:t>«Nelle disgrazie reali o in quelle immaginarie, </a:t>
            </a:r>
            <a:r>
              <a:rPr lang="it-IT" b="1" dirty="0"/>
              <a:t>non è la nostra immunità che desta il diletto</a:t>
            </a:r>
            <a:r>
              <a:rPr lang="it-IT" dirty="0"/>
              <a:t>»</a:t>
            </a:r>
          </a:p>
          <a:p>
            <a:pPr marL="0" indent="0">
              <a:buNone/>
            </a:pPr>
            <a:endParaRPr lang="it-IT" dirty="0"/>
          </a:p>
          <a:p>
            <a:pPr marL="0" indent="0">
              <a:buNone/>
            </a:pPr>
            <a:r>
              <a:rPr lang="it-IT" dirty="0"/>
              <a:t>«è certo che è assolutamente necessario che la mia persona si trovi al riparo da qualunque pericolo prima che io possa provare un diletto per le sofferenze altrui, reali o immaginare, o per altra cosa derivante da una qualsiasi causa. </a:t>
            </a:r>
            <a:r>
              <a:rPr lang="it-IT" b="1" dirty="0"/>
              <a:t>Ma allora è un sofisma dedurre che questa immunità sia la causa del mio diletto in tali o in altre occasioni</a:t>
            </a:r>
            <a:r>
              <a:rPr lang="it-IT" dirty="0"/>
              <a:t>» (78)</a:t>
            </a:r>
          </a:p>
        </p:txBody>
      </p:sp>
    </p:spTree>
    <p:extLst>
      <p:ext uri="{BB962C8B-B14F-4D97-AF65-F5344CB8AC3E}">
        <p14:creationId xmlns:p14="http://schemas.microsoft.com/office/powerpoint/2010/main" val="1901761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EEC80AF-F354-904F-AA23-542CF38A6D33}"/>
              </a:ext>
            </a:extLst>
          </p:cNvPr>
          <p:cNvPicPr>
            <a:picLocks noGrp="1" noChangeAspect="1"/>
          </p:cNvPicPr>
          <p:nvPr>
            <p:ph idx="1"/>
          </p:nvPr>
        </p:nvPicPr>
        <p:blipFill>
          <a:blip r:embed="rId2"/>
          <a:stretch>
            <a:fillRect/>
          </a:stretch>
        </p:blipFill>
        <p:spPr>
          <a:xfrm>
            <a:off x="1325032" y="745066"/>
            <a:ext cx="9536290" cy="5364163"/>
          </a:xfrm>
        </p:spPr>
      </p:pic>
    </p:spTree>
    <p:extLst>
      <p:ext uri="{BB962C8B-B14F-4D97-AF65-F5344CB8AC3E}">
        <p14:creationId xmlns:p14="http://schemas.microsoft.com/office/powerpoint/2010/main" val="361836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CBEC96-D1D5-8440-956B-8E918604C0CD}"/>
              </a:ext>
            </a:extLst>
          </p:cNvPr>
          <p:cNvSpPr>
            <a:spLocks noGrp="1"/>
          </p:cNvSpPr>
          <p:nvPr>
            <p:ph type="title"/>
          </p:nvPr>
        </p:nvSpPr>
        <p:spPr/>
        <p:txBody>
          <a:bodyPr/>
          <a:lstStyle/>
          <a:p>
            <a:r>
              <a:rPr lang="it-IT" b="1" dirty="0">
                <a:solidFill>
                  <a:srgbClr val="C00000"/>
                </a:solidFill>
              </a:rPr>
              <a:t>Il pittore e il calzolaio</a:t>
            </a:r>
          </a:p>
        </p:txBody>
      </p:sp>
      <p:sp>
        <p:nvSpPr>
          <p:cNvPr id="3" name="Segnaposto contenuto 2">
            <a:extLst>
              <a:ext uri="{FF2B5EF4-FFF2-40B4-BE49-F238E27FC236}">
                <a16:creationId xmlns:a16="http://schemas.microsoft.com/office/drawing/2014/main" id="{013D586E-A97E-FC46-BE4E-A24F91AF8E95}"/>
              </a:ext>
            </a:extLst>
          </p:cNvPr>
          <p:cNvSpPr>
            <a:spLocks noGrp="1"/>
          </p:cNvSpPr>
          <p:nvPr>
            <p:ph idx="1"/>
          </p:nvPr>
        </p:nvSpPr>
        <p:spPr/>
        <p:txBody>
          <a:bodyPr>
            <a:normAutofit fontScale="92500"/>
          </a:bodyPr>
          <a:lstStyle/>
          <a:p>
            <a:pPr marL="0" indent="0">
              <a:buNone/>
            </a:pPr>
            <a:r>
              <a:rPr lang="it-IT" dirty="0"/>
              <a:t>«è assai nota la storia dell’antico pittore e del calzolaio. Il calzolaio corresse il pittore per qualche errore che gli era sfuggito nella scarpa di una delle figure e che il pittore, il quale non aveva mai osservato altrettanto attentamente le scarpe e si accontentava di una somiglianza generica, non aveva mai notato. </a:t>
            </a:r>
            <a:r>
              <a:rPr lang="it-IT" b="1" dirty="0"/>
              <a:t>Ma questo non era un dubitare del gusto del pittore</a:t>
            </a:r>
            <a:r>
              <a:rPr lang="it-IT" dirty="0"/>
              <a:t>; mostrava piuttosto solo una mancanza di conoscenza nell’arte di fare le scarpe» (58)</a:t>
            </a:r>
          </a:p>
          <a:p>
            <a:pPr marL="0" indent="0">
              <a:buNone/>
            </a:pPr>
            <a:r>
              <a:rPr lang="it-IT" dirty="0"/>
              <a:t>«v’è qualcosa di comune al pittore, al calzolaio […], ed è il piacere che nasce da un oggetto naturale, fin dove uno lo vede </a:t>
            </a:r>
            <a:r>
              <a:rPr lang="it-IT" b="1" dirty="0"/>
              <a:t>imitato</a:t>
            </a:r>
            <a:r>
              <a:rPr lang="it-IT" dirty="0"/>
              <a:t> con esattezza» (59)</a:t>
            </a:r>
          </a:p>
          <a:p>
            <a:pPr marL="0" indent="0">
              <a:buNone/>
            </a:pPr>
            <a:r>
              <a:rPr lang="it-IT" dirty="0"/>
              <a:t>Lo stesso vale per la </a:t>
            </a:r>
            <a:r>
              <a:rPr lang="it-IT" b="1" dirty="0"/>
              <a:t>poesia </a:t>
            </a:r>
            <a:r>
              <a:rPr lang="it-IT" dirty="0"/>
              <a:t>[«è vero che un uomo può essere attratto da Don </a:t>
            </a:r>
            <a:r>
              <a:rPr lang="it-IT" dirty="0" err="1"/>
              <a:t>Bellianis</a:t>
            </a:r>
            <a:r>
              <a:rPr lang="it-IT" dirty="0"/>
              <a:t> e leggere senza entusiasmo Virgilio…»]; vs Hume; il «buon gusto naturale»</a:t>
            </a:r>
          </a:p>
        </p:txBody>
      </p:sp>
    </p:spTree>
    <p:extLst>
      <p:ext uri="{BB962C8B-B14F-4D97-AF65-F5344CB8AC3E}">
        <p14:creationId xmlns:p14="http://schemas.microsoft.com/office/powerpoint/2010/main" val="3658153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CEC6AF1-E8CC-F845-9BE9-8F1C8E639845}"/>
              </a:ext>
            </a:extLst>
          </p:cNvPr>
          <p:cNvPicPr>
            <a:picLocks noGrp="1" noChangeAspect="1"/>
          </p:cNvPicPr>
          <p:nvPr>
            <p:ph idx="1"/>
          </p:nvPr>
        </p:nvPicPr>
        <p:blipFill>
          <a:blip r:embed="rId3"/>
          <a:stretch>
            <a:fillRect/>
          </a:stretch>
        </p:blipFill>
        <p:spPr>
          <a:xfrm>
            <a:off x="2123275" y="626301"/>
            <a:ext cx="8325993" cy="5550662"/>
          </a:xfrm>
        </p:spPr>
      </p:pic>
    </p:spTree>
    <p:extLst>
      <p:ext uri="{BB962C8B-B14F-4D97-AF65-F5344CB8AC3E}">
        <p14:creationId xmlns:p14="http://schemas.microsoft.com/office/powerpoint/2010/main" val="1789361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4A97613-9751-8548-9324-1D3583F2D884}"/>
              </a:ext>
            </a:extLst>
          </p:cNvPr>
          <p:cNvPicPr>
            <a:picLocks noChangeAspect="1"/>
          </p:cNvPicPr>
          <p:nvPr/>
        </p:nvPicPr>
        <p:blipFill>
          <a:blip r:embed="rId2"/>
          <a:stretch>
            <a:fillRect/>
          </a:stretch>
        </p:blipFill>
        <p:spPr>
          <a:xfrm>
            <a:off x="138309" y="1409177"/>
            <a:ext cx="5890365" cy="3926910"/>
          </a:xfrm>
          <a:prstGeom prst="rect">
            <a:avLst/>
          </a:prstGeom>
        </p:spPr>
      </p:pic>
      <p:pic>
        <p:nvPicPr>
          <p:cNvPr id="7" name="Immagine 6">
            <a:extLst>
              <a:ext uri="{FF2B5EF4-FFF2-40B4-BE49-F238E27FC236}">
                <a16:creationId xmlns:a16="http://schemas.microsoft.com/office/drawing/2014/main" id="{E6787049-F6D6-154E-BB29-2049E0494060}"/>
              </a:ext>
            </a:extLst>
          </p:cNvPr>
          <p:cNvPicPr>
            <a:picLocks noChangeAspect="1"/>
          </p:cNvPicPr>
          <p:nvPr/>
        </p:nvPicPr>
        <p:blipFill>
          <a:blip r:embed="rId3"/>
          <a:stretch>
            <a:fillRect/>
          </a:stretch>
        </p:blipFill>
        <p:spPr>
          <a:xfrm>
            <a:off x="6212911" y="1433534"/>
            <a:ext cx="5853830" cy="3902553"/>
          </a:xfrm>
          <a:prstGeom prst="rect">
            <a:avLst/>
          </a:prstGeom>
        </p:spPr>
      </p:pic>
    </p:spTree>
    <p:extLst>
      <p:ext uri="{BB962C8B-B14F-4D97-AF65-F5344CB8AC3E}">
        <p14:creationId xmlns:p14="http://schemas.microsoft.com/office/powerpoint/2010/main" val="40268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C32291-47C8-BB44-9F80-9D0919D34045}"/>
              </a:ext>
            </a:extLst>
          </p:cNvPr>
          <p:cNvSpPr>
            <a:spLocks noGrp="1"/>
          </p:cNvSpPr>
          <p:nvPr>
            <p:ph type="title"/>
          </p:nvPr>
        </p:nvSpPr>
        <p:spPr/>
        <p:txBody>
          <a:bodyPr/>
          <a:lstStyle/>
          <a:p>
            <a:r>
              <a:rPr lang="it-IT" b="1" dirty="0">
                <a:solidFill>
                  <a:srgbClr val="C00000"/>
                </a:solidFill>
              </a:rPr>
              <a:t>II. Lo stupore</a:t>
            </a:r>
          </a:p>
        </p:txBody>
      </p:sp>
      <p:sp>
        <p:nvSpPr>
          <p:cNvPr id="3" name="Segnaposto contenuto 2">
            <a:extLst>
              <a:ext uri="{FF2B5EF4-FFF2-40B4-BE49-F238E27FC236}">
                <a16:creationId xmlns:a16="http://schemas.microsoft.com/office/drawing/2014/main" id="{F62936D9-7B2F-954C-998D-1B219AE9DFC3}"/>
              </a:ext>
            </a:extLst>
          </p:cNvPr>
          <p:cNvSpPr>
            <a:spLocks noGrp="1"/>
          </p:cNvSpPr>
          <p:nvPr>
            <p:ph idx="1"/>
          </p:nvPr>
        </p:nvSpPr>
        <p:spPr>
          <a:xfrm>
            <a:off x="838200" y="1825624"/>
            <a:ext cx="10515600" cy="4640489"/>
          </a:xfrm>
        </p:spPr>
        <p:txBody>
          <a:bodyPr>
            <a:normAutofit fontScale="92500" lnSpcReduction="10000"/>
          </a:bodyPr>
          <a:lstStyle/>
          <a:p>
            <a:pPr marL="0" indent="0">
              <a:buNone/>
            </a:pPr>
            <a:r>
              <a:rPr lang="it-IT" sz="3200" dirty="0"/>
              <a:t>«La passione causata da ciò che è grande e sublime in natura, quando le cause operano con il loro maggior potere, è lo </a:t>
            </a:r>
            <a:r>
              <a:rPr lang="it-IT" sz="3200" b="1" dirty="0"/>
              <a:t>stupore</a:t>
            </a:r>
            <a:r>
              <a:rPr lang="it-IT" sz="3200" dirty="0"/>
              <a:t>; e lo stupore è </a:t>
            </a:r>
            <a:r>
              <a:rPr lang="it-IT" sz="3200" b="1" dirty="0"/>
              <a:t>quello stato d’animo in cui, ogni moto sospeso, regna un certo grado di orrore</a:t>
            </a:r>
          </a:p>
          <a:p>
            <a:pPr marL="0" indent="0">
              <a:buNone/>
            </a:pPr>
            <a:r>
              <a:rPr lang="it-IT" sz="3200" dirty="0"/>
              <a:t>In questo caso la mente è </a:t>
            </a:r>
            <a:r>
              <a:rPr lang="it-IT" sz="3200" b="1" dirty="0"/>
              <a:t>così assorta nel suo oggetto che non può pensarne un altro</a:t>
            </a:r>
            <a:r>
              <a:rPr lang="it-IT" sz="3200" dirty="0"/>
              <a:t>, e per conseguenza non può ragionare sull’oggetto che la occupa. Di qui nasce il </a:t>
            </a:r>
            <a:r>
              <a:rPr lang="it-IT" sz="3200" b="1" dirty="0"/>
              <a:t>grande potere del sublime</a:t>
            </a:r>
            <a:r>
              <a:rPr lang="it-IT" sz="3200" dirty="0"/>
              <a:t>, che, lungi dall’essere prodotto dai nostri ragionamenti, li previene e ci spinge innanzi come una forza irresistibile» (85)</a:t>
            </a:r>
          </a:p>
          <a:p>
            <a:pPr marL="0" indent="0">
              <a:buNone/>
            </a:pPr>
            <a:r>
              <a:rPr lang="it-IT" sz="3200" dirty="0"/>
              <a:t>«Nessuna passione, come la paura, </a:t>
            </a:r>
            <a:r>
              <a:rPr lang="it-IT" sz="3200" b="1" dirty="0"/>
              <a:t>priva con tanta efficacia la mente di tutto il suo potere di agire e ragionare</a:t>
            </a:r>
            <a:r>
              <a:rPr lang="it-IT" sz="3200" dirty="0"/>
              <a:t>»</a:t>
            </a:r>
          </a:p>
        </p:txBody>
      </p:sp>
    </p:spTree>
    <p:extLst>
      <p:ext uri="{BB962C8B-B14F-4D97-AF65-F5344CB8AC3E}">
        <p14:creationId xmlns:p14="http://schemas.microsoft.com/office/powerpoint/2010/main" val="3208675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2907B-A4BF-5B42-8FC8-9425E3C88707}"/>
              </a:ext>
            </a:extLst>
          </p:cNvPr>
          <p:cNvSpPr>
            <a:spLocks noGrp="1"/>
          </p:cNvSpPr>
          <p:nvPr>
            <p:ph type="title"/>
          </p:nvPr>
        </p:nvSpPr>
        <p:spPr/>
        <p:txBody>
          <a:bodyPr/>
          <a:lstStyle/>
          <a:p>
            <a:r>
              <a:rPr lang="it-IT" b="1" dirty="0">
                <a:solidFill>
                  <a:srgbClr val="C00000"/>
                </a:solidFill>
              </a:rPr>
              <a:t>II. Le qualità del sublime </a:t>
            </a:r>
          </a:p>
        </p:txBody>
      </p:sp>
      <p:sp>
        <p:nvSpPr>
          <p:cNvPr id="3" name="Segnaposto contenuto 2">
            <a:extLst>
              <a:ext uri="{FF2B5EF4-FFF2-40B4-BE49-F238E27FC236}">
                <a16:creationId xmlns:a16="http://schemas.microsoft.com/office/drawing/2014/main" id="{CC0D2586-F3E9-F648-AF86-61F96A37D920}"/>
              </a:ext>
            </a:extLst>
          </p:cNvPr>
          <p:cNvSpPr>
            <a:spLocks noGrp="1"/>
          </p:cNvSpPr>
          <p:nvPr>
            <p:ph idx="1"/>
          </p:nvPr>
        </p:nvSpPr>
        <p:spPr>
          <a:xfrm>
            <a:off x="838200" y="1825625"/>
            <a:ext cx="10515600" cy="4838222"/>
          </a:xfrm>
        </p:spPr>
        <p:txBody>
          <a:bodyPr>
            <a:normAutofit fontScale="92500" lnSpcReduction="20000"/>
          </a:bodyPr>
          <a:lstStyle/>
          <a:p>
            <a:r>
              <a:rPr lang="it-IT" dirty="0"/>
              <a:t>«Tutto ciò che è </a:t>
            </a:r>
            <a:r>
              <a:rPr lang="it-IT" b="1" dirty="0"/>
              <a:t>terribile</a:t>
            </a:r>
            <a:r>
              <a:rPr lang="it-IT" dirty="0"/>
              <a:t> alla vista è sublime» </a:t>
            </a:r>
          </a:p>
          <a:p>
            <a:r>
              <a:rPr lang="it-IT" b="1" dirty="0"/>
              <a:t>Potenza</a:t>
            </a:r>
          </a:p>
          <a:p>
            <a:r>
              <a:rPr lang="it-IT" b="1" dirty="0"/>
              <a:t>Privazione</a:t>
            </a:r>
            <a:r>
              <a:rPr lang="it-IT" dirty="0"/>
              <a:t>: il vuoto, l’oscurità, solitudine, il silenzio</a:t>
            </a:r>
          </a:p>
          <a:p>
            <a:r>
              <a:rPr lang="it-IT" b="1" dirty="0"/>
              <a:t>Grandezza</a:t>
            </a:r>
            <a:r>
              <a:rPr lang="it-IT" dirty="0"/>
              <a:t> nelle costruzioni/vastità</a:t>
            </a:r>
          </a:p>
          <a:p>
            <a:r>
              <a:rPr lang="it-IT" b="1" dirty="0"/>
              <a:t>Infinità</a:t>
            </a:r>
            <a:r>
              <a:rPr lang="it-IT" dirty="0"/>
              <a:t>, che «tende a riempire la mente di quella specie di piacevole orrore che è l’effetto più genuino e la prova più attendibile del sublime»</a:t>
            </a:r>
          </a:p>
          <a:p>
            <a:r>
              <a:rPr lang="it-IT" dirty="0"/>
              <a:t>Il </a:t>
            </a:r>
            <a:r>
              <a:rPr lang="it-IT" b="1" dirty="0"/>
              <a:t>non-finito</a:t>
            </a:r>
          </a:p>
          <a:p>
            <a:r>
              <a:rPr lang="it-IT" dirty="0"/>
              <a:t>La </a:t>
            </a:r>
            <a:r>
              <a:rPr lang="it-IT" b="1" dirty="0"/>
              <a:t>difficoltà</a:t>
            </a:r>
          </a:p>
          <a:p>
            <a:r>
              <a:rPr lang="it-IT" dirty="0"/>
              <a:t>La </a:t>
            </a:r>
            <a:r>
              <a:rPr lang="it-IT" b="1" dirty="0"/>
              <a:t>magnificenza</a:t>
            </a:r>
            <a:r>
              <a:rPr lang="it-IT" dirty="0"/>
              <a:t>: «una grande profusione di cose, splendide o pregevoli in se stesse, è magnifica. Il cielo stellato, sebbene cada frequentemente sotto il nostro sguardo, suscita sempre un’idea di grandiosità, che non può essere dovuta a qualcosa che si trovi nelle stelle considerate separatamente»</a:t>
            </a:r>
          </a:p>
        </p:txBody>
      </p:sp>
    </p:spTree>
    <p:extLst>
      <p:ext uri="{BB962C8B-B14F-4D97-AF65-F5344CB8AC3E}">
        <p14:creationId xmlns:p14="http://schemas.microsoft.com/office/powerpoint/2010/main" val="2023678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A57AE-DFC6-EE4E-89CA-4E25142269F4}"/>
              </a:ext>
            </a:extLst>
          </p:cNvPr>
          <p:cNvSpPr>
            <a:spLocks noGrp="1"/>
          </p:cNvSpPr>
          <p:nvPr>
            <p:ph type="title"/>
          </p:nvPr>
        </p:nvSpPr>
        <p:spPr/>
        <p:txBody>
          <a:bodyPr/>
          <a:lstStyle/>
          <a:p>
            <a:r>
              <a:rPr lang="it-IT" b="1" dirty="0">
                <a:solidFill>
                  <a:srgbClr val="C00000"/>
                </a:solidFill>
              </a:rPr>
              <a:t>II. Le qualità del sublime II</a:t>
            </a:r>
          </a:p>
        </p:txBody>
      </p:sp>
      <p:sp>
        <p:nvSpPr>
          <p:cNvPr id="3" name="Segnaposto contenuto 2">
            <a:extLst>
              <a:ext uri="{FF2B5EF4-FFF2-40B4-BE49-F238E27FC236}">
                <a16:creationId xmlns:a16="http://schemas.microsoft.com/office/drawing/2014/main" id="{C3F6B282-E9E5-D64E-9FAD-73C844B5EE79}"/>
              </a:ext>
            </a:extLst>
          </p:cNvPr>
          <p:cNvSpPr>
            <a:spLocks noGrp="1"/>
          </p:cNvSpPr>
          <p:nvPr>
            <p:ph idx="1"/>
          </p:nvPr>
        </p:nvSpPr>
        <p:spPr>
          <a:xfrm>
            <a:off x="838200" y="1690688"/>
            <a:ext cx="10515600" cy="4860423"/>
          </a:xfrm>
        </p:spPr>
        <p:txBody>
          <a:bodyPr>
            <a:normAutofit/>
          </a:bodyPr>
          <a:lstStyle/>
          <a:p>
            <a:r>
              <a:rPr lang="it-IT" dirty="0"/>
              <a:t>La </a:t>
            </a:r>
            <a:r>
              <a:rPr lang="it-IT" b="1" dirty="0"/>
              <a:t>luce</a:t>
            </a:r>
            <a:r>
              <a:rPr lang="it-IT" dirty="0"/>
              <a:t>: «la luce, in sé, è cosa troppo comune perché possa produrre una forte impressione sulla mente, e senza una forte impressione non vi può essere nulla di sublime […] </a:t>
            </a:r>
            <a:r>
              <a:rPr lang="it-IT" b="1" dirty="0"/>
              <a:t>ma una luce come quella del sole, qualora colpisca direttamente l’occhio, poiché sopraffà il senso, è causa di una grandissima idea</a:t>
            </a:r>
            <a:r>
              <a:rPr lang="it-IT" dirty="0"/>
              <a:t>»</a:t>
            </a:r>
          </a:p>
          <a:p>
            <a:r>
              <a:rPr lang="it-IT" dirty="0"/>
              <a:t>I </a:t>
            </a:r>
            <a:r>
              <a:rPr lang="it-IT" b="1" dirty="0"/>
              <a:t>colori</a:t>
            </a:r>
            <a:r>
              <a:rPr lang="it-IT" dirty="0"/>
              <a:t>: «oscuri o foschi come il nero, o il bruno, o il color porpora cupo o simili»</a:t>
            </a:r>
          </a:p>
          <a:p>
            <a:pPr marL="0" indent="0">
              <a:buNone/>
            </a:pPr>
            <a:r>
              <a:rPr lang="it-IT" dirty="0"/>
              <a:t>Il sublime è «</a:t>
            </a:r>
            <a:r>
              <a:rPr lang="it-IT" b="1" dirty="0"/>
              <a:t>un’idea riguardante la preservazione di se stessi</a:t>
            </a:r>
            <a:r>
              <a:rPr lang="it-IT" dirty="0"/>
              <a:t>, che è quindi una di quelle che ci commuovono maggiormente; […] la sua più forte emozione è </a:t>
            </a:r>
            <a:r>
              <a:rPr lang="it-IT" b="1" dirty="0"/>
              <a:t>un’emozione di angoscia </a:t>
            </a:r>
            <a:r>
              <a:rPr lang="it-IT" dirty="0"/>
              <a:t>e non contiene alcun piacere derivato da una causa positiva»  (108)</a:t>
            </a:r>
          </a:p>
        </p:txBody>
      </p:sp>
    </p:spTree>
    <p:extLst>
      <p:ext uri="{BB962C8B-B14F-4D97-AF65-F5344CB8AC3E}">
        <p14:creationId xmlns:p14="http://schemas.microsoft.com/office/powerpoint/2010/main" val="2673146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F226859-CE9A-5948-ACC2-E1E395D4DE84}"/>
              </a:ext>
            </a:extLst>
          </p:cNvPr>
          <p:cNvPicPr>
            <a:picLocks noGrp="1" noChangeAspect="1"/>
          </p:cNvPicPr>
          <p:nvPr>
            <p:ph idx="1"/>
          </p:nvPr>
        </p:nvPicPr>
        <p:blipFill>
          <a:blip r:embed="rId3"/>
          <a:stretch>
            <a:fillRect/>
          </a:stretch>
        </p:blipFill>
        <p:spPr>
          <a:xfrm>
            <a:off x="2091846" y="547243"/>
            <a:ext cx="7907127" cy="5930345"/>
          </a:xfrm>
        </p:spPr>
      </p:pic>
    </p:spTree>
    <p:extLst>
      <p:ext uri="{BB962C8B-B14F-4D97-AF65-F5344CB8AC3E}">
        <p14:creationId xmlns:p14="http://schemas.microsoft.com/office/powerpoint/2010/main" val="476504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1A25D888-B943-C840-BA4F-7F9DC85E97AB}"/>
              </a:ext>
            </a:extLst>
          </p:cNvPr>
          <p:cNvPicPr>
            <a:picLocks noChangeAspect="1"/>
          </p:cNvPicPr>
          <p:nvPr/>
        </p:nvPicPr>
        <p:blipFill>
          <a:blip r:embed="rId3"/>
          <a:stretch>
            <a:fillRect/>
          </a:stretch>
        </p:blipFill>
        <p:spPr>
          <a:xfrm>
            <a:off x="1218662" y="676406"/>
            <a:ext cx="9735091" cy="5475505"/>
          </a:xfrm>
          <a:prstGeom prst="rect">
            <a:avLst/>
          </a:prstGeom>
        </p:spPr>
      </p:pic>
    </p:spTree>
    <p:extLst>
      <p:ext uri="{BB962C8B-B14F-4D97-AF65-F5344CB8AC3E}">
        <p14:creationId xmlns:p14="http://schemas.microsoft.com/office/powerpoint/2010/main" val="99390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41B5044-33D6-1D4B-9795-2535E7B5C9AF}"/>
              </a:ext>
            </a:extLst>
          </p:cNvPr>
          <p:cNvPicPr>
            <a:picLocks noGrp="1" noChangeAspect="1"/>
          </p:cNvPicPr>
          <p:nvPr>
            <p:ph idx="1"/>
          </p:nvPr>
        </p:nvPicPr>
        <p:blipFill>
          <a:blip r:embed="rId2"/>
          <a:stretch>
            <a:fillRect/>
          </a:stretch>
        </p:blipFill>
        <p:spPr>
          <a:xfrm>
            <a:off x="1387686" y="801666"/>
            <a:ext cx="9718737" cy="5462979"/>
          </a:xfrm>
        </p:spPr>
      </p:pic>
    </p:spTree>
    <p:extLst>
      <p:ext uri="{BB962C8B-B14F-4D97-AF65-F5344CB8AC3E}">
        <p14:creationId xmlns:p14="http://schemas.microsoft.com/office/powerpoint/2010/main" val="1473387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a:extLst>
              <a:ext uri="{FF2B5EF4-FFF2-40B4-BE49-F238E27FC236}">
                <a16:creationId xmlns:a16="http://schemas.microsoft.com/office/drawing/2014/main" id="{0E1A5FD9-97F1-1A45-B51E-745055A2FF4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302707" y="801666"/>
            <a:ext cx="9016652" cy="5224930"/>
          </a:xfrm>
          <a:prstGeom prst="rect">
            <a:avLst/>
          </a:prstGeom>
        </p:spPr>
      </p:pic>
    </p:spTree>
    <p:extLst>
      <p:ext uri="{BB962C8B-B14F-4D97-AF65-F5344CB8AC3E}">
        <p14:creationId xmlns:p14="http://schemas.microsoft.com/office/powerpoint/2010/main" val="1289679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E0ABCE2-9F3D-0C43-844C-E89DBD8D76B9}"/>
              </a:ext>
            </a:extLst>
          </p:cNvPr>
          <p:cNvPicPr>
            <a:picLocks noGrp="1" noChangeAspect="1"/>
          </p:cNvPicPr>
          <p:nvPr>
            <p:ph idx="1"/>
          </p:nvPr>
        </p:nvPicPr>
        <p:blipFill>
          <a:blip r:embed="rId3"/>
          <a:stretch>
            <a:fillRect/>
          </a:stretch>
        </p:blipFill>
        <p:spPr>
          <a:xfrm>
            <a:off x="1918096" y="694266"/>
            <a:ext cx="8198645" cy="5465763"/>
          </a:xfrm>
        </p:spPr>
      </p:pic>
    </p:spTree>
    <p:extLst>
      <p:ext uri="{BB962C8B-B14F-4D97-AF65-F5344CB8AC3E}">
        <p14:creationId xmlns:p14="http://schemas.microsoft.com/office/powerpoint/2010/main" val="190095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9B6E4943-B0AB-0F4E-BBBB-D9DAEF047861}"/>
              </a:ext>
            </a:extLst>
          </p:cNvPr>
          <p:cNvPicPr>
            <a:picLocks noGrp="1" noChangeAspect="1"/>
          </p:cNvPicPr>
          <p:nvPr>
            <p:ph idx="1"/>
          </p:nvPr>
        </p:nvPicPr>
        <p:blipFill>
          <a:blip r:embed="rId2"/>
          <a:stretch>
            <a:fillRect/>
          </a:stretch>
        </p:blipFill>
        <p:spPr>
          <a:xfrm>
            <a:off x="624279" y="892627"/>
            <a:ext cx="5001306" cy="5001306"/>
          </a:xfrm>
          <a:prstGeom prst="rect">
            <a:avLst/>
          </a:prstGeom>
        </p:spPr>
      </p:pic>
      <p:pic>
        <p:nvPicPr>
          <p:cNvPr id="6" name="Immagine 5">
            <a:extLst>
              <a:ext uri="{FF2B5EF4-FFF2-40B4-BE49-F238E27FC236}">
                <a16:creationId xmlns:a16="http://schemas.microsoft.com/office/drawing/2014/main" id="{58FA4606-46B4-1E49-A837-E14FF1C0D0CF}"/>
              </a:ext>
            </a:extLst>
          </p:cNvPr>
          <p:cNvPicPr>
            <a:picLocks noChangeAspect="1"/>
          </p:cNvPicPr>
          <p:nvPr/>
        </p:nvPicPr>
        <p:blipFill>
          <a:blip r:embed="rId3"/>
          <a:stretch>
            <a:fillRect/>
          </a:stretch>
        </p:blipFill>
        <p:spPr>
          <a:xfrm>
            <a:off x="6364573" y="1200969"/>
            <a:ext cx="5219789" cy="4384623"/>
          </a:xfrm>
          <a:prstGeom prst="rect">
            <a:avLst/>
          </a:prstGeom>
        </p:spPr>
      </p:pic>
    </p:spTree>
    <p:extLst>
      <p:ext uri="{BB962C8B-B14F-4D97-AF65-F5344CB8AC3E}">
        <p14:creationId xmlns:p14="http://schemas.microsoft.com/office/powerpoint/2010/main" val="2065942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A89A86-2AA5-0045-AE50-D276A38838E6}"/>
              </a:ext>
            </a:extLst>
          </p:cNvPr>
          <p:cNvSpPr>
            <a:spLocks noGrp="1"/>
          </p:cNvSpPr>
          <p:nvPr>
            <p:ph type="title"/>
          </p:nvPr>
        </p:nvSpPr>
        <p:spPr/>
        <p:txBody>
          <a:bodyPr/>
          <a:lstStyle/>
          <a:p>
            <a:r>
              <a:rPr lang="it-IT" b="1" dirty="0">
                <a:solidFill>
                  <a:srgbClr val="C00000"/>
                </a:solidFill>
              </a:rPr>
              <a:t>Il gusto naturale</a:t>
            </a:r>
          </a:p>
        </p:txBody>
      </p:sp>
      <p:sp>
        <p:nvSpPr>
          <p:cNvPr id="3" name="Segnaposto contenuto 2">
            <a:extLst>
              <a:ext uri="{FF2B5EF4-FFF2-40B4-BE49-F238E27FC236}">
                <a16:creationId xmlns:a16="http://schemas.microsoft.com/office/drawing/2014/main" id="{86BEECE2-67B4-E146-8DEE-4E58140B26C0}"/>
              </a:ext>
            </a:extLst>
          </p:cNvPr>
          <p:cNvSpPr>
            <a:spLocks noGrp="1"/>
          </p:cNvSpPr>
          <p:nvPr>
            <p:ph idx="1"/>
          </p:nvPr>
        </p:nvSpPr>
        <p:spPr>
          <a:xfrm>
            <a:off x="838200" y="1825624"/>
            <a:ext cx="10515600" cy="4675383"/>
          </a:xfrm>
        </p:spPr>
        <p:txBody>
          <a:bodyPr>
            <a:normAutofit fontScale="92500" lnSpcReduction="10000"/>
          </a:bodyPr>
          <a:lstStyle/>
          <a:p>
            <a:pPr marL="0" indent="0">
              <a:buNone/>
            </a:pPr>
            <a:r>
              <a:rPr lang="it-IT" dirty="0"/>
              <a:t>«il gusto, dunque, </a:t>
            </a:r>
            <a:r>
              <a:rPr lang="it-IT" b="1" dirty="0"/>
              <a:t>per ciò che riguarda l’immaginazione</a:t>
            </a:r>
            <a:r>
              <a:rPr lang="it-IT" dirty="0"/>
              <a:t>, si basa su un principio uguale in tutti gli uomini; non v’è nessuna diversità nel modo in cui essi sono commossi, né nelle cause della loro commozione; ma v’è una differenza nel </a:t>
            </a:r>
            <a:r>
              <a:rPr lang="it-IT" b="1" dirty="0"/>
              <a:t>grado</a:t>
            </a:r>
            <a:r>
              <a:rPr lang="it-IT" dirty="0"/>
              <a:t>, che deriva da due principali motivi: o da un più intenso grado di sensibilità naturale o da una più vicina e prolungata attenzione all’oggetto»</a:t>
            </a:r>
          </a:p>
          <a:p>
            <a:pPr marL="0" indent="0">
              <a:buNone/>
            </a:pPr>
            <a:r>
              <a:rPr lang="it-IT" dirty="0"/>
              <a:t>«La grande differenza fra i gusti appare </a:t>
            </a:r>
            <a:r>
              <a:rPr lang="it-IT" b="1" dirty="0"/>
              <a:t>quando si confrontano l’eccesso o il difetto di caratteristiche giudicate secondo il loro grado e non secondo la qualità</a:t>
            </a:r>
            <a:r>
              <a:rPr lang="it-IT" dirty="0"/>
              <a:t>», specie nel caso – come nell’arte – di gradi non misurabili»</a:t>
            </a:r>
          </a:p>
          <a:p>
            <a:pPr marL="0" indent="0">
              <a:buNone/>
            </a:pPr>
            <a:r>
              <a:rPr lang="it-IT" dirty="0"/>
              <a:t>E qui entra in gioco il giudizio, come abilità nel </a:t>
            </a:r>
            <a:r>
              <a:rPr lang="it-IT" b="1" dirty="0"/>
              <a:t>cogliere le differenze</a:t>
            </a:r>
          </a:p>
          <a:p>
            <a:pPr marL="0" indent="0">
              <a:buNone/>
            </a:pPr>
            <a:r>
              <a:rPr lang="it-IT" dirty="0"/>
              <a:t>[vs </a:t>
            </a:r>
            <a:r>
              <a:rPr lang="it-IT" dirty="0" err="1"/>
              <a:t>Shaftesbury</a:t>
            </a:r>
            <a:r>
              <a:rPr lang="it-IT" dirty="0"/>
              <a:t>, che vedeva continuità tra gusto come senso interno e la ragione]</a:t>
            </a:r>
          </a:p>
          <a:p>
            <a:pPr marL="0" indent="0">
              <a:buNone/>
            </a:pPr>
            <a:endParaRPr lang="it-IT" dirty="0"/>
          </a:p>
        </p:txBody>
      </p:sp>
    </p:spTree>
    <p:extLst>
      <p:ext uri="{BB962C8B-B14F-4D97-AF65-F5344CB8AC3E}">
        <p14:creationId xmlns:p14="http://schemas.microsoft.com/office/powerpoint/2010/main" val="362891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E7C5D3-9A2F-304B-B8F3-80E206EBFA3B}"/>
              </a:ext>
            </a:extLst>
          </p:cNvPr>
          <p:cNvSpPr>
            <a:spLocks noGrp="1"/>
          </p:cNvSpPr>
          <p:nvPr>
            <p:ph idx="1"/>
          </p:nvPr>
        </p:nvSpPr>
        <p:spPr>
          <a:xfrm>
            <a:off x="838200" y="1825625"/>
            <a:ext cx="10515600" cy="4705804"/>
          </a:xfrm>
        </p:spPr>
        <p:txBody>
          <a:bodyPr>
            <a:normAutofit fontScale="92500"/>
          </a:bodyPr>
          <a:lstStyle/>
          <a:p>
            <a:pPr marL="0" indent="0">
              <a:buNone/>
            </a:pPr>
            <a:r>
              <a:rPr lang="it-IT" dirty="0"/>
              <a:t>«per lo più [è] nell’intelligenza dei costumi, nell’osservazione del tempo e del luogo, e in generale della convenienza [che] consiste ciò che chiamiamo </a:t>
            </a:r>
            <a:r>
              <a:rPr lang="it-IT" b="1" dirty="0"/>
              <a:t>gusto</a:t>
            </a:r>
            <a:r>
              <a:rPr lang="it-IT" dirty="0"/>
              <a:t>, e che in realtà non è altro che un </a:t>
            </a:r>
            <a:r>
              <a:rPr lang="it-IT" b="1" dirty="0"/>
              <a:t>giudizio più raffinato</a:t>
            </a:r>
            <a:r>
              <a:rPr lang="it-IT" dirty="0"/>
              <a:t>. </a:t>
            </a:r>
          </a:p>
          <a:p>
            <a:pPr marL="0" indent="0">
              <a:buNone/>
            </a:pPr>
            <a:r>
              <a:rPr lang="it-IT" dirty="0"/>
              <a:t>Da tutto ciò a me sembra che tutto ciò che chiamiamo gusto, nella sua accezione </a:t>
            </a:r>
            <a:r>
              <a:rPr lang="it-IT" b="1" dirty="0"/>
              <a:t>più generica</a:t>
            </a:r>
            <a:r>
              <a:rPr lang="it-IT" dirty="0"/>
              <a:t>, non è un’idea semplice, ma è prodotto in parte da una </a:t>
            </a:r>
            <a:r>
              <a:rPr lang="it-IT" b="1" dirty="0"/>
              <a:t>percezione</a:t>
            </a:r>
            <a:r>
              <a:rPr lang="it-IT" dirty="0"/>
              <a:t> dei piaceri primari del senso, in parte da quelli secondari dell’</a:t>
            </a:r>
            <a:r>
              <a:rPr lang="it-IT" b="1" dirty="0"/>
              <a:t>immaginazione</a:t>
            </a:r>
            <a:r>
              <a:rPr lang="it-IT" dirty="0"/>
              <a:t>, nonché dalle conclusioni della </a:t>
            </a:r>
            <a:r>
              <a:rPr lang="it-IT" b="1" dirty="0"/>
              <a:t>ragione</a:t>
            </a:r>
            <a:r>
              <a:rPr lang="it-IT" dirty="0"/>
              <a:t> circa i vari rapporti di questi piaceri, e le passioni dell’uomo e gli usi e le azioni.</a:t>
            </a:r>
          </a:p>
          <a:p>
            <a:pPr marL="0" indent="0">
              <a:buNone/>
            </a:pPr>
            <a:r>
              <a:rPr lang="it-IT" dirty="0"/>
              <a:t>Tutto ciò è richiesto per formare il gusto, </a:t>
            </a:r>
            <a:r>
              <a:rPr lang="it-IT" b="1" dirty="0"/>
              <a:t>la cui base </a:t>
            </a:r>
            <a:r>
              <a:rPr lang="it-IT" dirty="0"/>
              <a:t>è comune in tutti gli uomini» (61)</a:t>
            </a:r>
          </a:p>
          <a:p>
            <a:pPr marL="0" indent="0">
              <a:buNone/>
            </a:pPr>
            <a:r>
              <a:rPr lang="it-IT" dirty="0"/>
              <a:t>GUSTO = SENSIBILITA’ e GIUDIZIO</a:t>
            </a:r>
          </a:p>
        </p:txBody>
      </p:sp>
      <p:sp>
        <p:nvSpPr>
          <p:cNvPr id="4" name="Titolo 1">
            <a:extLst>
              <a:ext uri="{FF2B5EF4-FFF2-40B4-BE49-F238E27FC236}">
                <a16:creationId xmlns:a16="http://schemas.microsoft.com/office/drawing/2014/main" id="{3001E2BA-1A8A-ED40-8272-041630325811}"/>
              </a:ext>
            </a:extLst>
          </p:cNvPr>
          <p:cNvSpPr>
            <a:spLocks noGrp="1"/>
          </p:cNvSpPr>
          <p:nvPr>
            <p:ph type="title"/>
          </p:nvPr>
        </p:nvSpPr>
        <p:spPr>
          <a:xfrm>
            <a:off x="838200" y="343354"/>
            <a:ext cx="10515600" cy="1325563"/>
          </a:xfrm>
        </p:spPr>
        <p:txBody>
          <a:bodyPr/>
          <a:lstStyle/>
          <a:p>
            <a:r>
              <a:rPr lang="it-IT" b="1" dirty="0">
                <a:solidFill>
                  <a:srgbClr val="C00000"/>
                </a:solidFill>
              </a:rPr>
              <a:t>Gusto come facoltà composta</a:t>
            </a:r>
          </a:p>
        </p:txBody>
      </p:sp>
    </p:spTree>
    <p:extLst>
      <p:ext uri="{BB962C8B-B14F-4D97-AF65-F5344CB8AC3E}">
        <p14:creationId xmlns:p14="http://schemas.microsoft.com/office/powerpoint/2010/main" val="269170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21F1E56-993D-D049-A4FC-1F05A96839F7}"/>
              </a:ext>
            </a:extLst>
          </p:cNvPr>
          <p:cNvSpPr>
            <a:spLocks noGrp="1"/>
          </p:cNvSpPr>
          <p:nvPr>
            <p:ph idx="1"/>
          </p:nvPr>
        </p:nvSpPr>
        <p:spPr>
          <a:xfrm>
            <a:off x="620485" y="1625374"/>
            <a:ext cx="10733315" cy="4927826"/>
          </a:xfrm>
        </p:spPr>
        <p:txBody>
          <a:bodyPr>
            <a:normAutofit/>
          </a:bodyPr>
          <a:lstStyle/>
          <a:p>
            <a:pPr marL="0" indent="0">
              <a:buNone/>
            </a:pPr>
            <a:r>
              <a:rPr lang="it-IT" dirty="0"/>
              <a:t>Non esiste prova che il gusto (in senso proprio) sia una facoltà specifica, semplice e connaturata, e «moltiplicare i principi per ogni diversa apparenza è del tutto inutile e razionale»; es. del compitare o del </a:t>
            </a:r>
            <a:r>
              <a:rPr lang="it-IT" b="1" dirty="0"/>
              <a:t>leggere</a:t>
            </a:r>
          </a:p>
          <a:p>
            <a:pPr marL="0" indent="0">
              <a:buNone/>
            </a:pPr>
            <a:r>
              <a:rPr lang="it-IT" dirty="0"/>
              <a:t>Il gusto </a:t>
            </a:r>
            <a:r>
              <a:rPr lang="it-IT" b="1" dirty="0"/>
              <a:t>non è una sorta di istinto </a:t>
            </a:r>
            <a:r>
              <a:rPr lang="it-IT" dirty="0"/>
              <a:t>«da cui si sia colpiti naturalmente e a prima vista, senza un previo ragionare dei pregi e dei difetti d’una composizione»</a:t>
            </a:r>
          </a:p>
          <a:p>
            <a:pPr marL="0" indent="0">
              <a:buNone/>
            </a:pPr>
            <a:r>
              <a:rPr lang="it-IT" dirty="0"/>
              <a:t>«Il gusto critico </a:t>
            </a:r>
            <a:r>
              <a:rPr lang="it-IT" b="1" dirty="0"/>
              <a:t>non dipende da un principio superiore</a:t>
            </a:r>
            <a:r>
              <a:rPr lang="it-IT" dirty="0"/>
              <a:t> negli uomini, ma da una superiore conoscenza» (58)</a:t>
            </a:r>
          </a:p>
          <a:p>
            <a:pPr marL="0" indent="0">
              <a:buNone/>
            </a:pPr>
            <a:r>
              <a:rPr lang="it-IT" dirty="0"/>
              <a:t>«dovunque il gusto migliore  differisce da quello peggiore, sono convinto che solo la conoscenza opera, e null’altro; e la sua azione è in realtà lungi dall’essere sempre improvvisa, </a:t>
            </a:r>
            <a:r>
              <a:rPr lang="it-IT" b="1" dirty="0"/>
              <a:t>e spesso lungi dall’essere esatta</a:t>
            </a:r>
            <a:r>
              <a:rPr lang="it-IT" dirty="0"/>
              <a:t>» </a:t>
            </a:r>
          </a:p>
        </p:txBody>
      </p:sp>
      <p:sp>
        <p:nvSpPr>
          <p:cNvPr id="4" name="Titolo 1">
            <a:extLst>
              <a:ext uri="{FF2B5EF4-FFF2-40B4-BE49-F238E27FC236}">
                <a16:creationId xmlns:a16="http://schemas.microsoft.com/office/drawing/2014/main" id="{235AE212-B9DB-BE46-BF03-2DBFDCAAC5CB}"/>
              </a:ext>
            </a:extLst>
          </p:cNvPr>
          <p:cNvSpPr>
            <a:spLocks noGrp="1"/>
          </p:cNvSpPr>
          <p:nvPr>
            <p:ph type="title"/>
          </p:nvPr>
        </p:nvSpPr>
        <p:spPr>
          <a:xfrm>
            <a:off x="620485" y="299811"/>
            <a:ext cx="10515600" cy="1325563"/>
          </a:xfrm>
        </p:spPr>
        <p:txBody>
          <a:bodyPr/>
          <a:lstStyle/>
          <a:p>
            <a:r>
              <a:rPr lang="it-IT" b="1" dirty="0">
                <a:solidFill>
                  <a:srgbClr val="C00000"/>
                </a:solidFill>
              </a:rPr>
              <a:t>Gusto come facoltà composta II</a:t>
            </a:r>
          </a:p>
        </p:txBody>
      </p:sp>
    </p:spTree>
    <p:extLst>
      <p:ext uri="{BB962C8B-B14F-4D97-AF65-F5344CB8AC3E}">
        <p14:creationId xmlns:p14="http://schemas.microsoft.com/office/powerpoint/2010/main" val="294795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AF2CFD-3CDD-504C-A26C-F457AD65D0C1}"/>
              </a:ext>
            </a:extLst>
          </p:cNvPr>
          <p:cNvSpPr>
            <a:spLocks noGrp="1"/>
          </p:cNvSpPr>
          <p:nvPr>
            <p:ph type="title"/>
          </p:nvPr>
        </p:nvSpPr>
        <p:spPr/>
        <p:txBody>
          <a:bodyPr/>
          <a:lstStyle/>
          <a:p>
            <a:r>
              <a:rPr lang="it-IT" b="1" dirty="0">
                <a:solidFill>
                  <a:srgbClr val="C00000"/>
                </a:solidFill>
              </a:rPr>
              <a:t>La causa del giudizio falso</a:t>
            </a:r>
          </a:p>
        </p:txBody>
      </p:sp>
      <p:sp>
        <p:nvSpPr>
          <p:cNvPr id="3" name="Segnaposto contenuto 2">
            <a:extLst>
              <a:ext uri="{FF2B5EF4-FFF2-40B4-BE49-F238E27FC236}">
                <a16:creationId xmlns:a16="http://schemas.microsoft.com/office/drawing/2014/main" id="{AD7D6E84-9CD5-D04C-B1A3-D8576B1BB0CD}"/>
              </a:ext>
            </a:extLst>
          </p:cNvPr>
          <p:cNvSpPr>
            <a:spLocks noGrp="1"/>
          </p:cNvSpPr>
          <p:nvPr>
            <p:ph idx="1"/>
          </p:nvPr>
        </p:nvSpPr>
        <p:spPr/>
        <p:txBody>
          <a:bodyPr>
            <a:normAutofit fontScale="92500"/>
          </a:bodyPr>
          <a:lstStyle/>
          <a:p>
            <a:pPr marL="0" indent="0">
              <a:buNone/>
            </a:pPr>
            <a:r>
              <a:rPr lang="it-IT" dirty="0"/>
              <a:t>«è un </a:t>
            </a:r>
            <a:r>
              <a:rPr lang="it-IT" b="1" dirty="0"/>
              <a:t>difetto del giudizio</a:t>
            </a:r>
            <a:r>
              <a:rPr lang="it-IT" dirty="0"/>
              <a:t>, che può nascere da una innata debolezza di intelletto (in qualsiasi cosa consista questa facoltà) o, e quest’ultimo caso è molto più comune, può derivare da una mancanza di esercizio appropriato e ben diretto, che solo può rendere il gusto attivo e vivace» (62)</a:t>
            </a:r>
          </a:p>
          <a:p>
            <a:pPr marL="0" indent="0">
              <a:buNone/>
            </a:pPr>
            <a:endParaRPr lang="it-IT" dirty="0"/>
          </a:p>
          <a:p>
            <a:pPr marL="0" indent="0">
              <a:buNone/>
            </a:pPr>
            <a:r>
              <a:rPr lang="it-IT" dirty="0"/>
              <a:t>NECESSARIO L’INTERVENTO DELLA RAGIONE/CONOSCENZA: Una rettitudine di giudizio in arte – cioè il buon gusto – dipende in gran parte dalla </a:t>
            </a:r>
            <a:r>
              <a:rPr lang="it-IT" b="1" dirty="0"/>
              <a:t>sensibilità</a:t>
            </a:r>
            <a:r>
              <a:rPr lang="it-IT" dirty="0"/>
              <a:t>, ma </a:t>
            </a:r>
            <a:r>
              <a:rPr lang="it-IT" b="1" dirty="0"/>
              <a:t>la sensibilità non accompagnata da giudizio </a:t>
            </a:r>
            <a:r>
              <a:rPr lang="it-IT" dirty="0"/>
              <a:t>non basta, poiché un giudice modesto o non sufficientemente colto/pratico potrebbe essere colpito dalle qualità positive di un oggetto ma non cogliere i suoi difetti…  </a:t>
            </a:r>
          </a:p>
        </p:txBody>
      </p:sp>
    </p:spTree>
    <p:extLst>
      <p:ext uri="{BB962C8B-B14F-4D97-AF65-F5344CB8AC3E}">
        <p14:creationId xmlns:p14="http://schemas.microsoft.com/office/powerpoint/2010/main" val="35987205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16074</TotalTime>
  <Words>3510</Words>
  <Application>Microsoft Macintosh PowerPoint</Application>
  <PresentationFormat>Widescreen</PresentationFormat>
  <Paragraphs>174</Paragraphs>
  <Slides>49</Slides>
  <Notes>10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49</vt:i4>
      </vt:variant>
    </vt:vector>
  </HeadingPairs>
  <TitlesOfParts>
    <vt:vector size="53" baseType="lpstr">
      <vt:lpstr>Arial</vt:lpstr>
      <vt:lpstr>Calibri</vt:lpstr>
      <vt:lpstr>Calibri Light</vt:lpstr>
      <vt:lpstr>Tema di Office</vt:lpstr>
      <vt:lpstr>Edmund Burke (1729 – 1797)</vt:lpstr>
      <vt:lpstr>On taste</vt:lpstr>
      <vt:lpstr>Senso, immaginazione, giudizio</vt:lpstr>
      <vt:lpstr>Il pittore e il calzolaio</vt:lpstr>
      <vt:lpstr>Presentazione standard di PowerPoint</vt:lpstr>
      <vt:lpstr>Il gusto naturale</vt:lpstr>
      <vt:lpstr>Gusto come facoltà composta</vt:lpstr>
      <vt:lpstr>Gusto come facoltà composta II</vt:lpstr>
      <vt:lpstr>La causa del giudizio falso</vt:lpstr>
      <vt:lpstr>Hume e Burke</vt:lpstr>
      <vt:lpstr>Hume e Burke II</vt:lpstr>
      <vt:lpstr>Hume e Burke III</vt:lpstr>
      <vt:lpstr>Il bello e il sublime</vt:lpstr>
      <vt:lpstr>Il Sublime di Longino</vt:lpstr>
      <vt:lpstr>Il Sublime di Longino II</vt:lpstr>
      <vt:lpstr>Saffo, fr. 31</vt:lpstr>
      <vt:lpstr>Il sublime dopo Longino</vt:lpstr>
      <vt:lpstr>Il sublime in Inghilterra </vt:lpstr>
      <vt:lpstr>Sublime religioso</vt:lpstr>
      <vt:lpstr>Presentazione standard di PowerPoint</vt:lpstr>
      <vt:lpstr>Presentazione standard di PowerPoint</vt:lpstr>
      <vt:lpstr>Obiettivi della Inquiry</vt:lpstr>
      <vt:lpstr>Presentazione standard di PowerPoint</vt:lpstr>
      <vt:lpstr>I. Autopreservazione e società</vt:lpstr>
      <vt:lpstr>Il sublime patetico di Burke</vt:lpstr>
      <vt:lpstr>Presentazione standard di PowerPoint</vt:lpstr>
      <vt:lpstr>Presentazione standard di PowerPoint</vt:lpstr>
      <vt:lpstr>Presentazione standard di PowerPoint</vt:lpstr>
      <vt:lpstr>Presentazione standard di PowerPoint</vt:lpstr>
      <vt:lpstr>I. Bello: l’estetica e l’erotica</vt:lpstr>
      <vt:lpstr>I. Bello: l’estetica e l’erotica II</vt:lpstr>
      <vt:lpstr>Presentazione standard di PowerPoint</vt:lpstr>
      <vt:lpstr>Presentazione standard di PowerPoint</vt:lpstr>
      <vt:lpstr>Presentazione standard di PowerPoint</vt:lpstr>
      <vt:lpstr>Presentazione standard di PowerPoint</vt:lpstr>
      <vt:lpstr>I. Passioni della società in generale</vt:lpstr>
      <vt:lpstr>I. Dolori reali e rappresentati (tragedia)</vt:lpstr>
      <vt:lpstr>I. L’immunità non è causa di diletto</vt:lpstr>
      <vt:lpstr>Presentazione standard di PowerPoint</vt:lpstr>
      <vt:lpstr>Presentazione standard di PowerPoint</vt:lpstr>
      <vt:lpstr>Presentazione standard di PowerPoint</vt:lpstr>
      <vt:lpstr>II. Lo stupore</vt:lpstr>
      <vt:lpstr>II. Le qualità del sublime </vt:lpstr>
      <vt:lpstr>II. Le qualità del sublime II</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Inchiesta sul Bello e il Sublime</dc:title>
  <dc:creator>Mariagrazia Portera</dc:creator>
  <cp:lastModifiedBy>Mariagrazia Portera</cp:lastModifiedBy>
  <cp:revision>253</cp:revision>
  <dcterms:created xsi:type="dcterms:W3CDTF">2019-04-26T14:03:24Z</dcterms:created>
  <dcterms:modified xsi:type="dcterms:W3CDTF">2019-05-27T12:56:07Z</dcterms:modified>
</cp:coreProperties>
</file>