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83" r:id="rId2"/>
    <p:sldId id="284" r:id="rId3"/>
    <p:sldId id="296" r:id="rId4"/>
    <p:sldId id="285" r:id="rId5"/>
    <p:sldId id="311" r:id="rId6"/>
    <p:sldId id="310" r:id="rId7"/>
    <p:sldId id="291" r:id="rId8"/>
    <p:sldId id="290" r:id="rId9"/>
    <p:sldId id="286" r:id="rId10"/>
    <p:sldId id="256" r:id="rId11"/>
    <p:sldId id="299" r:id="rId12"/>
    <p:sldId id="258" r:id="rId13"/>
    <p:sldId id="262" r:id="rId14"/>
    <p:sldId id="301" r:id="rId15"/>
    <p:sldId id="302" r:id="rId16"/>
    <p:sldId id="260" r:id="rId17"/>
    <p:sldId id="303" r:id="rId18"/>
    <p:sldId id="304" r:id="rId19"/>
    <p:sldId id="263" r:id="rId20"/>
    <p:sldId id="305" r:id="rId21"/>
    <p:sldId id="266" r:id="rId22"/>
    <p:sldId id="267" r:id="rId23"/>
    <p:sldId id="268" r:id="rId24"/>
    <p:sldId id="269" r:id="rId25"/>
    <p:sldId id="270" r:id="rId26"/>
    <p:sldId id="293" r:id="rId27"/>
    <p:sldId id="306" r:id="rId28"/>
    <p:sldId id="272" r:id="rId29"/>
    <p:sldId id="294" r:id="rId30"/>
    <p:sldId id="295" r:id="rId31"/>
    <p:sldId id="273" r:id="rId32"/>
    <p:sldId id="307" r:id="rId33"/>
    <p:sldId id="308" r:id="rId34"/>
    <p:sldId id="275" r:id="rId35"/>
    <p:sldId id="276" r:id="rId36"/>
    <p:sldId id="277" r:id="rId37"/>
    <p:sldId id="278" r:id="rId38"/>
    <p:sldId id="280" r:id="rId39"/>
    <p:sldId id="309" r:id="rId40"/>
    <p:sldId id="281" r:id="rId4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94721" autoAdjust="0"/>
  </p:normalViewPr>
  <p:slideViewPr>
    <p:cSldViewPr>
      <p:cViewPr varScale="1">
        <p:scale>
          <a:sx n="72" d="100"/>
          <a:sy n="72" d="100"/>
        </p:scale>
        <p:origin x="1500" y="60"/>
      </p:cViewPr>
      <p:guideLst>
        <p:guide orient="horz" pos="2160"/>
        <p:guide pos="2880"/>
      </p:guideLst>
    </p:cSldViewPr>
  </p:slideViewPr>
  <p:outlineViewPr>
    <p:cViewPr>
      <p:scale>
        <a:sx n="33" d="100"/>
        <a:sy n="33" d="100"/>
      </p:scale>
      <p:origin x="48" y="1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27189A-ED00-4D44-ADCA-3339BE68FA1C}" type="datetimeFigureOut">
              <a:rPr lang="it-IT" smtClean="0"/>
              <a:pPr/>
              <a:t>12/11/2019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FB86EF-B02F-4986-8027-6DB2230231CD}"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8FFB86EF-B02F-4986-8027-6DB2230231CD}" type="slidenum">
              <a:rPr lang="it-IT" smtClean="0"/>
              <a:pPr/>
              <a:t>8</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FFB86EF-B02F-4986-8027-6DB2230231CD}" type="slidenum">
              <a:rPr lang="it-IT" smtClean="0"/>
              <a:pPr/>
              <a:t>23</a:t>
            </a:fld>
            <a:endParaRPr lang="it-IT"/>
          </a:p>
        </p:txBody>
      </p:sp>
    </p:spTree>
    <p:extLst>
      <p:ext uri="{BB962C8B-B14F-4D97-AF65-F5344CB8AC3E}">
        <p14:creationId xmlns:p14="http://schemas.microsoft.com/office/powerpoint/2010/main" val="4241600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95BD7BC3-D93A-4C1E-AF95-C46685668B70}" type="datetimeFigureOut">
              <a:rPr lang="it-IT" smtClean="0"/>
              <a:pPr/>
              <a:t>12/11/2019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B1FC82A-D7C2-45D1-97E8-3F1856C5723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D7BC3-D93A-4C1E-AF95-C46685668B70}" type="datetimeFigureOut">
              <a:rPr lang="it-IT" smtClean="0"/>
              <a:pPr/>
              <a:t>12/11/2019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1FC82A-D7C2-45D1-97E8-3F1856C5723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203043" y="2012787"/>
            <a:ext cx="8458200" cy="1539602"/>
          </a:xfrm>
        </p:spPr>
        <p:txBody>
          <a:bodyPr>
            <a:normAutofit fontScale="90000"/>
          </a:bodyPr>
          <a:lstStyle/>
          <a:p>
            <a:r>
              <a:rPr lang="it-IT" sz="3600" dirty="0">
                <a:solidFill>
                  <a:srgbClr val="FF0000"/>
                </a:solidFill>
              </a:rPr>
              <a:t>Analisi territoriale per la progettazione sociale</a:t>
            </a:r>
            <a:br>
              <a:rPr lang="it-IT" sz="3600" dirty="0">
                <a:solidFill>
                  <a:srgbClr val="FF0000"/>
                </a:solidFill>
              </a:rPr>
            </a:br>
            <a:r>
              <a:rPr lang="it-IT" sz="3600" dirty="0"/>
              <a:t>una messa a punto concettuale preliminare</a:t>
            </a:r>
            <a:br>
              <a:rPr lang="it-IT" sz="3600" dirty="0">
                <a:solidFill>
                  <a:srgbClr val="FF0000"/>
                </a:solidFill>
              </a:rPr>
            </a:br>
            <a:endParaRPr lang="it-IT" sz="3600" dirty="0">
              <a:solidFill>
                <a:srgbClr val="FF0000"/>
              </a:solidFill>
            </a:endParaRPr>
          </a:p>
        </p:txBody>
      </p:sp>
      <p:sp>
        <p:nvSpPr>
          <p:cNvPr id="5" name="Sottotitolo 4"/>
          <p:cNvSpPr>
            <a:spLocks noGrp="1"/>
          </p:cNvSpPr>
          <p:nvPr>
            <p:ph type="subTitle" idx="1"/>
          </p:nvPr>
        </p:nvSpPr>
        <p:spPr>
          <a:xfrm>
            <a:off x="179513" y="3886200"/>
            <a:ext cx="8712968" cy="1752600"/>
          </a:xfrm>
        </p:spPr>
        <p:txBody>
          <a:bodyPr>
            <a:normAutofit/>
          </a:bodyPr>
          <a:lstStyle/>
          <a:p>
            <a:r>
              <a:rPr lang="it-IT" sz="2800" dirty="0"/>
              <a:t>La  riflessione contemporanea in sociologia urbana sulle nozioni di territorio, identità, interventi per la costruzione di relazioni sociali positive</a:t>
            </a:r>
          </a:p>
        </p:txBody>
      </p:sp>
      <p:pic>
        <p:nvPicPr>
          <p:cNvPr id="6" name="Picture 4" descr="C:\Users\User\AppData\Local\Temp\Rar$DI00.997\logo dsps.png"/>
          <p:cNvPicPr>
            <a:picLocks noChangeAspect="1" noChangeArrowheads="1"/>
          </p:cNvPicPr>
          <p:nvPr/>
        </p:nvPicPr>
        <p:blipFill>
          <a:blip r:embed="rId2" cstate="print"/>
          <a:srcRect/>
          <a:stretch>
            <a:fillRect/>
          </a:stretch>
        </p:blipFill>
        <p:spPr bwMode="auto">
          <a:xfrm>
            <a:off x="395537" y="280111"/>
            <a:ext cx="3024336" cy="1359311"/>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olo 7"/>
          <p:cNvSpPr>
            <a:spLocks noGrp="1"/>
          </p:cNvSpPr>
          <p:nvPr>
            <p:ph type="title"/>
          </p:nvPr>
        </p:nvSpPr>
        <p:spPr/>
        <p:txBody>
          <a:bodyPr>
            <a:noAutofit/>
          </a:bodyPr>
          <a:lstStyle/>
          <a:p>
            <a:r>
              <a:rPr lang="it-IT" sz="2400" dirty="0"/>
              <a:t>Non solo la mobilità residenziale sfida la “comunità” come dato stabile</a:t>
            </a:r>
            <a:br>
              <a:rPr lang="it-IT" sz="2400" dirty="0"/>
            </a:br>
            <a:endParaRPr lang="it-IT" sz="2400" dirty="0"/>
          </a:p>
        </p:txBody>
      </p:sp>
      <p:sp>
        <p:nvSpPr>
          <p:cNvPr id="9" name="Segnaposto contenuto 8"/>
          <p:cNvSpPr>
            <a:spLocks noGrp="1"/>
          </p:cNvSpPr>
          <p:nvPr>
            <p:ph idx="1"/>
          </p:nvPr>
        </p:nvSpPr>
        <p:spPr>
          <a:xfrm>
            <a:off x="457200" y="1052736"/>
            <a:ext cx="8229600" cy="5073427"/>
          </a:xfrm>
        </p:spPr>
        <p:txBody>
          <a:bodyPr>
            <a:normAutofit fontScale="70000" lnSpcReduction="20000"/>
          </a:bodyPr>
          <a:lstStyle/>
          <a:p>
            <a:pPr>
              <a:buNone/>
            </a:pPr>
            <a:r>
              <a:rPr lang="it-IT" i="1" dirty="0"/>
              <a:t>Un mondo che vive la complessità e la differenza non può sfuggire l’incertezza e chiede agli individui la capacità di mutare forma restando se stessi. Le dimensioni costitutive dell’io non sono più un dato ma un problema: </a:t>
            </a:r>
            <a:r>
              <a:rPr lang="it-IT" sz="2800" i="1" dirty="0"/>
              <a:t>tempo</a:t>
            </a:r>
            <a:r>
              <a:rPr lang="it-IT" i="1" dirty="0"/>
              <a:t> e spazio, salute e malattia, sesso ed età, nascita e morte, riproduzione e amore. L’io, no più imperniato in una identificazione stabile, ha gioco, oscilla e si moltiplica. “Ha gioco”, si dice nel linguaggio meccanico di quell’ingranaggio che non è rigidamente trattenuto nella sede del suo incastro. Di questo movimento l’io può tremare, e perdersi. Oppure può imparare a giocare. </a:t>
            </a:r>
          </a:p>
          <a:p>
            <a:pPr>
              <a:buNone/>
            </a:pPr>
            <a:endParaRPr lang="it-IT" i="1" dirty="0"/>
          </a:p>
          <a:p>
            <a:pPr>
              <a:buNone/>
            </a:pPr>
            <a:r>
              <a:rPr lang="it-IT" i="1" dirty="0"/>
              <a:t>La differenza degli altri ci sfida in due direzioni. Anzitutto ci mette di fronte e noi stessi, al nostro </a:t>
            </a:r>
            <a:r>
              <a:rPr lang="it-IT" i="1" u="sng" dirty="0"/>
              <a:t>limite</a:t>
            </a:r>
            <a:r>
              <a:rPr lang="it-IT" i="1" dirty="0"/>
              <a:t> ma anche alla nostra unicità. Poi ci costringe a trovare ogni volta un ponte, a cercare ciò che è comune, a costruire il linguaggio e le regole dello scambio.</a:t>
            </a:r>
          </a:p>
          <a:p>
            <a:pPr>
              <a:buNone/>
            </a:pPr>
            <a:endParaRPr lang="it-IT" i="1" dirty="0"/>
          </a:p>
          <a:p>
            <a:pPr>
              <a:buNone/>
            </a:pPr>
            <a:r>
              <a:rPr lang="it-IT" dirty="0" err="1"/>
              <a:t>Melucci</a:t>
            </a:r>
            <a:r>
              <a:rPr lang="it-IT" dirty="0"/>
              <a:t> A., </a:t>
            </a:r>
            <a:r>
              <a:rPr lang="it-IT" i="1" dirty="0"/>
              <a:t>Il gioco dell’Io</a:t>
            </a:r>
            <a:r>
              <a:rPr lang="it-IT" dirty="0"/>
              <a:t>, Feltrinelli, Milano, 1991</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Identità</a:t>
            </a:r>
          </a:p>
        </p:txBody>
      </p:sp>
    </p:spTree>
    <p:extLst>
      <p:ext uri="{BB962C8B-B14F-4D97-AF65-F5344CB8AC3E}">
        <p14:creationId xmlns:p14="http://schemas.microsoft.com/office/powerpoint/2010/main" val="4159574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Identità</a:t>
            </a:r>
          </a:p>
        </p:txBody>
      </p:sp>
      <p:sp>
        <p:nvSpPr>
          <p:cNvPr id="3" name="Segnaposto contenuto 2"/>
          <p:cNvSpPr>
            <a:spLocks noGrp="1"/>
          </p:cNvSpPr>
          <p:nvPr>
            <p:ph sz="half" idx="1"/>
          </p:nvPr>
        </p:nvSpPr>
        <p:spPr/>
        <p:txBody>
          <a:bodyPr>
            <a:normAutofit lnSpcReduction="10000"/>
          </a:bodyPr>
          <a:lstStyle/>
          <a:p>
            <a:pPr>
              <a:buNone/>
            </a:pPr>
            <a:r>
              <a:rPr lang="it-IT" b="1" dirty="0"/>
              <a:t>Identità non è organismo fisico</a:t>
            </a:r>
            <a:r>
              <a:rPr lang="it-IT" dirty="0"/>
              <a:t> con cui spesso il senso comune la confonde, ma la capacità autoriflessiva che si forma nell’interazione con gli altri</a:t>
            </a:r>
          </a:p>
          <a:p>
            <a:pPr>
              <a:buNone/>
            </a:pPr>
            <a:r>
              <a:rPr lang="it-IT" dirty="0"/>
              <a:t>George Herbert Mead (</a:t>
            </a:r>
            <a:r>
              <a:rPr lang="it-IT" i="1" dirty="0"/>
              <a:t>Mente, se e società,</a:t>
            </a:r>
            <a:r>
              <a:rPr lang="it-IT" dirty="0"/>
              <a:t> 1934)</a:t>
            </a:r>
          </a:p>
        </p:txBody>
      </p:sp>
      <p:pic>
        <p:nvPicPr>
          <p:cNvPr id="14339" name="Picture 3" descr="C:\Users\User\Desktop\George_Herbert_Mead.jpg"/>
          <p:cNvPicPr>
            <a:picLocks noGrp="1" noChangeAspect="1" noChangeArrowheads="1"/>
          </p:cNvPicPr>
          <p:nvPr>
            <p:ph sz="half" idx="2"/>
          </p:nvPr>
        </p:nvPicPr>
        <p:blipFill>
          <a:blip r:embed="rId2" cstate="print"/>
          <a:srcRect/>
          <a:stretch>
            <a:fillRect/>
          </a:stretch>
        </p:blipFill>
        <p:spPr bwMode="auto">
          <a:xfrm>
            <a:off x="5384800" y="2282031"/>
            <a:ext cx="2565400" cy="31623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a:t>Identità personale e non</a:t>
            </a:r>
          </a:p>
        </p:txBody>
      </p:sp>
      <p:sp>
        <p:nvSpPr>
          <p:cNvPr id="3" name="Segnaposto contenuto 2"/>
          <p:cNvSpPr>
            <a:spLocks noGrp="1"/>
          </p:cNvSpPr>
          <p:nvPr>
            <p:ph idx="1"/>
          </p:nvPr>
        </p:nvSpPr>
        <p:spPr/>
        <p:txBody>
          <a:bodyPr>
            <a:normAutofit fontScale="92500" lnSpcReduction="20000"/>
          </a:bodyPr>
          <a:lstStyle/>
          <a:p>
            <a:pPr marL="0" indent="0">
              <a:buNone/>
            </a:pPr>
            <a:r>
              <a:rPr lang="it-IT" i="1" dirty="0"/>
              <a:t>Tipi rintracciabili in letteratura:</a:t>
            </a:r>
            <a:endParaRPr lang="it-IT" dirty="0"/>
          </a:p>
          <a:p>
            <a:r>
              <a:rPr lang="it-IT" i="1" dirty="0"/>
              <a:t>-</a:t>
            </a:r>
            <a:r>
              <a:rPr lang="it-IT" b="1" i="1" dirty="0"/>
              <a:t>identità sociale</a:t>
            </a:r>
            <a:r>
              <a:rPr lang="it-IT" i="1" dirty="0"/>
              <a:t>: attribuita o imputata dagli altri, ruoli sociali o categorie come genere, età, nazionalità, religione, luoghi</a:t>
            </a:r>
            <a:endParaRPr lang="it-IT" dirty="0"/>
          </a:p>
          <a:p>
            <a:r>
              <a:rPr lang="it-IT" i="1" dirty="0"/>
              <a:t>-</a:t>
            </a:r>
            <a:r>
              <a:rPr lang="it-IT" b="1" i="1" dirty="0"/>
              <a:t>identità personale</a:t>
            </a:r>
            <a:r>
              <a:rPr lang="it-IT" i="1" dirty="0"/>
              <a:t>: auto definizione</a:t>
            </a:r>
            <a:endParaRPr lang="it-IT" dirty="0"/>
          </a:p>
          <a:p>
            <a:r>
              <a:rPr lang="it-IT" i="1" dirty="0"/>
              <a:t>-</a:t>
            </a:r>
            <a:r>
              <a:rPr lang="it-IT" b="1" i="1" dirty="0"/>
              <a:t>identità collettiva</a:t>
            </a:r>
            <a:r>
              <a:rPr lang="it-IT" i="1" dirty="0"/>
              <a:t>: sentimento intersoggettivo e condiviso del noi, in contrapposizione ad un insieme reale o immaginato di altri, aggregazione di tante identità individuali convergenti in cui gli individui si </a:t>
            </a:r>
            <a:r>
              <a:rPr lang="it-IT" i="1" dirty="0" err="1"/>
              <a:t>autoriconoscono</a:t>
            </a:r>
            <a:r>
              <a:rPr lang="it-IT" i="1" dirty="0"/>
              <a:t>.</a:t>
            </a:r>
          </a:p>
          <a:p>
            <a:pPr marL="0" indent="0">
              <a:buNone/>
            </a:pPr>
            <a:r>
              <a:rPr lang="it-IT" dirty="0"/>
              <a:t>L. </a:t>
            </a:r>
            <a:r>
              <a:rPr lang="it-IT" dirty="0" err="1"/>
              <a:t>Sciolla</a:t>
            </a:r>
            <a:r>
              <a:rPr lang="it-IT" dirty="0"/>
              <a:t>, </a:t>
            </a:r>
            <a:r>
              <a:rPr lang="it-IT" i="1" dirty="0"/>
              <a:t>Identità</a:t>
            </a:r>
            <a:r>
              <a:rPr lang="it-IT" dirty="0"/>
              <a:t>, Rosenberg e </a:t>
            </a:r>
            <a:r>
              <a:rPr lang="it-IT" dirty="0" err="1"/>
              <a:t>Sellier</a:t>
            </a:r>
            <a:r>
              <a:rPr lang="it-IT" dirty="0"/>
              <a:t> 1983</a:t>
            </a:r>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Differenza e identità</a:t>
            </a:r>
          </a:p>
        </p:txBody>
      </p:sp>
      <p:sp>
        <p:nvSpPr>
          <p:cNvPr id="3" name="Segnaposto contenuto 2"/>
          <p:cNvSpPr>
            <a:spLocks noGrp="1"/>
          </p:cNvSpPr>
          <p:nvPr>
            <p:ph idx="1"/>
          </p:nvPr>
        </p:nvSpPr>
        <p:spPr>
          <a:xfrm>
            <a:off x="457200" y="1052736"/>
            <a:ext cx="8229600" cy="5073427"/>
          </a:xfrm>
        </p:spPr>
        <p:txBody>
          <a:bodyPr>
            <a:normAutofit fontScale="62500" lnSpcReduction="20000"/>
          </a:bodyPr>
          <a:lstStyle/>
          <a:p>
            <a:pPr>
              <a:buNone/>
            </a:pPr>
            <a:endParaRPr lang="it-IT" i="1" dirty="0"/>
          </a:p>
          <a:p>
            <a:pPr>
              <a:buNone/>
            </a:pPr>
            <a:r>
              <a:rPr lang="it-IT" i="1" dirty="0"/>
              <a:t>Reductio ad </a:t>
            </a:r>
            <a:r>
              <a:rPr lang="it-IT" i="1" dirty="0" err="1"/>
              <a:t>Amazzoniam</a:t>
            </a:r>
            <a:r>
              <a:rPr lang="it-IT" i="1" dirty="0"/>
              <a:t>:  da situazioni di riconoscimento consolidate ad altre incerte </a:t>
            </a:r>
          </a:p>
          <a:p>
            <a:r>
              <a:rPr lang="it-IT" dirty="0"/>
              <a:t>Differenze ed estraneità non solo “etnica”</a:t>
            </a:r>
          </a:p>
          <a:p>
            <a:r>
              <a:rPr lang="it-IT" dirty="0"/>
              <a:t>Straniero come interruzione della normalità quotidiana</a:t>
            </a:r>
          </a:p>
          <a:p>
            <a:pPr>
              <a:buNone/>
            </a:pPr>
            <a:endParaRPr lang="it-IT" i="1" dirty="0"/>
          </a:p>
          <a:p>
            <a:pPr>
              <a:buNone/>
            </a:pPr>
            <a:r>
              <a:rPr lang="it-IT" i="1" dirty="0"/>
              <a:t>Chi mi riconoscerà e come sarò valutato?</a:t>
            </a:r>
            <a:endParaRPr lang="it-IT" dirty="0"/>
          </a:p>
          <a:p>
            <a:r>
              <a:rPr lang="it-IT" i="1" dirty="0"/>
              <a:t>Incertezza riguardo alle proprie decisioni  = incertezza rispetto alla stabilità della mia cerchia</a:t>
            </a:r>
            <a:endParaRPr lang="it-IT" dirty="0"/>
          </a:p>
          <a:p>
            <a:pPr>
              <a:buNone/>
            </a:pPr>
            <a:endParaRPr lang="it-IT" b="1" i="1" dirty="0"/>
          </a:p>
          <a:p>
            <a:pPr>
              <a:buNone/>
            </a:pPr>
            <a:r>
              <a:rPr lang="it-IT" b="1" i="1" dirty="0"/>
              <a:t>Alterità </a:t>
            </a:r>
            <a:r>
              <a:rPr lang="it-IT" b="1" i="1" dirty="0" err="1"/>
              <a:t>quotidianizzata</a:t>
            </a:r>
            <a:r>
              <a:rPr lang="it-IT" b="1" i="1" dirty="0"/>
              <a:t>, alterità che fa pensare</a:t>
            </a:r>
            <a:r>
              <a:rPr lang="it-IT" i="1" dirty="0"/>
              <a:t>, alterità istituzionale, nemico</a:t>
            </a:r>
            <a:endParaRPr lang="it-IT" dirty="0"/>
          </a:p>
          <a:p>
            <a:r>
              <a:rPr lang="it-IT" dirty="0"/>
              <a:t>Alterità istituzionale/nemico: sfera della costruzione delle identità sociale e collettiva</a:t>
            </a:r>
          </a:p>
          <a:p>
            <a:endParaRPr lang="it-IT" dirty="0"/>
          </a:p>
          <a:p>
            <a:pPr marL="0" indent="0">
              <a:buNone/>
            </a:pPr>
            <a:r>
              <a:rPr lang="it-IT" dirty="0" err="1"/>
              <a:t>A.Pizzorno</a:t>
            </a:r>
            <a:r>
              <a:rPr lang="it-IT" dirty="0"/>
              <a:t>,</a:t>
            </a:r>
            <a:r>
              <a:rPr lang="it-IT" i="1" dirty="0"/>
              <a:t>  Il velo della diversità : studi su razionalità e riconoscimento, </a:t>
            </a:r>
            <a:r>
              <a:rPr lang="it-IT" dirty="0"/>
              <a:t>2007</a:t>
            </a:r>
          </a:p>
          <a:p>
            <a:endParaRPr lang="it-IT" dirty="0"/>
          </a:p>
          <a:p>
            <a:endParaRPr lang="it-IT" dirty="0"/>
          </a:p>
          <a:p>
            <a:endParaRPr lang="it-IT" dirty="0"/>
          </a:p>
          <a:p>
            <a:endParaRPr lang="it-IT" dirty="0"/>
          </a:p>
        </p:txBody>
      </p:sp>
    </p:spTree>
    <p:extLst>
      <p:ext uri="{BB962C8B-B14F-4D97-AF65-F5344CB8AC3E}">
        <p14:creationId xmlns:p14="http://schemas.microsoft.com/office/powerpoint/2010/main" val="3789243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solidFill>
                  <a:srgbClr val="FF0000"/>
                </a:solidFill>
              </a:rPr>
              <a:t>Spazi e identità personale</a:t>
            </a:r>
          </a:p>
        </p:txBody>
      </p:sp>
    </p:spTree>
    <p:extLst>
      <p:ext uri="{BB962C8B-B14F-4D97-AF65-F5344CB8AC3E}">
        <p14:creationId xmlns:p14="http://schemas.microsoft.com/office/powerpoint/2010/main" val="4242445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dirty="0"/>
              <a:t>Gli spazi nella costruzione delle identità</a:t>
            </a:r>
            <a:r>
              <a:rPr lang="it-IT" i="1" dirty="0"/>
              <a:t>:</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pPr>
              <a:buNone/>
            </a:pPr>
            <a:r>
              <a:rPr lang="it-IT" dirty="0"/>
              <a:t>Le tre componenti funzionali dell’identità:</a:t>
            </a:r>
          </a:p>
          <a:p>
            <a:pPr>
              <a:buNone/>
            </a:pPr>
            <a:r>
              <a:rPr lang="it-IT" dirty="0"/>
              <a:t>locativa, integrativa, selettiva</a:t>
            </a:r>
          </a:p>
          <a:p>
            <a:pPr lvl="0"/>
            <a:r>
              <a:rPr lang="it-IT" i="1" dirty="0"/>
              <a:t>locativa: attore si percepisce </a:t>
            </a:r>
            <a:r>
              <a:rPr lang="it-IT" i="1" u="sng" dirty="0"/>
              <a:t>all’interno di un campo o entro confini fisici</a:t>
            </a:r>
            <a:r>
              <a:rPr lang="it-IT" i="1" dirty="0"/>
              <a:t> o simbolici – categorizzazione sociale</a:t>
            </a:r>
            <a:endParaRPr lang="it-IT" dirty="0"/>
          </a:p>
          <a:p>
            <a:pPr lvl="0"/>
            <a:r>
              <a:rPr lang="it-IT" i="1" dirty="0"/>
              <a:t>integrativa: collegare </a:t>
            </a:r>
            <a:r>
              <a:rPr lang="it-IT" i="1" u="sng" dirty="0"/>
              <a:t>esperienze passate</a:t>
            </a:r>
            <a:r>
              <a:rPr lang="it-IT" i="1" dirty="0"/>
              <a:t> e presenti e prospettive future in insieme dotato di senso -sistema di rilevanza biografica</a:t>
            </a:r>
            <a:endParaRPr lang="it-IT" dirty="0"/>
          </a:p>
          <a:p>
            <a:pPr lvl="0"/>
            <a:r>
              <a:rPr lang="it-IT" i="1" dirty="0"/>
              <a:t>meccanismi stabilizzatori delle </a:t>
            </a:r>
            <a:r>
              <a:rPr lang="it-IT" i="1" u="sng" dirty="0"/>
              <a:t>preferenze</a:t>
            </a:r>
            <a:endParaRPr lang="it-IT" dirty="0"/>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Sempre </a:t>
            </a:r>
            <a:r>
              <a:rPr lang="it-IT" sz="3200" dirty="0" err="1"/>
              <a:t>Melucci</a:t>
            </a:r>
            <a:endParaRPr lang="it-IT" sz="3200" dirty="0"/>
          </a:p>
        </p:txBody>
      </p:sp>
      <p:sp>
        <p:nvSpPr>
          <p:cNvPr id="3" name="Segnaposto contenuto 2"/>
          <p:cNvSpPr>
            <a:spLocks noGrp="1"/>
          </p:cNvSpPr>
          <p:nvPr>
            <p:ph idx="1"/>
          </p:nvPr>
        </p:nvSpPr>
        <p:spPr/>
        <p:txBody>
          <a:bodyPr>
            <a:normAutofit fontScale="77500" lnSpcReduction="20000"/>
          </a:bodyPr>
          <a:lstStyle/>
          <a:p>
            <a:pPr>
              <a:buNone/>
            </a:pPr>
            <a:r>
              <a:rPr lang="it-IT" i="1" dirty="0"/>
              <a:t>L’informazione sconvolge i rapporti spaziali:</a:t>
            </a:r>
            <a:endParaRPr lang="it-IT" dirty="0"/>
          </a:p>
          <a:p>
            <a:pPr lvl="0"/>
            <a:r>
              <a:rPr lang="it-IT" i="1" dirty="0"/>
              <a:t>accumulo senza necessità di spazio</a:t>
            </a:r>
            <a:endParaRPr lang="it-IT" dirty="0"/>
          </a:p>
          <a:p>
            <a:pPr lvl="0"/>
            <a:r>
              <a:rPr lang="it-IT" i="1" dirty="0"/>
              <a:t>vicinanza/distanza: contatto tramite immagini. Dilatazione simbolica, contrazione percettiva dello spazio</a:t>
            </a:r>
            <a:endParaRPr lang="it-IT" dirty="0"/>
          </a:p>
          <a:p>
            <a:r>
              <a:rPr lang="it-IT" i="1" dirty="0"/>
              <a:t>grande e piccolo, vicino e lontano diventano indicatori simbolici, costruzioni culturali che organizzano uno spazio non meno reale di quello fisico</a:t>
            </a:r>
            <a:endParaRPr lang="it-IT" dirty="0"/>
          </a:p>
          <a:p>
            <a:r>
              <a:rPr lang="it-IT" i="1" dirty="0"/>
              <a:t>alla geografia del territorio si sostituisce una geografia della mente come possibilità di spaziare</a:t>
            </a:r>
            <a:endParaRPr lang="it-IT" dirty="0"/>
          </a:p>
          <a:p>
            <a:r>
              <a:rPr lang="it-IT" i="1" dirty="0"/>
              <a:t>noi continuiamo tuttavia ad abitare uno spazio fisico: manipoliamo oggetti che hanno dimensioni, dobbiamo fisicamente colmare distanze</a:t>
            </a:r>
            <a:endParaRPr lang="it-IT" dirty="0"/>
          </a:p>
          <a:p>
            <a:endParaRPr lang="it-IT" dirty="0"/>
          </a:p>
        </p:txBody>
      </p:sp>
    </p:spTree>
    <p:extLst>
      <p:ext uri="{BB962C8B-B14F-4D97-AF65-F5344CB8AC3E}">
        <p14:creationId xmlns:p14="http://schemas.microsoft.com/office/powerpoint/2010/main" val="3166888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dirty="0">
                <a:solidFill>
                  <a:srgbClr val="FF0000"/>
                </a:solidFill>
              </a:rPr>
              <a:t>Molteplicità situata e costruzione delle identità</a:t>
            </a:r>
          </a:p>
        </p:txBody>
      </p:sp>
    </p:spTree>
    <p:extLst>
      <p:ext uri="{BB962C8B-B14F-4D97-AF65-F5344CB8AC3E}">
        <p14:creationId xmlns:p14="http://schemas.microsoft.com/office/powerpoint/2010/main" val="3715072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br>
              <a:rPr lang="it-IT" sz="3200" dirty="0"/>
            </a:br>
            <a:r>
              <a:rPr lang="it-IT" sz="3200" dirty="0"/>
              <a:t>Spazio urbano e differenze</a:t>
            </a:r>
            <a:br>
              <a:rPr lang="it-IT" sz="3200" dirty="0"/>
            </a:br>
            <a:endParaRPr lang="it-IT" sz="3200" dirty="0"/>
          </a:p>
        </p:txBody>
      </p:sp>
      <p:sp>
        <p:nvSpPr>
          <p:cNvPr id="3" name="Segnaposto contenuto 2"/>
          <p:cNvSpPr>
            <a:spLocks noGrp="1"/>
          </p:cNvSpPr>
          <p:nvPr>
            <p:ph sz="half" idx="1"/>
          </p:nvPr>
        </p:nvSpPr>
        <p:spPr>
          <a:xfrm>
            <a:off x="457200" y="1600200"/>
            <a:ext cx="4834880" cy="4525963"/>
          </a:xfrm>
        </p:spPr>
        <p:txBody>
          <a:bodyPr>
            <a:normAutofit fontScale="85000" lnSpcReduction="20000"/>
          </a:bodyPr>
          <a:lstStyle/>
          <a:p>
            <a:pPr>
              <a:buNone/>
            </a:pPr>
            <a:r>
              <a:rPr lang="it-IT" dirty="0"/>
              <a:t> </a:t>
            </a:r>
          </a:p>
          <a:p>
            <a:pPr>
              <a:buNone/>
            </a:pPr>
            <a:r>
              <a:rPr lang="it-IT" dirty="0"/>
              <a:t>La tradizione di sociologia urbana</a:t>
            </a:r>
          </a:p>
          <a:p>
            <a:pPr marL="0" indent="0">
              <a:buNone/>
            </a:pPr>
            <a:r>
              <a:rPr lang="it-IT" dirty="0"/>
              <a:t>Città  come diversità:  </a:t>
            </a:r>
            <a:r>
              <a:rPr lang="it-IT" dirty="0" err="1"/>
              <a:t>Wirth</a:t>
            </a:r>
            <a:r>
              <a:rPr lang="it-IT" dirty="0"/>
              <a:t>, Urbanesimo come modo di vita, 1928</a:t>
            </a:r>
          </a:p>
          <a:p>
            <a:pPr marL="0" indent="0">
              <a:buNone/>
            </a:pPr>
            <a:endParaRPr lang="it-IT" dirty="0"/>
          </a:p>
          <a:p>
            <a:pPr marL="0" indent="0">
              <a:buNone/>
            </a:pPr>
            <a:r>
              <a:rPr lang="it-IT" dirty="0"/>
              <a:t>Concentrazione dei processi di mutamento: urbanizzazione porta estraneità </a:t>
            </a:r>
          </a:p>
          <a:p>
            <a:pPr>
              <a:buNone/>
            </a:pPr>
            <a:endParaRPr lang="it-IT" i="1" dirty="0"/>
          </a:p>
          <a:p>
            <a:pPr>
              <a:buNone/>
            </a:pPr>
            <a:r>
              <a:rPr lang="it-IT" i="1" dirty="0"/>
              <a:t>sviluppo delle nuove forme di residenzialità e di localizzazione del lavoro, migrazioni di individui e popoli;</a:t>
            </a:r>
            <a:endParaRPr lang="it-IT" dirty="0"/>
          </a:p>
        </p:txBody>
      </p:sp>
      <p:pic>
        <p:nvPicPr>
          <p:cNvPr id="16386" name="Picture 2" descr="C:\Users\User\Desktop\Louis_Wirth.jpg"/>
          <p:cNvPicPr>
            <a:picLocks noGrp="1" noChangeAspect="1" noChangeArrowheads="1"/>
          </p:cNvPicPr>
          <p:nvPr>
            <p:ph sz="half" idx="2"/>
          </p:nvPr>
        </p:nvPicPr>
        <p:blipFill>
          <a:blip r:embed="rId2" cstate="print"/>
          <a:srcRect/>
          <a:stretch>
            <a:fillRect/>
          </a:stretch>
        </p:blipFill>
        <p:spPr bwMode="auto">
          <a:xfrm>
            <a:off x="5521454" y="1910088"/>
            <a:ext cx="2434922" cy="260536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539552" y="764704"/>
            <a:ext cx="8229600" cy="4525963"/>
          </a:xfrm>
        </p:spPr>
        <p:txBody>
          <a:bodyPr>
            <a:normAutofit fontScale="85000" lnSpcReduction="10000"/>
          </a:bodyPr>
          <a:lstStyle/>
          <a:p>
            <a:pPr lvl="0">
              <a:buNone/>
            </a:pPr>
            <a:r>
              <a:rPr lang="it-IT" dirty="0"/>
              <a:t>1 . E’ utile ricorrere alla nozione di comunità nel contesto delle nuove forme di residenzialità e di localizzazione del lavoro?</a:t>
            </a:r>
          </a:p>
          <a:p>
            <a:pPr lvl="0">
              <a:buNone/>
            </a:pPr>
            <a:r>
              <a:rPr lang="it-IT" dirty="0"/>
              <a:t>2 . Ritorno sulla nozione di identità: </a:t>
            </a:r>
            <a:r>
              <a:rPr lang="it-IT" dirty="0" err="1"/>
              <a:t>identità</a:t>
            </a:r>
            <a:r>
              <a:rPr lang="it-IT" dirty="0"/>
              <a:t> come gioco dell’io nell’interazione</a:t>
            </a:r>
          </a:p>
          <a:p>
            <a:pPr lvl="0">
              <a:buNone/>
            </a:pPr>
            <a:r>
              <a:rPr lang="it-IT" dirty="0"/>
              <a:t>3. Molteplicità situata e costruzione delle identità</a:t>
            </a:r>
          </a:p>
          <a:p>
            <a:pPr lvl="0">
              <a:buNone/>
            </a:pPr>
            <a:r>
              <a:rPr lang="it-IT" dirty="0"/>
              <a:t>4. I luoghi della molteplicità situata: scene urbane, spazi pubblici e rendez-vous </a:t>
            </a:r>
          </a:p>
          <a:p>
            <a:pPr lvl="0">
              <a:buNone/>
            </a:pPr>
            <a:r>
              <a:rPr lang="it-IT" dirty="0"/>
              <a:t>5. I tre indirizzi di intervento sociale proposti in sociologia urbana: processi di progettazione, progettazione degli spazi pubblici, progetti di territorio</a:t>
            </a:r>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Tra folclorismo e esclusione, ancora Melucci</a:t>
            </a:r>
          </a:p>
        </p:txBody>
      </p:sp>
      <p:sp>
        <p:nvSpPr>
          <p:cNvPr id="3" name="Segnaposto contenuto 2"/>
          <p:cNvSpPr>
            <a:spLocks noGrp="1"/>
          </p:cNvSpPr>
          <p:nvPr>
            <p:ph idx="1"/>
          </p:nvPr>
        </p:nvSpPr>
        <p:spPr/>
        <p:txBody>
          <a:bodyPr>
            <a:normAutofit fontScale="70000" lnSpcReduction="20000"/>
          </a:bodyPr>
          <a:lstStyle/>
          <a:p>
            <a:pPr lvl="0"/>
            <a:r>
              <a:rPr lang="it-IT" i="1" dirty="0"/>
              <a:t>Inclusione/esclusione come nuovo dilemma aperto dall’internazionalizzazione.  L’inclusione spinge verso un livellamento delle differenze e trasforma le culture periferiche in appendici insignificanti e folcloristiche dei pochi centri da cui dipende l’elaborazione dei linguaggi e la loro diffusione nel grande mercato dei media. La resistenza a questa omologazione è quasi inevitabilmente destinata a produrre processi di esclusione, che significano riduzione al silenzio e morte culturale.</a:t>
            </a:r>
            <a:endParaRPr lang="it-IT" dirty="0"/>
          </a:p>
          <a:p>
            <a:pPr>
              <a:buNone/>
            </a:pPr>
            <a:r>
              <a:rPr lang="it-IT" dirty="0"/>
              <a:t> </a:t>
            </a:r>
          </a:p>
          <a:p>
            <a:r>
              <a:rPr lang="it-IT" b="1" dirty="0"/>
              <a:t>Tra i dilemmi della modernità</a:t>
            </a:r>
            <a:r>
              <a:rPr lang="it-IT" dirty="0"/>
              <a:t>(legati ad internazionalizzazione ma non solo, comunicazione)</a:t>
            </a:r>
          </a:p>
          <a:p>
            <a:r>
              <a:rPr lang="it-IT" dirty="0" err="1"/>
              <a:t>Inclusione=</a:t>
            </a:r>
            <a:r>
              <a:rPr lang="it-IT" dirty="0"/>
              <a:t> riduzione a folclorismo delle culture periferiche</a:t>
            </a:r>
          </a:p>
          <a:p>
            <a:r>
              <a:rPr lang="it-IT" dirty="0"/>
              <a:t>Resistenza ad </a:t>
            </a:r>
            <a:r>
              <a:rPr lang="it-IT" dirty="0" err="1"/>
              <a:t>omologazione=</a:t>
            </a:r>
            <a:r>
              <a:rPr lang="it-IT" dirty="0"/>
              <a:t> esclusione e riduzione al silenzio</a:t>
            </a:r>
          </a:p>
          <a:p>
            <a:endParaRPr lang="it-IT" dirty="0"/>
          </a:p>
        </p:txBody>
      </p:sp>
    </p:spTree>
    <p:extLst>
      <p:ext uri="{BB962C8B-B14F-4D97-AF65-F5344CB8AC3E}">
        <p14:creationId xmlns:p14="http://schemas.microsoft.com/office/powerpoint/2010/main" val="40020755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Diritto alla città </a:t>
            </a:r>
          </a:p>
        </p:txBody>
      </p:sp>
      <p:sp>
        <p:nvSpPr>
          <p:cNvPr id="3" name="Segnaposto contenuto 2"/>
          <p:cNvSpPr>
            <a:spLocks noGrp="1"/>
          </p:cNvSpPr>
          <p:nvPr>
            <p:ph idx="1"/>
          </p:nvPr>
        </p:nvSpPr>
        <p:spPr/>
        <p:txBody>
          <a:bodyPr>
            <a:normAutofit fontScale="77500" lnSpcReduction="20000"/>
          </a:bodyPr>
          <a:lstStyle/>
          <a:p>
            <a:pPr>
              <a:buNone/>
            </a:pPr>
            <a:r>
              <a:rPr lang="it-IT" dirty="0"/>
              <a:t>Come superare il dilemma? </a:t>
            </a:r>
          </a:p>
          <a:p>
            <a:r>
              <a:rPr lang="it-IT" dirty="0"/>
              <a:t> Garantire diritto alla città </a:t>
            </a:r>
          </a:p>
          <a:p>
            <a:pPr marL="0" indent="0">
              <a:buNone/>
            </a:pPr>
            <a:r>
              <a:rPr lang="it-IT" dirty="0"/>
              <a:t>Se città = moltiplicazioni delle possibilità dell’incontro, quindi di gioco della ricostruzione delle identità </a:t>
            </a:r>
          </a:p>
          <a:p>
            <a:pPr>
              <a:buNone/>
            </a:pPr>
            <a:r>
              <a:rPr lang="it-IT" dirty="0"/>
              <a:t> </a:t>
            </a:r>
          </a:p>
          <a:p>
            <a:pPr>
              <a:buNone/>
            </a:pPr>
            <a:r>
              <a:rPr lang="it-IT" dirty="0"/>
              <a:t> </a:t>
            </a:r>
            <a:r>
              <a:rPr lang="it-IT" b="1" dirty="0"/>
              <a:t> Diritto alla città come diritto alla differenza, motivo ri-emergente nella sociologia contemporanea, ma interpretazioni diverse</a:t>
            </a:r>
            <a:endParaRPr lang="it-IT" dirty="0"/>
          </a:p>
          <a:p>
            <a:pPr>
              <a:buNone/>
            </a:pPr>
            <a:endParaRPr lang="it-IT" dirty="0"/>
          </a:p>
          <a:p>
            <a:pPr>
              <a:buNone/>
            </a:pPr>
            <a:r>
              <a:rPr lang="it-IT" dirty="0"/>
              <a:t>Sociologia urbana  si sofferma su costruzione delle identità collettive e sociali, meno su identità  individuale</a:t>
            </a:r>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diritto alla città</a:t>
            </a:r>
          </a:p>
        </p:txBody>
      </p:sp>
      <p:sp>
        <p:nvSpPr>
          <p:cNvPr id="3" name="Segnaposto contenuto 2"/>
          <p:cNvSpPr>
            <a:spLocks noGrp="1"/>
          </p:cNvSpPr>
          <p:nvPr>
            <p:ph idx="1"/>
          </p:nvPr>
        </p:nvSpPr>
        <p:spPr/>
        <p:txBody>
          <a:bodyPr>
            <a:normAutofit/>
          </a:bodyPr>
          <a:lstStyle/>
          <a:p>
            <a:pPr>
              <a:buNone/>
            </a:pPr>
            <a:r>
              <a:rPr lang="it-IT" sz="2400" b="1" dirty="0"/>
              <a:t>1.Diritto alla città come diritto di accesso a servizi urbani</a:t>
            </a:r>
            <a:r>
              <a:rPr lang="it-IT" sz="2400" dirty="0"/>
              <a:t>:  </a:t>
            </a:r>
          </a:p>
          <a:p>
            <a:pPr>
              <a:buNone/>
            </a:pPr>
            <a:r>
              <a:rPr lang="it-IT" sz="2400" dirty="0"/>
              <a:t>Casa, servizi di mobilità, scuola</a:t>
            </a:r>
          </a:p>
          <a:p>
            <a:pPr>
              <a:buNone/>
            </a:pPr>
            <a:r>
              <a:rPr lang="it-IT" sz="2400" dirty="0" err="1"/>
              <a:t>Castells</a:t>
            </a:r>
            <a:r>
              <a:rPr lang="it-IT" sz="2400" dirty="0"/>
              <a:t>, La </a:t>
            </a:r>
            <a:r>
              <a:rPr lang="it-IT" sz="2400" dirty="0" err="1"/>
              <a:t>Question</a:t>
            </a:r>
            <a:r>
              <a:rPr lang="it-IT" sz="2400" dirty="0"/>
              <a:t> </a:t>
            </a:r>
            <a:r>
              <a:rPr lang="it-IT" sz="2400" dirty="0" err="1"/>
              <a:t>urbaine</a:t>
            </a:r>
            <a:r>
              <a:rPr lang="it-IT" sz="2400" dirty="0"/>
              <a:t>, 1972</a:t>
            </a:r>
          </a:p>
          <a:p>
            <a:pPr>
              <a:buNone/>
            </a:pPr>
            <a:endParaRPr lang="it-IT" sz="2400" dirty="0"/>
          </a:p>
          <a:p>
            <a:pPr>
              <a:buNone/>
            </a:pPr>
            <a:endParaRPr lang="it-IT" sz="2400" dirty="0"/>
          </a:p>
          <a:p>
            <a:pPr>
              <a:buNone/>
            </a:pPr>
            <a:r>
              <a:rPr lang="it-IT" sz="2400" dirty="0"/>
              <a:t>identità data della classe, che si rinnova nella protesta, motore e momento di identificazione</a:t>
            </a:r>
          </a:p>
          <a:p>
            <a:pPr>
              <a:buNone/>
            </a:pPr>
            <a:r>
              <a:rPr lang="it-IT" sz="2400" dirty="0"/>
              <a:t>Identità collettiva (sociale)</a:t>
            </a:r>
          </a:p>
          <a:p>
            <a:endParaRPr lang="it-IT"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diritto alla città</a:t>
            </a:r>
          </a:p>
        </p:txBody>
      </p:sp>
      <p:sp>
        <p:nvSpPr>
          <p:cNvPr id="3" name="Segnaposto contenuto 2"/>
          <p:cNvSpPr>
            <a:spLocks noGrp="1"/>
          </p:cNvSpPr>
          <p:nvPr>
            <p:ph idx="1"/>
          </p:nvPr>
        </p:nvSpPr>
        <p:spPr/>
        <p:txBody>
          <a:bodyPr>
            <a:normAutofit fontScale="85000" lnSpcReduction="10000"/>
          </a:bodyPr>
          <a:lstStyle/>
          <a:p>
            <a:pPr>
              <a:buNone/>
            </a:pPr>
            <a:r>
              <a:rPr lang="it-IT" dirty="0"/>
              <a:t>2. Diritto alla città come accesso alle risorse: Gestione surplus economico </a:t>
            </a:r>
          </a:p>
          <a:p>
            <a:pPr>
              <a:buNone/>
            </a:pPr>
            <a:r>
              <a:rPr lang="it-IT" dirty="0"/>
              <a:t>Harvey, </a:t>
            </a:r>
            <a:r>
              <a:rPr lang="it-IT" i="1" dirty="0" err="1"/>
              <a:t>Reinventing</a:t>
            </a:r>
            <a:r>
              <a:rPr lang="it-IT" i="1" dirty="0"/>
              <a:t> </a:t>
            </a:r>
            <a:r>
              <a:rPr lang="it-IT" i="1" dirty="0" err="1"/>
              <a:t>Geography</a:t>
            </a:r>
            <a:r>
              <a:rPr lang="it-IT" dirty="0"/>
              <a:t>, </a:t>
            </a:r>
            <a:r>
              <a:rPr lang="it-IT" i="1" dirty="0"/>
              <a:t>The right to the City</a:t>
            </a:r>
            <a:r>
              <a:rPr lang="it-IT" dirty="0"/>
              <a:t>,  2008, oppure </a:t>
            </a:r>
            <a:r>
              <a:rPr lang="it-IT" i="1" dirty="0" err="1"/>
              <a:t>Rebel</a:t>
            </a:r>
            <a:r>
              <a:rPr lang="it-IT" i="1" dirty="0"/>
              <a:t> Cities</a:t>
            </a:r>
            <a:r>
              <a:rPr lang="it-IT" dirty="0"/>
              <a:t>,2012, costruzione identitaria affidata al collettivo, un nuovo collettivo</a:t>
            </a:r>
          </a:p>
          <a:p>
            <a:pPr>
              <a:buNone/>
            </a:pPr>
            <a:r>
              <a:rPr lang="it-IT" dirty="0"/>
              <a:t> transnazionale, identità data dal luogo e esperienza urbana collettiva; </a:t>
            </a:r>
            <a:r>
              <a:rPr lang="it-IT" i="1" dirty="0"/>
              <a:t>dopo </a:t>
            </a:r>
            <a:r>
              <a:rPr lang="it-IT" i="1" dirty="0" err="1"/>
              <a:t>neighborhood</a:t>
            </a:r>
            <a:r>
              <a:rPr lang="it-IT" i="1" dirty="0"/>
              <a:t>/</a:t>
            </a:r>
            <a:r>
              <a:rPr lang="it-IT" i="1" dirty="0" err="1"/>
              <a:t>suburb</a:t>
            </a:r>
            <a:r>
              <a:rPr lang="it-IT" i="1" dirty="0"/>
              <a:t>; processo urbano di nuova scala, globale, nuove istituzioni finanziarie. Diritto a cambiarci cambiando la città</a:t>
            </a:r>
          </a:p>
          <a:p>
            <a:r>
              <a:rPr lang="it-IT" dirty="0" err="1"/>
              <a:t>S.Sassen</a:t>
            </a:r>
            <a:r>
              <a:rPr lang="it-IT" dirty="0"/>
              <a:t>, </a:t>
            </a:r>
            <a:r>
              <a:rPr lang="it-IT" i="1" dirty="0"/>
              <a:t>Territorio, autorità, diritti: dal Medioevo all’età globale, </a:t>
            </a:r>
            <a:r>
              <a:rPr lang="it-IT" dirty="0"/>
              <a:t>2008</a:t>
            </a:r>
          </a:p>
          <a:p>
            <a:endParaRPr lang="it-IT" dirty="0"/>
          </a:p>
          <a:p>
            <a:endParaRPr lang="it-IT" dirty="0"/>
          </a:p>
          <a:p>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diritto alla città</a:t>
            </a:r>
          </a:p>
        </p:txBody>
      </p:sp>
      <p:sp>
        <p:nvSpPr>
          <p:cNvPr id="3" name="Segnaposto contenuto 2"/>
          <p:cNvSpPr>
            <a:spLocks noGrp="1"/>
          </p:cNvSpPr>
          <p:nvPr>
            <p:ph sz="half" idx="1"/>
          </p:nvPr>
        </p:nvSpPr>
        <p:spPr>
          <a:xfrm>
            <a:off x="457200" y="1600200"/>
            <a:ext cx="5770984" cy="4525963"/>
          </a:xfrm>
        </p:spPr>
        <p:txBody>
          <a:bodyPr>
            <a:normAutofit/>
          </a:bodyPr>
          <a:lstStyle/>
          <a:p>
            <a:pPr>
              <a:buNone/>
            </a:pPr>
            <a:r>
              <a:rPr lang="it-IT" dirty="0"/>
              <a:t>3. Il diritto alla città come diritto di accesso all’urbano (strada: multifunzionale, ludico, simbolico) – </a:t>
            </a:r>
          </a:p>
          <a:p>
            <a:pPr>
              <a:buNone/>
            </a:pPr>
            <a:r>
              <a:rPr lang="it-IT" dirty="0"/>
              <a:t>Lefebvre, </a:t>
            </a:r>
            <a:r>
              <a:rPr lang="it-IT" i="1" dirty="0"/>
              <a:t>Il diritto alla città</a:t>
            </a:r>
            <a:r>
              <a:rPr lang="it-IT" dirty="0"/>
              <a:t>, 1968: appropriazione, strategia integrativa di costruzione dell’identità + </a:t>
            </a:r>
            <a:r>
              <a:rPr lang="it-IT" dirty="0" err="1"/>
              <a:t>identità</a:t>
            </a:r>
            <a:r>
              <a:rPr lang="it-IT" dirty="0"/>
              <a:t> collettiva della protesta</a:t>
            </a:r>
          </a:p>
        </p:txBody>
      </p:sp>
      <p:pic>
        <p:nvPicPr>
          <p:cNvPr id="17410" name="Picture 2" descr="C:\Users\User\Desktop\lefbvre-1.jpg"/>
          <p:cNvPicPr>
            <a:picLocks noGrp="1" noChangeAspect="1" noChangeArrowheads="1"/>
          </p:cNvPicPr>
          <p:nvPr>
            <p:ph sz="half" idx="2"/>
          </p:nvPr>
        </p:nvPicPr>
        <p:blipFill>
          <a:blip r:embed="rId2" cstate="print"/>
          <a:srcRect/>
          <a:stretch>
            <a:fillRect/>
          </a:stretch>
        </p:blipFill>
        <p:spPr bwMode="auto">
          <a:xfrm>
            <a:off x="6228184" y="1916832"/>
            <a:ext cx="2386617" cy="3704857"/>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diritto alla città</a:t>
            </a:r>
          </a:p>
        </p:txBody>
      </p:sp>
      <p:sp>
        <p:nvSpPr>
          <p:cNvPr id="3" name="Segnaposto contenuto 2"/>
          <p:cNvSpPr>
            <a:spLocks noGrp="1"/>
          </p:cNvSpPr>
          <p:nvPr>
            <p:ph idx="1"/>
          </p:nvPr>
        </p:nvSpPr>
        <p:spPr/>
        <p:txBody>
          <a:bodyPr>
            <a:normAutofit lnSpcReduction="10000"/>
          </a:bodyPr>
          <a:lstStyle/>
          <a:p>
            <a:pPr>
              <a:buNone/>
            </a:pPr>
            <a:r>
              <a:rPr lang="it-IT" dirty="0"/>
              <a:t>4. Il diritto alla città come diritto all’autentico: differenze culturali: </a:t>
            </a:r>
          </a:p>
          <a:p>
            <a:pPr>
              <a:buNone/>
            </a:pPr>
            <a:r>
              <a:rPr lang="it-IT" dirty="0" err="1"/>
              <a:t>Sh</a:t>
            </a:r>
            <a:r>
              <a:rPr lang="it-IT" dirty="0"/>
              <a:t>. </a:t>
            </a:r>
            <a:r>
              <a:rPr lang="it-IT" dirty="0" err="1"/>
              <a:t>Zukin</a:t>
            </a:r>
            <a:r>
              <a:rPr lang="it-IT" dirty="0"/>
              <a:t>, </a:t>
            </a:r>
            <a:r>
              <a:rPr lang="it-IT" i="1" dirty="0" err="1"/>
              <a:t>Landscape</a:t>
            </a:r>
            <a:r>
              <a:rPr lang="it-IT" i="1" dirty="0"/>
              <a:t> of </a:t>
            </a:r>
            <a:r>
              <a:rPr lang="it-IT" i="1" dirty="0" err="1"/>
              <a:t>Power</a:t>
            </a:r>
            <a:r>
              <a:rPr lang="it-IT" i="1" dirty="0"/>
              <a:t>, </a:t>
            </a:r>
            <a:r>
              <a:rPr lang="it-IT" dirty="0"/>
              <a:t>1991, due processi diversi di costruzione identitaria: élite, aura di libertà di scelta purché denaro, ricerca dell’autentico (identità data dai luoghi), espulsione dell’autentico in periferia, movimento per superare l’isolamento sociale (processo identitario???) </a:t>
            </a:r>
          </a:p>
          <a:p>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836712"/>
            <a:ext cx="8229600" cy="1143000"/>
          </a:xfrm>
        </p:spPr>
        <p:txBody>
          <a:bodyPr>
            <a:normAutofit/>
          </a:bodyPr>
          <a:lstStyle/>
          <a:p>
            <a:r>
              <a:rPr lang="it-IT" dirty="0">
                <a:solidFill>
                  <a:srgbClr val="FF0000"/>
                </a:solidFill>
              </a:rPr>
              <a:t>Gli spazi della molteplicità situata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lstStyle/>
          <a:p>
            <a:r>
              <a:rPr lang="it-IT" dirty="0"/>
              <a:t>1.I segmenti di città mosaico</a:t>
            </a:r>
          </a:p>
        </p:txBody>
      </p:sp>
      <p:sp>
        <p:nvSpPr>
          <p:cNvPr id="4" name="Segnaposto contenuto 3"/>
          <p:cNvSpPr>
            <a:spLocks noGrp="1"/>
          </p:cNvSpPr>
          <p:nvPr>
            <p:ph idx="1"/>
          </p:nvPr>
        </p:nvSpPr>
        <p:spPr>
          <a:xfrm>
            <a:off x="453143" y="1628800"/>
            <a:ext cx="8229600" cy="4525963"/>
          </a:xfrm>
        </p:spPr>
        <p:txBody>
          <a:bodyPr>
            <a:noAutofit/>
          </a:bodyPr>
          <a:lstStyle/>
          <a:p>
            <a:pPr marL="0" indent="0">
              <a:buNone/>
            </a:pPr>
            <a:r>
              <a:rPr lang="it-IT" sz="2200" dirty="0"/>
              <a:t>-colonie separate degli immigrati della Chicago degli anni Venti, sociali più ancora che collettiva; modello attuale; ma costante successione da ricerca dell’autenticità da parte ceti borghesi </a:t>
            </a:r>
          </a:p>
          <a:p>
            <a:pPr marL="0" lvl="0" indent="0">
              <a:buNone/>
            </a:pPr>
            <a:r>
              <a:rPr lang="it-IT" sz="2200" dirty="0"/>
              <a:t>- </a:t>
            </a:r>
            <a:r>
              <a:rPr lang="it-IT" sz="2200" dirty="0" err="1"/>
              <a:t>Levitttown</a:t>
            </a:r>
            <a:r>
              <a:rPr lang="it-IT" sz="2200" dirty="0"/>
              <a:t>, distretto periferico delle grandi città US , bisogno di comunità segmentaria</a:t>
            </a:r>
          </a:p>
          <a:p>
            <a:pPr marL="0" lvl="0" indent="0">
              <a:buNone/>
            </a:pPr>
            <a:r>
              <a:rPr lang="it-IT" sz="2200" dirty="0"/>
              <a:t>-per contrastare strutture relazionali oppressive e violenti dei gruppi di appartenenza coatta: quartiere gay</a:t>
            </a:r>
          </a:p>
          <a:p>
            <a:pPr marL="0" indent="0">
              <a:buNone/>
            </a:pPr>
            <a:r>
              <a:rPr lang="it-IT" sz="2200" dirty="0"/>
              <a:t>-quartiere borghese europeo</a:t>
            </a:r>
          </a:p>
          <a:p>
            <a:pPr>
              <a:buNone/>
            </a:pPr>
            <a:endParaRPr lang="it-IT" sz="2200" dirty="0"/>
          </a:p>
          <a:p>
            <a:pPr>
              <a:buNone/>
            </a:pPr>
            <a:r>
              <a:rPr lang="it-IT" sz="2200" dirty="0"/>
              <a:t>localizzazione= costruzione simbolica, identità collettiva con i tre processi locativa, integrativa, selettiva immediatamente leggibile </a:t>
            </a:r>
          </a:p>
          <a:p>
            <a:pPr>
              <a:buNone/>
            </a:pPr>
            <a:endParaRPr lang="it-IT" sz="2200" dirty="0"/>
          </a:p>
          <a:p>
            <a:pPr>
              <a:buNone/>
            </a:pPr>
            <a:r>
              <a:rPr lang="it-IT" sz="2200" dirty="0"/>
              <a:t>I servizi, i luoghi di lavoro nella segmentazione/segregazione</a:t>
            </a:r>
          </a:p>
          <a:p>
            <a:pPr marL="0" indent="0">
              <a:buNone/>
            </a:pPr>
            <a:endParaRPr lang="it-IT" sz="2200" dirty="0"/>
          </a:p>
        </p:txBody>
      </p:sp>
    </p:spTree>
    <p:extLst>
      <p:ext uri="{BB962C8B-B14F-4D97-AF65-F5344CB8AC3E}">
        <p14:creationId xmlns:p14="http://schemas.microsoft.com/office/powerpoint/2010/main" val="25041109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a:t>2. Le scene urbane</a:t>
            </a:r>
          </a:p>
        </p:txBody>
      </p:sp>
      <p:sp>
        <p:nvSpPr>
          <p:cNvPr id="3" name="Segnaposto contenuto 2"/>
          <p:cNvSpPr>
            <a:spLocks noGrp="1"/>
          </p:cNvSpPr>
          <p:nvPr>
            <p:ph idx="1"/>
          </p:nvPr>
        </p:nvSpPr>
        <p:spPr/>
        <p:txBody>
          <a:bodyPr>
            <a:normAutofit/>
          </a:bodyPr>
          <a:lstStyle/>
          <a:p>
            <a:pPr lvl="0">
              <a:buNone/>
            </a:pPr>
            <a:r>
              <a:rPr lang="it-IT" dirty="0"/>
              <a:t>come luoghi di introduzione alla formazione di identità collettiva: bar, teatri, commerci</a:t>
            </a:r>
          </a:p>
          <a:p>
            <a:pPr>
              <a:buNone/>
            </a:pPr>
            <a:r>
              <a:rPr lang="it-IT" dirty="0"/>
              <a:t>Etnografia delle scene: </a:t>
            </a:r>
          </a:p>
          <a:p>
            <a:pPr marL="0" indent="0">
              <a:buNone/>
            </a:pPr>
            <a:r>
              <a:rPr lang="it-IT" dirty="0"/>
              <a:t>Approccio fenomenologico di </a:t>
            </a:r>
            <a:r>
              <a:rPr lang="it-IT" dirty="0" err="1"/>
              <a:t>Schutz</a:t>
            </a:r>
            <a:r>
              <a:rPr lang="it-IT" dirty="0"/>
              <a:t>, riletto da etnografia e sociologia più recente delle subculture giovanili</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dirty="0"/>
              <a:t>Scene urbane</a:t>
            </a:r>
          </a:p>
        </p:txBody>
      </p:sp>
      <p:sp>
        <p:nvSpPr>
          <p:cNvPr id="6" name="Segnaposto contenuto 5"/>
          <p:cNvSpPr>
            <a:spLocks noGrp="1"/>
          </p:cNvSpPr>
          <p:nvPr>
            <p:ph idx="1"/>
          </p:nvPr>
        </p:nvSpPr>
        <p:spPr/>
        <p:txBody>
          <a:bodyPr>
            <a:normAutofit/>
          </a:bodyPr>
          <a:lstStyle/>
          <a:p>
            <a:pPr marL="0" indent="0">
              <a:buNone/>
            </a:pPr>
            <a:r>
              <a:rPr lang="en-US" dirty="0"/>
              <a:t>the label indicates that these worlds are expressive—that is, people participate in them for direct rather than future gratification—that they are voluntary, and that they are available to the public. In addition, the theatrical metaphor of the word 'scene' reflects an emergent urban psychological orientation—that of a person as 'actor', self-consciously presenting him—or herself in front of audiences" (Irwin 1977)</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Comunità?</a:t>
            </a:r>
          </a:p>
        </p:txBody>
      </p:sp>
    </p:spTree>
    <p:extLst>
      <p:ext uri="{BB962C8B-B14F-4D97-AF65-F5344CB8AC3E}">
        <p14:creationId xmlns:p14="http://schemas.microsoft.com/office/powerpoint/2010/main" val="4146901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pPr algn="l"/>
            <a:r>
              <a:rPr lang="it-IT" dirty="0"/>
              <a:t>Scene urbane</a:t>
            </a:r>
          </a:p>
        </p:txBody>
      </p:sp>
      <p:sp>
        <p:nvSpPr>
          <p:cNvPr id="3" name="Segnaposto contenuto 2"/>
          <p:cNvSpPr>
            <a:spLocks noGrp="1"/>
          </p:cNvSpPr>
          <p:nvPr>
            <p:ph idx="1"/>
          </p:nvPr>
        </p:nvSpPr>
        <p:spPr>
          <a:xfrm>
            <a:off x="457200" y="980728"/>
            <a:ext cx="8229600" cy="4525963"/>
          </a:xfrm>
        </p:spPr>
        <p:txBody>
          <a:bodyPr>
            <a:noAutofit/>
          </a:bodyPr>
          <a:lstStyle/>
          <a:p>
            <a:pPr>
              <a:buNone/>
            </a:pPr>
            <a:r>
              <a:rPr lang="en-US" sz="2000" dirty="0" err="1"/>
              <a:t>Ipotesi</a:t>
            </a:r>
            <a:r>
              <a:rPr lang="en-US" sz="2000" dirty="0"/>
              <a:t> </a:t>
            </a:r>
            <a:r>
              <a:rPr lang="en-US" sz="2000" dirty="0" err="1"/>
              <a:t>dominanti</a:t>
            </a:r>
            <a:r>
              <a:rPr lang="en-US" sz="2000" dirty="0"/>
              <a:t> </a:t>
            </a:r>
            <a:r>
              <a:rPr lang="en-US" sz="2000" dirty="0" err="1"/>
              <a:t>nella</a:t>
            </a:r>
            <a:r>
              <a:rPr lang="en-US" sz="2000" dirty="0"/>
              <a:t> </a:t>
            </a:r>
            <a:r>
              <a:rPr lang="en-US" sz="2000" dirty="0" err="1"/>
              <a:t>ricerca</a:t>
            </a:r>
            <a:r>
              <a:rPr lang="en-US" sz="2000" dirty="0"/>
              <a:t> </a:t>
            </a:r>
            <a:r>
              <a:rPr lang="en-US" sz="2000" dirty="0" err="1"/>
              <a:t>sulle</a:t>
            </a:r>
            <a:r>
              <a:rPr lang="en-US" sz="2000" dirty="0"/>
              <a:t> scene urbane</a:t>
            </a:r>
          </a:p>
          <a:p>
            <a:r>
              <a:rPr lang="en-US" sz="2000" dirty="0" err="1"/>
              <a:t>Sull’individualizzazione</a:t>
            </a:r>
            <a:r>
              <a:rPr lang="en-US" sz="2000" dirty="0"/>
              <a:t>  </a:t>
            </a:r>
            <a:r>
              <a:rPr lang="en-US" sz="2000" dirty="0" err="1"/>
              <a:t>assunto</a:t>
            </a:r>
            <a:r>
              <a:rPr lang="en-US" sz="2000" dirty="0"/>
              <a:t> </a:t>
            </a:r>
            <a:r>
              <a:rPr lang="en-US" sz="2000" dirty="0" err="1"/>
              <a:t>dell’individualismo</a:t>
            </a:r>
            <a:r>
              <a:rPr lang="en-US" sz="2000" dirty="0"/>
              <a:t>  </a:t>
            </a:r>
            <a:r>
              <a:rPr lang="en-US" sz="2000" dirty="0" err="1"/>
              <a:t>dominante</a:t>
            </a:r>
            <a:r>
              <a:rPr lang="en-US" sz="2000" dirty="0"/>
              <a:t> </a:t>
            </a:r>
            <a:r>
              <a:rPr lang="en-US" sz="2000" dirty="0" err="1"/>
              <a:t>nelle</a:t>
            </a:r>
            <a:r>
              <a:rPr lang="en-US" sz="2000" dirty="0"/>
              <a:t> </a:t>
            </a:r>
            <a:r>
              <a:rPr lang="en-US" sz="2000" dirty="0" err="1"/>
              <a:t>società</a:t>
            </a:r>
            <a:r>
              <a:rPr lang="en-US" sz="2000" dirty="0"/>
              <a:t>. </a:t>
            </a:r>
            <a:r>
              <a:rPr lang="en-US" sz="2000" dirty="0" err="1"/>
              <a:t>Pluralismo</a:t>
            </a:r>
            <a:r>
              <a:rPr lang="en-US" sz="2000" dirty="0"/>
              <a:t>, </a:t>
            </a:r>
            <a:r>
              <a:rPr lang="en-US" sz="2000" dirty="0" err="1"/>
              <a:t>opzionalità</a:t>
            </a:r>
            <a:r>
              <a:rPr lang="en-US" sz="2000" dirty="0"/>
              <a:t>, </a:t>
            </a:r>
            <a:r>
              <a:rPr lang="en-US" sz="2000" dirty="0" err="1"/>
              <a:t>soggettività</a:t>
            </a:r>
            <a:r>
              <a:rPr lang="en-US" sz="2000" dirty="0"/>
              <a:t>. The design potential as well as the actual design of one's "own life" and the participation in certain "social circles" is no longer effectively tied to outer life circumstances but is increasingly at once contingent and viable. </a:t>
            </a:r>
          </a:p>
          <a:p>
            <a:r>
              <a:rPr lang="en-US" sz="2000" dirty="0"/>
              <a:t>Sulla </a:t>
            </a:r>
            <a:r>
              <a:rPr lang="en-US" sz="2000" dirty="0" err="1"/>
              <a:t>costruzione</a:t>
            </a:r>
            <a:r>
              <a:rPr lang="en-US" sz="2000" dirty="0"/>
              <a:t> di </a:t>
            </a:r>
            <a:r>
              <a:rPr lang="en-US" sz="2000" dirty="0" err="1"/>
              <a:t>comunità</a:t>
            </a:r>
            <a:r>
              <a:rPr lang="en-US" sz="2000" dirty="0"/>
              <a:t> : new "post-traditional" forms of social integration have come into being and are taking their place next to the traditional forms of integration (such as family, </a:t>
            </a:r>
            <a:r>
              <a:rPr lang="en-US" sz="2000" dirty="0" err="1"/>
              <a:t>neighbourhood</a:t>
            </a:r>
            <a:r>
              <a:rPr lang="en-US" sz="2000" dirty="0"/>
              <a:t>, congregation, association) and gradually gaining in importance (cf. </a:t>
            </a:r>
            <a:r>
              <a:rPr lang="en-US" sz="2000" dirty="0" err="1"/>
              <a:t>Hitzler</a:t>
            </a:r>
            <a:r>
              <a:rPr lang="en-US" sz="2000" dirty="0"/>
              <a:t> 1998)</a:t>
            </a:r>
          </a:p>
          <a:p>
            <a:r>
              <a:rPr lang="en-US" sz="2000" dirty="0" err="1"/>
              <a:t>Sull’interazione</a:t>
            </a:r>
            <a:r>
              <a:rPr lang="en-US" sz="2000" dirty="0"/>
              <a:t>: Scenes are interactive spaces of experience; their existence is not only bound to the constant communicative process of assurance but also to the communicative generation of common interests by its members (cf. Knoblauch 1995). </a:t>
            </a:r>
          </a:p>
          <a:p>
            <a:pPr>
              <a:buNone/>
            </a:pPr>
            <a:r>
              <a:rPr lang="en-US" sz="2000" dirty="0" err="1"/>
              <a:t>Piu</a:t>
            </a:r>
            <a:r>
              <a:rPr lang="en-US" sz="2000" dirty="0"/>
              <a:t> o </a:t>
            </a:r>
            <a:r>
              <a:rPr lang="en-US" sz="2000" dirty="0" err="1"/>
              <a:t>meno</a:t>
            </a:r>
            <a:r>
              <a:rPr lang="en-US" sz="2000" dirty="0"/>
              <a:t> situate. Scene come </a:t>
            </a:r>
            <a:r>
              <a:rPr lang="en-US" sz="2000" dirty="0" err="1"/>
              <a:t>tentativi</a:t>
            </a:r>
            <a:r>
              <a:rPr lang="en-US" sz="2000" dirty="0"/>
              <a:t> di </a:t>
            </a:r>
            <a:r>
              <a:rPr lang="en-US" sz="2000" dirty="0" err="1"/>
              <a:t>ricostruzione</a:t>
            </a:r>
            <a:r>
              <a:rPr lang="en-US" sz="2000" dirty="0"/>
              <a:t> di </a:t>
            </a:r>
            <a:r>
              <a:rPr lang="en-US" sz="2000" dirty="0" err="1"/>
              <a:t>identità</a:t>
            </a:r>
            <a:r>
              <a:rPr lang="en-US" sz="2000" dirty="0"/>
              <a:t> </a:t>
            </a:r>
            <a:r>
              <a:rPr lang="en-US" sz="2000" dirty="0" err="1"/>
              <a:t>collettiva</a:t>
            </a:r>
            <a:r>
              <a:rPr lang="en-US" sz="2000" dirty="0"/>
              <a:t> ma </a:t>
            </a:r>
            <a:r>
              <a:rPr lang="en-US" sz="2000" dirty="0" err="1"/>
              <a:t>anche</a:t>
            </a:r>
            <a:r>
              <a:rPr lang="en-US" sz="2000" dirty="0"/>
              <a:t> come </a:t>
            </a:r>
            <a:r>
              <a:rPr lang="en-US" sz="2000" dirty="0" err="1"/>
              <a:t>spazi</a:t>
            </a:r>
            <a:r>
              <a:rPr lang="en-US" sz="2000" dirty="0"/>
              <a:t> </a:t>
            </a:r>
            <a:r>
              <a:rPr lang="en-US" sz="2000" dirty="0" err="1"/>
              <a:t>possibili</a:t>
            </a:r>
            <a:r>
              <a:rPr lang="en-US" sz="2000" dirty="0"/>
              <a:t> di </a:t>
            </a:r>
            <a:r>
              <a:rPr lang="en-US" sz="2000" dirty="0" err="1"/>
              <a:t>condivisione</a:t>
            </a:r>
            <a:r>
              <a:rPr lang="en-US" sz="2000" dirty="0"/>
              <a:t> </a:t>
            </a:r>
          </a:p>
          <a:p>
            <a:endParaRPr lang="it-IT"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3. Gli spazi pubblici   </a:t>
            </a:r>
          </a:p>
        </p:txBody>
      </p:sp>
      <p:sp>
        <p:nvSpPr>
          <p:cNvPr id="3" name="Segnaposto contenuto 2"/>
          <p:cNvSpPr>
            <a:spLocks noGrp="1"/>
          </p:cNvSpPr>
          <p:nvPr>
            <p:ph idx="1"/>
          </p:nvPr>
        </p:nvSpPr>
        <p:spPr/>
        <p:txBody>
          <a:bodyPr>
            <a:noAutofit/>
          </a:bodyPr>
          <a:lstStyle/>
          <a:p>
            <a:pPr lvl="0">
              <a:buNone/>
            </a:pPr>
            <a:r>
              <a:rPr lang="it-IT" sz="2400" dirty="0"/>
              <a:t>spazi “pubblici”: </a:t>
            </a:r>
          </a:p>
          <a:p>
            <a:pPr lvl="0">
              <a:buNone/>
            </a:pPr>
            <a:r>
              <a:rPr lang="it-IT" sz="2400" dirty="0"/>
              <a:t>-del movimento (strade, stazioni, mezzi di trasporto (</a:t>
            </a:r>
            <a:r>
              <a:rPr lang="it-IT" sz="2400" dirty="0" err="1"/>
              <a:t>Simmel</a:t>
            </a:r>
            <a:r>
              <a:rPr lang="it-IT" sz="2400" dirty="0"/>
              <a:t>)), </a:t>
            </a:r>
          </a:p>
          <a:p>
            <a:pPr lvl="0">
              <a:buNone/>
            </a:pPr>
            <a:r>
              <a:rPr lang="it-IT" sz="2400" dirty="0"/>
              <a:t>-della </a:t>
            </a:r>
            <a:r>
              <a:rPr lang="it-IT" sz="2400" dirty="0" err="1"/>
              <a:t>stanzialità</a:t>
            </a:r>
            <a:r>
              <a:rPr lang="it-IT" sz="2400" dirty="0"/>
              <a:t>: giardini, piazze</a:t>
            </a:r>
          </a:p>
          <a:p>
            <a:pPr lvl="0">
              <a:buNone/>
            </a:pPr>
            <a:r>
              <a:rPr lang="it-IT" sz="2400" dirty="0"/>
              <a:t>-“rendez-vous” della protesta: formazione o conferma delle identità collettive</a:t>
            </a:r>
          </a:p>
          <a:p>
            <a:pPr>
              <a:buNone/>
            </a:pPr>
            <a:r>
              <a:rPr lang="it-IT" sz="2400" dirty="0"/>
              <a:t> </a:t>
            </a:r>
          </a:p>
          <a:p>
            <a:pPr lvl="0">
              <a:buNone/>
            </a:pPr>
            <a:endParaRPr lang="it-IT" sz="2400" dirty="0"/>
          </a:p>
          <a:p>
            <a:endParaRPr lang="it-IT"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Spazi pubblici</a:t>
            </a:r>
          </a:p>
        </p:txBody>
      </p:sp>
      <p:sp>
        <p:nvSpPr>
          <p:cNvPr id="3" name="Segnaposto contenuto 2"/>
          <p:cNvSpPr>
            <a:spLocks noGrp="1"/>
          </p:cNvSpPr>
          <p:nvPr>
            <p:ph idx="1"/>
          </p:nvPr>
        </p:nvSpPr>
        <p:spPr/>
        <p:txBody>
          <a:bodyPr>
            <a:normAutofit fontScale="77500" lnSpcReduction="20000"/>
          </a:bodyPr>
          <a:lstStyle/>
          <a:p>
            <a:pPr>
              <a:buNone/>
            </a:pPr>
            <a:r>
              <a:rPr lang="it-IT" dirty="0"/>
              <a:t>Spazi pubblici del rendez-vous</a:t>
            </a:r>
          </a:p>
          <a:p>
            <a:pPr>
              <a:buNone/>
            </a:pPr>
            <a:r>
              <a:rPr lang="it-IT" dirty="0"/>
              <a:t>movimentismo e richiesta di “diritti di cittadinanza in termine di rivendicazione delle proprie differenze” (</a:t>
            </a:r>
            <a:r>
              <a:rPr lang="it-IT" dirty="0" err="1"/>
              <a:t>Castells</a:t>
            </a:r>
            <a:r>
              <a:rPr lang="it-IT" dirty="0"/>
              <a:t>  e Murphy, </a:t>
            </a:r>
            <a:r>
              <a:rPr lang="it-IT" i="1" dirty="0"/>
              <a:t>Space, Society and Social </a:t>
            </a:r>
            <a:r>
              <a:rPr lang="it-IT" i="1" dirty="0" err="1"/>
              <a:t>Theory</a:t>
            </a:r>
            <a:r>
              <a:rPr lang="it-IT" i="1" dirty="0"/>
              <a:t>: Social Relations and Urban Form,</a:t>
            </a:r>
            <a:r>
              <a:rPr lang="it-IT" dirty="0"/>
              <a:t> 1982) </a:t>
            </a:r>
          </a:p>
          <a:p>
            <a:pPr>
              <a:buNone/>
            </a:pPr>
            <a:r>
              <a:rPr lang="it-IT" dirty="0"/>
              <a:t>“la città diventa il moderno spazio pubblico” che connette a internazionale solidale</a:t>
            </a:r>
          </a:p>
          <a:p>
            <a:pPr>
              <a:buNone/>
            </a:pPr>
            <a:endParaRPr lang="it-IT" dirty="0"/>
          </a:p>
          <a:p>
            <a:pPr>
              <a:buNone/>
            </a:pPr>
            <a:r>
              <a:rPr lang="it-IT" dirty="0"/>
              <a:t> </a:t>
            </a:r>
            <a:r>
              <a:rPr lang="en-US" dirty="0"/>
              <a:t>“</a:t>
            </a:r>
            <a:r>
              <a:rPr lang="en-US" i="1" dirty="0"/>
              <a:t>no community but networks, no territory but places”</a:t>
            </a:r>
          </a:p>
          <a:p>
            <a:pPr>
              <a:buNone/>
            </a:pPr>
            <a:endParaRPr lang="it-IT" dirty="0"/>
          </a:p>
          <a:p>
            <a:pPr>
              <a:buNone/>
            </a:pPr>
            <a:r>
              <a:rPr lang="it-IT" i="1" dirty="0"/>
              <a:t>Disposizioni innovative di azione collettiva: movimentismo, associazionismo, politica locale </a:t>
            </a:r>
            <a:r>
              <a:rPr lang="it-IT" i="1" dirty="0" err="1"/>
              <a:t>minority</a:t>
            </a:r>
            <a:r>
              <a:rPr lang="it-IT" i="1" dirty="0"/>
              <a:t> </a:t>
            </a:r>
            <a:r>
              <a:rPr lang="it-IT" i="1" dirty="0" err="1"/>
              <a:t>oriented</a:t>
            </a:r>
            <a:endParaRPr lang="it-IT" dirty="0"/>
          </a:p>
          <a:p>
            <a:endParaRPr lang="it-IT" dirty="0"/>
          </a:p>
        </p:txBody>
      </p:sp>
    </p:spTree>
    <p:extLst>
      <p:ext uri="{BB962C8B-B14F-4D97-AF65-F5344CB8AC3E}">
        <p14:creationId xmlns:p14="http://schemas.microsoft.com/office/powerpoint/2010/main" val="781578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dirty="0">
                <a:solidFill>
                  <a:srgbClr val="FF0000"/>
                </a:solidFill>
              </a:rPr>
              <a:t>Intervento sociale e costruzione della relazione sociale </a:t>
            </a:r>
          </a:p>
        </p:txBody>
      </p:sp>
    </p:spTree>
    <p:extLst>
      <p:ext uri="{BB962C8B-B14F-4D97-AF65-F5344CB8AC3E}">
        <p14:creationId xmlns:p14="http://schemas.microsoft.com/office/powerpoint/2010/main" val="34889823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b="1" dirty="0"/>
              <a:t>Intervento (ingegneria) sociale e diritto alla città (come diversità)</a:t>
            </a:r>
            <a:br>
              <a:rPr lang="it-IT" sz="3200" dirty="0"/>
            </a:br>
            <a:endParaRPr lang="it-IT" sz="3200" dirty="0"/>
          </a:p>
        </p:txBody>
      </p:sp>
      <p:sp>
        <p:nvSpPr>
          <p:cNvPr id="3" name="Segnaposto contenuto 2"/>
          <p:cNvSpPr>
            <a:spLocks noGrp="1"/>
          </p:cNvSpPr>
          <p:nvPr>
            <p:ph sz="half" idx="1"/>
          </p:nvPr>
        </p:nvSpPr>
        <p:spPr>
          <a:xfrm>
            <a:off x="457200" y="1600200"/>
            <a:ext cx="4906888" cy="4525963"/>
          </a:xfrm>
        </p:spPr>
        <p:txBody>
          <a:bodyPr>
            <a:normAutofit/>
          </a:bodyPr>
          <a:lstStyle/>
          <a:p>
            <a:pPr>
              <a:buNone/>
            </a:pPr>
            <a:r>
              <a:rPr lang="it-IT" dirty="0"/>
              <a:t>Jane Jacobs , </a:t>
            </a:r>
            <a:r>
              <a:rPr lang="it-IT" i="1" dirty="0"/>
              <a:t>Death and Life of Great American </a:t>
            </a:r>
            <a:r>
              <a:rPr lang="it-IT" i="1" dirty="0" err="1"/>
              <a:t>Cities</a:t>
            </a:r>
            <a:r>
              <a:rPr lang="it-IT" dirty="0"/>
              <a:t>, 1961: “agli enti pubblici spetta il compito di realizzare alcune delle attrezzature che contribuiscono alle diversità urbane”</a:t>
            </a:r>
          </a:p>
          <a:p>
            <a:pPr>
              <a:buNone/>
            </a:pPr>
            <a:endParaRPr lang="it-IT" dirty="0"/>
          </a:p>
          <a:p>
            <a:pPr>
              <a:buNone/>
            </a:pPr>
            <a:r>
              <a:rPr lang="it-IT" dirty="0"/>
              <a:t>Solo all’ente pubblico?</a:t>
            </a:r>
          </a:p>
        </p:txBody>
      </p:sp>
      <p:pic>
        <p:nvPicPr>
          <p:cNvPr id="19458" name="Picture 2" descr="C:\Users\User\Desktop\Jane_Jacobs.jpg"/>
          <p:cNvPicPr>
            <a:picLocks noGrp="1" noChangeAspect="1" noChangeArrowheads="1"/>
          </p:cNvPicPr>
          <p:nvPr>
            <p:ph sz="half" idx="2"/>
          </p:nvPr>
        </p:nvPicPr>
        <p:blipFill>
          <a:blip r:embed="rId2" cstate="print"/>
          <a:srcRect/>
          <a:stretch>
            <a:fillRect/>
          </a:stretch>
        </p:blipFill>
        <p:spPr bwMode="auto">
          <a:xfrm>
            <a:off x="5508104" y="1844824"/>
            <a:ext cx="2880320" cy="2384085"/>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Ingegneria sociale e costruzione delle identità </a:t>
            </a:r>
          </a:p>
        </p:txBody>
      </p:sp>
      <p:sp>
        <p:nvSpPr>
          <p:cNvPr id="3" name="Segnaposto contenuto 2"/>
          <p:cNvSpPr>
            <a:spLocks noGrp="1"/>
          </p:cNvSpPr>
          <p:nvPr>
            <p:ph idx="1"/>
          </p:nvPr>
        </p:nvSpPr>
        <p:spPr/>
        <p:txBody>
          <a:bodyPr>
            <a:normAutofit fontScale="85000" lnSpcReduction="20000"/>
          </a:bodyPr>
          <a:lstStyle/>
          <a:p>
            <a:pPr lvl="0"/>
            <a:r>
              <a:rPr lang="it-IT" dirty="0"/>
              <a:t>Processi di pianificazione: </a:t>
            </a:r>
            <a:r>
              <a:rPr lang="it-IT" dirty="0" err="1"/>
              <a:t>Sandercock</a:t>
            </a:r>
            <a:r>
              <a:rPr lang="it-IT" dirty="0"/>
              <a:t>, </a:t>
            </a:r>
            <a:r>
              <a:rPr lang="it-IT" i="1" dirty="0"/>
              <a:t>Verso </a:t>
            </a:r>
            <a:r>
              <a:rPr lang="it-IT" i="1" dirty="0" err="1"/>
              <a:t>Cosmopolis</a:t>
            </a:r>
            <a:r>
              <a:rPr lang="it-IT" i="1" dirty="0"/>
              <a:t>: città multiculturali e pianificazione urbana</a:t>
            </a:r>
            <a:r>
              <a:rPr lang="it-IT" dirty="0"/>
              <a:t>, 2004</a:t>
            </a:r>
          </a:p>
          <a:p>
            <a:pPr>
              <a:buNone/>
            </a:pPr>
            <a:r>
              <a:rPr lang="it-IT" dirty="0"/>
              <a:t> </a:t>
            </a:r>
          </a:p>
          <a:p>
            <a:pPr lvl="0"/>
            <a:r>
              <a:rPr lang="it-IT" dirty="0"/>
              <a:t>Progettazione degli spazi pubblici: dalla definizione  giuridica a quella sociologica: </a:t>
            </a:r>
            <a:r>
              <a:rPr lang="it-IT" dirty="0" err="1"/>
              <a:t>Ash</a:t>
            </a:r>
            <a:r>
              <a:rPr lang="it-IT" dirty="0"/>
              <a:t> </a:t>
            </a:r>
            <a:r>
              <a:rPr lang="it-IT" dirty="0" err="1"/>
              <a:t>Amin</a:t>
            </a:r>
            <a:r>
              <a:rPr lang="it-IT" dirty="0"/>
              <a:t>, </a:t>
            </a:r>
            <a:r>
              <a:rPr lang="it-IT" i="1" dirty="0" err="1"/>
              <a:t>Collective</a:t>
            </a:r>
            <a:r>
              <a:rPr lang="it-IT" i="1" dirty="0"/>
              <a:t> culture and </a:t>
            </a:r>
            <a:r>
              <a:rPr lang="it-IT" i="1" dirty="0" err="1"/>
              <a:t>urban</a:t>
            </a:r>
            <a:r>
              <a:rPr lang="it-IT" i="1" dirty="0"/>
              <a:t> public </a:t>
            </a:r>
            <a:r>
              <a:rPr lang="it-IT" i="1" dirty="0" err="1"/>
              <a:t>spaces</a:t>
            </a:r>
            <a:r>
              <a:rPr lang="it-IT" dirty="0"/>
              <a:t>, 2006 </a:t>
            </a:r>
          </a:p>
          <a:p>
            <a:pPr>
              <a:buNone/>
            </a:pPr>
            <a:r>
              <a:rPr lang="en-US" dirty="0"/>
              <a:t>	Engineer social interaction</a:t>
            </a:r>
            <a:endParaRPr lang="it-IT" dirty="0"/>
          </a:p>
          <a:p>
            <a:pPr lvl="0"/>
            <a:endParaRPr lang="it-IT" dirty="0"/>
          </a:p>
          <a:p>
            <a:pPr lvl="0"/>
            <a:r>
              <a:rPr lang="it-IT" dirty="0"/>
              <a:t>Progetto di territorio: </a:t>
            </a:r>
            <a:r>
              <a:rPr lang="it-IT" dirty="0" err="1"/>
              <a:t>Sennett</a:t>
            </a:r>
            <a:r>
              <a:rPr lang="it-IT" dirty="0"/>
              <a:t>, </a:t>
            </a:r>
            <a:r>
              <a:rPr lang="it-IT" i="1" dirty="0"/>
              <a:t>The Open City</a:t>
            </a:r>
            <a:r>
              <a:rPr lang="it-IT" dirty="0"/>
              <a:t>, on </a:t>
            </a:r>
            <a:r>
              <a:rPr lang="it-IT" dirty="0" err="1"/>
              <a:t>line</a:t>
            </a:r>
            <a:endParaRPr lang="it-IT" dirty="0"/>
          </a:p>
          <a:p>
            <a:pPr>
              <a:buNone/>
            </a:pPr>
            <a:r>
              <a:rPr lang="it-IT" dirty="0"/>
              <a:t> </a:t>
            </a:r>
          </a:p>
          <a:p>
            <a:endParaRPr lang="it-IT" dirty="0"/>
          </a:p>
          <a:p>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1. Processi di pianificazione</a:t>
            </a:r>
          </a:p>
        </p:txBody>
      </p:sp>
      <p:sp>
        <p:nvSpPr>
          <p:cNvPr id="3" name="Segnaposto contenuto 2"/>
          <p:cNvSpPr>
            <a:spLocks noGrp="1"/>
          </p:cNvSpPr>
          <p:nvPr>
            <p:ph idx="1"/>
          </p:nvPr>
        </p:nvSpPr>
        <p:spPr/>
        <p:txBody>
          <a:bodyPr>
            <a:normAutofit fontScale="85000" lnSpcReduction="10000"/>
          </a:bodyPr>
          <a:lstStyle/>
          <a:p>
            <a:pPr lvl="0">
              <a:buNone/>
            </a:pPr>
            <a:r>
              <a:rPr lang="it-IT" dirty="0"/>
              <a:t>Dall’</a:t>
            </a:r>
            <a:r>
              <a:rPr lang="it-IT" dirty="0" err="1"/>
              <a:t>advocacy</a:t>
            </a:r>
            <a:r>
              <a:rPr lang="it-IT" dirty="0"/>
              <a:t> planning (</a:t>
            </a:r>
            <a:r>
              <a:rPr lang="it-IT" dirty="0" err="1"/>
              <a:t>Davidoff</a:t>
            </a:r>
            <a:r>
              <a:rPr lang="it-IT" dirty="0"/>
              <a:t> 1965) al rifiuto del Piano</a:t>
            </a:r>
          </a:p>
          <a:p>
            <a:pPr lvl="0">
              <a:buNone/>
            </a:pPr>
            <a:r>
              <a:rPr lang="it-IT" dirty="0"/>
              <a:t>Per una ricostruzione storica: </a:t>
            </a:r>
            <a:r>
              <a:rPr lang="it-IT" dirty="0" err="1"/>
              <a:t>Leonie</a:t>
            </a:r>
            <a:r>
              <a:rPr lang="it-IT" dirty="0"/>
              <a:t> </a:t>
            </a:r>
            <a:r>
              <a:rPr lang="it-IT" dirty="0" err="1"/>
              <a:t>Sandercock</a:t>
            </a:r>
            <a:r>
              <a:rPr lang="it-IT" dirty="0"/>
              <a:t>: </a:t>
            </a:r>
            <a:r>
              <a:rPr lang="it-IT" i="1" dirty="0"/>
              <a:t>Verso </a:t>
            </a:r>
            <a:r>
              <a:rPr lang="it-IT" i="1" dirty="0" err="1"/>
              <a:t>Cosmopolis</a:t>
            </a:r>
            <a:r>
              <a:rPr lang="it-IT" i="1" dirty="0"/>
              <a:t>. Città multiculturale e pianificazione,</a:t>
            </a:r>
            <a:r>
              <a:rPr lang="it-IT" dirty="0"/>
              <a:t> 2004 </a:t>
            </a:r>
          </a:p>
          <a:p>
            <a:pPr lvl="0">
              <a:buNone/>
            </a:pPr>
            <a:r>
              <a:rPr lang="it-IT" dirty="0"/>
              <a:t>pianificazione dal basso, </a:t>
            </a:r>
          </a:p>
          <a:p>
            <a:pPr lvl="0">
              <a:buNone/>
            </a:pPr>
            <a:r>
              <a:rPr lang="it-IT" dirty="0" err="1"/>
              <a:t>empowerment</a:t>
            </a:r>
            <a:r>
              <a:rPr lang="it-IT" dirty="0"/>
              <a:t>, </a:t>
            </a:r>
          </a:p>
          <a:p>
            <a:pPr lvl="0">
              <a:buNone/>
            </a:pPr>
            <a:r>
              <a:rPr lang="it-IT" dirty="0"/>
              <a:t>rifiuto del piano: autoregolazione delle minoranze</a:t>
            </a:r>
          </a:p>
          <a:p>
            <a:pPr lvl="0">
              <a:buNone/>
            </a:pPr>
            <a:endParaRPr lang="it-IT" dirty="0"/>
          </a:p>
          <a:p>
            <a:pPr lvl="0">
              <a:buNone/>
            </a:pPr>
            <a:r>
              <a:rPr lang="it-IT" dirty="0"/>
              <a:t>Concezione tradizionale della comunità</a:t>
            </a:r>
          </a:p>
          <a:p>
            <a:pPr>
              <a:buNone/>
            </a:pPr>
            <a:r>
              <a:rPr lang="it-IT" dirty="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0"/>
            <a:r>
              <a:rPr lang="it-IT" dirty="0"/>
              <a:t>2. Progettazione degli spazi pubblici: </a:t>
            </a:r>
            <a:br>
              <a:rPr lang="it-IT" dirty="0"/>
            </a:br>
            <a:endParaRPr lang="it-IT" dirty="0"/>
          </a:p>
        </p:txBody>
      </p:sp>
      <p:sp>
        <p:nvSpPr>
          <p:cNvPr id="3" name="Segnaposto contenuto 2"/>
          <p:cNvSpPr>
            <a:spLocks noGrp="1"/>
          </p:cNvSpPr>
          <p:nvPr>
            <p:ph idx="1"/>
          </p:nvPr>
        </p:nvSpPr>
        <p:spPr>
          <a:xfrm>
            <a:off x="457200" y="1052736"/>
            <a:ext cx="8229600" cy="4525963"/>
          </a:xfrm>
        </p:spPr>
        <p:txBody>
          <a:bodyPr>
            <a:noAutofit/>
          </a:bodyPr>
          <a:lstStyle/>
          <a:p>
            <a:pPr lvl="0">
              <a:buNone/>
            </a:pPr>
            <a:r>
              <a:rPr lang="it-IT" sz="2400" dirty="0"/>
              <a:t>dalla definizione  giuridica a quella sociologica di spazio pubblico </a:t>
            </a:r>
            <a:r>
              <a:rPr lang="it-IT" sz="2400" dirty="0" err="1"/>
              <a:t>Ash</a:t>
            </a:r>
            <a:r>
              <a:rPr lang="it-IT" sz="2400" dirty="0"/>
              <a:t> </a:t>
            </a:r>
            <a:r>
              <a:rPr lang="it-IT" sz="2400" dirty="0" err="1"/>
              <a:t>Amin</a:t>
            </a:r>
            <a:r>
              <a:rPr lang="it-IT" sz="2400" dirty="0"/>
              <a:t> 2006 </a:t>
            </a:r>
            <a:r>
              <a:rPr lang="it-IT" sz="2400" i="1" dirty="0" err="1"/>
              <a:t>Collective</a:t>
            </a:r>
            <a:r>
              <a:rPr lang="it-IT" sz="2400" i="1" dirty="0"/>
              <a:t> culture and </a:t>
            </a:r>
            <a:r>
              <a:rPr lang="it-IT" sz="2400" i="1" dirty="0" err="1"/>
              <a:t>urban</a:t>
            </a:r>
            <a:r>
              <a:rPr lang="it-IT" sz="2400" i="1" dirty="0"/>
              <a:t> public </a:t>
            </a:r>
            <a:r>
              <a:rPr lang="it-IT" sz="2400" i="1" dirty="0" err="1"/>
              <a:t>spaces</a:t>
            </a:r>
            <a:r>
              <a:rPr lang="it-IT" sz="2400" dirty="0"/>
              <a:t> </a:t>
            </a:r>
          </a:p>
          <a:p>
            <a:pPr>
              <a:buNone/>
            </a:pPr>
            <a:r>
              <a:rPr lang="en-US" sz="2400" dirty="0"/>
              <a:t>	</a:t>
            </a:r>
          </a:p>
          <a:p>
            <a:pPr>
              <a:buNone/>
            </a:pPr>
            <a:r>
              <a:rPr lang="en-US" sz="2400" dirty="0"/>
              <a:t>Engineer social interaction</a:t>
            </a:r>
            <a:endParaRPr lang="it-IT" sz="2400" dirty="0"/>
          </a:p>
          <a:p>
            <a:pPr lvl="0"/>
            <a:endParaRPr lang="it-IT" sz="2400" dirty="0"/>
          </a:p>
          <a:p>
            <a:pPr>
              <a:buNone/>
            </a:pPr>
            <a:r>
              <a:rPr lang="it-IT" sz="2400" dirty="0"/>
              <a:t>Dinamiche psichiche e sociali dello spazio pubblico –portano a </a:t>
            </a:r>
            <a:r>
              <a:rPr lang="it-IT" sz="2400" dirty="0" err="1"/>
              <a:t>publics</a:t>
            </a:r>
            <a:r>
              <a:rPr lang="it-IT" sz="2400" dirty="0"/>
              <a:t> da una parte, public culture dall’altra</a:t>
            </a:r>
          </a:p>
          <a:p>
            <a:pPr>
              <a:buNone/>
            </a:pPr>
            <a:r>
              <a:rPr lang="it-IT" sz="2400" dirty="0"/>
              <a:t>Vedere gente diversa: spazi periferici e spazi iconici di incontro</a:t>
            </a:r>
          </a:p>
          <a:p>
            <a:pPr>
              <a:buNone/>
            </a:pPr>
            <a:r>
              <a:rPr lang="en-US" sz="2400" dirty="0"/>
              <a:t>Situated multiplicity (or surplus) (many things, activities, impulses)</a:t>
            </a:r>
            <a:endParaRPr lang="it-IT" sz="2400" dirty="0"/>
          </a:p>
          <a:p>
            <a:pPr>
              <a:buNone/>
            </a:pPr>
            <a:r>
              <a:rPr lang="it-IT" sz="2400" dirty="0" err="1"/>
              <a:t>Civicness</a:t>
            </a:r>
            <a:r>
              <a:rPr lang="it-IT" sz="2400" dirty="0"/>
              <a:t> e spazi pubblici; contro appropriazione dei </a:t>
            </a:r>
            <a:r>
              <a:rPr lang="it-IT" sz="2400" dirty="0" err="1"/>
              <a:t>commons</a:t>
            </a:r>
            <a:endParaRPr lang="it-IT" sz="2400" dirty="0"/>
          </a:p>
          <a:p>
            <a:pPr>
              <a:buNone/>
            </a:pPr>
            <a:endParaRPr lang="it-IT" sz="2400" dirty="0"/>
          </a:p>
          <a:p>
            <a:endParaRPr lang="it-IT"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sz="3200" dirty="0"/>
              <a:t>3. Progetto di territorio</a:t>
            </a:r>
            <a:br>
              <a:rPr lang="it-IT" sz="3200" dirty="0"/>
            </a:br>
            <a:br>
              <a:rPr lang="it-IT" sz="3200" dirty="0"/>
            </a:br>
            <a:r>
              <a:rPr lang="it-IT" sz="3200" dirty="0"/>
              <a:t>Richard </a:t>
            </a:r>
            <a:r>
              <a:rPr lang="it-IT" sz="3200" dirty="0" err="1"/>
              <a:t>Sennett</a:t>
            </a:r>
            <a:r>
              <a:rPr lang="it-IT" sz="3200" dirty="0"/>
              <a:t>, per l’Open City</a:t>
            </a:r>
          </a:p>
        </p:txBody>
      </p:sp>
      <p:sp>
        <p:nvSpPr>
          <p:cNvPr id="5" name="Segnaposto contenuto 4"/>
          <p:cNvSpPr>
            <a:spLocks noGrp="1"/>
          </p:cNvSpPr>
          <p:nvPr>
            <p:ph sz="half" idx="1"/>
          </p:nvPr>
        </p:nvSpPr>
        <p:spPr/>
        <p:txBody>
          <a:bodyPr/>
          <a:lstStyle/>
          <a:p>
            <a:r>
              <a:rPr lang="it-IT" dirty="0"/>
              <a:t>Città =</a:t>
            </a:r>
          </a:p>
          <a:p>
            <a:r>
              <a:rPr lang="it-IT" dirty="0" err="1"/>
              <a:t>Bewilderment</a:t>
            </a:r>
            <a:endParaRPr lang="it-IT" dirty="0"/>
          </a:p>
          <a:p>
            <a:r>
              <a:rPr lang="it-IT" dirty="0" err="1"/>
              <a:t>Territoralization</a:t>
            </a:r>
            <a:endParaRPr lang="it-IT" dirty="0"/>
          </a:p>
          <a:p>
            <a:r>
              <a:rPr lang="it-IT" dirty="0" err="1"/>
              <a:t>Emplacement</a:t>
            </a:r>
            <a:r>
              <a:rPr lang="it-IT" dirty="0"/>
              <a:t> (tempi)</a:t>
            </a:r>
          </a:p>
          <a:p>
            <a:r>
              <a:rPr lang="it-IT" dirty="0" err="1"/>
              <a:t>Emergence</a:t>
            </a:r>
            <a:endParaRPr lang="it-IT" dirty="0"/>
          </a:p>
          <a:p>
            <a:r>
              <a:rPr lang="it-IT" dirty="0" err="1"/>
              <a:t>Symbolic</a:t>
            </a:r>
            <a:r>
              <a:rPr lang="it-IT" dirty="0"/>
              <a:t> </a:t>
            </a:r>
            <a:r>
              <a:rPr lang="it-IT" dirty="0" err="1"/>
              <a:t>projection</a:t>
            </a:r>
            <a:endParaRPr lang="it-IT" dirty="0"/>
          </a:p>
          <a:p>
            <a:endParaRPr lang="it-IT" dirty="0"/>
          </a:p>
        </p:txBody>
      </p:sp>
      <p:sp>
        <p:nvSpPr>
          <p:cNvPr id="6" name="Segnaposto contenuto 5"/>
          <p:cNvSpPr>
            <a:spLocks noGrp="1"/>
          </p:cNvSpPr>
          <p:nvPr>
            <p:ph sz="half" idx="2"/>
          </p:nvPr>
        </p:nvSpPr>
        <p:spPr/>
        <p:txBody>
          <a:bodyPr/>
          <a:lstStyle/>
          <a:p>
            <a:r>
              <a:rPr lang="it-IT" dirty="0"/>
              <a:t>Deve essere: </a:t>
            </a:r>
          </a:p>
          <a:p>
            <a:r>
              <a:rPr lang="it-IT" dirty="0"/>
              <a:t>Open</a:t>
            </a:r>
          </a:p>
          <a:p>
            <a:r>
              <a:rPr lang="it-IT" dirty="0" err="1"/>
              <a:t>Crowded</a:t>
            </a:r>
            <a:endParaRPr lang="it-IT" dirty="0"/>
          </a:p>
          <a:p>
            <a:r>
              <a:rPr lang="it-IT" dirty="0"/>
              <a:t>Diverse</a:t>
            </a:r>
          </a:p>
          <a:p>
            <a:r>
              <a:rPr lang="it-IT" dirty="0"/>
              <a:t>Incomplete</a:t>
            </a:r>
          </a:p>
          <a:p>
            <a:r>
              <a:rPr lang="it-IT" dirty="0" err="1"/>
              <a:t>Improvised</a:t>
            </a:r>
            <a:endParaRPr lang="it-IT" dirty="0"/>
          </a:p>
          <a:p>
            <a:r>
              <a:rPr lang="it-IT" dirty="0" err="1"/>
              <a:t>Lightly</a:t>
            </a:r>
            <a:r>
              <a:rPr lang="it-IT" dirty="0"/>
              <a:t> </a:t>
            </a:r>
            <a:r>
              <a:rPr lang="it-IT" dirty="0" err="1"/>
              <a:t>regulated</a:t>
            </a:r>
            <a:endParaRPr lang="it-IT" dirty="0"/>
          </a:p>
          <a:p>
            <a:endParaRPr lang="it-IT" dirty="0"/>
          </a:p>
        </p:txBody>
      </p:sp>
      <p:pic>
        <p:nvPicPr>
          <p:cNvPr id="2" name="Im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4869160"/>
            <a:ext cx="2857500" cy="1600200"/>
          </a:xfrm>
          <a:prstGeom prst="rect">
            <a:avLst/>
          </a:prstGeo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normAutofit fontScale="90000"/>
          </a:bodyPr>
          <a:lstStyle/>
          <a:p>
            <a:r>
              <a:rPr lang="it-IT" dirty="0">
                <a:solidFill>
                  <a:srgbClr val="FF0000"/>
                </a:solidFill>
              </a:rPr>
              <a:t>Gli attori della ricostruzione delle relazioni sociali</a:t>
            </a:r>
          </a:p>
        </p:txBody>
      </p:sp>
    </p:spTree>
    <p:extLst>
      <p:ext uri="{BB962C8B-B14F-4D97-AF65-F5344CB8AC3E}">
        <p14:creationId xmlns:p14="http://schemas.microsoft.com/office/powerpoint/2010/main" val="3516978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Comunità</a:t>
            </a:r>
          </a:p>
        </p:txBody>
      </p:sp>
      <p:sp>
        <p:nvSpPr>
          <p:cNvPr id="3" name="Segnaposto contenuto 2"/>
          <p:cNvSpPr>
            <a:spLocks noGrp="1"/>
          </p:cNvSpPr>
          <p:nvPr>
            <p:ph idx="1"/>
          </p:nvPr>
        </p:nvSpPr>
        <p:spPr/>
        <p:txBody>
          <a:bodyPr>
            <a:normAutofit fontScale="62500" lnSpcReduction="20000"/>
          </a:bodyPr>
          <a:lstStyle/>
          <a:p>
            <a:r>
              <a:rPr lang="it-IT" dirty="0"/>
              <a:t>Bagnasco: “l’uso del termine comunità [è] problematico non solo per il fatto evidente che nella stessa parola si sovrappongono significati diversi, ma più in generale per difficoltà di precisazione concettuale e scarsa capacità euristica” (Enciclopedia delle scienze sociali, voce Comunità)</a:t>
            </a:r>
          </a:p>
          <a:p>
            <a:r>
              <a:rPr lang="it-IT" dirty="0" err="1"/>
              <a:t>Tönnies</a:t>
            </a:r>
            <a:r>
              <a:rPr lang="it-IT" dirty="0"/>
              <a:t>, </a:t>
            </a:r>
            <a:r>
              <a:rPr lang="it-IT" i="1" dirty="0"/>
              <a:t>Comunità e società</a:t>
            </a:r>
            <a:r>
              <a:rPr lang="it-IT" dirty="0"/>
              <a:t>, 1887, vita reale e organica, modo di sentire comune, comune appartenenza</a:t>
            </a:r>
          </a:p>
          <a:p>
            <a:r>
              <a:rPr lang="it-IT" dirty="0"/>
              <a:t>Comunità come diritto vs. comunità come dovere (tipo di relazione sociale). Victor Turner, momenti comunitari </a:t>
            </a:r>
            <a:r>
              <a:rPr lang="it-IT" i="1" dirty="0"/>
              <a:t>(Il processo rituale</a:t>
            </a:r>
            <a:r>
              <a:rPr lang="it-IT" dirty="0"/>
              <a:t> 1969). Similmente  </a:t>
            </a:r>
            <a:r>
              <a:rPr lang="it-IT" dirty="0" err="1"/>
              <a:t>Etzioni</a:t>
            </a:r>
            <a:r>
              <a:rPr lang="it-IT" dirty="0"/>
              <a:t>, momento e difesa di un territorio</a:t>
            </a:r>
          </a:p>
          <a:p>
            <a:r>
              <a:rPr lang="it-IT" dirty="0"/>
              <a:t>Comunità come costruzione a vocazione segmentaria (segregante)  (</a:t>
            </a:r>
            <a:r>
              <a:rPr lang="it-IT" dirty="0" err="1"/>
              <a:t>Parsons</a:t>
            </a:r>
            <a:r>
              <a:rPr lang="it-IT" dirty="0"/>
              <a:t>). </a:t>
            </a:r>
          </a:p>
          <a:p>
            <a:endParaRPr lang="it-IT" dirty="0"/>
          </a:p>
          <a:p>
            <a:r>
              <a:rPr lang="it-IT" dirty="0"/>
              <a:t>Persistente radicamento geografico della comunità ?</a:t>
            </a:r>
          </a:p>
        </p:txBody>
      </p:sp>
      <p:sp>
        <p:nvSpPr>
          <p:cNvPr id="4" name="Segnaposto testo 3"/>
          <p:cNvSpPr>
            <a:spLocks noGrp="1"/>
          </p:cNvSpPr>
          <p:nvPr>
            <p:ph type="body" sz="half" idx="2"/>
          </p:nvPr>
        </p:nvSpPr>
        <p:spPr/>
        <p:txBody>
          <a:bodyPr/>
          <a:lstStyle/>
          <a:p>
            <a:endParaRPr lang="it-IT" dirty="0"/>
          </a:p>
        </p:txBody>
      </p:sp>
      <p:pic>
        <p:nvPicPr>
          <p:cNvPr id="15362" name="Picture 2" descr="C:\Users\User\Desktop\toennies.jpg"/>
          <p:cNvPicPr>
            <a:picLocks noChangeAspect="1" noChangeArrowheads="1"/>
          </p:cNvPicPr>
          <p:nvPr/>
        </p:nvPicPr>
        <p:blipFill>
          <a:blip r:embed="rId2" cstate="print"/>
          <a:srcRect/>
          <a:stretch>
            <a:fillRect/>
          </a:stretch>
        </p:blipFill>
        <p:spPr bwMode="auto">
          <a:xfrm>
            <a:off x="971600" y="1916832"/>
            <a:ext cx="1819275" cy="2505075"/>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a:xfrm>
            <a:off x="447870" y="0"/>
            <a:ext cx="8229600" cy="1143000"/>
          </a:xfrm>
        </p:spPr>
        <p:txBody>
          <a:bodyPr>
            <a:normAutofit/>
          </a:bodyPr>
          <a:lstStyle/>
          <a:p>
            <a:r>
              <a:rPr lang="it-IT" sz="3200" dirty="0"/>
              <a:t>Temi e luoghi della ricostruzione</a:t>
            </a:r>
          </a:p>
        </p:txBody>
      </p:sp>
      <p:sp>
        <p:nvSpPr>
          <p:cNvPr id="6" name="Segnaposto contenuto 5"/>
          <p:cNvSpPr>
            <a:spLocks noGrp="1"/>
          </p:cNvSpPr>
          <p:nvPr>
            <p:ph idx="1"/>
          </p:nvPr>
        </p:nvSpPr>
        <p:spPr>
          <a:xfrm>
            <a:off x="457200" y="1124744"/>
            <a:ext cx="8229600" cy="4525963"/>
          </a:xfrm>
        </p:spPr>
        <p:txBody>
          <a:bodyPr>
            <a:noAutofit/>
          </a:bodyPr>
          <a:lstStyle/>
          <a:p>
            <a:pPr>
              <a:buNone/>
            </a:pPr>
            <a:r>
              <a:rPr lang="it-IT" sz="2000" dirty="0"/>
              <a:t>Scene, spazi pubblici, movimenti  come perni</a:t>
            </a:r>
          </a:p>
          <a:p>
            <a:pPr>
              <a:buNone/>
            </a:pPr>
            <a:endParaRPr lang="it-IT" sz="2000" dirty="0"/>
          </a:p>
          <a:p>
            <a:pPr>
              <a:buNone/>
            </a:pPr>
            <a:r>
              <a:rPr lang="it-IT" sz="2000" dirty="0"/>
              <a:t> Regolazione/aperture ad </a:t>
            </a:r>
            <a:r>
              <a:rPr lang="it-IT" sz="2000" dirty="0" err="1"/>
              <a:t>improvisazione</a:t>
            </a:r>
            <a:r>
              <a:rPr lang="it-IT" sz="2000" dirty="0"/>
              <a:t> = chiave</a:t>
            </a:r>
          </a:p>
          <a:p>
            <a:pPr marL="0" lvl="0" indent="0">
              <a:buNone/>
            </a:pPr>
            <a:r>
              <a:rPr lang="it-IT" sz="2000" dirty="0"/>
              <a:t>Politiche di </a:t>
            </a:r>
            <a:r>
              <a:rPr lang="it-IT" sz="2000" dirty="0" err="1"/>
              <a:t>mixité</a:t>
            </a:r>
            <a:r>
              <a:rPr lang="it-IT" sz="2000" dirty="0"/>
              <a:t>: </a:t>
            </a:r>
            <a:r>
              <a:rPr lang="it-IT" sz="2000" dirty="0" err="1"/>
              <a:t>gentrification</a:t>
            </a:r>
            <a:r>
              <a:rPr lang="it-IT" sz="2000" dirty="0"/>
              <a:t> guidata, intarsi di alloggi popolari nei quartieri borghesi: contro il mosaico</a:t>
            </a:r>
          </a:p>
          <a:p>
            <a:pPr marL="0" lvl="0" indent="0">
              <a:buNone/>
            </a:pPr>
            <a:r>
              <a:rPr lang="it-IT" sz="2000" dirty="0"/>
              <a:t>Attenzione ai dettagli che impediscono interazione</a:t>
            </a:r>
          </a:p>
          <a:p>
            <a:pPr marL="0" lvl="0" indent="0">
              <a:buNone/>
            </a:pPr>
            <a:r>
              <a:rPr lang="it-IT" sz="2000" dirty="0"/>
              <a:t>apertura all’improvvisazione, spazi “neutri” di </a:t>
            </a:r>
            <a:r>
              <a:rPr lang="it-IT" sz="2000" dirty="0" err="1"/>
              <a:t>Simmel</a:t>
            </a:r>
            <a:r>
              <a:rPr lang="it-IT" sz="2000" dirty="0"/>
              <a:t> (1901)</a:t>
            </a:r>
          </a:p>
          <a:p>
            <a:pPr>
              <a:buNone/>
            </a:pPr>
            <a:endParaRPr lang="it-IT" sz="2000" dirty="0"/>
          </a:p>
          <a:p>
            <a:pPr>
              <a:buNone/>
            </a:pPr>
            <a:r>
              <a:rPr lang="it-IT" sz="2000" dirty="0"/>
              <a:t>Decisori politici: retorica della diversità (parola d’ordine della città creativa), poco impegno</a:t>
            </a:r>
          </a:p>
          <a:p>
            <a:pPr>
              <a:buNone/>
            </a:pPr>
            <a:r>
              <a:rPr lang="it-IT" sz="2000" dirty="0"/>
              <a:t>Sociologia pubblica povera</a:t>
            </a:r>
          </a:p>
          <a:p>
            <a:pPr>
              <a:buNone/>
            </a:pPr>
            <a:r>
              <a:rPr lang="it-IT" sz="2000" dirty="0"/>
              <a:t>Impresa (</a:t>
            </a:r>
            <a:r>
              <a:rPr lang="it-IT" sz="2000" dirty="0" err="1"/>
              <a:t>Gans</a:t>
            </a:r>
            <a:r>
              <a:rPr lang="it-IT" sz="2000" dirty="0"/>
              <a:t>,</a:t>
            </a:r>
            <a:r>
              <a:rPr lang="it-IT" sz="2000" i="1" dirty="0"/>
              <a:t> People and Plans</a:t>
            </a:r>
            <a:r>
              <a:rPr lang="it-IT" sz="2000" dirty="0"/>
              <a:t>1968) come attore fondamentale</a:t>
            </a:r>
          </a:p>
          <a:p>
            <a:pPr>
              <a:buNone/>
            </a:pPr>
            <a:r>
              <a:rPr lang="it-IT" sz="2000" dirty="0"/>
              <a:t>Singoli attori</a:t>
            </a:r>
          </a:p>
          <a:p>
            <a:pPr marL="0" indent="0">
              <a:buNone/>
            </a:pPr>
            <a:r>
              <a:rPr lang="it-IT" sz="2000" dirty="0"/>
              <a:t>“Dalla città fortezza alla città come opera d’arte relazionale”, Lidia de </a:t>
            </a:r>
            <a:r>
              <a:rPr lang="it-IT" sz="2000" dirty="0" err="1"/>
              <a:t>Candia</a:t>
            </a:r>
            <a:r>
              <a:rPr lang="it-IT" sz="2000" dirty="0"/>
              <a:t> in </a:t>
            </a:r>
            <a:r>
              <a:rPr lang="it-IT" sz="2000" i="1" dirty="0"/>
              <a:t>La città e l’accoglienza</a:t>
            </a:r>
            <a:r>
              <a:rPr lang="it-IT" sz="2000" dirty="0"/>
              <a:t>, La Talpa 2017</a:t>
            </a:r>
          </a:p>
          <a:p>
            <a:endParaRPr lang="it-IT"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mobilitàresidenziale.png"/>
          <p:cNvPicPr>
            <a:picLocks noChangeAspect="1"/>
          </p:cNvPicPr>
          <p:nvPr/>
        </p:nvPicPr>
        <p:blipFill>
          <a:blip r:embed="rId2" cstate="print"/>
          <a:stretch>
            <a:fillRect/>
          </a:stretch>
        </p:blipFill>
        <p:spPr>
          <a:xfrm>
            <a:off x="611560" y="560144"/>
            <a:ext cx="8064896" cy="5842033"/>
          </a:xfrm>
          <a:prstGeom prst="rect">
            <a:avLst/>
          </a:prstGeom>
        </p:spPr>
      </p:pic>
      <p:sp>
        <p:nvSpPr>
          <p:cNvPr id="5" name="CasellaDiTesto 4"/>
          <p:cNvSpPr txBox="1"/>
          <p:nvPr/>
        </p:nvSpPr>
        <p:spPr>
          <a:xfrm>
            <a:off x="4211960" y="692696"/>
            <a:ext cx="4436407" cy="584775"/>
          </a:xfrm>
          <a:prstGeom prst="rect">
            <a:avLst/>
          </a:prstGeom>
          <a:noFill/>
        </p:spPr>
        <p:txBody>
          <a:bodyPr wrap="none" rtlCol="0">
            <a:spAutoFit/>
          </a:bodyPr>
          <a:lstStyle/>
          <a:p>
            <a:r>
              <a:rPr lang="it-IT" dirty="0"/>
              <a:t>Mobilità  residenziale negli ultimi cinque anni</a:t>
            </a:r>
          </a:p>
          <a:p>
            <a:r>
              <a:rPr lang="it-IT" sz="1400" dirty="0"/>
              <a:t>Fonte Eurostat: dati 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ttore 1 3"/>
          <p:cNvCxnSpPr/>
          <p:nvPr/>
        </p:nvCxnSpPr>
        <p:spPr>
          <a:xfrm flipH="1">
            <a:off x="360000" y="968418"/>
            <a:ext cx="8323260" cy="0"/>
          </a:xfrm>
          <a:prstGeom prst="line">
            <a:avLst/>
          </a:prstGeom>
          <a:ln w="25400" cap="rnd">
            <a:solidFill>
              <a:srgbClr val="C72A31"/>
            </a:solidFill>
            <a:miter lim="800000"/>
          </a:ln>
        </p:spPr>
        <p:style>
          <a:lnRef idx="1">
            <a:schemeClr val="accent1"/>
          </a:lnRef>
          <a:fillRef idx="0">
            <a:schemeClr val="accent1"/>
          </a:fillRef>
          <a:effectRef idx="0">
            <a:schemeClr val="accent1"/>
          </a:effectRef>
          <a:fontRef idx="minor">
            <a:schemeClr val="tx1"/>
          </a:fontRef>
        </p:style>
      </p:cxn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8084288" y="5806042"/>
            <a:ext cx="1059712" cy="1051961"/>
          </a:xfrm>
          <a:prstGeom prst="rect">
            <a:avLst/>
          </a:prstGeom>
        </p:spPr>
      </p:pic>
      <p:sp>
        <p:nvSpPr>
          <p:cNvPr id="6" name="Segnaposto numero diapositiva 3"/>
          <p:cNvSpPr>
            <a:spLocks noGrp="1"/>
          </p:cNvSpPr>
          <p:nvPr>
            <p:ph type="sldNum" sz="quarter" idx="4294967295"/>
          </p:nvPr>
        </p:nvSpPr>
        <p:spPr>
          <a:xfrm>
            <a:off x="5505336" y="6356354"/>
            <a:ext cx="27432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ADA949D1-937A-1F49-BD79-4A54BE61718F}" type="slidenum">
              <a:rPr lang="it-IT" smtClean="0"/>
              <a:pPr/>
              <a:t>6</a:t>
            </a:fld>
            <a:endParaRPr lang="it-IT" dirty="0"/>
          </a:p>
        </p:txBody>
      </p:sp>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4579" y="341532"/>
            <a:ext cx="1569984" cy="626885"/>
          </a:xfrm>
          <a:prstGeom prst="rect">
            <a:avLst/>
          </a:prstGeom>
        </p:spPr>
      </p:pic>
      <p:sp>
        <p:nvSpPr>
          <p:cNvPr id="12" name="Sottotitolo 2"/>
          <p:cNvSpPr txBox="1">
            <a:spLocks/>
          </p:cNvSpPr>
          <p:nvPr/>
        </p:nvSpPr>
        <p:spPr>
          <a:xfrm>
            <a:off x="360000" y="2412000"/>
            <a:ext cx="2814849" cy="2485422"/>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it-IT" sz="1800" dirty="0">
                <a:latin typeface="+mj-lt"/>
              </a:rPr>
              <a:t>In Italia solo il 3,5 % della popolazione ha cambiato domicilio nell’anno prima del censimento 2011 – 3,2 % degli italiani e 10,6 % degli stranieri</a:t>
            </a:r>
          </a:p>
          <a:p>
            <a:pPr algn="l"/>
            <a:r>
              <a:rPr lang="it-IT" sz="1800" dirty="0">
                <a:latin typeface="+mj-lt"/>
              </a:rPr>
              <a:t>In tutti i paesi gli stranieri sono più mobili della popolazione nazionale</a:t>
            </a:r>
          </a:p>
        </p:txBody>
      </p:sp>
      <p:sp>
        <p:nvSpPr>
          <p:cNvPr id="13" name="Titolo 1"/>
          <p:cNvSpPr txBox="1">
            <a:spLocks/>
          </p:cNvSpPr>
          <p:nvPr/>
        </p:nvSpPr>
        <p:spPr>
          <a:xfrm>
            <a:off x="360000" y="1300782"/>
            <a:ext cx="3123033" cy="1317731"/>
          </a:xfrm>
          <a:prstGeom prst="rect">
            <a:avLst/>
          </a:prstGeom>
        </p:spPr>
        <p:txBody>
          <a:bodyPr vert="horz" lIns="0" tIns="0" rIns="0" bIns="0" rtlCol="0" anchor="t" anchorCtr="0">
            <a:normAutofit fontScale="3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it-IT" sz="7400" dirty="0"/>
              <a:t>Popolazione che risiede nello  stesso alloggio un anno prima</a:t>
            </a:r>
            <a:endParaRPr lang="it-IT" sz="3200" dirty="0"/>
          </a:p>
        </p:txBody>
      </p:sp>
      <p:graphicFrame>
        <p:nvGraphicFramePr>
          <p:cNvPr id="10" name="Tabella 9"/>
          <p:cNvGraphicFramePr>
            <a:graphicFrameLocks noGrp="1"/>
          </p:cNvGraphicFramePr>
          <p:nvPr/>
        </p:nvGraphicFramePr>
        <p:xfrm>
          <a:off x="3614530" y="1302821"/>
          <a:ext cx="5040000" cy="2995886"/>
        </p:xfrm>
        <a:graphic>
          <a:graphicData uri="http://schemas.openxmlformats.org/drawingml/2006/table">
            <a:tbl>
              <a:tblPr firstRow="1" bandRow="1">
                <a:tableStyleId>{2D5ABB26-0587-4C30-8999-92F81FD0307C}</a:tableStyleId>
              </a:tblPr>
              <a:tblGrid>
                <a:gridCol w="2232000">
                  <a:extLst>
                    <a:ext uri="{9D8B030D-6E8A-4147-A177-3AD203B41FA5}">
                      <a16:colId xmlns:a16="http://schemas.microsoft.com/office/drawing/2014/main" val="20000"/>
                    </a:ext>
                  </a:extLst>
                </a:gridCol>
                <a:gridCol w="936000">
                  <a:extLst>
                    <a:ext uri="{9D8B030D-6E8A-4147-A177-3AD203B41FA5}">
                      <a16:colId xmlns:a16="http://schemas.microsoft.com/office/drawing/2014/main" val="20001"/>
                    </a:ext>
                  </a:extLst>
                </a:gridCol>
                <a:gridCol w="936000">
                  <a:extLst>
                    <a:ext uri="{9D8B030D-6E8A-4147-A177-3AD203B41FA5}">
                      <a16:colId xmlns:a16="http://schemas.microsoft.com/office/drawing/2014/main" val="20002"/>
                    </a:ext>
                  </a:extLst>
                </a:gridCol>
                <a:gridCol w="936000">
                  <a:extLst>
                    <a:ext uri="{9D8B030D-6E8A-4147-A177-3AD203B41FA5}">
                      <a16:colId xmlns:a16="http://schemas.microsoft.com/office/drawing/2014/main" val="20003"/>
                    </a:ext>
                  </a:extLst>
                </a:gridCol>
              </a:tblGrid>
              <a:tr h="386838">
                <a:tc>
                  <a:txBody>
                    <a:bodyPr/>
                    <a:lstStyle/>
                    <a:p>
                      <a:pPr>
                        <a:spcAft>
                          <a:spcPts val="0"/>
                        </a:spcAft>
                      </a:pPr>
                      <a:r>
                        <a:rPr lang="it-IT" sz="1200" b="1" kern="1200" noProof="0" dirty="0">
                          <a:solidFill>
                            <a:schemeClr val="tx1"/>
                          </a:solidFill>
                          <a:effectLst/>
                          <a:latin typeface="+mn-lt"/>
                          <a:ea typeface="Times New Roman"/>
                          <a:cs typeface="+mn-cs"/>
                        </a:rPr>
                        <a:t>Paese</a:t>
                      </a:r>
                    </a:p>
                    <a:p>
                      <a:pPr>
                        <a:spcAft>
                          <a:spcPts val="0"/>
                        </a:spcAft>
                      </a:pPr>
                      <a:r>
                        <a:rPr lang="it-IT" sz="1100" b="1" kern="1200" noProof="0" dirty="0">
                          <a:solidFill>
                            <a:schemeClr val="tx1"/>
                          </a:solidFill>
                          <a:effectLst/>
                          <a:latin typeface="+mn-lt"/>
                          <a:ea typeface="Times New Roman"/>
                          <a:cs typeface="+mn-cs"/>
                        </a:rPr>
                        <a:t>(data censimento o indagine)</a:t>
                      </a:r>
                    </a:p>
                  </a:txBody>
                  <a:tcPr marL="0" marR="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rgbClr val="C72A31"/>
                    </a:solidFill>
                  </a:tcPr>
                </a:tc>
                <a:tc>
                  <a:txBody>
                    <a:bodyPr/>
                    <a:lstStyle/>
                    <a:p>
                      <a:pPr algn="ctr">
                        <a:spcAft>
                          <a:spcPts val="0"/>
                        </a:spcAft>
                      </a:pPr>
                      <a:r>
                        <a:rPr lang="it-IT" sz="1200" b="1" noProof="0" dirty="0">
                          <a:effectLst/>
                          <a:latin typeface="+mn-lt"/>
                          <a:ea typeface="Times New Roman"/>
                        </a:rPr>
                        <a:t>Popolazione</a:t>
                      </a:r>
                      <a:r>
                        <a:rPr lang="it-IT" sz="1200" b="1" baseline="0" noProof="0" dirty="0">
                          <a:effectLst/>
                          <a:latin typeface="+mn-lt"/>
                          <a:ea typeface="Times New Roman"/>
                        </a:rPr>
                        <a:t> totale</a:t>
                      </a:r>
                      <a:endParaRPr lang="it-IT" sz="1200" b="1" noProof="0" dirty="0">
                        <a:effectLst/>
                        <a:latin typeface="+mn-lt"/>
                        <a:ea typeface="Times New Roman"/>
                      </a:endParaRP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rgbClr val="C72A31"/>
                    </a:solidFill>
                  </a:tcPr>
                </a:tc>
                <a:tc>
                  <a:txBody>
                    <a:bodyPr/>
                    <a:lstStyle/>
                    <a:p>
                      <a:pPr algn="ctr">
                        <a:spcAft>
                          <a:spcPts val="0"/>
                        </a:spcAft>
                      </a:pPr>
                      <a:r>
                        <a:rPr lang="it-IT" sz="1200" b="1" noProof="0" dirty="0">
                          <a:effectLst/>
                          <a:latin typeface="+mn-lt"/>
                          <a:ea typeface="Times New Roman"/>
                        </a:rPr>
                        <a:t>Popolazione nazionale</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rgbClr val="C72A31"/>
                    </a:solidFill>
                  </a:tcPr>
                </a:tc>
                <a:tc>
                  <a:txBody>
                    <a:bodyPr/>
                    <a:lstStyle/>
                    <a:p>
                      <a:pPr algn="ctr">
                        <a:spcAft>
                          <a:spcPts val="0"/>
                        </a:spcAft>
                      </a:pPr>
                      <a:r>
                        <a:rPr lang="it-IT" sz="1200" b="1" noProof="0" dirty="0">
                          <a:effectLst/>
                          <a:latin typeface="+mn-lt"/>
                          <a:ea typeface="Times New Roman"/>
                        </a:rPr>
                        <a:t>Popolazione straniera</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rgbClr val="C72A31"/>
                    </a:solidFill>
                  </a:tcPr>
                </a:tc>
                <a:extLst>
                  <a:ext uri="{0D108BD9-81ED-4DB2-BD59-A6C34878D82A}">
                    <a16:rowId xmlns:a16="http://schemas.microsoft.com/office/drawing/2014/main" val="10000"/>
                  </a:ext>
                </a:extLst>
              </a:tr>
              <a:tr h="386838">
                <a:tc>
                  <a:txBody>
                    <a:bodyPr/>
                    <a:lstStyle/>
                    <a:p>
                      <a:pPr>
                        <a:spcAft>
                          <a:spcPts val="0"/>
                        </a:spcAft>
                      </a:pPr>
                      <a:r>
                        <a:rPr lang="it-IT" sz="1200" kern="1200" noProof="0" dirty="0">
                          <a:solidFill>
                            <a:schemeClr val="tx1">
                              <a:lumMod val="75000"/>
                              <a:lumOff val="25000"/>
                            </a:schemeClr>
                          </a:solidFill>
                          <a:latin typeface="+mn-lt"/>
                          <a:ea typeface="+mn-ea"/>
                          <a:cs typeface="+mn-cs"/>
                        </a:rPr>
                        <a:t>Italia (09/10/2011)</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94.5 %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94.8 %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89.4 %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88020">
                <a:tc>
                  <a:txBody>
                    <a:bodyPr/>
                    <a:lstStyle/>
                    <a:p>
                      <a:pPr>
                        <a:spcAft>
                          <a:spcPts val="0"/>
                        </a:spcAft>
                      </a:pPr>
                      <a:r>
                        <a:rPr lang="it-IT" sz="1200" kern="1200" noProof="0" dirty="0">
                          <a:solidFill>
                            <a:schemeClr val="tx1">
                              <a:lumMod val="75000"/>
                              <a:lumOff val="25000"/>
                            </a:schemeClr>
                          </a:solidFill>
                          <a:latin typeface="+mn-lt"/>
                          <a:ea typeface="+mn-ea"/>
                          <a:cs typeface="+mn-cs"/>
                        </a:rPr>
                        <a:t>Francia (01/01/2010)</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89.1 %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89.1 %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88.4 %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2"/>
                  </a:ext>
                </a:extLst>
              </a:tr>
              <a:tr h="386838">
                <a:tc>
                  <a:txBody>
                    <a:bodyPr/>
                    <a:lstStyle/>
                    <a:p>
                      <a:pPr>
                        <a:spcAft>
                          <a:spcPts val="0"/>
                        </a:spcAft>
                      </a:pPr>
                      <a:r>
                        <a:rPr lang="it-IT" sz="1200" kern="1200" noProof="0" dirty="0">
                          <a:solidFill>
                            <a:schemeClr val="tx1">
                              <a:lumMod val="75000"/>
                              <a:lumOff val="25000"/>
                            </a:schemeClr>
                          </a:solidFill>
                          <a:latin typeface="+mn-lt"/>
                          <a:ea typeface="+mn-ea"/>
                          <a:cs typeface="+mn-cs"/>
                        </a:rPr>
                        <a:t>Regno Unito (27/03/2011)</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89.0 %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89.8 %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78.6 %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86838">
                <a:tc>
                  <a:txBody>
                    <a:bodyPr/>
                    <a:lstStyle/>
                    <a:p>
                      <a:pPr>
                        <a:spcAft>
                          <a:spcPts val="0"/>
                        </a:spcAft>
                      </a:pPr>
                      <a:r>
                        <a:rPr lang="it-IT" sz="1200" kern="1200" noProof="0" dirty="0">
                          <a:solidFill>
                            <a:schemeClr val="tx1">
                              <a:lumMod val="75000"/>
                              <a:lumOff val="25000"/>
                            </a:schemeClr>
                          </a:solidFill>
                          <a:latin typeface="+mn-lt"/>
                          <a:ea typeface="+mn-ea"/>
                          <a:cs typeface="+mn-cs"/>
                        </a:rPr>
                        <a:t>Portogallo (21/03/2011)</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88.8 %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89.4 %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73.4 %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4"/>
                  </a:ext>
                </a:extLst>
              </a:tr>
              <a:tr h="386838">
                <a:tc>
                  <a:txBody>
                    <a:bodyPr/>
                    <a:lstStyle/>
                    <a:p>
                      <a:pPr>
                        <a:spcAft>
                          <a:spcPts val="0"/>
                        </a:spcAft>
                      </a:pPr>
                      <a:r>
                        <a:rPr lang="it-IT" sz="1200" kern="1200" noProof="0" dirty="0">
                          <a:solidFill>
                            <a:schemeClr val="tx1">
                              <a:lumMod val="75000"/>
                              <a:lumOff val="25000"/>
                            </a:schemeClr>
                          </a:solidFill>
                          <a:latin typeface="+mn-lt"/>
                          <a:ea typeface="+mn-ea"/>
                          <a:cs typeface="+mn-cs"/>
                        </a:rPr>
                        <a:t>Svezia (31/12/2011)</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88.6 %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89.1 %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81.2 %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86838">
                <a:tc>
                  <a:txBody>
                    <a:bodyPr/>
                    <a:lstStyle/>
                    <a:p>
                      <a:pPr>
                        <a:spcAft>
                          <a:spcPts val="0"/>
                        </a:spcAft>
                      </a:pPr>
                      <a:r>
                        <a:rPr lang="it-IT" sz="1200" kern="1200" noProof="0" dirty="0">
                          <a:solidFill>
                            <a:schemeClr val="tx1">
                              <a:lumMod val="75000"/>
                              <a:lumOff val="25000"/>
                            </a:schemeClr>
                          </a:solidFill>
                          <a:latin typeface="+mn-lt"/>
                          <a:ea typeface="+mn-ea"/>
                          <a:cs typeface="+mn-cs"/>
                        </a:rPr>
                        <a:t>Danimarca (01/01/2011)</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87.9 %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88.3 %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81.5 %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6"/>
                  </a:ext>
                </a:extLst>
              </a:tr>
              <a:tr h="386838">
                <a:tc>
                  <a:txBody>
                    <a:bodyPr/>
                    <a:lstStyle/>
                    <a:p>
                      <a:pPr>
                        <a:spcAft>
                          <a:spcPts val="0"/>
                        </a:spcAft>
                      </a:pPr>
                      <a:r>
                        <a:rPr lang="it-IT" sz="1200" kern="1200" noProof="0" dirty="0">
                          <a:solidFill>
                            <a:schemeClr val="tx1">
                              <a:lumMod val="75000"/>
                              <a:lumOff val="25000"/>
                            </a:schemeClr>
                          </a:solidFill>
                          <a:latin typeface="+mn-lt"/>
                          <a:ea typeface="+mn-ea"/>
                          <a:cs typeface="+mn-cs"/>
                        </a:rPr>
                        <a:t>Stati Uniti (2013)</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85.5 %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85.6 %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spcAft>
                          <a:spcPts val="0"/>
                        </a:spcAft>
                      </a:pPr>
                      <a:r>
                        <a:rPr lang="it-IT" sz="1200" kern="1200" noProof="0" dirty="0">
                          <a:solidFill>
                            <a:schemeClr val="tx1">
                              <a:lumMod val="75000"/>
                              <a:lumOff val="25000"/>
                            </a:schemeClr>
                          </a:solidFill>
                          <a:latin typeface="+mn-lt"/>
                          <a:ea typeface="+mn-ea"/>
                          <a:cs typeface="+mn-cs"/>
                        </a:rPr>
                        <a:t>84.0 %</a:t>
                      </a:r>
                    </a:p>
                  </a:txBody>
                  <a:tcPr marL="44450" marR="44450" marT="0" marB="0" anchor="ctr">
                    <a:lnL w="9525" cap="flat" cmpd="sng" algn="ctr">
                      <a:solidFill>
                        <a:prstClr val="white">
                          <a:lumMod val="65000"/>
                        </a:prstClr>
                      </a:solidFill>
                      <a:prstDash val="solid"/>
                      <a:round/>
                      <a:headEnd type="none" w="med" len="med"/>
                      <a:tailEnd type="none" w="med" len="med"/>
                    </a:lnL>
                    <a:lnR w="9525" cap="flat" cmpd="sng" algn="ctr">
                      <a:solidFill>
                        <a:prstClr val="white">
                          <a:lumMod val="65000"/>
                        </a:prstClr>
                      </a:solidFill>
                      <a:prstDash val="solid"/>
                      <a:round/>
                      <a:headEnd type="none" w="med" len="med"/>
                      <a:tailEnd type="none" w="med" len="med"/>
                    </a:lnR>
                    <a:lnT w="9525" cap="flat" cmpd="sng" algn="ctr">
                      <a:solidFill>
                        <a:prstClr val="white">
                          <a:lumMod val="65000"/>
                        </a:prstClr>
                      </a:solidFill>
                      <a:prstDash val="solid"/>
                      <a:round/>
                      <a:headEnd type="none" w="med" len="med"/>
                      <a:tailEnd type="none" w="med" len="med"/>
                    </a:lnT>
                    <a:lnB w="9525" cap="flat" cmpd="sng" algn="ctr">
                      <a:solidFill>
                        <a:prstClr val="white">
                          <a:lumMod val="65000"/>
                        </a:prst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7"/>
                  </a:ext>
                </a:extLst>
              </a:tr>
            </a:tbl>
          </a:graphicData>
        </a:graphic>
      </p:graphicFrame>
      <p:sp>
        <p:nvSpPr>
          <p:cNvPr id="14" name="Titolo 1"/>
          <p:cNvSpPr txBox="1">
            <a:spLocks/>
          </p:cNvSpPr>
          <p:nvPr/>
        </p:nvSpPr>
        <p:spPr>
          <a:xfrm>
            <a:off x="360000" y="395270"/>
            <a:ext cx="5551250" cy="463802"/>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100"/>
              </a:lnSpc>
              <a:spcAft>
                <a:spcPts val="300"/>
              </a:spcAft>
            </a:pPr>
            <a:r>
              <a:rPr lang="it-IT" sz="1000" b="1" dirty="0">
                <a:solidFill>
                  <a:schemeClr val="bg1">
                    <a:lumMod val="50000"/>
                  </a:schemeClr>
                </a:solidFill>
                <a:latin typeface="Signika" charset="0"/>
                <a:ea typeface="Signika" charset="0"/>
                <a:cs typeface="Signika" charset="0"/>
              </a:rPr>
              <a:t>25-26 NOVEMBRE 2016 | SAPIENZA UNIVERSITÀ DI ROMA</a:t>
            </a:r>
          </a:p>
          <a:p>
            <a:pPr>
              <a:lnSpc>
                <a:spcPts val="1100"/>
              </a:lnSpc>
            </a:pPr>
            <a:r>
              <a:rPr lang="it-IT" sz="1000" b="1" cap="all" dirty="0">
                <a:latin typeface="Signika" charset="0"/>
                <a:ea typeface="Signika" charset="0"/>
                <a:cs typeface="Signika" charset="0"/>
              </a:rPr>
              <a:t>La mobilità interna in Italia in una prospettiva di lungo periodo</a:t>
            </a:r>
            <a:endParaRPr lang="it-IT" sz="1000" dirty="0">
              <a:latin typeface="Signika" charset="0"/>
              <a:ea typeface="Signika" charset="0"/>
              <a:cs typeface="Signika" charset="0"/>
            </a:endParaRPr>
          </a:p>
          <a:p>
            <a:pPr>
              <a:lnSpc>
                <a:spcPts val="1100"/>
              </a:lnSpc>
            </a:pPr>
            <a:r>
              <a:rPr lang="it-IT" sz="1000" dirty="0">
                <a:latin typeface="Signika" charset="0"/>
                <a:ea typeface="Signika" charset="0"/>
                <a:cs typeface="Signika" charset="0"/>
              </a:rPr>
              <a:t> </a:t>
            </a:r>
          </a:p>
        </p:txBody>
      </p:sp>
      <p:sp>
        <p:nvSpPr>
          <p:cNvPr id="11" name="Sottotitolo 2"/>
          <p:cNvSpPr txBox="1">
            <a:spLocks/>
          </p:cNvSpPr>
          <p:nvPr/>
        </p:nvSpPr>
        <p:spPr>
          <a:xfrm>
            <a:off x="3621462" y="4389120"/>
            <a:ext cx="5033068" cy="1088884"/>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it-IT" sz="900" dirty="0"/>
              <a:t>Fonte: Italia, Istat Data </a:t>
            </a:r>
            <a:r>
              <a:rPr lang="it-IT" sz="900" dirty="0" err="1"/>
              <a:t>warehouse</a:t>
            </a:r>
            <a:r>
              <a:rPr lang="it-IT" sz="900" dirty="0"/>
              <a:t> del censimento 2011 [http://dati-censimentopopolazione.istat.it/];  altri paesi europei: </a:t>
            </a:r>
            <a:r>
              <a:rPr lang="it-IT" sz="900" dirty="0" err="1"/>
              <a:t>Eurostat</a:t>
            </a:r>
            <a:r>
              <a:rPr lang="it-IT" sz="900" dirty="0"/>
              <a:t> </a:t>
            </a:r>
            <a:r>
              <a:rPr lang="it-IT" sz="900" dirty="0" err="1"/>
              <a:t>Population</a:t>
            </a:r>
            <a:r>
              <a:rPr lang="it-IT" sz="900" dirty="0"/>
              <a:t> and </a:t>
            </a:r>
            <a:r>
              <a:rPr lang="it-IT" sz="900" dirty="0" err="1"/>
              <a:t>Housing</a:t>
            </a:r>
            <a:r>
              <a:rPr lang="it-IT" sz="900" dirty="0"/>
              <a:t> </a:t>
            </a:r>
            <a:r>
              <a:rPr lang="it-IT" sz="900" dirty="0" err="1"/>
              <a:t>Census</a:t>
            </a:r>
            <a:r>
              <a:rPr lang="it-IT" sz="900" dirty="0"/>
              <a:t> Database [http://ec.europa.eu/eurostat/web/ </a:t>
            </a:r>
            <a:r>
              <a:rPr lang="it-IT" sz="900" dirty="0" err="1"/>
              <a:t>population</a:t>
            </a:r>
            <a:r>
              <a:rPr lang="it-IT" sz="900" dirty="0"/>
              <a:t>-and-</a:t>
            </a:r>
            <a:r>
              <a:rPr lang="it-IT" sz="900" dirty="0" err="1"/>
              <a:t>housing</a:t>
            </a:r>
            <a:r>
              <a:rPr lang="it-IT" sz="900" dirty="0"/>
              <a:t>-</a:t>
            </a:r>
            <a:r>
              <a:rPr lang="it-IT" sz="900" dirty="0" err="1"/>
              <a:t>census</a:t>
            </a:r>
            <a:r>
              <a:rPr lang="it-IT" sz="900" dirty="0"/>
              <a:t>/</a:t>
            </a:r>
            <a:r>
              <a:rPr lang="it-IT" sz="900" dirty="0" err="1"/>
              <a:t>census</a:t>
            </a:r>
            <a:r>
              <a:rPr lang="it-IT" sz="900" dirty="0"/>
              <a:t>-data/database]; USA: American Community </a:t>
            </a:r>
            <a:r>
              <a:rPr lang="it-IT" sz="900" dirty="0" err="1"/>
              <a:t>Survey</a:t>
            </a:r>
            <a:r>
              <a:rPr lang="it-IT" sz="900" dirty="0"/>
              <a:t> 2013 [http://www.census.gov/</a:t>
            </a:r>
            <a:r>
              <a:rPr lang="it-IT" sz="900" dirty="0" err="1"/>
              <a:t>acs</a:t>
            </a:r>
            <a:r>
              <a:rPr lang="it-IT" sz="900" dirty="0"/>
              <a:t>]. </a:t>
            </a:r>
          </a:p>
          <a:p>
            <a:pPr algn="l"/>
            <a:r>
              <a:rPr lang="it-IT" sz="900" dirty="0"/>
              <a:t>Nota: sono esclusi i nati nel anno precedente alla data del censimento o dell’indagine e le persone emigrate.</a:t>
            </a:r>
            <a:endParaRPr lang="it-IT" sz="900" dirty="0">
              <a:latin typeface="+mj-lt"/>
            </a:endParaRPr>
          </a:p>
        </p:txBody>
      </p:sp>
    </p:spTree>
    <p:extLst>
      <p:ext uri="{BB962C8B-B14F-4D97-AF65-F5344CB8AC3E}">
        <p14:creationId xmlns:p14="http://schemas.microsoft.com/office/powerpoint/2010/main" val="3415221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ttore 1 3"/>
          <p:cNvCxnSpPr/>
          <p:nvPr/>
        </p:nvCxnSpPr>
        <p:spPr>
          <a:xfrm flipH="1">
            <a:off x="360000" y="968418"/>
            <a:ext cx="8323260" cy="0"/>
          </a:xfrm>
          <a:prstGeom prst="line">
            <a:avLst/>
          </a:prstGeom>
          <a:ln w="25400" cap="rnd">
            <a:solidFill>
              <a:srgbClr val="C72A31"/>
            </a:solidFill>
            <a:miter lim="800000"/>
          </a:ln>
        </p:spPr>
        <p:style>
          <a:lnRef idx="1">
            <a:schemeClr val="accent1"/>
          </a:lnRef>
          <a:fillRef idx="0">
            <a:schemeClr val="accent1"/>
          </a:fillRef>
          <a:effectRef idx="0">
            <a:schemeClr val="accent1"/>
          </a:effectRef>
          <a:fontRef idx="minor">
            <a:schemeClr val="tx1"/>
          </a:fontRef>
        </p:style>
      </p:cxn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8084288" y="5806042"/>
            <a:ext cx="1059712" cy="1051961"/>
          </a:xfrm>
          <a:prstGeom prst="rect">
            <a:avLst/>
          </a:prstGeom>
        </p:spPr>
      </p:pic>
      <p:sp>
        <p:nvSpPr>
          <p:cNvPr id="6" name="Segnaposto numero diapositiva 3"/>
          <p:cNvSpPr>
            <a:spLocks noGrp="1"/>
          </p:cNvSpPr>
          <p:nvPr>
            <p:ph type="sldNum" sz="quarter" idx="4294967295"/>
          </p:nvPr>
        </p:nvSpPr>
        <p:spPr>
          <a:xfrm>
            <a:off x="5505336" y="6356354"/>
            <a:ext cx="27432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ADA949D1-937A-1F49-BD79-4A54BE61718F}" type="slidenum">
              <a:rPr lang="it-IT" smtClean="0"/>
              <a:pPr/>
              <a:t>7</a:t>
            </a:fld>
            <a:endParaRPr lang="it-IT" dirty="0"/>
          </a:p>
        </p:txBody>
      </p:sp>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4579" y="341532"/>
            <a:ext cx="1569984" cy="626885"/>
          </a:xfrm>
          <a:prstGeom prst="rect">
            <a:avLst/>
          </a:prstGeom>
        </p:spPr>
      </p:pic>
      <p:sp>
        <p:nvSpPr>
          <p:cNvPr id="12" name="Sottotitolo 2"/>
          <p:cNvSpPr txBox="1">
            <a:spLocks/>
          </p:cNvSpPr>
          <p:nvPr/>
        </p:nvSpPr>
        <p:spPr>
          <a:xfrm>
            <a:off x="360000" y="2421537"/>
            <a:ext cx="2814849" cy="3056467"/>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285750" indent="-285750" algn="l">
              <a:buFontTx/>
              <a:buChar char="-"/>
            </a:pPr>
            <a:r>
              <a:rPr lang="it-IT" sz="1800" dirty="0">
                <a:latin typeface="+mj-lt"/>
              </a:rPr>
              <a:t>Tassi elevati per le migrazioni di lunga distanza negli anni sessanta seguito da un calo</a:t>
            </a:r>
          </a:p>
          <a:p>
            <a:pPr marL="285750" indent="-285750" algn="l">
              <a:buFontTx/>
              <a:buChar char="-"/>
            </a:pPr>
            <a:r>
              <a:rPr lang="it-IT" sz="1800" dirty="0">
                <a:latin typeface="+mj-lt"/>
              </a:rPr>
              <a:t>Negli ultimi anni aumento delle migrazioni di breve distanza</a:t>
            </a:r>
          </a:p>
        </p:txBody>
      </p:sp>
      <p:sp>
        <p:nvSpPr>
          <p:cNvPr id="13" name="Titolo 1"/>
          <p:cNvSpPr txBox="1">
            <a:spLocks/>
          </p:cNvSpPr>
          <p:nvPr/>
        </p:nvSpPr>
        <p:spPr>
          <a:xfrm>
            <a:off x="360000" y="1184400"/>
            <a:ext cx="2962719" cy="1036107"/>
          </a:xfrm>
          <a:prstGeom prst="rect">
            <a:avLst/>
          </a:prstGeom>
        </p:spPr>
        <p:txBody>
          <a:bodyPr vert="horz" lIns="0" tIns="0" rIns="0" bIns="0" rtlCol="0" anchor="t"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it-IT" sz="2400" dirty="0"/>
              <a:t>Tassi migratori 1928-2014 per distanza</a:t>
            </a:r>
          </a:p>
        </p:txBody>
      </p:sp>
      <p:sp>
        <p:nvSpPr>
          <p:cNvPr id="14" name="Titolo 1"/>
          <p:cNvSpPr txBox="1">
            <a:spLocks/>
          </p:cNvSpPr>
          <p:nvPr/>
        </p:nvSpPr>
        <p:spPr>
          <a:xfrm>
            <a:off x="360000" y="395270"/>
            <a:ext cx="5551250" cy="463802"/>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100"/>
              </a:lnSpc>
              <a:spcAft>
                <a:spcPts val="300"/>
              </a:spcAft>
            </a:pPr>
            <a:r>
              <a:rPr lang="it-IT" sz="1000" b="1" dirty="0">
                <a:solidFill>
                  <a:schemeClr val="bg1">
                    <a:lumMod val="50000"/>
                  </a:schemeClr>
                </a:solidFill>
                <a:latin typeface="Signika" charset="0"/>
                <a:ea typeface="Signika" charset="0"/>
                <a:cs typeface="Signika" charset="0"/>
              </a:rPr>
              <a:t>25-26 NOVEMBRE 2016 | SAPIENZA UNIVERSITÀ DI ROMA</a:t>
            </a:r>
          </a:p>
          <a:p>
            <a:pPr>
              <a:lnSpc>
                <a:spcPts val="1100"/>
              </a:lnSpc>
            </a:pPr>
            <a:r>
              <a:rPr lang="it-IT" sz="1000" b="1" cap="all" dirty="0">
                <a:latin typeface="Signika" charset="0"/>
                <a:ea typeface="Signika" charset="0"/>
                <a:cs typeface="Signika" charset="0"/>
              </a:rPr>
              <a:t>La mobilità interna in Italia in una prospettiva di lungo periodo</a:t>
            </a:r>
            <a:endParaRPr lang="it-IT" sz="1000" dirty="0">
              <a:latin typeface="Signika" charset="0"/>
              <a:ea typeface="Signika" charset="0"/>
              <a:cs typeface="Signika" charset="0"/>
            </a:endParaRPr>
          </a:p>
          <a:p>
            <a:pPr>
              <a:lnSpc>
                <a:spcPts val="1100"/>
              </a:lnSpc>
            </a:pPr>
            <a:r>
              <a:rPr lang="it-IT" sz="1000" dirty="0">
                <a:latin typeface="Signika" charset="0"/>
                <a:ea typeface="Signika" charset="0"/>
                <a:cs typeface="Signika" charset="0"/>
              </a:rPr>
              <a:t> </a:t>
            </a:r>
          </a:p>
        </p:txBody>
      </p:sp>
      <p:pic>
        <p:nvPicPr>
          <p:cNvPr id="307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6000" y="1188006"/>
            <a:ext cx="5202582" cy="50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asellaDiTesto 1"/>
          <p:cNvSpPr txBox="1"/>
          <p:nvPr/>
        </p:nvSpPr>
        <p:spPr>
          <a:xfrm>
            <a:off x="683568" y="5013176"/>
            <a:ext cx="1558440" cy="369332"/>
          </a:xfrm>
          <a:prstGeom prst="rect">
            <a:avLst/>
          </a:prstGeom>
          <a:noFill/>
        </p:spPr>
        <p:txBody>
          <a:bodyPr wrap="none" rtlCol="0">
            <a:spAutoFit/>
          </a:bodyPr>
          <a:lstStyle/>
          <a:p>
            <a:r>
              <a:rPr lang="it-IT" dirty="0"/>
              <a:t>Uomini/donne</a:t>
            </a:r>
          </a:p>
        </p:txBody>
      </p:sp>
    </p:spTree>
    <p:extLst>
      <p:ext uri="{BB962C8B-B14F-4D97-AF65-F5344CB8AC3E}">
        <p14:creationId xmlns:p14="http://schemas.microsoft.com/office/powerpoint/2010/main" val="2383235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ttore 1 3"/>
          <p:cNvCxnSpPr/>
          <p:nvPr/>
        </p:nvCxnSpPr>
        <p:spPr>
          <a:xfrm flipH="1">
            <a:off x="360000" y="968418"/>
            <a:ext cx="8323260" cy="0"/>
          </a:xfrm>
          <a:prstGeom prst="line">
            <a:avLst/>
          </a:prstGeom>
          <a:ln w="25400" cap="rnd">
            <a:solidFill>
              <a:srgbClr val="C72A31"/>
            </a:solidFill>
            <a:miter lim="800000"/>
          </a:ln>
        </p:spPr>
        <p:style>
          <a:lnRef idx="1">
            <a:schemeClr val="accent1"/>
          </a:lnRef>
          <a:fillRef idx="0">
            <a:schemeClr val="accent1"/>
          </a:fillRef>
          <a:effectRef idx="0">
            <a:schemeClr val="accent1"/>
          </a:effectRef>
          <a:fontRef idx="minor">
            <a:schemeClr val="tx1"/>
          </a:fontRef>
        </p:style>
      </p:cxn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8084288" y="5806042"/>
            <a:ext cx="1059712" cy="1051961"/>
          </a:xfrm>
          <a:prstGeom prst="rect">
            <a:avLst/>
          </a:prstGeom>
        </p:spPr>
      </p:pic>
      <p:sp>
        <p:nvSpPr>
          <p:cNvPr id="6" name="Segnaposto numero diapositiva 3"/>
          <p:cNvSpPr>
            <a:spLocks noGrp="1"/>
          </p:cNvSpPr>
          <p:nvPr>
            <p:ph type="sldNum" sz="quarter" idx="4294967295"/>
          </p:nvPr>
        </p:nvSpPr>
        <p:spPr>
          <a:xfrm>
            <a:off x="5505336" y="6356354"/>
            <a:ext cx="27432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ADA949D1-937A-1F49-BD79-4A54BE61718F}" type="slidenum">
              <a:rPr lang="it-IT" smtClean="0"/>
              <a:pPr/>
              <a:t>8</a:t>
            </a:fld>
            <a:endParaRPr lang="it-IT" dirty="0"/>
          </a:p>
        </p:txBody>
      </p:sp>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64579" y="341532"/>
            <a:ext cx="1569984" cy="626885"/>
          </a:xfrm>
          <a:prstGeom prst="rect">
            <a:avLst/>
          </a:prstGeom>
        </p:spPr>
      </p:pic>
      <p:sp>
        <p:nvSpPr>
          <p:cNvPr id="11" name="Sottotitolo 2"/>
          <p:cNvSpPr txBox="1">
            <a:spLocks/>
          </p:cNvSpPr>
          <p:nvPr/>
        </p:nvSpPr>
        <p:spPr>
          <a:xfrm>
            <a:off x="360000" y="1800000"/>
            <a:ext cx="8316000" cy="4423603"/>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60000" indent="-285750">
              <a:spcBef>
                <a:spcPts val="1200"/>
              </a:spcBef>
              <a:buClr>
                <a:srgbClr val="DA304A"/>
              </a:buClr>
              <a:buSzPct val="160000"/>
              <a:buFont typeface="Wingdings" charset="2"/>
              <a:buChar char="§"/>
            </a:pPr>
            <a:r>
              <a:rPr lang="it-IT" sz="1800" dirty="0"/>
              <a:t>Un leggero aumento della mobilità interna dagli anni novanta, specialmente per i flussi migratori residenziali</a:t>
            </a:r>
          </a:p>
          <a:p>
            <a:pPr marL="360000" indent="-285750">
              <a:spcBef>
                <a:spcPts val="1200"/>
              </a:spcBef>
              <a:buClr>
                <a:srgbClr val="DA304A"/>
              </a:buClr>
              <a:buSzPct val="160000"/>
              <a:buFont typeface="Wingdings" charset="2"/>
              <a:buChar char="§"/>
            </a:pPr>
            <a:r>
              <a:rPr lang="it-IT" sz="1800" dirty="0"/>
              <a:t>La rilevanza delle differenze territoriali in Italia</a:t>
            </a:r>
          </a:p>
          <a:p>
            <a:pPr marL="360000" indent="-285750">
              <a:spcBef>
                <a:spcPts val="1200"/>
              </a:spcBef>
              <a:buClr>
                <a:srgbClr val="DA304A"/>
              </a:buClr>
              <a:buSzPct val="160000"/>
              <a:buFont typeface="Wingdings" charset="2"/>
              <a:buChar char="§"/>
            </a:pPr>
            <a:r>
              <a:rPr lang="it-IT" sz="1800" dirty="0"/>
              <a:t>Il ruolo della componente straniera nella mobilità interna</a:t>
            </a:r>
          </a:p>
          <a:p>
            <a:pPr marL="360000" indent="-285750">
              <a:spcBef>
                <a:spcPts val="1200"/>
              </a:spcBef>
              <a:buClr>
                <a:srgbClr val="DA304A"/>
              </a:buClr>
              <a:buSzPct val="160000"/>
              <a:buFont typeface="Wingdings" charset="2"/>
              <a:buChar char="§"/>
            </a:pPr>
            <a:r>
              <a:rPr lang="it-IT" sz="1800" dirty="0"/>
              <a:t>Il profilo per età della mobilità interna si sposta in avanti … verso le età più elevate</a:t>
            </a:r>
          </a:p>
          <a:p>
            <a:pPr marL="360000" indent="-285750">
              <a:spcBef>
                <a:spcPts val="1200"/>
              </a:spcBef>
              <a:buClr>
                <a:srgbClr val="DA304A"/>
              </a:buClr>
              <a:buSzPct val="160000"/>
              <a:buFont typeface="Wingdings" charset="2"/>
              <a:buChar char="§"/>
            </a:pPr>
            <a:r>
              <a:rPr lang="it-IT" sz="1800" dirty="0"/>
              <a:t>Per la grande recessione, specialmente dal 2008 al 2009</a:t>
            </a:r>
          </a:p>
          <a:p>
            <a:pPr marL="360000" indent="-285750">
              <a:spcBef>
                <a:spcPts val="1200"/>
              </a:spcBef>
              <a:buClr>
                <a:srgbClr val="DA304A"/>
              </a:buClr>
              <a:buSzPct val="160000"/>
              <a:buFont typeface="Wingdings" charset="2"/>
              <a:buChar char="§"/>
            </a:pPr>
            <a:r>
              <a:rPr lang="it-IT" sz="1800" dirty="0"/>
              <a:t> – diminuiscono i cambiamenti di residenza</a:t>
            </a:r>
          </a:p>
          <a:p>
            <a:pPr marL="360000" indent="-285750">
              <a:spcBef>
                <a:spcPts val="1200"/>
              </a:spcBef>
              <a:buClr>
                <a:srgbClr val="DA304A"/>
              </a:buClr>
              <a:buSzPct val="160000"/>
              <a:buFont typeface="Wingdings" charset="2"/>
              <a:buChar char="§"/>
            </a:pPr>
            <a:r>
              <a:rPr lang="it-IT" sz="1800" dirty="0"/>
              <a:t> – diminuiscono le migrazioni </a:t>
            </a:r>
            <a:r>
              <a:rPr lang="it-IT" sz="1800" dirty="0" err="1"/>
              <a:t>inter</a:t>
            </a:r>
            <a:r>
              <a:rPr lang="it-IT" sz="1800" dirty="0"/>
              <a:t> </a:t>
            </a:r>
            <a:r>
              <a:rPr lang="it-IT" sz="1800" dirty="0" err="1"/>
              <a:t>Sll</a:t>
            </a:r>
            <a:endParaRPr lang="it-IT" sz="1800" dirty="0"/>
          </a:p>
          <a:p>
            <a:pPr marL="360000" indent="-285750">
              <a:spcBef>
                <a:spcPts val="1200"/>
              </a:spcBef>
              <a:buClr>
                <a:srgbClr val="DA304A"/>
              </a:buClr>
              <a:buSzPct val="160000"/>
              <a:buFont typeface="Wingdings" charset="2"/>
              <a:buChar char="§"/>
            </a:pPr>
            <a:r>
              <a:rPr lang="it-IT" sz="1800" dirty="0"/>
              <a:t> – aumentano le migrazioni di ritorno</a:t>
            </a:r>
          </a:p>
          <a:p>
            <a:pPr marL="360000" indent="-285750">
              <a:spcBef>
                <a:spcPts val="1200"/>
              </a:spcBef>
              <a:buClr>
                <a:srgbClr val="DA304A"/>
              </a:buClr>
              <a:buSzPct val="160000"/>
              <a:buFont typeface="Wingdings" charset="2"/>
              <a:buChar char="§"/>
            </a:pPr>
            <a:endParaRPr lang="it-IT" sz="1800" dirty="0"/>
          </a:p>
          <a:p>
            <a:pPr marL="360000">
              <a:spcBef>
                <a:spcPts val="1200"/>
              </a:spcBef>
            </a:pPr>
            <a:endParaRPr lang="it-IT" sz="1800" dirty="0"/>
          </a:p>
        </p:txBody>
      </p:sp>
      <p:sp>
        <p:nvSpPr>
          <p:cNvPr id="13" name="Titolo 1"/>
          <p:cNvSpPr txBox="1">
            <a:spLocks/>
          </p:cNvSpPr>
          <p:nvPr/>
        </p:nvSpPr>
        <p:spPr>
          <a:xfrm>
            <a:off x="360000" y="1188000"/>
            <a:ext cx="5760000" cy="360000"/>
          </a:xfrm>
          <a:prstGeom prst="rect">
            <a:avLst/>
          </a:prstGeom>
        </p:spPr>
        <p:txBody>
          <a:bodyPr vert="horz" lIns="0" tIns="0" rIns="0" bIns="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it-IT" sz="2400" dirty="0"/>
              <a:t>Le tendenze dal 1980</a:t>
            </a:r>
          </a:p>
        </p:txBody>
      </p:sp>
      <p:sp>
        <p:nvSpPr>
          <p:cNvPr id="14" name="Titolo 1"/>
          <p:cNvSpPr txBox="1">
            <a:spLocks/>
          </p:cNvSpPr>
          <p:nvPr/>
        </p:nvSpPr>
        <p:spPr>
          <a:xfrm>
            <a:off x="360000" y="395270"/>
            <a:ext cx="5551250" cy="463802"/>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100"/>
              </a:lnSpc>
              <a:spcAft>
                <a:spcPts val="300"/>
              </a:spcAft>
            </a:pPr>
            <a:r>
              <a:rPr lang="it-IT" sz="1000" b="1" dirty="0">
                <a:solidFill>
                  <a:schemeClr val="bg1">
                    <a:lumMod val="50000"/>
                  </a:schemeClr>
                </a:solidFill>
                <a:latin typeface="Signika" charset="0"/>
                <a:ea typeface="Signika" charset="0"/>
                <a:cs typeface="Signika" charset="0"/>
              </a:rPr>
              <a:t>25-26 NOVEMBRE 2016 | SAPIENZA UNIVERSITÀ DI ROMA</a:t>
            </a:r>
          </a:p>
          <a:p>
            <a:pPr>
              <a:lnSpc>
                <a:spcPts val="1100"/>
              </a:lnSpc>
            </a:pPr>
            <a:r>
              <a:rPr lang="it-IT" sz="1000" b="1" cap="all" dirty="0">
                <a:latin typeface="Signika" charset="0"/>
                <a:ea typeface="Signika" charset="0"/>
                <a:cs typeface="Signika" charset="0"/>
              </a:rPr>
              <a:t>La mobilità interna in Italia in una prospettiva di lungo periodo</a:t>
            </a:r>
            <a:endParaRPr lang="it-IT" sz="1000" dirty="0">
              <a:latin typeface="Signika" charset="0"/>
              <a:ea typeface="Signika" charset="0"/>
              <a:cs typeface="Signika" charset="0"/>
            </a:endParaRPr>
          </a:p>
          <a:p>
            <a:pPr>
              <a:lnSpc>
                <a:spcPts val="1100"/>
              </a:lnSpc>
            </a:pPr>
            <a:r>
              <a:rPr lang="it-IT" sz="1000" dirty="0">
                <a:latin typeface="Signika" charset="0"/>
                <a:ea typeface="Signika" charset="0"/>
                <a:cs typeface="Signika" charset="0"/>
              </a:rPr>
              <a:t> </a:t>
            </a:r>
          </a:p>
        </p:txBody>
      </p:sp>
    </p:spTree>
    <p:extLst>
      <p:ext uri="{BB962C8B-B14F-4D97-AF65-F5344CB8AC3E}">
        <p14:creationId xmlns:p14="http://schemas.microsoft.com/office/powerpoint/2010/main" val="4155639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a:t>…e più di recente</a:t>
            </a:r>
            <a:r>
              <a:rPr lang="it-IT" dirty="0"/>
              <a:t> </a:t>
            </a:r>
          </a:p>
        </p:txBody>
      </p:sp>
      <p:sp>
        <p:nvSpPr>
          <p:cNvPr id="3" name="Segnaposto contenuto 2"/>
          <p:cNvSpPr>
            <a:spLocks noGrp="1"/>
          </p:cNvSpPr>
          <p:nvPr>
            <p:ph idx="1"/>
          </p:nvPr>
        </p:nvSpPr>
        <p:spPr/>
        <p:txBody>
          <a:bodyPr>
            <a:normAutofit/>
          </a:bodyPr>
          <a:lstStyle/>
          <a:p>
            <a:r>
              <a:rPr lang="it-IT" sz="2400" i="1" dirty="0"/>
              <a:t>Istat novembre 2018</a:t>
            </a:r>
          </a:p>
          <a:p>
            <a:pPr>
              <a:buNone/>
            </a:pPr>
            <a:r>
              <a:rPr lang="it-IT" sz="2400" dirty="0"/>
              <a:t>Dopo tre anni di calo tornano a crescere  i trasferimenti di residenza interni al territorio nazionale, che nel2016 hanno coinvolto 1 milione 331mila individui (+4% sul 2015), con trasferimenti per lo più di breve e medio raggio. Nel 76% dei casi avvengono tra Comuni della stessa regione (1 milione 6mila)</a:t>
            </a:r>
          </a:p>
          <a:p>
            <a:pPr>
              <a:buNone/>
            </a:pPr>
            <a:r>
              <a:rPr lang="it-IT" sz="2400" dirty="0"/>
              <a:t>All’aumento dei trasferimenti di residenza interni contribuiscono anche i cittadini stranieri: i loro spostamenti sono stati in tutto 230mila, circa 27mila in più rispetto al 2015. </a:t>
            </a:r>
          </a:p>
          <a:p>
            <a:endParaRPr lang="it-IT" sz="2400" i="1"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1495</TotalTime>
  <Words>2483</Words>
  <Application>Microsoft Office PowerPoint</Application>
  <PresentationFormat>Presentazione su schermo (4:3)</PresentationFormat>
  <Paragraphs>269</Paragraphs>
  <Slides>40</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40</vt:i4>
      </vt:variant>
    </vt:vector>
  </HeadingPairs>
  <TitlesOfParts>
    <vt:vector size="45" baseType="lpstr">
      <vt:lpstr>Arial</vt:lpstr>
      <vt:lpstr>Calibri</vt:lpstr>
      <vt:lpstr>Signika</vt:lpstr>
      <vt:lpstr>Wingdings</vt:lpstr>
      <vt:lpstr>Tema di Office</vt:lpstr>
      <vt:lpstr>Analisi territoriale per la progettazione sociale una messa a punto concettuale preliminare </vt:lpstr>
      <vt:lpstr>Presentazione standard di PowerPoint</vt:lpstr>
      <vt:lpstr>Comunità?</vt:lpstr>
      <vt:lpstr>Comunità</vt:lpstr>
      <vt:lpstr>Presentazione standard di PowerPoint</vt:lpstr>
      <vt:lpstr>Presentazione standard di PowerPoint</vt:lpstr>
      <vt:lpstr>Presentazione standard di PowerPoint</vt:lpstr>
      <vt:lpstr>Presentazione standard di PowerPoint</vt:lpstr>
      <vt:lpstr>…e più di recente </vt:lpstr>
      <vt:lpstr>Non solo la mobilità residenziale sfida la “comunità” come dato stabile </vt:lpstr>
      <vt:lpstr>Identità</vt:lpstr>
      <vt:lpstr>Identità</vt:lpstr>
      <vt:lpstr>Identità personale e non</vt:lpstr>
      <vt:lpstr>Differenza e identità</vt:lpstr>
      <vt:lpstr>Spazi e identità personale</vt:lpstr>
      <vt:lpstr>Gli spazi nella costruzione delle identità: </vt:lpstr>
      <vt:lpstr>Sempre Melucci</vt:lpstr>
      <vt:lpstr>Molteplicità situata e costruzione delle identità</vt:lpstr>
      <vt:lpstr> Spazio urbano e differenze </vt:lpstr>
      <vt:lpstr>Tra folclorismo e esclusione, ancora Melucci</vt:lpstr>
      <vt:lpstr>Diritto alla città </vt:lpstr>
      <vt:lpstr>Il diritto alla città</vt:lpstr>
      <vt:lpstr>Il diritto alla città</vt:lpstr>
      <vt:lpstr>Il diritto alla città</vt:lpstr>
      <vt:lpstr>Il diritto alla città</vt:lpstr>
      <vt:lpstr>Gli spazi della molteplicità situata</vt:lpstr>
      <vt:lpstr>1.I segmenti di città mosaico</vt:lpstr>
      <vt:lpstr>2. Le scene urbane</vt:lpstr>
      <vt:lpstr>Scene urbane</vt:lpstr>
      <vt:lpstr>Scene urbane</vt:lpstr>
      <vt:lpstr>3. Gli spazi pubblici   </vt:lpstr>
      <vt:lpstr>Spazi pubblici</vt:lpstr>
      <vt:lpstr>Intervento sociale e costruzione della relazione sociale </vt:lpstr>
      <vt:lpstr>Intervento (ingegneria) sociale e diritto alla città (come diversità) </vt:lpstr>
      <vt:lpstr>Ingegneria sociale e costruzione delle identità </vt:lpstr>
      <vt:lpstr>1. Processi di pianificazione</vt:lpstr>
      <vt:lpstr>2. Progettazione degli spazi pubblici:  </vt:lpstr>
      <vt:lpstr>3. Progetto di territorio  Richard Sennett, per l’Open City</vt:lpstr>
      <vt:lpstr>Gli attori della ricostruzione delle relazioni sociali</vt:lpstr>
      <vt:lpstr>Temi e luoghi della ricostruzione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Melucci A., Il gioco dell’Io, Feltrinelli, Milano, 1991</dc:title>
  <dc:creator>Annick Magnier</dc:creator>
  <cp:lastModifiedBy>a m</cp:lastModifiedBy>
  <cp:revision>59</cp:revision>
  <dcterms:created xsi:type="dcterms:W3CDTF">2018-07-03T05:07:58Z</dcterms:created>
  <dcterms:modified xsi:type="dcterms:W3CDTF">2019-11-12T11:45:18Z</dcterms:modified>
</cp:coreProperties>
</file>