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p:scale>
          <a:sx n="69" d="100"/>
          <a:sy n="69" d="100"/>
        </p:scale>
        <p:origin x="1224" y="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presProps" Target="pres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616CF9-85CC-41C9-B578-684FE3E48C61}" type="datetimeFigureOut">
              <a:rPr lang="en-AU" smtClean="0"/>
              <a:t>16/12/2019</a:t>
            </a:fld>
            <a:endParaRPr lang="en-AU"/>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AU"/>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F9B0D5-3916-4176-AF32-571BF8CAFA24}" type="slidenum">
              <a:rPr lang="en-AU" smtClean="0"/>
              <a:t>‹N›</a:t>
            </a:fld>
            <a:endParaRPr lang="en-A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it-IT" smtClean="0"/>
              <a:t>Fare clic per modificare lo stile del titolo</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68F8454B-4E98-4FC0-B33C-232005939633}" type="datetimeFigureOut">
              <a:rPr lang="it-IT" smtClean="0"/>
              <a:t>16/12/2019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168CD6F-F929-4371-A067-AAA57D4BDA3D}"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68F8454B-4E98-4FC0-B33C-232005939633}" type="datetimeFigureOut">
              <a:rPr lang="it-IT" smtClean="0"/>
              <a:t>16/12/2019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168CD6F-F929-4371-A067-AAA57D4BDA3D}"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AU"/>
          </a:p>
        </p:txBody>
      </p:sp>
      <p:sp>
        <p:nvSpPr>
          <p:cNvPr id="3" name="Segnaposto testo 2"/>
          <p:cNvSpPr>
            <a:spLocks noGrp="1"/>
          </p:cNvSpPr>
          <p:nvPr>
            <p:ph type="body"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AU"/>
          </a:p>
        </p:txBody>
      </p:sp>
      <p:sp>
        <p:nvSpPr>
          <p:cNvPr id="4" name="Segnaposto data 3"/>
          <p:cNvSpPr>
            <a:spLocks noGrp="1"/>
          </p:cNvSpPr>
          <p:nvPr>
            <p:ph type="dt" sz="half" idx="10"/>
          </p:nvPr>
        </p:nvSpPr>
        <p:spPr/>
        <p:txBody>
          <a:bodyPr/>
          <a:lstStyle/>
          <a:p>
            <a:fld id="{68F8454B-4E98-4FC0-B33C-232005939633}" type="datetimeFigureOut">
              <a:rPr lang="it-IT" smtClean="0"/>
              <a:t>16/12/2019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168CD6F-F929-4371-A067-AAA57D4BDA3D}" type="slidenum">
              <a:rPr lang="it-IT" smtClean="0"/>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olo e tabella">
    <p:spTree>
      <p:nvGrpSpPr>
        <p:cNvPr id="1" name=""/>
        <p:cNvGrpSpPr/>
        <p:nvPr/>
      </p:nvGrpSpPr>
      <p:grpSpPr>
        <a:xfrm>
          <a:off x="0" y="0"/>
          <a:ext cx="0" cy="0"/>
          <a:chOff x="0" y="0"/>
          <a:chExt cx="0" cy="0"/>
        </a:xfrm>
      </p:grpSpPr>
      <p:sp>
        <p:nvSpPr>
          <p:cNvPr id="2" name="Titolo 1"/>
          <p:cNvSpPr>
            <a:spLocks noGrp="1"/>
          </p:cNvSpPr>
          <p:nvPr>
            <p:ph type="title"/>
          </p:nvPr>
        </p:nvSpPr>
        <p:spPr>
          <a:xfrm>
            <a:off x="457200" y="122238"/>
            <a:ext cx="7543800" cy="1295400"/>
          </a:xfrm>
        </p:spPr>
        <p:txBody>
          <a:bodyPr/>
          <a:lstStyle/>
          <a:p>
            <a:r>
              <a:rPr lang="it-IT" smtClean="0"/>
              <a:t>Fare clic per modificare lo stile del titolo</a:t>
            </a:r>
            <a:endParaRPr lang="it-IT"/>
          </a:p>
        </p:txBody>
      </p:sp>
      <p:sp>
        <p:nvSpPr>
          <p:cNvPr id="3" name="Segnaposto tabella 2"/>
          <p:cNvSpPr>
            <a:spLocks noGrp="1"/>
          </p:cNvSpPr>
          <p:nvPr>
            <p:ph type="tbl" idx="1"/>
          </p:nvPr>
        </p:nvSpPr>
        <p:spPr>
          <a:xfrm>
            <a:off x="457200" y="1719263"/>
            <a:ext cx="8229600" cy="4411662"/>
          </a:xfrm>
        </p:spPr>
        <p:txBody>
          <a:bodyPr/>
          <a:lstStyle/>
          <a:p>
            <a:pPr lvl="0"/>
            <a:endParaRPr lang="it-IT" noProof="0"/>
          </a:p>
        </p:txBody>
      </p:sp>
      <p:sp>
        <p:nvSpPr>
          <p:cNvPr id="4" name="Rectangle 5"/>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7"/>
          <p:cNvSpPr>
            <a:spLocks noGrp="1" noChangeArrowheads="1"/>
          </p:cNvSpPr>
          <p:nvPr>
            <p:ph type="sldNum" sz="quarter" idx="12"/>
          </p:nvPr>
        </p:nvSpPr>
        <p:spPr>
          <a:ln/>
        </p:spPr>
        <p:txBody>
          <a:bodyPr/>
          <a:lstStyle>
            <a:lvl1pPr>
              <a:defRPr/>
            </a:lvl1pPr>
          </a:lstStyle>
          <a:p>
            <a:pPr>
              <a:defRPr/>
            </a:pPr>
            <a:fld id="{1DD4A2EB-FA0A-431B-BCFB-9D28F443B55D}" type="slidenum">
              <a:rPr lang="it-IT" altLang="en-US"/>
              <a:pPr>
                <a:defRPr/>
              </a:pPr>
              <a:t>‹N›</a:t>
            </a:fld>
            <a:endParaRPr lang="it-IT" altLang="en-US"/>
          </a:p>
        </p:txBody>
      </p:sp>
    </p:spTree>
    <p:extLst>
      <p:ext uri="{BB962C8B-B14F-4D97-AF65-F5344CB8AC3E}">
        <p14:creationId xmlns:p14="http://schemas.microsoft.com/office/powerpoint/2010/main" val="1291452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68F8454B-4E98-4FC0-B33C-232005939633}" type="datetimeFigureOut">
              <a:rPr lang="it-IT" smtClean="0"/>
              <a:t>16/12/2019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168CD6F-F929-4371-A067-AAA57D4BDA3D}"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it-IT" smtClean="0"/>
              <a:t>Fare clic per modificare lo stile del titolo</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it-IT" smtClean="0"/>
              <a:t>Fare clic per modificare stili del testo dello schema</a:t>
            </a:r>
          </a:p>
        </p:txBody>
      </p:sp>
      <p:sp>
        <p:nvSpPr>
          <p:cNvPr id="4" name="Date Placeholder 3"/>
          <p:cNvSpPr>
            <a:spLocks noGrp="1"/>
          </p:cNvSpPr>
          <p:nvPr>
            <p:ph type="dt" sz="half" idx="10"/>
          </p:nvPr>
        </p:nvSpPr>
        <p:spPr/>
        <p:txBody>
          <a:bodyPr/>
          <a:lstStyle/>
          <a:p>
            <a:fld id="{68F8454B-4E98-4FC0-B33C-232005939633}" type="datetimeFigureOut">
              <a:rPr lang="it-IT" smtClean="0"/>
              <a:t>16/12/2019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168CD6F-F929-4371-A067-AAA57D4BDA3D}"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68F8454B-4E98-4FC0-B33C-232005939633}" type="datetimeFigureOut">
              <a:rPr lang="it-IT" smtClean="0"/>
              <a:t>16/12/2019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168CD6F-F929-4371-A067-AAA57D4BDA3D}" type="slidenum">
              <a:rPr lang="it-IT" smtClean="0"/>
              <a:t>‹N›</a:t>
            </a:fld>
            <a:endParaRPr lang="it-IT"/>
          </a:p>
        </p:txBody>
      </p:sp>
      <p:sp>
        <p:nvSpPr>
          <p:cNvPr id="8" name="Title 7"/>
          <p:cNvSpPr>
            <a:spLocks noGrp="1"/>
          </p:cNvSpPr>
          <p:nvPr>
            <p:ph type="title"/>
          </p:nvPr>
        </p:nvSpPr>
        <p:spPr/>
        <p:txBody>
          <a:bodyPr/>
          <a:lstStyle/>
          <a:p>
            <a:r>
              <a:rPr lang="it-IT" smtClean="0"/>
              <a:t>Fare clic per modificare lo stile del titolo</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it-IT" smtClean="0"/>
              <a:t>Fare clic per modificare stili del testo dello schema</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it-IT" smtClean="0"/>
              <a:t>Fare clic per modificare stili del testo dello schema</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68F8454B-4E98-4FC0-B33C-232005939633}" type="datetimeFigureOut">
              <a:rPr lang="it-IT" smtClean="0"/>
              <a:t>16/12/2019</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F168CD6F-F929-4371-A067-AAA57D4BDA3D}"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Date Placeholder 2"/>
          <p:cNvSpPr>
            <a:spLocks noGrp="1"/>
          </p:cNvSpPr>
          <p:nvPr>
            <p:ph type="dt" sz="half" idx="10"/>
          </p:nvPr>
        </p:nvSpPr>
        <p:spPr/>
        <p:txBody>
          <a:bodyPr/>
          <a:lstStyle/>
          <a:p>
            <a:fld id="{68F8454B-4E98-4FC0-B33C-232005939633}" type="datetimeFigureOut">
              <a:rPr lang="it-IT" smtClean="0"/>
              <a:t>16/12/2019</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F168CD6F-F929-4371-A067-AAA57D4BDA3D}"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F8454B-4E98-4FC0-B33C-232005939633}" type="datetimeFigureOut">
              <a:rPr lang="it-IT" smtClean="0"/>
              <a:t>16/12/2019</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F168CD6F-F929-4371-A067-AAA57D4BDA3D}"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AU"/>
          </a:p>
        </p:txBody>
      </p:sp>
      <p:sp>
        <p:nvSpPr>
          <p:cNvPr id="3" name="Segnaposto testo 2"/>
          <p:cNvSpPr>
            <a:spLocks noGrp="1"/>
          </p:cNvSpPr>
          <p:nvPr>
            <p:ph type="body"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AU"/>
          </a:p>
        </p:txBody>
      </p:sp>
      <p:sp>
        <p:nvSpPr>
          <p:cNvPr id="4" name="Segnaposto data 3"/>
          <p:cNvSpPr>
            <a:spLocks noGrp="1"/>
          </p:cNvSpPr>
          <p:nvPr>
            <p:ph type="dt" sz="half" idx="10"/>
          </p:nvPr>
        </p:nvSpPr>
        <p:spPr/>
        <p:txBody>
          <a:bodyPr/>
          <a:lstStyle/>
          <a:p>
            <a:fld id="{68F8454B-4E98-4FC0-B33C-232005939633}" type="datetimeFigureOut">
              <a:rPr lang="it-IT" smtClean="0"/>
              <a:t>16/12/2019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168CD6F-F929-4371-A067-AAA57D4BDA3D}"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AU"/>
          </a:p>
        </p:txBody>
      </p:sp>
      <p:sp>
        <p:nvSpPr>
          <p:cNvPr id="3" name="Segnaposto testo 2"/>
          <p:cNvSpPr>
            <a:spLocks noGrp="1"/>
          </p:cNvSpPr>
          <p:nvPr>
            <p:ph type="body"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AU"/>
          </a:p>
        </p:txBody>
      </p:sp>
      <p:sp>
        <p:nvSpPr>
          <p:cNvPr id="4" name="Segnaposto data 3"/>
          <p:cNvSpPr>
            <a:spLocks noGrp="1"/>
          </p:cNvSpPr>
          <p:nvPr>
            <p:ph type="dt" sz="half" idx="10"/>
          </p:nvPr>
        </p:nvSpPr>
        <p:spPr/>
        <p:txBody>
          <a:bodyPr/>
          <a:lstStyle/>
          <a:p>
            <a:fld id="{68F8454B-4E98-4FC0-B33C-232005939633}" type="datetimeFigureOut">
              <a:rPr lang="it-IT" smtClean="0"/>
              <a:t>16/12/2019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168CD6F-F929-4371-A067-AAA57D4BDA3D}"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68F8454B-4E98-4FC0-B33C-232005939633}" type="datetimeFigureOut">
              <a:rPr lang="it-IT" smtClean="0"/>
              <a:t>16/12/2019</a:t>
            </a:fld>
            <a:endParaRPr lang="it-IT"/>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it-IT"/>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F168CD6F-F929-4371-A067-AAA57D4BDA3D}"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Corso di ANALISI DEL LINGUAGGIO POLITCO</a:t>
            </a:r>
            <a:endParaRPr lang="it-IT" dirty="0"/>
          </a:p>
        </p:txBody>
      </p:sp>
      <p:sp>
        <p:nvSpPr>
          <p:cNvPr id="3" name="Sottotitolo 2"/>
          <p:cNvSpPr>
            <a:spLocks noGrp="1"/>
          </p:cNvSpPr>
          <p:nvPr>
            <p:ph type="subTitle" idx="1"/>
          </p:nvPr>
        </p:nvSpPr>
        <p:spPr/>
        <p:txBody>
          <a:bodyPr>
            <a:normAutofit fontScale="47500" lnSpcReduction="20000"/>
          </a:bodyPr>
          <a:lstStyle/>
          <a:p>
            <a:r>
              <a:rPr lang="it-IT" dirty="0" smtClean="0"/>
              <a:t>A.A. </a:t>
            </a:r>
            <a:r>
              <a:rPr lang="it-IT" dirty="0" smtClean="0"/>
              <a:t>2019/2020</a:t>
            </a:r>
            <a:endParaRPr lang="it-IT" dirty="0" smtClean="0"/>
          </a:p>
          <a:p>
            <a:r>
              <a:rPr lang="it-IT" dirty="0" smtClean="0"/>
              <a:t>giorgia.bulli@unifi.it</a:t>
            </a:r>
            <a:endParaRPr lang="it-IT" dirty="0"/>
          </a:p>
        </p:txBody>
      </p:sp>
    </p:spTree>
    <p:extLst>
      <p:ext uri="{BB962C8B-B14F-4D97-AF65-F5344CB8AC3E}">
        <p14:creationId xmlns:p14="http://schemas.microsoft.com/office/powerpoint/2010/main" val="18427813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it-IT" altLang="it-IT" smtClean="0">
                <a:latin typeface="Garamond" pitchFamily="18" charset="0"/>
              </a:rPr>
              <a:t>Lingue specialistiche e lingue settoriali</a:t>
            </a:r>
          </a:p>
        </p:txBody>
      </p:sp>
      <p:sp>
        <p:nvSpPr>
          <p:cNvPr id="18435" name="Rectangle 3"/>
          <p:cNvSpPr>
            <a:spLocks noGrp="1" noChangeArrowheads="1"/>
          </p:cNvSpPr>
          <p:nvPr>
            <p:ph idx="1"/>
          </p:nvPr>
        </p:nvSpPr>
        <p:spPr/>
        <p:txBody>
          <a:bodyPr>
            <a:normAutofit fontScale="92500" lnSpcReduction="20000"/>
          </a:bodyPr>
          <a:lstStyle/>
          <a:p>
            <a:pPr>
              <a:lnSpc>
                <a:spcPct val="80000"/>
              </a:lnSpc>
            </a:pPr>
            <a:r>
              <a:rPr lang="it-IT" altLang="it-IT" sz="2600" smtClean="0">
                <a:latin typeface="Garamond" pitchFamily="18" charset="0"/>
              </a:rPr>
              <a:t>Il linguaggio politico non ha i caratteri dei messaggi specialistici quali il linguaggio medico o quello bellico-sportivo</a:t>
            </a:r>
          </a:p>
          <a:p>
            <a:pPr>
              <a:lnSpc>
                <a:spcPct val="80000"/>
              </a:lnSpc>
            </a:pPr>
            <a:r>
              <a:rPr lang="it-IT" altLang="it-IT" sz="2600" smtClean="0">
                <a:latin typeface="Garamond" pitchFamily="18" charset="0"/>
              </a:rPr>
              <a:t>Il linguaggio politico trae da essi linfa e nutrimento in un continuo arricchimento del suo vocabolario</a:t>
            </a:r>
          </a:p>
          <a:p>
            <a:pPr>
              <a:lnSpc>
                <a:spcPct val="80000"/>
              </a:lnSpc>
            </a:pPr>
            <a:r>
              <a:rPr lang="it-IT" altLang="it-IT" sz="2600" smtClean="0">
                <a:latin typeface="Garamond" pitchFamily="18" charset="0"/>
              </a:rPr>
              <a:t>Non esiste un vocabolario politico circoscritto e definibile “a priori”</a:t>
            </a:r>
          </a:p>
          <a:p>
            <a:pPr>
              <a:lnSpc>
                <a:spcPct val="80000"/>
              </a:lnSpc>
            </a:pPr>
            <a:r>
              <a:rPr lang="it-IT" altLang="it-IT" sz="2600" smtClean="0">
                <a:latin typeface="Garamond" pitchFamily="18" charset="0"/>
              </a:rPr>
              <a:t>Il contesto politico garantisce “l’univocità del significato di espressioni in sé non specialistiche tipo netta chiusura, pausa di riflessione, giro di orizzonte” (Beccaria 1989)</a:t>
            </a:r>
          </a:p>
          <a:p>
            <a:pPr>
              <a:lnSpc>
                <a:spcPct val="80000"/>
              </a:lnSpc>
            </a:pPr>
            <a:r>
              <a:rPr lang="it-IT" altLang="it-IT" sz="2600" smtClean="0">
                <a:latin typeface="Garamond" pitchFamily="18" charset="0"/>
              </a:rPr>
              <a:t>Termini ripresi dal linguaggio bellico militare, della medicina, della finanza, dello sport ecc.</a:t>
            </a:r>
          </a:p>
        </p:txBody>
      </p:sp>
    </p:spTree>
    <p:extLst>
      <p:ext uri="{BB962C8B-B14F-4D97-AF65-F5344CB8AC3E}">
        <p14:creationId xmlns:p14="http://schemas.microsoft.com/office/powerpoint/2010/main" val="31332262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0" y="274638"/>
            <a:ext cx="8229600" cy="850106"/>
          </a:xfrm>
        </p:spPr>
        <p:txBody>
          <a:bodyPr/>
          <a:lstStyle/>
          <a:p>
            <a:pPr eaLnBrk="1" hangingPunct="1"/>
            <a:r>
              <a:rPr lang="it-IT" altLang="it-IT" smtClean="0">
                <a:latin typeface="Garamond" pitchFamily="18" charset="0"/>
              </a:rPr>
              <a:t>Terminologia</a:t>
            </a:r>
          </a:p>
        </p:txBody>
      </p:sp>
      <p:sp>
        <p:nvSpPr>
          <p:cNvPr id="19459" name="Rectangle 3"/>
          <p:cNvSpPr>
            <a:spLocks noGrp="1" noChangeArrowheads="1"/>
          </p:cNvSpPr>
          <p:nvPr>
            <p:ph type="body" idx="4294967295"/>
          </p:nvPr>
        </p:nvSpPr>
        <p:spPr>
          <a:xfrm>
            <a:off x="0" y="1600200"/>
            <a:ext cx="8229600" cy="4525963"/>
          </a:xfrm>
        </p:spPr>
        <p:txBody>
          <a:bodyPr/>
          <a:lstStyle/>
          <a:p>
            <a:pPr eaLnBrk="1" hangingPunct="1">
              <a:lnSpc>
                <a:spcPct val="80000"/>
              </a:lnSpc>
            </a:pPr>
            <a:r>
              <a:rPr lang="it-IT" altLang="it-IT" sz="2600" smtClean="0">
                <a:latin typeface="Garamond" pitchFamily="18" charset="0"/>
              </a:rPr>
              <a:t>Linguaggio: insieme dei codici umani che elaborano, trasmettono e conservano informazioni</a:t>
            </a:r>
          </a:p>
          <a:p>
            <a:pPr lvl="1" eaLnBrk="1" hangingPunct="1">
              <a:lnSpc>
                <a:spcPct val="80000"/>
              </a:lnSpc>
            </a:pPr>
            <a:r>
              <a:rPr lang="it-IT" altLang="it-IT" sz="2200" smtClean="0">
                <a:latin typeface="Garamond" pitchFamily="18" charset="0"/>
              </a:rPr>
              <a:t>Uno di questo codici umani verbali è la lingua. </a:t>
            </a:r>
          </a:p>
          <a:p>
            <a:pPr lvl="1" eaLnBrk="1" hangingPunct="1">
              <a:lnSpc>
                <a:spcPct val="80000"/>
              </a:lnSpc>
            </a:pPr>
            <a:r>
              <a:rPr lang="it-IT" altLang="it-IT" sz="2200" smtClean="0">
                <a:latin typeface="Garamond" pitchFamily="18" charset="0"/>
              </a:rPr>
              <a:t>La lingua può essere studiata a livello </a:t>
            </a:r>
          </a:p>
          <a:p>
            <a:pPr lvl="2" eaLnBrk="1" hangingPunct="1">
              <a:lnSpc>
                <a:spcPct val="80000"/>
              </a:lnSpc>
            </a:pPr>
            <a:r>
              <a:rPr lang="it-IT" altLang="it-IT" sz="2100" u="sng" smtClean="0">
                <a:latin typeface="Garamond" pitchFamily="18" charset="0"/>
              </a:rPr>
              <a:t>Morfologico</a:t>
            </a:r>
            <a:r>
              <a:rPr lang="it-IT" altLang="it-IT" sz="2100" smtClean="0">
                <a:latin typeface="Garamond" pitchFamily="18" charset="0"/>
              </a:rPr>
              <a:t> (struttura delle parole, processi di flessione, derivazione e composizione)</a:t>
            </a:r>
          </a:p>
          <a:p>
            <a:pPr lvl="2" eaLnBrk="1" hangingPunct="1">
              <a:lnSpc>
                <a:spcPct val="80000"/>
              </a:lnSpc>
            </a:pPr>
            <a:r>
              <a:rPr lang="it-IT" altLang="it-IT" sz="2100" u="sng" smtClean="0">
                <a:latin typeface="Garamond" pitchFamily="18" charset="0"/>
              </a:rPr>
              <a:t>Sintattico </a:t>
            </a:r>
            <a:r>
              <a:rPr lang="it-IT" altLang="it-IT" sz="2100" smtClean="0">
                <a:latin typeface="Garamond" pitchFamily="18" charset="0"/>
              </a:rPr>
              <a:t>(tipi di combinazioni possibili tra unità o segmenti linguistici dotati di significato; posto delle parole in una frase, composizione dio un periodo ecc.)</a:t>
            </a:r>
          </a:p>
          <a:p>
            <a:pPr lvl="2" eaLnBrk="1" hangingPunct="1">
              <a:lnSpc>
                <a:spcPct val="80000"/>
              </a:lnSpc>
            </a:pPr>
            <a:r>
              <a:rPr lang="it-IT" altLang="it-IT" sz="2100" u="sng" smtClean="0">
                <a:latin typeface="Garamond" pitchFamily="18" charset="0"/>
              </a:rPr>
              <a:t>Semantico</a:t>
            </a:r>
            <a:r>
              <a:rPr lang="it-IT" altLang="it-IT" sz="2100" smtClean="0">
                <a:latin typeface="Garamond" pitchFamily="18" charset="0"/>
              </a:rPr>
              <a:t> (rapporti tra le unità del linguaggio intese come significanti e significati; significato delle parole, degli insiemi di parole, delle frasi; rapporto tra l'espressione e la realtà extralinguistica)</a:t>
            </a:r>
          </a:p>
          <a:p>
            <a:pPr lvl="2" eaLnBrk="1" hangingPunct="1">
              <a:lnSpc>
                <a:spcPct val="80000"/>
              </a:lnSpc>
            </a:pPr>
            <a:r>
              <a:rPr lang="it-IT" altLang="it-IT" sz="2100" u="sng" smtClean="0">
                <a:latin typeface="Garamond" pitchFamily="18" charset="0"/>
              </a:rPr>
              <a:t>Pragmatico </a:t>
            </a:r>
            <a:r>
              <a:rPr lang="it-IT" altLang="it-IT" sz="2100" smtClean="0">
                <a:latin typeface="Garamond" pitchFamily="18" charset="0"/>
              </a:rPr>
              <a:t>(relazioni tra i segni linguistici e i loro utenti) </a:t>
            </a:r>
          </a:p>
        </p:txBody>
      </p:sp>
    </p:spTree>
    <p:extLst>
      <p:ext uri="{BB962C8B-B14F-4D97-AF65-F5344CB8AC3E}">
        <p14:creationId xmlns:p14="http://schemas.microsoft.com/office/powerpoint/2010/main" val="7986265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0" y="274638"/>
            <a:ext cx="8229600" cy="1143000"/>
          </a:xfrm>
        </p:spPr>
        <p:txBody>
          <a:bodyPr/>
          <a:lstStyle/>
          <a:p>
            <a:pPr eaLnBrk="1" hangingPunct="1"/>
            <a:r>
              <a:rPr lang="it-IT" altLang="it-IT" smtClean="0">
                <a:latin typeface="Garamond" pitchFamily="18" charset="0"/>
              </a:rPr>
              <a:t>Terminologia</a:t>
            </a:r>
          </a:p>
        </p:txBody>
      </p:sp>
      <p:sp>
        <p:nvSpPr>
          <p:cNvPr id="20483" name="Rectangle 3"/>
          <p:cNvSpPr>
            <a:spLocks noGrp="1" noChangeArrowheads="1"/>
          </p:cNvSpPr>
          <p:nvPr>
            <p:ph type="body" idx="4294967295"/>
          </p:nvPr>
        </p:nvSpPr>
        <p:spPr>
          <a:xfrm>
            <a:off x="0" y="1600200"/>
            <a:ext cx="8229600" cy="4525963"/>
          </a:xfrm>
        </p:spPr>
        <p:txBody>
          <a:bodyPr/>
          <a:lstStyle/>
          <a:p>
            <a:pPr eaLnBrk="1" hangingPunct="1"/>
            <a:r>
              <a:rPr lang="it-IT" altLang="it-IT" smtClean="0">
                <a:latin typeface="Garamond" pitchFamily="18" charset="0"/>
              </a:rPr>
              <a:t>Secondo il filosofo del linguaggio Carnap (1938)</a:t>
            </a:r>
          </a:p>
          <a:p>
            <a:pPr lvl="1" eaLnBrk="1" hangingPunct="1"/>
            <a:r>
              <a:rPr lang="it-IT" altLang="it-IT" smtClean="0">
                <a:latin typeface="Garamond" pitchFamily="18" charset="0"/>
              </a:rPr>
              <a:t>La </a:t>
            </a:r>
            <a:r>
              <a:rPr lang="it-IT" altLang="it-IT" u="sng" smtClean="0">
                <a:latin typeface="Garamond" pitchFamily="18" charset="0"/>
              </a:rPr>
              <a:t>pragmatica </a:t>
            </a:r>
            <a:r>
              <a:rPr lang="it-IT" altLang="it-IT" smtClean="0">
                <a:latin typeface="Garamond" pitchFamily="18" charset="0"/>
              </a:rPr>
              <a:t>è lo studio della lingua in riferimento ai suoi utenti</a:t>
            </a:r>
          </a:p>
          <a:p>
            <a:pPr lvl="1" eaLnBrk="1" hangingPunct="1"/>
            <a:r>
              <a:rPr lang="it-IT" altLang="it-IT" smtClean="0">
                <a:latin typeface="Garamond" pitchFamily="18" charset="0"/>
              </a:rPr>
              <a:t>La</a:t>
            </a:r>
            <a:r>
              <a:rPr lang="it-IT" altLang="it-IT" u="sng" smtClean="0">
                <a:latin typeface="Garamond" pitchFamily="18" charset="0"/>
              </a:rPr>
              <a:t> semantica</a:t>
            </a:r>
            <a:r>
              <a:rPr lang="it-IT" altLang="it-IT" smtClean="0">
                <a:latin typeface="Garamond" pitchFamily="18" charset="0"/>
              </a:rPr>
              <a:t> studia la lingua astraendo dal riferimento ai suoi utenti</a:t>
            </a:r>
          </a:p>
          <a:p>
            <a:pPr lvl="1" eaLnBrk="1" hangingPunct="1"/>
            <a:r>
              <a:rPr lang="it-IT" altLang="it-IT" smtClean="0">
                <a:latin typeface="Garamond" pitchFamily="18" charset="0"/>
              </a:rPr>
              <a:t>La </a:t>
            </a:r>
            <a:r>
              <a:rPr lang="it-IT" altLang="it-IT" u="sng" smtClean="0">
                <a:latin typeface="Garamond" pitchFamily="18" charset="0"/>
              </a:rPr>
              <a:t>sintassi</a:t>
            </a:r>
            <a:r>
              <a:rPr lang="it-IT" altLang="it-IT" smtClean="0">
                <a:latin typeface="Garamond" pitchFamily="18" charset="0"/>
              </a:rPr>
              <a:t> studia la lingua astraendo sia dal riferimento agli utenti sia al riferimento alla realtà a cui essa rimanda</a:t>
            </a:r>
          </a:p>
        </p:txBody>
      </p:sp>
    </p:spTree>
    <p:extLst>
      <p:ext uri="{BB962C8B-B14F-4D97-AF65-F5344CB8AC3E}">
        <p14:creationId xmlns:p14="http://schemas.microsoft.com/office/powerpoint/2010/main" val="38722691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it-IT" altLang="it-IT" smtClean="0">
                <a:latin typeface="Garamond" pitchFamily="18" charset="0"/>
              </a:rPr>
              <a:t>Parlare di politica è fare politica?</a:t>
            </a:r>
            <a:br>
              <a:rPr lang="it-IT" altLang="it-IT" smtClean="0">
                <a:latin typeface="Garamond" pitchFamily="18" charset="0"/>
              </a:rPr>
            </a:br>
            <a:endParaRPr lang="it-IT" altLang="it-IT" smtClean="0">
              <a:latin typeface="Garamond" pitchFamily="18" charset="0"/>
            </a:endParaRPr>
          </a:p>
        </p:txBody>
      </p:sp>
      <p:sp>
        <p:nvSpPr>
          <p:cNvPr id="21507" name="Rectangle 3"/>
          <p:cNvSpPr>
            <a:spLocks noGrp="1" noChangeArrowheads="1"/>
          </p:cNvSpPr>
          <p:nvPr>
            <p:ph idx="1"/>
          </p:nvPr>
        </p:nvSpPr>
        <p:spPr/>
        <p:txBody>
          <a:bodyPr>
            <a:normAutofit fontScale="92500" lnSpcReduction="20000"/>
          </a:bodyPr>
          <a:lstStyle/>
          <a:p>
            <a:pPr algn="ctr">
              <a:buFont typeface="Wingdings" pitchFamily="2" charset="2"/>
              <a:buNone/>
            </a:pPr>
            <a:r>
              <a:rPr lang="it-IT" altLang="it-IT" sz="2600" smtClean="0">
                <a:latin typeface="Garamond" pitchFamily="18" charset="0"/>
              </a:rPr>
              <a:t>“ C’è una differenza tra il gioco sulla Città che si chiama Politica e quella</a:t>
            </a:r>
            <a:r>
              <a:rPr lang="it-IT" altLang="it-IT" sz="2600" i="1" smtClean="0">
                <a:latin typeface="Garamond" pitchFamily="18" charset="0"/>
              </a:rPr>
              <a:t> polis</a:t>
            </a:r>
            <a:r>
              <a:rPr lang="it-IT" altLang="it-IT" sz="2600" smtClean="0">
                <a:latin typeface="Garamond" pitchFamily="18" charset="0"/>
              </a:rPr>
              <a:t> sostitutiva che si chiama campo sportivo. Ed è che chi parla di politica di fatto fa già politica”</a:t>
            </a:r>
          </a:p>
          <a:p>
            <a:pPr algn="ctr">
              <a:buFont typeface="Wingdings" pitchFamily="2" charset="2"/>
              <a:buNone/>
            </a:pPr>
            <a:r>
              <a:rPr lang="it-IT" altLang="it-IT" sz="2600" smtClean="0">
                <a:latin typeface="Garamond" pitchFamily="18" charset="0"/>
              </a:rPr>
              <a:t>(Umberto Eco, 1977)</a:t>
            </a:r>
          </a:p>
          <a:p>
            <a:pPr algn="ctr">
              <a:buFont typeface="Wingdings" pitchFamily="2" charset="2"/>
              <a:buNone/>
            </a:pPr>
            <a:endParaRPr lang="it-IT" altLang="it-IT" sz="2600" smtClean="0">
              <a:latin typeface="Garamond" pitchFamily="18" charset="0"/>
            </a:endParaRPr>
          </a:p>
          <a:p>
            <a:pPr>
              <a:buFont typeface="Wingdings" pitchFamily="2" charset="2"/>
              <a:buNone/>
            </a:pPr>
            <a:r>
              <a:rPr lang="it-IT" altLang="it-IT" sz="2600" smtClean="0">
                <a:latin typeface="Garamond" pitchFamily="18" charset="0"/>
              </a:rPr>
              <a:t>Se parliamo di calcio nel suo lessico specifico, non stiamo facendo sport, mentre quando si parla in “linguaggio politico” si fa politica nel significato più ampio del termine.</a:t>
            </a:r>
          </a:p>
        </p:txBody>
      </p:sp>
    </p:spTree>
    <p:extLst>
      <p:ext uri="{BB962C8B-B14F-4D97-AF65-F5344CB8AC3E}">
        <p14:creationId xmlns:p14="http://schemas.microsoft.com/office/powerpoint/2010/main" val="28227091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algn="ctr"/>
            <a:r>
              <a:rPr lang="it-IT" altLang="it-IT" smtClean="0">
                <a:latin typeface="Garamond" pitchFamily="18" charset="0"/>
              </a:rPr>
              <a:t>Il linguaggio politico è la realtà politica?</a:t>
            </a:r>
          </a:p>
        </p:txBody>
      </p:sp>
      <p:sp>
        <p:nvSpPr>
          <p:cNvPr id="22531" name="Rectangle 3"/>
          <p:cNvSpPr>
            <a:spLocks noGrp="1" noChangeArrowheads="1"/>
          </p:cNvSpPr>
          <p:nvPr>
            <p:ph idx="1"/>
          </p:nvPr>
        </p:nvSpPr>
        <p:spPr/>
        <p:txBody>
          <a:bodyPr>
            <a:normAutofit fontScale="92500" lnSpcReduction="20000"/>
          </a:bodyPr>
          <a:lstStyle/>
          <a:p>
            <a:pPr algn="ctr">
              <a:lnSpc>
                <a:spcPct val="90000"/>
              </a:lnSpc>
              <a:buFont typeface="Wingdings" pitchFamily="2" charset="2"/>
              <a:buNone/>
            </a:pPr>
            <a:r>
              <a:rPr lang="it-IT" altLang="it-IT" sz="2000" smtClean="0"/>
              <a:t> “</a:t>
            </a:r>
            <a:r>
              <a:rPr lang="it-IT" altLang="it-IT" sz="2000" smtClean="0">
                <a:latin typeface="Garamond" pitchFamily="18" charset="0"/>
              </a:rPr>
              <a:t>Il linguaggio politico è la realtà politica: nessun altro significato degli avvenimenti esiste, per attori e spettatori”</a:t>
            </a:r>
          </a:p>
          <a:p>
            <a:pPr algn="ctr">
              <a:lnSpc>
                <a:spcPct val="90000"/>
              </a:lnSpc>
              <a:buFont typeface="Wingdings" pitchFamily="2" charset="2"/>
              <a:buNone/>
            </a:pPr>
            <a:r>
              <a:rPr lang="it-IT" altLang="it-IT" sz="2000" smtClean="0">
                <a:latin typeface="Garamond" pitchFamily="18" charset="0"/>
              </a:rPr>
              <a:t>Edelman, 1992</a:t>
            </a:r>
          </a:p>
          <a:p>
            <a:pPr algn="ctr">
              <a:lnSpc>
                <a:spcPct val="90000"/>
              </a:lnSpc>
              <a:buFont typeface="Wingdings" pitchFamily="2" charset="2"/>
              <a:buNone/>
            </a:pPr>
            <a:endParaRPr lang="it-IT" altLang="it-IT" sz="2000" smtClean="0">
              <a:latin typeface="Garamond" pitchFamily="18" charset="0"/>
            </a:endParaRPr>
          </a:p>
          <a:p>
            <a:pPr>
              <a:lnSpc>
                <a:spcPct val="90000"/>
              </a:lnSpc>
              <a:buFont typeface="Wingdings" pitchFamily="2" charset="2"/>
              <a:buNone/>
            </a:pPr>
            <a:r>
              <a:rPr lang="it-IT" altLang="it-IT" sz="2000" smtClean="0">
                <a:latin typeface="Garamond" pitchFamily="18" charset="0"/>
              </a:rPr>
              <a:t> </a:t>
            </a:r>
            <a:r>
              <a:rPr lang="it-IT" altLang="it-IT" sz="2000" u="sng" smtClean="0">
                <a:latin typeface="Garamond" pitchFamily="18" charset="0"/>
              </a:rPr>
              <a:t>Costituitivismo</a:t>
            </a:r>
            <a:r>
              <a:rPr lang="it-IT" altLang="it-IT" sz="2000" smtClean="0">
                <a:latin typeface="Garamond" pitchFamily="18" charset="0"/>
              </a:rPr>
              <a:t>: approccio all’analisi del linguaggio politico che vede il linguaggio in una sovrapposizione quasi completa con il potere. Essendo la politica costituita da situazioni che implicano l’uso del potere, (nelle versioni più radicali, essendo la politica esercizio di potere ) il linguaggio riflette l’uso-molto spesso manipolatorio – di potere.</a:t>
            </a:r>
          </a:p>
          <a:p>
            <a:pPr>
              <a:lnSpc>
                <a:spcPct val="90000"/>
              </a:lnSpc>
              <a:buFont typeface="Wingdings" pitchFamily="2" charset="2"/>
              <a:buNone/>
            </a:pPr>
            <a:r>
              <a:rPr lang="it-IT" altLang="it-IT" sz="2000" u="sng" smtClean="0">
                <a:latin typeface="Garamond" pitchFamily="18" charset="0"/>
              </a:rPr>
              <a:t>Verificazionismo</a:t>
            </a:r>
            <a:r>
              <a:rPr lang="it-IT" altLang="it-IT" sz="2000" smtClean="0">
                <a:latin typeface="Garamond" pitchFamily="18" charset="0"/>
              </a:rPr>
              <a:t>: vi è una priorità dei fatto sul linguaggio. Secondo tale interpretazione, il linguaggio politico si accompagna ai fatti politici influenzandone la comunicazione, ma anche contribuendo a dotare tali fatti di un loro significato condiviso</a:t>
            </a:r>
          </a:p>
          <a:p>
            <a:pPr>
              <a:lnSpc>
                <a:spcPct val="90000"/>
              </a:lnSpc>
              <a:buFont typeface="Wingdings" pitchFamily="2" charset="2"/>
              <a:buNone/>
            </a:pPr>
            <a:endParaRPr lang="it-IT" altLang="it-IT" sz="2000" smtClean="0">
              <a:latin typeface="Garamond" pitchFamily="18" charset="0"/>
            </a:endParaRPr>
          </a:p>
          <a:p>
            <a:pPr>
              <a:lnSpc>
                <a:spcPct val="90000"/>
              </a:lnSpc>
              <a:buFont typeface="Wingdings" pitchFamily="2" charset="2"/>
              <a:buNone/>
            </a:pPr>
            <a:endParaRPr lang="it-IT" altLang="it-IT" sz="2000" smtClean="0">
              <a:latin typeface="Garamond" pitchFamily="18" charset="0"/>
            </a:endParaRPr>
          </a:p>
        </p:txBody>
      </p:sp>
    </p:spTree>
    <p:extLst>
      <p:ext uri="{BB962C8B-B14F-4D97-AF65-F5344CB8AC3E}">
        <p14:creationId xmlns:p14="http://schemas.microsoft.com/office/powerpoint/2010/main" val="6617999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algn="ctr"/>
            <a:r>
              <a:rPr lang="it-IT" altLang="it-IT" smtClean="0">
                <a:latin typeface="Garamond" pitchFamily="18" charset="0"/>
              </a:rPr>
              <a:t>Il linguaggio politico è la realtà politica?</a:t>
            </a:r>
          </a:p>
        </p:txBody>
      </p:sp>
      <p:sp>
        <p:nvSpPr>
          <p:cNvPr id="23555" name="Rectangle 3"/>
          <p:cNvSpPr>
            <a:spLocks noGrp="1" noChangeArrowheads="1"/>
          </p:cNvSpPr>
          <p:nvPr>
            <p:ph idx="1"/>
          </p:nvPr>
        </p:nvSpPr>
        <p:spPr/>
        <p:txBody>
          <a:bodyPr>
            <a:normAutofit fontScale="92500" lnSpcReduction="20000"/>
          </a:bodyPr>
          <a:lstStyle/>
          <a:p>
            <a:pPr algn="ctr">
              <a:lnSpc>
                <a:spcPct val="90000"/>
              </a:lnSpc>
              <a:buFont typeface="Wingdings" pitchFamily="2" charset="2"/>
              <a:buNone/>
            </a:pPr>
            <a:r>
              <a:rPr lang="it-IT" altLang="it-IT" sz="2600" smtClean="0">
                <a:latin typeface="Garamond" pitchFamily="18" charset="0"/>
              </a:rPr>
              <a:t>“La scienza politica è scienza del potere; il linguaggio politico è linguaggio del potere e della decisione. Il linguaggio politico registra e modifica le decisioni, è verdetto e sentenza, è commento e dibattito, grido di battaglia, giuramento solenne, notizia controversa”</a:t>
            </a:r>
          </a:p>
          <a:p>
            <a:pPr algn="ctr">
              <a:lnSpc>
                <a:spcPct val="90000"/>
              </a:lnSpc>
              <a:buFont typeface="Wingdings" pitchFamily="2" charset="2"/>
              <a:buNone/>
            </a:pPr>
            <a:endParaRPr lang="it-IT" altLang="it-IT" sz="2600" smtClean="0">
              <a:latin typeface="Garamond" pitchFamily="18" charset="0"/>
            </a:endParaRPr>
          </a:p>
          <a:p>
            <a:pPr algn="ctr">
              <a:lnSpc>
                <a:spcPct val="90000"/>
              </a:lnSpc>
              <a:buFont typeface="Wingdings" pitchFamily="2" charset="2"/>
              <a:buNone/>
            </a:pPr>
            <a:r>
              <a:rPr lang="it-IT" altLang="it-IT" sz="2600" smtClean="0">
                <a:latin typeface="Garamond" pitchFamily="18" charset="0"/>
              </a:rPr>
              <a:t>“Lo stile varia in funzione delle aspettative del comunicatore in merito alla struttura degli elementi comunicativi in grado di indurre il massimo effetto di potere nel modo più economico”</a:t>
            </a:r>
          </a:p>
          <a:p>
            <a:pPr algn="ctr">
              <a:lnSpc>
                <a:spcPct val="90000"/>
              </a:lnSpc>
              <a:buFont typeface="Wingdings" pitchFamily="2" charset="2"/>
              <a:buNone/>
            </a:pPr>
            <a:r>
              <a:rPr lang="it-IT" altLang="it-IT" sz="2600" smtClean="0">
                <a:latin typeface="Garamond" pitchFamily="18" charset="0"/>
              </a:rPr>
              <a:t>Lasswell, 1949</a:t>
            </a:r>
          </a:p>
        </p:txBody>
      </p:sp>
    </p:spTree>
    <p:extLst>
      <p:ext uri="{BB962C8B-B14F-4D97-AF65-F5344CB8AC3E}">
        <p14:creationId xmlns:p14="http://schemas.microsoft.com/office/powerpoint/2010/main" val="38154774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it-IT" altLang="it-IT" sz="3600" smtClean="0">
                <a:latin typeface="Garamond" pitchFamily="18" charset="0"/>
              </a:rPr>
              <a:t>La componente simbolica del linguaggio</a:t>
            </a:r>
          </a:p>
        </p:txBody>
      </p:sp>
      <p:sp>
        <p:nvSpPr>
          <p:cNvPr id="24579" name="Rectangle 3"/>
          <p:cNvSpPr>
            <a:spLocks noGrp="1" noChangeArrowheads="1"/>
          </p:cNvSpPr>
          <p:nvPr>
            <p:ph idx="1"/>
          </p:nvPr>
        </p:nvSpPr>
        <p:spPr/>
        <p:txBody>
          <a:bodyPr>
            <a:normAutofit fontScale="92500" lnSpcReduction="10000"/>
          </a:bodyPr>
          <a:lstStyle/>
          <a:p>
            <a:r>
              <a:rPr lang="it-IT" altLang="it-IT" sz="2600" smtClean="0">
                <a:latin typeface="Garamond" pitchFamily="18" charset="0"/>
              </a:rPr>
              <a:t>Edelman, Gli usi simbolici della politica, 1976</a:t>
            </a:r>
          </a:p>
          <a:p>
            <a:pPr lvl="1"/>
            <a:r>
              <a:rPr lang="it-IT" altLang="it-IT" sz="2200" smtClean="0">
                <a:latin typeface="Garamond" pitchFamily="18" charset="0"/>
              </a:rPr>
              <a:t>La politica è sempre una costruzione o rappresentazione linguistico-simbolica </a:t>
            </a:r>
          </a:p>
          <a:p>
            <a:pPr lvl="1"/>
            <a:r>
              <a:rPr lang="it-IT" altLang="it-IT" sz="2200" smtClean="0">
                <a:latin typeface="Garamond" pitchFamily="18" charset="0"/>
              </a:rPr>
              <a:t>“Lo studio del linguaggio politico e dei suoi significati si deve fondare non solo su analisi lessicali e consultazioni di dizionario, ma anche su un esame del modo in cui i destinatari, appartenenti a vari contesti sociali, rispondono a diversi tipi di linguaggio”</a:t>
            </a:r>
          </a:p>
          <a:p>
            <a:pPr lvl="1"/>
            <a:r>
              <a:rPr lang="it-IT" altLang="it-IT" sz="2200" smtClean="0">
                <a:latin typeface="Garamond" pitchFamily="18" charset="0"/>
              </a:rPr>
              <a:t>“Il significato dell’atto dipende solo in parte o addirittura per niente dalle sue conseguenze oggettive che le masse non conoscono. Il suo significato può derivare solo dai bisogni psicologici di coloro che a quell’atto rispondono, e può essere conosciuto solo analizzando le loro risposte”</a:t>
            </a:r>
          </a:p>
        </p:txBody>
      </p:sp>
    </p:spTree>
    <p:extLst>
      <p:ext uri="{BB962C8B-B14F-4D97-AF65-F5344CB8AC3E}">
        <p14:creationId xmlns:p14="http://schemas.microsoft.com/office/powerpoint/2010/main" val="29484605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it-IT" altLang="it-IT" sz="3600" smtClean="0">
                <a:latin typeface="Garamond" pitchFamily="18" charset="0"/>
              </a:rPr>
              <a:t>Simboli referenziali e  di condensazione</a:t>
            </a:r>
            <a:r>
              <a:rPr lang="it-IT" altLang="it-IT" smtClean="0"/>
              <a:t> </a:t>
            </a:r>
          </a:p>
        </p:txBody>
      </p:sp>
      <p:sp>
        <p:nvSpPr>
          <p:cNvPr id="25603" name="Rectangle 3"/>
          <p:cNvSpPr>
            <a:spLocks noGrp="1" noChangeArrowheads="1"/>
          </p:cNvSpPr>
          <p:nvPr>
            <p:ph idx="1"/>
          </p:nvPr>
        </p:nvSpPr>
        <p:spPr/>
        <p:txBody>
          <a:bodyPr>
            <a:normAutofit fontScale="92500" lnSpcReduction="10000"/>
          </a:bodyPr>
          <a:lstStyle/>
          <a:p>
            <a:pPr lvl="1"/>
            <a:r>
              <a:rPr lang="it-IT" altLang="it-IT" sz="2000" u="sng" smtClean="0">
                <a:latin typeface="Garamond" pitchFamily="18" charset="0"/>
              </a:rPr>
              <a:t>Simboli referenziali</a:t>
            </a:r>
            <a:r>
              <a:rPr lang="it-IT" altLang="it-IT" sz="2000" smtClean="0">
                <a:latin typeface="Garamond" pitchFamily="18" charset="0"/>
              </a:rPr>
              <a:t>: modi economici per riferirsi a elementi oggettivi insiti nelle cose o nelle situazioni: elementi identificabili nello stesso modo da gente diversa (dimensione della razionalità)</a:t>
            </a:r>
          </a:p>
          <a:p>
            <a:pPr lvl="1"/>
            <a:r>
              <a:rPr lang="it-IT" altLang="it-IT" sz="2000" u="sng" smtClean="0">
                <a:latin typeface="Garamond" pitchFamily="18" charset="0"/>
              </a:rPr>
              <a:t>Simboli di condensazione</a:t>
            </a:r>
            <a:r>
              <a:rPr lang="it-IT" altLang="it-IT" sz="2000" smtClean="0">
                <a:latin typeface="Garamond" pitchFamily="18" charset="0"/>
              </a:rPr>
              <a:t>: evocano le emozioni associate alla situazione. “Essi condensano in un solo evento, segno o atto simbolico l’orgoglio patriottico, le ansie, i ricordi di glorie e umiliazione passate, le premesse di una futura grandezza…” (dimensione dell’emotività)</a:t>
            </a:r>
          </a:p>
          <a:p>
            <a:pPr lvl="1"/>
            <a:r>
              <a:rPr lang="it-IT" altLang="it-IT" sz="2000" smtClean="0">
                <a:latin typeface="Garamond" pitchFamily="18" charset="0"/>
              </a:rPr>
              <a:t>Elementi (del simbolo) che danno forza simbolica alla politica: </a:t>
            </a:r>
          </a:p>
          <a:p>
            <a:pPr lvl="2"/>
            <a:r>
              <a:rPr lang="it-IT" altLang="it-IT" sz="1800" smtClean="0">
                <a:latin typeface="Garamond" pitchFamily="18" charset="0"/>
              </a:rPr>
              <a:t>Essenza remota</a:t>
            </a:r>
          </a:p>
          <a:p>
            <a:pPr lvl="2"/>
            <a:r>
              <a:rPr lang="it-IT" altLang="it-IT" sz="1800" smtClean="0">
                <a:latin typeface="Garamond" pitchFamily="18" charset="0"/>
              </a:rPr>
              <a:t>Carattere onnipresente</a:t>
            </a:r>
          </a:p>
          <a:p>
            <a:pPr lvl="2"/>
            <a:r>
              <a:rPr lang="it-IT" altLang="it-IT" sz="1800" smtClean="0">
                <a:latin typeface="Garamond" pitchFamily="18" charset="0"/>
              </a:rPr>
              <a:t>Non influenzabilità da parte di atti singoli</a:t>
            </a:r>
          </a:p>
          <a:p>
            <a:pPr lvl="3"/>
            <a:r>
              <a:rPr lang="it-IT" altLang="it-IT" sz="1600" smtClean="0">
                <a:latin typeface="Garamond" pitchFamily="18" charset="0"/>
              </a:rPr>
              <a:t>Qual è l’influenza dei mezzi di comunicazione di  massa sulla diffusione e ricezione dei simboli?</a:t>
            </a:r>
          </a:p>
          <a:p>
            <a:endParaRPr lang="it-IT" altLang="it-IT" sz="2100" smtClean="0"/>
          </a:p>
        </p:txBody>
      </p:sp>
    </p:spTree>
    <p:extLst>
      <p:ext uri="{BB962C8B-B14F-4D97-AF65-F5344CB8AC3E}">
        <p14:creationId xmlns:p14="http://schemas.microsoft.com/office/powerpoint/2010/main" val="38460838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it-IT" altLang="it-IT" smtClean="0">
                <a:latin typeface="Garamond" pitchFamily="18" charset="0"/>
              </a:rPr>
              <a:t>Crisi e simbolismo</a:t>
            </a:r>
          </a:p>
        </p:txBody>
      </p:sp>
      <p:sp>
        <p:nvSpPr>
          <p:cNvPr id="26627" name="Rectangle 3"/>
          <p:cNvSpPr>
            <a:spLocks noGrp="1" noChangeArrowheads="1"/>
          </p:cNvSpPr>
          <p:nvPr>
            <p:ph idx="1"/>
          </p:nvPr>
        </p:nvSpPr>
        <p:spPr/>
        <p:txBody>
          <a:bodyPr>
            <a:normAutofit fontScale="92500" lnSpcReduction="20000"/>
          </a:bodyPr>
          <a:lstStyle/>
          <a:p>
            <a:pPr lvl="1">
              <a:lnSpc>
                <a:spcPct val="80000"/>
              </a:lnSpc>
              <a:buFont typeface="Wingdings" pitchFamily="2" charset="2"/>
              <a:buNone/>
            </a:pPr>
            <a:endParaRPr lang="it-IT" altLang="it-IT" sz="2000" smtClean="0">
              <a:latin typeface="Garamond" pitchFamily="18" charset="0"/>
            </a:endParaRPr>
          </a:p>
          <a:p>
            <a:pPr>
              <a:lnSpc>
                <a:spcPct val="80000"/>
              </a:lnSpc>
            </a:pPr>
            <a:r>
              <a:rPr lang="it-IT" altLang="it-IT" sz="2400" smtClean="0">
                <a:latin typeface="Garamond" pitchFamily="18" charset="0"/>
              </a:rPr>
              <a:t>Simbolismo in regimi autoritari e democratici</a:t>
            </a:r>
          </a:p>
          <a:p>
            <a:pPr>
              <a:lnSpc>
                <a:spcPct val="80000"/>
              </a:lnSpc>
              <a:buFont typeface="Wingdings" pitchFamily="2" charset="2"/>
              <a:buNone/>
            </a:pPr>
            <a:r>
              <a:rPr lang="it-IT" altLang="it-IT" sz="2400" smtClean="0">
                <a:latin typeface="Garamond" pitchFamily="18" charset="0"/>
              </a:rPr>
              <a:t> “In tempi di moderata sicurezza, i simboli dell’opinione pubblica sono soggetti a controlli, a confronti e a discussioni. Si formano e si disfanno, si consolidano e vengono dimenticati, e non realizzano mai perfettamente il sentimento di un gruppo intero. In fondo, c’è una sola attività umana in cui si riesca ad attuare l’unione sacra di popolazioni intere: quest’unione si compie in quelle fasi centrali di una guerra in cui la paura, la bellicosità e l’odio hanno raggiunto il pieno dominio dell’animo umano, schiacciando o assorbendo ogni altro istinto, e non è ancora cominciata la stanchezza” </a:t>
            </a:r>
          </a:p>
          <a:p>
            <a:pPr algn="ctr">
              <a:lnSpc>
                <a:spcPct val="80000"/>
              </a:lnSpc>
              <a:buFont typeface="Wingdings" pitchFamily="2" charset="2"/>
              <a:buNone/>
            </a:pPr>
            <a:r>
              <a:rPr lang="it-IT" altLang="it-IT" sz="2400" smtClean="0">
                <a:latin typeface="Garamond" pitchFamily="18" charset="0"/>
              </a:rPr>
              <a:t>(Lippmann, 1927)</a:t>
            </a:r>
          </a:p>
        </p:txBody>
      </p:sp>
    </p:spTree>
    <p:extLst>
      <p:ext uri="{BB962C8B-B14F-4D97-AF65-F5344CB8AC3E}">
        <p14:creationId xmlns:p14="http://schemas.microsoft.com/office/powerpoint/2010/main" val="23917348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it-IT" altLang="it-IT" smtClean="0">
                <a:latin typeface="Garamond" pitchFamily="18" charset="0"/>
              </a:rPr>
              <a:t>Simboli e rituali</a:t>
            </a:r>
          </a:p>
        </p:txBody>
      </p:sp>
      <p:sp>
        <p:nvSpPr>
          <p:cNvPr id="27651" name="Rectangle 3"/>
          <p:cNvSpPr>
            <a:spLocks noGrp="1" noChangeArrowheads="1"/>
          </p:cNvSpPr>
          <p:nvPr>
            <p:ph idx="1"/>
          </p:nvPr>
        </p:nvSpPr>
        <p:spPr/>
        <p:txBody>
          <a:bodyPr>
            <a:normAutofit fontScale="92500" lnSpcReduction="10000"/>
          </a:bodyPr>
          <a:lstStyle/>
          <a:p>
            <a:pPr>
              <a:lnSpc>
                <a:spcPct val="80000"/>
              </a:lnSpc>
            </a:pPr>
            <a:r>
              <a:rPr lang="it-IT" altLang="it-IT" sz="2100" smtClean="0">
                <a:latin typeface="Garamond" pitchFamily="18" charset="0"/>
              </a:rPr>
              <a:t>Due forme simboliche permeano le nostre istituzioni politiche: il rito e il mito. </a:t>
            </a:r>
          </a:p>
          <a:p>
            <a:pPr>
              <a:lnSpc>
                <a:spcPct val="80000"/>
              </a:lnSpc>
            </a:pPr>
            <a:r>
              <a:rPr lang="it-IT" altLang="it-IT" sz="2100" smtClean="0">
                <a:latin typeface="Garamond" pitchFamily="18" charset="0"/>
              </a:rPr>
              <a:t>Studiare in politica il funzionamento del rituale e del mito significa “prendere in esame le istituzioni politiche permanenti in contrasto con la momentanea sfilata delle notizie”</a:t>
            </a:r>
          </a:p>
          <a:p>
            <a:pPr lvl="1">
              <a:lnSpc>
                <a:spcPct val="80000"/>
              </a:lnSpc>
            </a:pPr>
            <a:r>
              <a:rPr lang="it-IT" altLang="it-IT" sz="2000" u="sng" smtClean="0">
                <a:latin typeface="Garamond" pitchFamily="18" charset="0"/>
              </a:rPr>
              <a:t>Il rituale</a:t>
            </a:r>
            <a:r>
              <a:rPr lang="it-IT" altLang="it-IT" sz="2000" smtClean="0">
                <a:latin typeface="Garamond" pitchFamily="18" charset="0"/>
              </a:rPr>
              <a:t>: “attività motoria che coinvolge simbolicamente i suoi partecipanti in un’impresa comune, richiamandone irresistibilmente l’attenzione sulle relazioni e sugli interessi che li congiungono. Il rito induce al conformismo, ma evoca anche la soddisfazione e la gioia del conformismo” cerimoniale</a:t>
            </a:r>
          </a:p>
          <a:p>
            <a:pPr lvl="1">
              <a:lnSpc>
                <a:spcPct val="80000"/>
              </a:lnSpc>
            </a:pPr>
            <a:r>
              <a:rPr lang="it-IT" altLang="it-IT" sz="2000" u="sng" smtClean="0">
                <a:latin typeface="Garamond" pitchFamily="18" charset="0"/>
              </a:rPr>
              <a:t>Il mito</a:t>
            </a:r>
            <a:r>
              <a:rPr lang="it-IT" altLang="it-IT" sz="2000" smtClean="0">
                <a:latin typeface="Garamond" pitchFamily="18" charset="0"/>
              </a:rPr>
              <a:t> serve “a giustificare i privilegi o i doveri straordinari, le grandi disuguaglianze sociali…le posizioni più alte o più basse nella gerarchia della società (Malinowski, 1948)</a:t>
            </a:r>
          </a:p>
          <a:p>
            <a:pPr lvl="1">
              <a:lnSpc>
                <a:spcPct val="80000"/>
              </a:lnSpc>
            </a:pPr>
            <a:r>
              <a:rPr lang="it-IT" altLang="it-IT" sz="2000" u="sng" smtClean="0">
                <a:latin typeface="Garamond" pitchFamily="18" charset="0"/>
              </a:rPr>
              <a:t>Mito e rito si rinforzano reciprocamente</a:t>
            </a:r>
            <a:r>
              <a:rPr lang="it-IT" altLang="it-IT" sz="2000" smtClean="0">
                <a:latin typeface="Garamond" pitchFamily="18" charset="0"/>
              </a:rPr>
              <a:t>. Esempio andare a votare (rito) rinforza il (mito) della certezza del controllo che le elezioni esercitano sulla direzione delle linee politiche del governo</a:t>
            </a:r>
          </a:p>
        </p:txBody>
      </p:sp>
    </p:spTree>
    <p:extLst>
      <p:ext uri="{BB962C8B-B14F-4D97-AF65-F5344CB8AC3E}">
        <p14:creationId xmlns:p14="http://schemas.microsoft.com/office/powerpoint/2010/main" val="36042021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it-IT" altLang="it-IT" sz="3200" smtClean="0">
                <a:latin typeface="Garamond" pitchFamily="18" charset="0"/>
              </a:rPr>
              <a:t>Alice nel Paese delle Meraviglie</a:t>
            </a:r>
          </a:p>
        </p:txBody>
      </p:sp>
      <p:sp>
        <p:nvSpPr>
          <p:cNvPr id="10243" name="Rectangle 3"/>
          <p:cNvSpPr>
            <a:spLocks noGrp="1" noChangeArrowheads="1"/>
          </p:cNvSpPr>
          <p:nvPr>
            <p:ph idx="1"/>
          </p:nvPr>
        </p:nvSpPr>
        <p:spPr/>
        <p:txBody>
          <a:bodyPr>
            <a:normAutofit fontScale="85000" lnSpcReduction="20000"/>
          </a:bodyPr>
          <a:lstStyle/>
          <a:p>
            <a:pPr eaLnBrk="1" hangingPunct="1">
              <a:buFont typeface="Wingdings" pitchFamily="2" charset="2"/>
              <a:buNone/>
            </a:pPr>
            <a:r>
              <a:rPr lang="it-IT" altLang="it-IT" smtClean="0">
                <a:latin typeface="Bitstream Vera Serif" pitchFamily="18" charset="0"/>
              </a:rPr>
              <a:t>-	</a:t>
            </a:r>
            <a:r>
              <a:rPr lang="it-IT" altLang="it-IT" sz="2000" smtClean="0">
                <a:latin typeface="Garamond" pitchFamily="18" charset="0"/>
              </a:rPr>
              <a:t>Questa è una gloria per te</a:t>
            </a:r>
          </a:p>
          <a:p>
            <a:pPr eaLnBrk="1" hangingPunct="1">
              <a:buFontTx/>
              <a:buChar char="-"/>
            </a:pPr>
            <a:r>
              <a:rPr lang="it-IT" altLang="it-IT" sz="2000" smtClean="0">
                <a:latin typeface="Garamond" pitchFamily="18" charset="0"/>
              </a:rPr>
              <a:t>Non so che cosa intendiate con gloria- osservò Alice</a:t>
            </a:r>
          </a:p>
          <a:p>
            <a:pPr eaLnBrk="1" hangingPunct="1">
              <a:buFontTx/>
              <a:buNone/>
            </a:pPr>
            <a:r>
              <a:rPr lang="it-IT" altLang="it-IT" sz="2000" smtClean="0">
                <a:latin typeface="Garamond" pitchFamily="18" charset="0"/>
              </a:rPr>
              <a:t>Bindolo Randolo sorrise con aria di superiorità.</a:t>
            </a:r>
          </a:p>
          <a:p>
            <a:pPr eaLnBrk="1" hangingPunct="1">
              <a:buFontTx/>
              <a:buChar char="-"/>
            </a:pPr>
            <a:r>
              <a:rPr lang="it-IT" altLang="it-IT" sz="2000" smtClean="0">
                <a:latin typeface="Garamond" pitchFamily="18" charset="0"/>
              </a:rPr>
              <a:t>Certo che non lo sai, finché non te lo dico. Volevo dire, questo è un bellissimo e irrefutabile argomento, per te.</a:t>
            </a:r>
          </a:p>
          <a:p>
            <a:pPr eaLnBrk="1" hangingPunct="1">
              <a:buFontTx/>
              <a:buChar char="-"/>
            </a:pPr>
            <a:r>
              <a:rPr lang="it-IT" altLang="it-IT" sz="2000" smtClean="0">
                <a:latin typeface="Garamond" pitchFamily="18" charset="0"/>
              </a:rPr>
              <a:t>Ma gloria non significa bellissimo e irrefutabile argomento – obiettò Alice</a:t>
            </a:r>
          </a:p>
          <a:p>
            <a:pPr eaLnBrk="1" hangingPunct="1">
              <a:buFontTx/>
              <a:buChar char="-"/>
            </a:pPr>
            <a:r>
              <a:rPr lang="it-IT" altLang="it-IT" sz="2000" smtClean="0">
                <a:latin typeface="Garamond" pitchFamily="18" charset="0"/>
              </a:rPr>
              <a:t>Quando io uso una parola, ribattè Bindolo Randolo  piuttosto altezzosamente – essa significa precisamente ciò che voglio che significhi…né più né meno.</a:t>
            </a:r>
          </a:p>
          <a:p>
            <a:pPr eaLnBrk="1" hangingPunct="1">
              <a:buFontTx/>
              <a:buChar char="-"/>
            </a:pPr>
            <a:r>
              <a:rPr lang="it-IT" altLang="it-IT" sz="2000" smtClean="0">
                <a:latin typeface="Garamond" pitchFamily="18" charset="0"/>
              </a:rPr>
              <a:t>Bisognerebbe sapere se voi potete dare alle parole molti significati dicversi.</a:t>
            </a:r>
          </a:p>
          <a:p>
            <a:pPr eaLnBrk="1" hangingPunct="1">
              <a:buFontTx/>
              <a:buChar char="-"/>
            </a:pPr>
            <a:r>
              <a:rPr lang="it-IT" altLang="it-IT" sz="2000" smtClean="0">
                <a:latin typeface="Garamond" pitchFamily="18" charset="0"/>
              </a:rPr>
              <a:t>Bisognerebbe sapere – rispose Bindolo Randolo – chi ha da essere il padrone…ecco tutto. </a:t>
            </a:r>
          </a:p>
          <a:p>
            <a:pPr eaLnBrk="1" hangingPunct="1">
              <a:buFontTx/>
              <a:buNone/>
            </a:pPr>
            <a:endParaRPr lang="it-IT" altLang="it-IT" sz="2000" smtClean="0">
              <a:latin typeface="Garamond" pitchFamily="18" charset="0"/>
            </a:endParaRPr>
          </a:p>
          <a:p>
            <a:pPr eaLnBrk="1" hangingPunct="1">
              <a:buFontTx/>
              <a:buNone/>
            </a:pPr>
            <a:endParaRPr lang="it-IT" altLang="it-IT" smtClean="0">
              <a:latin typeface="Bitstream Vera Serif" pitchFamily="18" charset="0"/>
            </a:endParaRPr>
          </a:p>
          <a:p>
            <a:pPr eaLnBrk="1" hangingPunct="1">
              <a:buFontTx/>
              <a:buChar char="-"/>
            </a:pPr>
            <a:endParaRPr lang="it-IT" altLang="it-IT" smtClean="0"/>
          </a:p>
        </p:txBody>
      </p:sp>
    </p:spTree>
    <p:extLst>
      <p:ext uri="{BB962C8B-B14F-4D97-AF65-F5344CB8AC3E}">
        <p14:creationId xmlns:p14="http://schemas.microsoft.com/office/powerpoint/2010/main" val="19777238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it-IT" altLang="it-IT" smtClean="0">
                <a:latin typeface="Garamond" pitchFamily="18" charset="0"/>
              </a:rPr>
              <a:t>Simboli e procedure</a:t>
            </a:r>
          </a:p>
        </p:txBody>
      </p:sp>
      <p:sp>
        <p:nvSpPr>
          <p:cNvPr id="28675" name="Rectangle 3"/>
          <p:cNvSpPr>
            <a:spLocks noGrp="1" noChangeArrowheads="1"/>
          </p:cNvSpPr>
          <p:nvPr>
            <p:ph idx="1"/>
          </p:nvPr>
        </p:nvSpPr>
        <p:spPr/>
        <p:txBody>
          <a:bodyPr>
            <a:normAutofit fontScale="92500" lnSpcReduction="10000"/>
          </a:bodyPr>
          <a:lstStyle/>
          <a:p>
            <a:r>
              <a:rPr lang="it-IT" altLang="it-IT" sz="2600" smtClean="0">
                <a:latin typeface="Garamond" pitchFamily="18" charset="0"/>
              </a:rPr>
              <a:t>duplice funzione della politica: </a:t>
            </a:r>
          </a:p>
          <a:p>
            <a:pPr lvl="1"/>
            <a:r>
              <a:rPr lang="it-IT" altLang="it-IT" sz="2200" smtClean="0">
                <a:latin typeface="Garamond" pitchFamily="18" charset="0"/>
              </a:rPr>
              <a:t>STRUMENTALE  distribuzione di beni simbolici, e </a:t>
            </a:r>
          </a:p>
          <a:p>
            <a:pPr lvl="1"/>
            <a:r>
              <a:rPr lang="it-IT" altLang="it-IT" sz="2200" smtClean="0">
                <a:latin typeface="Garamond" pitchFamily="18" charset="0"/>
              </a:rPr>
              <a:t>ESPRESSIVA che copre la dimensione simbolica della politica. </a:t>
            </a:r>
          </a:p>
          <a:p>
            <a:r>
              <a:rPr lang="it-IT" altLang="it-IT" sz="2600" smtClean="0">
                <a:latin typeface="Garamond" pitchFamily="18" charset="0"/>
              </a:rPr>
              <a:t>problema della legittimità</a:t>
            </a:r>
          </a:p>
          <a:p>
            <a:pPr lvl="1"/>
            <a:r>
              <a:rPr lang="it-IT" altLang="it-IT" sz="2200" smtClean="0">
                <a:latin typeface="Garamond" pitchFamily="18" charset="0"/>
              </a:rPr>
              <a:t>Edelman ha sempre un approccio che si richiama all‘élitismo</a:t>
            </a:r>
          </a:p>
          <a:p>
            <a:pPr lvl="1"/>
            <a:r>
              <a:rPr lang="it-IT" altLang="it-IT" sz="2200" smtClean="0">
                <a:latin typeface="Garamond" pitchFamily="18" charset="0"/>
              </a:rPr>
              <a:t>La massa è destinataria privilegiata del simbolismo prodotto dalle élites politiche e nella fruizione di simboli esaurisce il proprio ruolo; dall'altro lato, gruppi ristretti e organizzati ottengono beni tangibili.</a:t>
            </a:r>
          </a:p>
          <a:p>
            <a:pPr lvl="1"/>
            <a:r>
              <a:rPr lang="it-IT" altLang="it-IT" sz="2200" smtClean="0">
                <a:latin typeface="Garamond" pitchFamily="18" charset="0"/>
              </a:rPr>
              <a:t>Il simbolismo determina l'acquiescenza delle masse</a:t>
            </a:r>
          </a:p>
          <a:p>
            <a:pPr lvl="1"/>
            <a:r>
              <a:rPr lang="it-IT" altLang="it-IT" sz="2200" smtClean="0">
                <a:latin typeface="Garamond" pitchFamily="18" charset="0"/>
              </a:rPr>
              <a:t>La dimensione simbolica si lega alla </a:t>
            </a:r>
            <a:r>
              <a:rPr lang="it-IT" altLang="it-IT" sz="2200" u="sng" smtClean="0">
                <a:latin typeface="Garamond" pitchFamily="18" charset="0"/>
              </a:rPr>
              <a:t>dimensione procedurale (elezioni, seggi elettorali, votazioni di fiducia, ecc.)</a:t>
            </a:r>
          </a:p>
        </p:txBody>
      </p:sp>
    </p:spTree>
    <p:extLst>
      <p:ext uri="{BB962C8B-B14F-4D97-AF65-F5344CB8AC3E}">
        <p14:creationId xmlns:p14="http://schemas.microsoft.com/office/powerpoint/2010/main" val="21419244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it-IT" altLang="it-IT" smtClean="0">
                <a:latin typeface="Garamond" pitchFamily="18" charset="0"/>
              </a:rPr>
              <a:t>I simboli di identificazione </a:t>
            </a:r>
          </a:p>
        </p:txBody>
      </p:sp>
      <p:sp>
        <p:nvSpPr>
          <p:cNvPr id="29699" name="Rectangle 3"/>
          <p:cNvSpPr>
            <a:spLocks noGrp="1" noChangeArrowheads="1"/>
          </p:cNvSpPr>
          <p:nvPr>
            <p:ph idx="1"/>
          </p:nvPr>
        </p:nvSpPr>
        <p:spPr/>
        <p:txBody>
          <a:bodyPr>
            <a:normAutofit fontScale="92500" lnSpcReduction="20000"/>
          </a:bodyPr>
          <a:lstStyle/>
          <a:p>
            <a:pPr>
              <a:lnSpc>
                <a:spcPct val="80000"/>
              </a:lnSpc>
            </a:pPr>
            <a:r>
              <a:rPr lang="it-IT" altLang="it-IT" sz="1700" smtClean="0">
                <a:latin typeface="Garamond" pitchFamily="18" charset="0"/>
              </a:rPr>
              <a:t>“God”, “country”, “civilization”, “humanity”, “international law”, “war to end” “war lasting peace”</a:t>
            </a:r>
          </a:p>
          <a:p>
            <a:pPr>
              <a:lnSpc>
                <a:spcPct val="80000"/>
              </a:lnSpc>
            </a:pPr>
            <a:r>
              <a:rPr lang="it-IT" altLang="it-IT" sz="1700" smtClean="0">
                <a:latin typeface="Garamond" pitchFamily="18" charset="0"/>
              </a:rPr>
              <a:t>“I movimenti muscolari devono avvenire in un contesto di legittimazione verbale. Deve esistere evidenza del processo di auto-giustificazione attraverso il riferimento ad entità più ampie del sé, un altro contributo al voluminoso capitolo della storia umana intitolata “The History of man and his justification” (Lasswelll 1935)</a:t>
            </a:r>
          </a:p>
          <a:p>
            <a:pPr marL="742950" lvl="1" indent="-285750">
              <a:lnSpc>
                <a:spcPct val="80000"/>
              </a:lnSpc>
            </a:pPr>
            <a:r>
              <a:rPr lang="it-IT" altLang="it-IT" sz="1500" smtClean="0">
                <a:latin typeface="Garamond" pitchFamily="18" charset="0"/>
              </a:rPr>
              <a:t>Assegnazione di attributi divini al simbolo principale,</a:t>
            </a:r>
          </a:p>
          <a:p>
            <a:pPr marL="742950" lvl="1" indent="-285750">
              <a:lnSpc>
                <a:spcPct val="80000"/>
              </a:lnSpc>
            </a:pPr>
            <a:r>
              <a:rPr lang="it-IT" altLang="it-IT" sz="1500" smtClean="0">
                <a:latin typeface="Garamond" pitchFamily="18" charset="0"/>
              </a:rPr>
              <a:t>Idealizzazione della missione collettiva</a:t>
            </a:r>
          </a:p>
          <a:p>
            <a:pPr marL="742950" lvl="1" indent="-285750">
              <a:lnSpc>
                <a:spcPct val="80000"/>
              </a:lnSpc>
            </a:pPr>
            <a:r>
              <a:rPr lang="it-IT" altLang="it-IT" sz="1500" smtClean="0">
                <a:latin typeface="Garamond" pitchFamily="18" charset="0"/>
              </a:rPr>
              <a:t>Elaborazione di un ritualismo complesso concernente la bandiera (o la Costituzione…)</a:t>
            </a:r>
          </a:p>
          <a:p>
            <a:pPr marL="742950" lvl="1" indent="-285750">
              <a:lnSpc>
                <a:spcPct val="80000"/>
              </a:lnSpc>
            </a:pPr>
            <a:r>
              <a:rPr lang="it-IT" altLang="it-IT" sz="1500" smtClean="0">
                <a:latin typeface="Garamond" pitchFamily="18" charset="0"/>
              </a:rPr>
              <a:t>Assunzione di impegni di fedeltà incrollabile</a:t>
            </a:r>
          </a:p>
          <a:p>
            <a:pPr marL="742950" lvl="1" indent="-285750">
              <a:lnSpc>
                <a:spcPct val="80000"/>
              </a:lnSpc>
            </a:pPr>
            <a:r>
              <a:rPr lang="it-IT" altLang="it-IT" sz="1500" smtClean="0">
                <a:latin typeface="Garamond" pitchFamily="18" charset="0"/>
              </a:rPr>
              <a:t>Osservanza di giorni di festa</a:t>
            </a:r>
          </a:p>
          <a:p>
            <a:pPr marL="742950" lvl="1" indent="-285750">
              <a:lnSpc>
                <a:spcPct val="80000"/>
              </a:lnSpc>
            </a:pPr>
            <a:r>
              <a:rPr lang="it-IT" altLang="it-IT" sz="1500" smtClean="0">
                <a:latin typeface="Garamond" pitchFamily="18" charset="0"/>
              </a:rPr>
              <a:t>Difesa di un corpo di dottrine uffciali</a:t>
            </a:r>
          </a:p>
          <a:p>
            <a:pPr marL="742950" lvl="1" indent="-285750">
              <a:lnSpc>
                <a:spcPct val="80000"/>
              </a:lnSpc>
            </a:pPr>
            <a:r>
              <a:rPr lang="it-IT" altLang="it-IT" sz="1500" smtClean="0">
                <a:latin typeface="Garamond" pitchFamily="18" charset="0"/>
              </a:rPr>
              <a:t>Elaborazione, da parte di commentatori specializzati, di commenti di un corpo di dottrine ufficiali</a:t>
            </a:r>
          </a:p>
          <a:p>
            <a:pPr marL="742950" lvl="1" indent="-285750">
              <a:lnSpc>
                <a:spcPct val="80000"/>
              </a:lnSpc>
            </a:pPr>
            <a:r>
              <a:rPr lang="it-IT" altLang="it-IT" sz="1500" smtClean="0">
                <a:latin typeface="Garamond" pitchFamily="18" charset="0"/>
              </a:rPr>
              <a:t>Uso di strumenti di popolarizzazione per raggiungere ogni strato della comunità e fare opera di proselitismo tra i non convertiti</a:t>
            </a:r>
          </a:p>
          <a:p>
            <a:pPr>
              <a:lnSpc>
                <a:spcPct val="80000"/>
              </a:lnSpc>
            </a:pPr>
            <a:r>
              <a:rPr lang="it-IT" altLang="it-IT" sz="1700" smtClean="0">
                <a:latin typeface="Garamond" pitchFamily="18" charset="0"/>
              </a:rPr>
              <a:t>Una geografia “non convenzionale”?</a:t>
            </a:r>
          </a:p>
          <a:p>
            <a:pPr>
              <a:lnSpc>
                <a:spcPct val="80000"/>
              </a:lnSpc>
            </a:pPr>
            <a:r>
              <a:rPr lang="it-IT" altLang="it-IT" sz="1700" smtClean="0">
                <a:latin typeface="Garamond" pitchFamily="18" charset="0"/>
              </a:rPr>
              <a:t>Austin: forza illocutiva (avvertire, mettere in guardia, affermare) e forza perlocutiva (persuadere, spingere all’azione) del linguaggio</a:t>
            </a:r>
          </a:p>
        </p:txBody>
      </p:sp>
    </p:spTree>
    <p:extLst>
      <p:ext uri="{BB962C8B-B14F-4D97-AF65-F5344CB8AC3E}">
        <p14:creationId xmlns:p14="http://schemas.microsoft.com/office/powerpoint/2010/main" val="35320557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it-IT" altLang="it-IT" smtClean="0">
                <a:latin typeface="Garamond" pitchFamily="18" charset="0"/>
              </a:rPr>
              <a:t>I simboli di identificazione: come agiscono a livello individuale</a:t>
            </a:r>
          </a:p>
        </p:txBody>
      </p:sp>
      <p:sp>
        <p:nvSpPr>
          <p:cNvPr id="30723" name="Rectangle 3"/>
          <p:cNvSpPr>
            <a:spLocks noGrp="1" noChangeArrowheads="1"/>
          </p:cNvSpPr>
          <p:nvPr>
            <p:ph idx="1"/>
          </p:nvPr>
        </p:nvSpPr>
        <p:spPr/>
        <p:txBody>
          <a:bodyPr>
            <a:normAutofit fontScale="92500" lnSpcReduction="20000"/>
          </a:bodyPr>
          <a:lstStyle/>
          <a:p>
            <a:pPr>
              <a:lnSpc>
                <a:spcPct val="90000"/>
              </a:lnSpc>
            </a:pPr>
            <a:r>
              <a:rPr lang="it-IT" altLang="it-IT" sz="2100" smtClean="0">
                <a:latin typeface="Garamond" pitchFamily="18" charset="0"/>
              </a:rPr>
              <a:t>“Gli obiettivi generali dell’azione collettiva nel nome del simbolo collettivo sono condizionati profondamente dalle caratteristiche che nella cultura sono considerate proprie dei simboli di questa specie”.</a:t>
            </a:r>
          </a:p>
          <a:p>
            <a:pPr>
              <a:lnSpc>
                <a:spcPct val="90000"/>
              </a:lnSpc>
            </a:pPr>
            <a:r>
              <a:rPr lang="it-IT" altLang="it-IT" sz="2100" smtClean="0">
                <a:latin typeface="Garamond" pitchFamily="18" charset="0"/>
              </a:rPr>
              <a:t>“La ristrutturazione della personalità cagionata dall’identificazione varia da cambiamenti secolari del vocabolario a profonde riforme nell’itinerario biografico…il rivoluzionario di professione è uno degli esempi più notevoli della consacrazione completa alla propagazione delle pretese di un simbolo collettivo”</a:t>
            </a:r>
          </a:p>
          <a:p>
            <a:pPr>
              <a:lnSpc>
                <a:spcPct val="90000"/>
              </a:lnSpc>
            </a:pPr>
            <a:r>
              <a:rPr lang="it-IT" altLang="it-IT" sz="2100" smtClean="0">
                <a:latin typeface="Garamond" pitchFamily="18" charset="0"/>
              </a:rPr>
              <a:t>Le persone dimostrano un’abilità prodigiosa nel giustificare fini privati sulla base di simboli pubblici: se ciò si verifica inconsciamente, abbiamo un processo di razionalizzazione; se si verifica consapevolmente, abbiamo un processo di giustificazione </a:t>
            </a:r>
          </a:p>
          <a:p>
            <a:pPr>
              <a:lnSpc>
                <a:spcPct val="90000"/>
              </a:lnSpc>
            </a:pPr>
            <a:r>
              <a:rPr lang="it-IT" altLang="it-IT" sz="2100" smtClean="0">
                <a:latin typeface="Garamond" pitchFamily="18" charset="0"/>
              </a:rPr>
              <a:t>La simbolizzazione è preragionativa, ma non prerazionale (Pelago 1970)</a:t>
            </a:r>
          </a:p>
          <a:p>
            <a:pPr>
              <a:lnSpc>
                <a:spcPct val="90000"/>
              </a:lnSpc>
            </a:pPr>
            <a:r>
              <a:rPr lang="it-IT" altLang="it-IT" sz="2100" smtClean="0">
                <a:latin typeface="Garamond" pitchFamily="18" charset="0"/>
              </a:rPr>
              <a:t>Nascita dei simboli di aspettativa</a:t>
            </a:r>
          </a:p>
        </p:txBody>
      </p:sp>
    </p:spTree>
    <p:extLst>
      <p:ext uri="{BB962C8B-B14F-4D97-AF65-F5344CB8AC3E}">
        <p14:creationId xmlns:p14="http://schemas.microsoft.com/office/powerpoint/2010/main" val="22354072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it-IT" altLang="it-IT" smtClean="0">
                <a:latin typeface="Garamond" pitchFamily="18" charset="0"/>
              </a:rPr>
              <a:t>Simboli e capacità integrativa</a:t>
            </a:r>
          </a:p>
        </p:txBody>
      </p:sp>
      <p:sp>
        <p:nvSpPr>
          <p:cNvPr id="31747" name="Rectangle 3"/>
          <p:cNvSpPr>
            <a:spLocks noGrp="1" noChangeArrowheads="1"/>
          </p:cNvSpPr>
          <p:nvPr>
            <p:ph idx="1"/>
          </p:nvPr>
        </p:nvSpPr>
        <p:spPr/>
        <p:txBody>
          <a:bodyPr>
            <a:normAutofit fontScale="92500" lnSpcReduction="20000"/>
          </a:bodyPr>
          <a:lstStyle/>
          <a:p>
            <a:r>
              <a:rPr lang="it-IT" altLang="it-IT" sz="2600" smtClean="0">
                <a:latin typeface="Garamond" pitchFamily="18" charset="0"/>
              </a:rPr>
              <a:t>“Il successo di un simbolo in concorrenza con altri simboli dipende dall’intensità della sua diffusione in forme capaci di suscitare reazioni favorevoli, e dalla sua presentazione in periodo di tempo nei quali la popolazione abbia un’alta potenzialità di riassestamento” (Lasswell 1935)</a:t>
            </a:r>
          </a:p>
          <a:p>
            <a:r>
              <a:rPr lang="it-IT" altLang="it-IT" sz="2600" smtClean="0">
                <a:latin typeface="Garamond" pitchFamily="18" charset="0"/>
              </a:rPr>
              <a:t>Il potere integratore dei simboli si realizza</a:t>
            </a:r>
          </a:p>
          <a:p>
            <a:pPr lvl="1"/>
            <a:r>
              <a:rPr lang="it-IT" altLang="it-IT" sz="2200" smtClean="0">
                <a:latin typeface="Garamond" pitchFamily="18" charset="0"/>
              </a:rPr>
              <a:t>Per via razionale (rappresentazione giuridico-pubblica, organizzazione, diritto legale)</a:t>
            </a:r>
          </a:p>
          <a:p>
            <a:pPr lvl="1"/>
            <a:r>
              <a:rPr lang="it-IT" altLang="it-IT" sz="2200" smtClean="0">
                <a:latin typeface="Garamond" pitchFamily="18" charset="0"/>
              </a:rPr>
              <a:t>Per via irrazionale (emozioni, sentimenti, risentimenti…esempio di Lasswell sul nazionalismo)</a:t>
            </a:r>
          </a:p>
          <a:p>
            <a:endParaRPr lang="it-IT" altLang="it-IT" sz="2600" smtClean="0">
              <a:latin typeface="Garamond" pitchFamily="18" charset="0"/>
            </a:endParaRPr>
          </a:p>
          <a:p>
            <a:endParaRPr lang="it-IT" altLang="it-IT" sz="2600" smtClean="0">
              <a:latin typeface="Garamond" pitchFamily="18" charset="0"/>
            </a:endParaRPr>
          </a:p>
        </p:txBody>
      </p:sp>
    </p:spTree>
    <p:extLst>
      <p:ext uri="{BB962C8B-B14F-4D97-AF65-F5344CB8AC3E}">
        <p14:creationId xmlns:p14="http://schemas.microsoft.com/office/powerpoint/2010/main" val="15545736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it-IT" altLang="it-IT" smtClean="0">
                <a:latin typeface="Garamond" pitchFamily="18" charset="0"/>
              </a:rPr>
              <a:t>Componenti del simbolo</a:t>
            </a:r>
          </a:p>
        </p:txBody>
      </p:sp>
      <p:sp>
        <p:nvSpPr>
          <p:cNvPr id="32771" name="Rectangle 3"/>
          <p:cNvSpPr>
            <a:spLocks noGrp="1" noChangeArrowheads="1"/>
          </p:cNvSpPr>
          <p:nvPr>
            <p:ph idx="1"/>
          </p:nvPr>
        </p:nvSpPr>
        <p:spPr/>
        <p:txBody>
          <a:bodyPr/>
          <a:lstStyle/>
          <a:p>
            <a:r>
              <a:rPr lang="it-IT" altLang="it-IT" smtClean="0">
                <a:latin typeface="Garamond" pitchFamily="18" charset="0"/>
              </a:rPr>
              <a:t>Un oggetto sensibile o un’immagine configurati in una certa maniera</a:t>
            </a:r>
          </a:p>
          <a:p>
            <a:r>
              <a:rPr lang="it-IT" altLang="it-IT" smtClean="0">
                <a:latin typeface="Garamond" pitchFamily="18" charset="0"/>
              </a:rPr>
              <a:t>Un significato o un complesso di significati</a:t>
            </a:r>
          </a:p>
          <a:p>
            <a:r>
              <a:rPr lang="it-IT" altLang="it-IT" smtClean="0">
                <a:latin typeface="Garamond" pitchFamily="18" charset="0"/>
              </a:rPr>
              <a:t>Un riferimento simbolico costituito dal rapporto tra l’oggetto e il significato</a:t>
            </a:r>
          </a:p>
          <a:p>
            <a:r>
              <a:rPr lang="it-IT" altLang="it-IT" smtClean="0">
                <a:latin typeface="Garamond" pitchFamily="18" charset="0"/>
              </a:rPr>
              <a:t>Un soggetto con adeguata disposizione simbolica per captare il riferimento e rispondere alla sua chiamata</a:t>
            </a:r>
          </a:p>
        </p:txBody>
      </p:sp>
    </p:spTree>
    <p:extLst>
      <p:ext uri="{BB962C8B-B14F-4D97-AF65-F5344CB8AC3E}">
        <p14:creationId xmlns:p14="http://schemas.microsoft.com/office/powerpoint/2010/main" val="25016153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it-IT" altLang="it-IT" smtClean="0">
                <a:latin typeface="Garamond" pitchFamily="18" charset="0"/>
              </a:rPr>
              <a:t>Il processo simbolico</a:t>
            </a:r>
          </a:p>
        </p:txBody>
      </p:sp>
      <p:sp>
        <p:nvSpPr>
          <p:cNvPr id="33795" name="Rectangle 3"/>
          <p:cNvSpPr>
            <a:spLocks noGrp="1" noChangeArrowheads="1"/>
          </p:cNvSpPr>
          <p:nvPr>
            <p:ph idx="1"/>
          </p:nvPr>
        </p:nvSpPr>
        <p:spPr/>
        <p:txBody>
          <a:bodyPr>
            <a:normAutofit fontScale="92500" lnSpcReduction="20000"/>
          </a:bodyPr>
          <a:lstStyle/>
          <a:p>
            <a:r>
              <a:rPr lang="it-IT" altLang="it-IT" sz="2600" smtClean="0">
                <a:latin typeface="Garamond" pitchFamily="18" charset="0"/>
              </a:rPr>
              <a:t>Nascita o scelta della configurazione simbolica (es. “Enduring freedom”) che obbedisce a criteri razionali (capacità di attrazione, suo prestigio nel passato, sua connessione con un vecchio mito, facilità di essere rappresentata, pronunciata, immaginata, ecc.) </a:t>
            </a:r>
          </a:p>
          <a:p>
            <a:r>
              <a:rPr lang="it-IT" altLang="it-IT" sz="2600" smtClean="0">
                <a:latin typeface="Garamond" pitchFamily="18" charset="0"/>
              </a:rPr>
              <a:t>Ricezione della configurazione simbolica a cui è diretta (acquisizione di autonomia del simbolo)</a:t>
            </a:r>
          </a:p>
          <a:p>
            <a:r>
              <a:rPr lang="it-IT" altLang="it-IT" sz="2600" smtClean="0">
                <a:latin typeface="Garamond" pitchFamily="18" charset="0"/>
              </a:rPr>
              <a:t>Arricchimento del simbolo ( avviene anche attraverso l’opposizione tra i “simboli propri” e i “simboli antagonisti”)</a:t>
            </a:r>
          </a:p>
          <a:p>
            <a:endParaRPr lang="it-IT" altLang="it-IT" sz="2600" smtClean="0">
              <a:latin typeface="Garamond" pitchFamily="18" charset="0"/>
            </a:endParaRPr>
          </a:p>
          <a:p>
            <a:endParaRPr lang="it-IT" altLang="it-IT" sz="2600" smtClean="0">
              <a:latin typeface="Garamond" pitchFamily="18" charset="0"/>
            </a:endParaRPr>
          </a:p>
          <a:p>
            <a:endParaRPr lang="it-IT" altLang="it-IT" sz="2600" smtClean="0">
              <a:latin typeface="Garamond" pitchFamily="18" charset="0"/>
            </a:endParaRPr>
          </a:p>
        </p:txBody>
      </p:sp>
    </p:spTree>
    <p:extLst>
      <p:ext uri="{BB962C8B-B14F-4D97-AF65-F5344CB8AC3E}">
        <p14:creationId xmlns:p14="http://schemas.microsoft.com/office/powerpoint/2010/main" val="173615911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it-IT" altLang="it-IT" b="0" smtClean="0">
                <a:latin typeface="Garamond" pitchFamily="18" charset="0"/>
              </a:rPr>
              <a:t>Il percorso di Fedel</a:t>
            </a:r>
          </a:p>
        </p:txBody>
      </p:sp>
      <p:sp>
        <p:nvSpPr>
          <p:cNvPr id="38915" name="Rectangle 3"/>
          <p:cNvSpPr>
            <a:spLocks noGrp="1" noChangeArrowheads="1"/>
          </p:cNvSpPr>
          <p:nvPr>
            <p:ph type="body" idx="1"/>
          </p:nvPr>
        </p:nvSpPr>
        <p:spPr/>
        <p:txBody>
          <a:bodyPr>
            <a:normAutofit fontScale="92500" lnSpcReduction="20000"/>
          </a:bodyPr>
          <a:lstStyle/>
          <a:p>
            <a:pPr>
              <a:lnSpc>
                <a:spcPct val="90000"/>
              </a:lnSpc>
            </a:pPr>
            <a:r>
              <a:rPr lang="it-IT" altLang="it-IT" sz="2100" smtClean="0">
                <a:latin typeface="Garamond" pitchFamily="18" charset="0"/>
              </a:rPr>
              <a:t>Nessi tra la dimensione linguistica e la dimensione dei comportamenti politici</a:t>
            </a:r>
          </a:p>
          <a:p>
            <a:pPr>
              <a:lnSpc>
                <a:spcPct val="90000"/>
              </a:lnSpc>
            </a:pPr>
            <a:r>
              <a:rPr lang="it-IT" altLang="it-IT" sz="2100" smtClean="0">
                <a:latin typeface="Garamond" pitchFamily="18" charset="0"/>
              </a:rPr>
              <a:t>Fallacie: tendenze culturali che distorcono la possibilità di conoscere i nessi che congiungono il linguaggio alla politica</a:t>
            </a:r>
          </a:p>
          <a:p>
            <a:pPr>
              <a:lnSpc>
                <a:spcPct val="90000"/>
              </a:lnSpc>
            </a:pPr>
            <a:r>
              <a:rPr lang="it-IT" altLang="it-IT" sz="2100" smtClean="0">
                <a:latin typeface="Garamond" pitchFamily="18" charset="0"/>
              </a:rPr>
              <a:t>Rinvenimento delle tipologie basate su criteri, il cui trattamento consente di cogliere quali connessioni le tipologie stabiliscono tra linguaggio e politica</a:t>
            </a:r>
          </a:p>
          <a:p>
            <a:pPr>
              <a:lnSpc>
                <a:spcPct val="90000"/>
              </a:lnSpc>
            </a:pPr>
            <a:r>
              <a:rPr lang="it-IT" altLang="it-IT" sz="2100" smtClean="0">
                <a:latin typeface="Garamond" pitchFamily="18" charset="0"/>
              </a:rPr>
              <a:t>Vantaggio della tipologia: approntamento di principi che ci fanno capire perché certe cose vengono ad esistere</a:t>
            </a:r>
          </a:p>
          <a:p>
            <a:pPr>
              <a:lnSpc>
                <a:spcPct val="90000"/>
              </a:lnSpc>
            </a:pPr>
            <a:r>
              <a:rPr lang="it-IT" altLang="it-IT" sz="2100" smtClean="0">
                <a:latin typeface="Garamond" pitchFamily="18" charset="0"/>
              </a:rPr>
              <a:t>L’esame delle tipologie evidenzia l’importanza del contesto extralinguistico, fatto di attori, eventi, circostanze</a:t>
            </a:r>
          </a:p>
          <a:p>
            <a:pPr>
              <a:lnSpc>
                <a:spcPct val="90000"/>
              </a:lnSpc>
            </a:pPr>
            <a:r>
              <a:rPr lang="it-IT" altLang="it-IT" sz="2100" smtClean="0">
                <a:latin typeface="Garamond" pitchFamily="18" charset="0"/>
              </a:rPr>
              <a:t>Quali fattori isolare? </a:t>
            </a:r>
          </a:p>
          <a:p>
            <a:pPr>
              <a:lnSpc>
                <a:spcPct val="90000"/>
              </a:lnSpc>
            </a:pPr>
            <a:r>
              <a:rPr lang="it-IT" altLang="it-IT" sz="2100" smtClean="0">
                <a:latin typeface="Garamond" pitchFamily="18" charset="0"/>
              </a:rPr>
              <a:t>Atto oratorio; </a:t>
            </a:r>
          </a:p>
          <a:p>
            <a:pPr>
              <a:lnSpc>
                <a:spcPct val="90000"/>
              </a:lnSpc>
            </a:pPr>
            <a:endParaRPr lang="it-IT" altLang="it-IT" sz="2100" smtClean="0">
              <a:latin typeface="Garamond" pitchFamily="18" charset="0"/>
            </a:endParaRPr>
          </a:p>
          <a:p>
            <a:pPr>
              <a:lnSpc>
                <a:spcPct val="90000"/>
              </a:lnSpc>
            </a:pPr>
            <a:endParaRPr lang="it-IT" altLang="it-IT" sz="2100" smtClean="0">
              <a:latin typeface="Garamond" pitchFamily="18" charset="0"/>
            </a:endParaRPr>
          </a:p>
        </p:txBody>
      </p:sp>
    </p:spTree>
    <p:extLst>
      <p:ext uri="{BB962C8B-B14F-4D97-AF65-F5344CB8AC3E}">
        <p14:creationId xmlns:p14="http://schemas.microsoft.com/office/powerpoint/2010/main" val="15846538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it-IT" altLang="it-IT" smtClean="0">
                <a:latin typeface="Garamond" pitchFamily="18" charset="0"/>
              </a:rPr>
              <a:t>Tipologie basate sull’atto oratorio</a:t>
            </a:r>
          </a:p>
        </p:txBody>
      </p:sp>
      <p:graphicFrame>
        <p:nvGraphicFramePr>
          <p:cNvPr id="50382" name="Group 206"/>
          <p:cNvGraphicFramePr>
            <a:graphicFrameLocks noGrp="1"/>
          </p:cNvGraphicFramePr>
          <p:nvPr>
            <p:ph idx="1"/>
          </p:nvPr>
        </p:nvGraphicFramePr>
        <p:xfrm>
          <a:off x="611188" y="1412875"/>
          <a:ext cx="8229600" cy="5871110"/>
        </p:xfrm>
        <a:graphic>
          <a:graphicData uri="http://schemas.openxmlformats.org/drawingml/2006/table">
            <a:tbl>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639997">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1800" b="1" i="0" u="none" strike="noStrike" cap="none" normalizeH="0" baseline="0" smtClean="0">
                          <a:ln>
                            <a:noFill/>
                          </a:ln>
                          <a:solidFill>
                            <a:schemeClr val="tx1"/>
                          </a:solidFill>
                          <a:effectLst/>
                          <a:latin typeface="Garamond" pitchFamily="18" charset="0"/>
                        </a:rPr>
                        <a:t>Autore</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1800" b="1" i="0" u="none" strike="noStrike" cap="none" normalizeH="0" baseline="0" smtClean="0">
                          <a:ln>
                            <a:noFill/>
                          </a:ln>
                          <a:solidFill>
                            <a:schemeClr val="tx1"/>
                          </a:solidFill>
                          <a:effectLst/>
                          <a:latin typeface="Garamond" pitchFamily="18" charset="0"/>
                        </a:rPr>
                        <a:t>Criterio/i</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1800" b="1" i="0" u="none" strike="noStrike" cap="none" normalizeH="0" baseline="0" smtClean="0">
                          <a:ln>
                            <a:noFill/>
                          </a:ln>
                          <a:solidFill>
                            <a:schemeClr val="tx1"/>
                          </a:solidFill>
                          <a:effectLst/>
                          <a:latin typeface="Garamond" pitchFamily="18" charset="0"/>
                        </a:rPr>
                        <a:t>Tipi/obiettivi</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1800" b="1" i="0" u="none" strike="noStrike" cap="none" normalizeH="0" baseline="0" smtClean="0">
                          <a:ln>
                            <a:noFill/>
                          </a:ln>
                          <a:solidFill>
                            <a:schemeClr val="tx1"/>
                          </a:solidFill>
                          <a:effectLst/>
                          <a:latin typeface="Garamond" pitchFamily="18" charset="0"/>
                        </a:rPr>
                        <a:t>Caratteristiche linguistiche</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712754">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2600" b="0" i="0" u="none" strike="noStrike" cap="none" normalizeH="0" baseline="0" smtClean="0">
                          <a:ln>
                            <a:noFill/>
                          </a:ln>
                          <a:solidFill>
                            <a:schemeClr val="tx1"/>
                          </a:solidFill>
                          <a:effectLst/>
                          <a:latin typeface="Garamond" pitchFamily="18" charset="0"/>
                        </a:rPr>
                        <a:t>Mancini</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1400" b="0" i="0" u="none" strike="noStrike" cap="none" normalizeH="0" baseline="0" smtClean="0">
                          <a:ln>
                            <a:noFill/>
                          </a:ln>
                          <a:solidFill>
                            <a:schemeClr val="tx1"/>
                          </a:solidFill>
                          <a:effectLst/>
                          <a:latin typeface="Garamond" pitchFamily="18" charset="0"/>
                        </a:rPr>
                        <a:t>Scopi</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1400" b="0" i="0" u="none" strike="noStrike" cap="none" normalizeH="0" baseline="0" smtClean="0">
                          <a:ln>
                            <a:noFill/>
                          </a:ln>
                          <a:solidFill>
                            <a:schemeClr val="tx1"/>
                          </a:solidFill>
                          <a:effectLst/>
                          <a:latin typeface="Garamond" pitchFamily="18" charset="0"/>
                        </a:rPr>
                        <a:t>1) Rafforzamento simpatizzanti (fiducia)</a:t>
                      </a:r>
                    </a:p>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1400" b="0" i="0" u="none" strike="noStrike" cap="none" normalizeH="0" baseline="0" smtClean="0">
                          <a:ln>
                            <a:noFill/>
                          </a:ln>
                          <a:solidFill>
                            <a:schemeClr val="tx1"/>
                          </a:solidFill>
                          <a:effectLst/>
                          <a:latin typeface="Garamond" pitchFamily="18" charset="0"/>
                        </a:rPr>
                        <a:t>2) Convincimento indecisi (ricettori indeterminati)</a:t>
                      </a:r>
                    </a:p>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1400" b="0" i="0" u="none" strike="noStrike" cap="none" normalizeH="0" baseline="0" smtClean="0">
                          <a:ln>
                            <a:noFill/>
                          </a:ln>
                          <a:solidFill>
                            <a:schemeClr val="tx1"/>
                          </a:solidFill>
                          <a:effectLst/>
                          <a:latin typeface="Garamond" pitchFamily="18" charset="0"/>
                        </a:rPr>
                        <a:t>3) Ratifica dei fatti compiuti (decisione presa)</a:t>
                      </a:r>
                    </a:p>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it-IT" sz="1400" b="0" i="0" u="none" strike="noStrike" cap="none" normalizeH="0" baseline="0" smtClean="0">
                        <a:ln>
                          <a:noFill/>
                        </a:ln>
                        <a:solidFill>
                          <a:schemeClr val="tx1"/>
                        </a:solidFill>
                        <a:effectLst/>
                        <a:latin typeface="Garamond" pitchFamily="18"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1600" b="0" i="0" u="none" strike="noStrike" cap="none" normalizeH="0" baseline="0" smtClean="0">
                          <a:ln>
                            <a:noFill/>
                          </a:ln>
                          <a:solidFill>
                            <a:schemeClr val="tx1"/>
                          </a:solidFill>
                          <a:effectLst/>
                          <a:latin typeface="Garamond" pitchFamily="18" charset="0"/>
                        </a:rPr>
                        <a:t>1) Avvaloramento oratori</a:t>
                      </a:r>
                    </a:p>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1600" b="0" i="0" u="none" strike="noStrike" cap="none" normalizeH="0" baseline="0" smtClean="0">
                          <a:ln>
                            <a:noFill/>
                          </a:ln>
                          <a:solidFill>
                            <a:schemeClr val="tx1"/>
                          </a:solidFill>
                          <a:effectLst/>
                          <a:latin typeface="Garamond" pitchFamily="18" charset="0"/>
                        </a:rPr>
                        <a:t>2) Enfasi sul destinatario</a:t>
                      </a:r>
                    </a:p>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1600" b="0" i="0" u="none" strike="noStrike" cap="none" normalizeH="0" baseline="0" smtClean="0">
                          <a:ln>
                            <a:noFill/>
                          </a:ln>
                          <a:solidFill>
                            <a:schemeClr val="tx1"/>
                          </a:solidFill>
                          <a:effectLst/>
                          <a:latin typeface="Garamond" pitchFamily="18" charset="0"/>
                        </a:rPr>
                        <a:t>3) Ruolo antagonista</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469834">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1800" b="1" i="0" u="none" strike="noStrike" cap="none" normalizeH="0" baseline="0" smtClean="0">
                          <a:ln>
                            <a:noFill/>
                          </a:ln>
                          <a:solidFill>
                            <a:schemeClr val="tx1"/>
                          </a:solidFill>
                          <a:effectLst/>
                          <a:latin typeface="Garamond" pitchFamily="18" charset="0"/>
                        </a:rPr>
                        <a:t>Borgstrom</a:t>
                      </a:r>
                    </a:p>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it-IT" sz="1800" b="1" i="0" u="none" strike="noStrike" cap="none" normalizeH="0" baseline="0" smtClean="0">
                        <a:ln>
                          <a:noFill/>
                        </a:ln>
                        <a:solidFill>
                          <a:schemeClr val="tx1"/>
                        </a:solidFill>
                        <a:effectLst/>
                        <a:latin typeface="Garamond" pitchFamily="18"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95300" marR="0" lvl="0" indent="-49530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1400" b="0" i="0" u="none" strike="noStrike" cap="none" normalizeH="0" baseline="0" smtClean="0">
                          <a:ln>
                            <a:noFill/>
                          </a:ln>
                          <a:solidFill>
                            <a:schemeClr val="tx1"/>
                          </a:solidFill>
                          <a:effectLst/>
                          <a:latin typeface="Garamond" pitchFamily="18" charset="0"/>
                        </a:rPr>
                        <a:t>Controllo dell’oratore sull’uditorio (l’oratore gode o no di uno status di autorità? )</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AutoNum type="arabicParenR"/>
                        <a:tabLst/>
                      </a:pPr>
                      <a:r>
                        <a:rPr kumimoji="0" lang="it-IT" sz="1600" b="0" i="0" u="none" strike="noStrike" cap="none" normalizeH="0" baseline="0" smtClean="0">
                          <a:ln>
                            <a:noFill/>
                          </a:ln>
                          <a:solidFill>
                            <a:schemeClr val="tx1"/>
                          </a:solidFill>
                          <a:effectLst/>
                          <a:latin typeface="Garamond" pitchFamily="18" charset="0"/>
                        </a:rPr>
                        <a:t>Formalizzazione (autolegittimazione)</a:t>
                      </a:r>
                    </a:p>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AutoNum type="arabicParenR"/>
                        <a:tabLst/>
                      </a:pPr>
                      <a:r>
                        <a:rPr kumimoji="0" lang="it-IT" sz="1600" b="0" i="0" u="none" strike="noStrike" cap="none" normalizeH="0" baseline="0" smtClean="0">
                          <a:ln>
                            <a:noFill/>
                          </a:ln>
                          <a:solidFill>
                            <a:schemeClr val="tx1"/>
                          </a:solidFill>
                          <a:effectLst/>
                          <a:latin typeface="Garamond" pitchFamily="18" charset="0"/>
                        </a:rPr>
                        <a:t>Persuasione</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95300" marR="0" lvl="0" indent="-495300" algn="l" defTabSz="914400" rtl="0" eaLnBrk="0" fontAlgn="base" latinLnBrk="0" hangingPunct="0">
                        <a:lnSpc>
                          <a:spcPct val="100000"/>
                        </a:lnSpc>
                        <a:spcBef>
                          <a:spcPct val="20000"/>
                        </a:spcBef>
                        <a:spcAft>
                          <a:spcPct val="0"/>
                        </a:spcAft>
                        <a:buClr>
                          <a:schemeClr val="tx2"/>
                        </a:buClr>
                        <a:buSzPct val="70000"/>
                        <a:buFont typeface="Wingdings" pitchFamily="2" charset="2"/>
                        <a:buAutoNum type="arabicParenR"/>
                        <a:tabLst/>
                      </a:pPr>
                      <a:r>
                        <a:rPr kumimoji="0" lang="it-IT" sz="1600" b="0" i="0" u="none" strike="noStrike" cap="none" normalizeH="0" baseline="0" smtClean="0">
                          <a:ln>
                            <a:noFill/>
                          </a:ln>
                          <a:solidFill>
                            <a:schemeClr val="tx1"/>
                          </a:solidFill>
                          <a:effectLst/>
                          <a:latin typeface="Garamond" pitchFamily="18" charset="0"/>
                        </a:rPr>
                        <a:t>Ritualità, stereotipia</a:t>
                      </a:r>
                    </a:p>
                    <a:p>
                      <a:pPr marL="495300" marR="0" lvl="0" indent="-495300" algn="l" defTabSz="914400" rtl="0" eaLnBrk="0" fontAlgn="base" latinLnBrk="0" hangingPunct="0">
                        <a:lnSpc>
                          <a:spcPct val="100000"/>
                        </a:lnSpc>
                        <a:spcBef>
                          <a:spcPct val="20000"/>
                        </a:spcBef>
                        <a:spcAft>
                          <a:spcPct val="0"/>
                        </a:spcAft>
                        <a:buClr>
                          <a:schemeClr val="tx2"/>
                        </a:buClr>
                        <a:buSzPct val="70000"/>
                        <a:buFont typeface="Wingdings" pitchFamily="2" charset="2"/>
                        <a:buAutoNum type="arabicParenR"/>
                        <a:tabLst/>
                      </a:pPr>
                      <a:r>
                        <a:rPr kumimoji="0" lang="it-IT" sz="1600" b="0" i="0" u="none" strike="noStrike" cap="none" normalizeH="0" baseline="0" smtClean="0">
                          <a:ln>
                            <a:noFill/>
                          </a:ln>
                          <a:solidFill>
                            <a:schemeClr val="tx1"/>
                          </a:solidFill>
                          <a:effectLst/>
                          <a:latin typeface="Garamond" pitchFamily="18" charset="0"/>
                        </a:rPr>
                        <a:t>Idioma libero e creativo</a:t>
                      </a:r>
                    </a:p>
                    <a:p>
                      <a:pPr marL="495300" marR="0" lvl="0" indent="-49530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it-IT" sz="1600" b="0" i="0" u="none" strike="noStrike" cap="none" normalizeH="0" baseline="0" smtClean="0">
                        <a:ln>
                          <a:noFill/>
                        </a:ln>
                        <a:solidFill>
                          <a:schemeClr val="tx1"/>
                        </a:solidFill>
                        <a:effectLst/>
                        <a:latin typeface="Garamond" pitchFamily="18" charset="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047990">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1800" b="1" i="0" u="none" strike="noStrike" cap="none" normalizeH="0" baseline="0" smtClean="0">
                          <a:ln>
                            <a:noFill/>
                          </a:ln>
                          <a:solidFill>
                            <a:schemeClr val="tx1"/>
                          </a:solidFill>
                          <a:effectLst/>
                          <a:latin typeface="Garamond" pitchFamily="18" charset="0"/>
                        </a:rPr>
                        <a:t>Bailey</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95300" marR="0" lvl="0" indent="-49530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1400" b="0" i="0" u="none" strike="noStrike" cap="none" normalizeH="0" baseline="0" smtClean="0">
                          <a:ln>
                            <a:noFill/>
                          </a:ln>
                          <a:solidFill>
                            <a:schemeClr val="tx1"/>
                          </a:solidFill>
                          <a:effectLst/>
                          <a:latin typeface="Garamond" pitchFamily="18" charset="0"/>
                        </a:rPr>
                        <a:t>Effetti prevedibili del linguaggio sull’uditorio</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AutoNum type="arabicParenR"/>
                        <a:tabLst/>
                      </a:pPr>
                      <a:r>
                        <a:rPr kumimoji="0" lang="it-IT" sz="1400" b="0" i="0" u="none" strike="noStrike" cap="none" normalizeH="0" baseline="0" smtClean="0">
                          <a:ln>
                            <a:noFill/>
                          </a:ln>
                          <a:solidFill>
                            <a:schemeClr val="tx1"/>
                          </a:solidFill>
                          <a:effectLst/>
                          <a:latin typeface="Garamond" pitchFamily="18" charset="0"/>
                        </a:rPr>
                        <a:t>Piano (l’oratore si aspetta piena condivisione)</a:t>
                      </a:r>
                    </a:p>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AutoNum type="arabicParenR"/>
                        <a:tabLst/>
                      </a:pPr>
                      <a:r>
                        <a:rPr kumimoji="0" lang="it-IT" sz="1400" b="0" i="0" u="none" strike="noStrike" cap="none" normalizeH="0" baseline="0" smtClean="0">
                          <a:ln>
                            <a:noFill/>
                          </a:ln>
                          <a:solidFill>
                            <a:schemeClr val="tx1"/>
                          </a:solidFill>
                          <a:effectLst/>
                          <a:latin typeface="Garamond" pitchFamily="18" charset="0"/>
                        </a:rPr>
                        <a:t>Ideologia (l’oratore non si aspetta accordo garantito)</a:t>
                      </a:r>
                    </a:p>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AutoNum type="arabicParenR"/>
                        <a:tabLst/>
                      </a:pPr>
                      <a:r>
                        <a:rPr kumimoji="0" lang="it-IT" sz="1400" b="0" i="0" u="none" strike="noStrike" cap="none" normalizeH="0" baseline="0" smtClean="0">
                          <a:ln>
                            <a:noFill/>
                          </a:ln>
                          <a:solidFill>
                            <a:schemeClr val="tx1"/>
                          </a:solidFill>
                          <a:effectLst/>
                          <a:latin typeface="Garamond" pitchFamily="18" charset="0"/>
                        </a:rPr>
                        <a:t>Programma (area di dubbio e incertezza)</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95300" marR="0" lvl="0" indent="-49530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1300" b="0" i="0" u="none" strike="noStrike" cap="none" normalizeH="0" baseline="0" smtClean="0">
                          <a:ln>
                            <a:noFill/>
                          </a:ln>
                          <a:solidFill>
                            <a:schemeClr val="tx1"/>
                          </a:solidFill>
                          <a:effectLst/>
                          <a:latin typeface="Garamond" pitchFamily="18" charset="0"/>
                        </a:rPr>
                        <a:t>1) uso non emotivo delle parole, imperativo</a:t>
                      </a:r>
                    </a:p>
                    <a:p>
                      <a:pPr marL="495300" marR="0" lvl="0" indent="-49530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1300" b="0" i="0" u="none" strike="noStrike" cap="none" normalizeH="0" baseline="0" smtClean="0">
                          <a:ln>
                            <a:noFill/>
                          </a:ln>
                          <a:solidFill>
                            <a:schemeClr val="tx1"/>
                          </a:solidFill>
                          <a:effectLst/>
                          <a:latin typeface="Garamond" pitchFamily="18" charset="0"/>
                        </a:rPr>
                        <a:t>2) linguaggio emotivo, formulazioni vaghe e slogan, asserzioni</a:t>
                      </a:r>
                    </a:p>
                    <a:p>
                      <a:pPr marL="495300" marR="0" lvl="0" indent="-49530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1300" b="0" i="0" u="none" strike="noStrike" cap="none" normalizeH="0" baseline="0" smtClean="0">
                          <a:ln>
                            <a:noFill/>
                          </a:ln>
                          <a:solidFill>
                            <a:schemeClr val="tx1"/>
                          </a:solidFill>
                          <a:effectLst/>
                          <a:latin typeface="Garamond" pitchFamily="18" charset="0"/>
                        </a:rPr>
                        <a:t>3) argomentazione tipo sillogismo + tratti emotivi</a:t>
                      </a:r>
                    </a:p>
                    <a:p>
                      <a:pPr marL="495300" marR="0" lvl="0" indent="-49530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it-IT" sz="1600" b="0" i="0" u="none" strike="noStrike" cap="none" normalizeH="0" baseline="0" smtClean="0">
                        <a:ln>
                          <a:noFill/>
                        </a:ln>
                        <a:solidFill>
                          <a:schemeClr val="tx1"/>
                        </a:solidFill>
                        <a:effectLst/>
                        <a:latin typeface="Garamond" pitchFamily="18" charset="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0895749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67"/>
          <p:cNvSpPr>
            <a:spLocks noGrp="1" noChangeArrowheads="1"/>
          </p:cNvSpPr>
          <p:nvPr>
            <p:ph type="title"/>
          </p:nvPr>
        </p:nvSpPr>
        <p:spPr/>
        <p:txBody>
          <a:bodyPr/>
          <a:lstStyle/>
          <a:p>
            <a:r>
              <a:rPr lang="it-IT" altLang="it-IT" smtClean="0">
                <a:latin typeface="Garamond" pitchFamily="18" charset="0"/>
              </a:rPr>
              <a:t>Altri criteri</a:t>
            </a:r>
          </a:p>
        </p:txBody>
      </p:sp>
      <p:graphicFrame>
        <p:nvGraphicFramePr>
          <p:cNvPr id="53345" name="Group 97"/>
          <p:cNvGraphicFramePr>
            <a:graphicFrameLocks noGrp="1"/>
          </p:cNvGraphicFramePr>
          <p:nvPr>
            <p:ph idx="1"/>
          </p:nvPr>
        </p:nvGraphicFramePr>
        <p:xfrm>
          <a:off x="395288" y="1412875"/>
          <a:ext cx="8291512" cy="6443663"/>
        </p:xfrm>
        <a:graphic>
          <a:graphicData uri="http://schemas.openxmlformats.org/drawingml/2006/table">
            <a:tbl>
              <a:tblPr/>
              <a:tblGrid>
                <a:gridCol w="2073275">
                  <a:extLst>
                    <a:ext uri="{9D8B030D-6E8A-4147-A177-3AD203B41FA5}">
                      <a16:colId xmlns:a16="http://schemas.microsoft.com/office/drawing/2014/main" val="20000"/>
                    </a:ext>
                  </a:extLst>
                </a:gridCol>
                <a:gridCol w="2073275">
                  <a:extLst>
                    <a:ext uri="{9D8B030D-6E8A-4147-A177-3AD203B41FA5}">
                      <a16:colId xmlns:a16="http://schemas.microsoft.com/office/drawing/2014/main" val="20001"/>
                    </a:ext>
                  </a:extLst>
                </a:gridCol>
                <a:gridCol w="2071687">
                  <a:extLst>
                    <a:ext uri="{9D8B030D-6E8A-4147-A177-3AD203B41FA5}">
                      <a16:colId xmlns:a16="http://schemas.microsoft.com/office/drawing/2014/main" val="20002"/>
                    </a:ext>
                  </a:extLst>
                </a:gridCol>
                <a:gridCol w="2073275">
                  <a:extLst>
                    <a:ext uri="{9D8B030D-6E8A-4147-A177-3AD203B41FA5}">
                      <a16:colId xmlns:a16="http://schemas.microsoft.com/office/drawing/2014/main" val="20003"/>
                    </a:ext>
                  </a:extLst>
                </a:gridCol>
              </a:tblGrid>
              <a:tr h="671513">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1800" b="1" i="0" u="none" strike="noStrike" cap="none" normalizeH="0" baseline="0" smtClean="0">
                          <a:ln>
                            <a:noFill/>
                          </a:ln>
                          <a:solidFill>
                            <a:schemeClr val="tx1"/>
                          </a:solidFill>
                          <a:effectLst/>
                          <a:latin typeface="Garamond" pitchFamily="18" charset="0"/>
                        </a:rPr>
                        <a:t>Autore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1800" b="1" i="0" u="none" strike="noStrike" cap="none" normalizeH="0" baseline="0" smtClean="0">
                          <a:ln>
                            <a:noFill/>
                          </a:ln>
                          <a:solidFill>
                            <a:schemeClr val="tx1"/>
                          </a:solidFill>
                          <a:effectLst/>
                          <a:latin typeface="Garamond" pitchFamily="18" charset="0"/>
                        </a:rPr>
                        <a:t>Criterio/i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1800" b="1" i="0" u="none" strike="noStrike" cap="none" normalizeH="0" baseline="0" smtClean="0">
                          <a:ln>
                            <a:noFill/>
                          </a:ln>
                          <a:solidFill>
                            <a:schemeClr val="tx1"/>
                          </a:solidFill>
                          <a:effectLst/>
                          <a:latin typeface="Garamond" pitchFamily="18" charset="0"/>
                        </a:rPr>
                        <a:t>Tipi/obiettivi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1800" b="1" i="0" u="none" strike="noStrike" cap="none" normalizeH="0" baseline="0" smtClean="0">
                          <a:ln>
                            <a:noFill/>
                          </a:ln>
                          <a:solidFill>
                            <a:schemeClr val="tx1"/>
                          </a:solidFill>
                          <a:effectLst/>
                          <a:latin typeface="Garamond" pitchFamily="18" charset="0"/>
                        </a:rPr>
                        <a:t>Caratteristiche linguistiche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360488">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1800" b="1" i="0" u="none" strike="noStrike" cap="none" normalizeH="0" baseline="0" smtClean="0">
                          <a:ln>
                            <a:noFill/>
                          </a:ln>
                          <a:solidFill>
                            <a:schemeClr val="tx1"/>
                          </a:solidFill>
                          <a:effectLst/>
                          <a:latin typeface="Garamond" pitchFamily="18" charset="0"/>
                        </a:rPr>
                        <a:t>Edemannn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1400" b="0" i="0" u="none" strike="noStrike" cap="none" normalizeH="0" baseline="0" smtClean="0">
                          <a:ln>
                            <a:noFill/>
                          </a:ln>
                          <a:solidFill>
                            <a:schemeClr val="tx1"/>
                          </a:solidFill>
                          <a:effectLst/>
                          <a:latin typeface="Garamond" pitchFamily="18" charset="0"/>
                        </a:rPr>
                        <a:t>Funzione allocativa /simbolica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1400" b="0" i="0" u="none" strike="noStrike" cap="none" normalizeH="0" baseline="0" smtClean="0">
                          <a:ln>
                            <a:noFill/>
                          </a:ln>
                          <a:solidFill>
                            <a:schemeClr val="tx1"/>
                          </a:solidFill>
                          <a:effectLst/>
                          <a:latin typeface="Garamond" pitchFamily="18" charset="0"/>
                        </a:rPr>
                        <a:t>1) esortativo </a:t>
                      </a:r>
                    </a:p>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1400" b="0" i="0" u="none" strike="noStrike" cap="none" normalizeH="0" baseline="0" smtClean="0">
                          <a:ln>
                            <a:noFill/>
                          </a:ln>
                          <a:solidFill>
                            <a:schemeClr val="tx1"/>
                          </a:solidFill>
                          <a:effectLst/>
                          <a:latin typeface="Garamond" pitchFamily="18" charset="0"/>
                        </a:rPr>
                        <a:t> 2) giuridico</a:t>
                      </a:r>
                    </a:p>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1400" b="0" i="0" u="none" strike="noStrike" cap="none" normalizeH="0" baseline="0" smtClean="0">
                          <a:ln>
                            <a:noFill/>
                          </a:ln>
                          <a:solidFill>
                            <a:schemeClr val="tx1"/>
                          </a:solidFill>
                          <a:effectLst/>
                          <a:latin typeface="Garamond" pitchFamily="18" charset="0"/>
                        </a:rPr>
                        <a:t>3) amministrativo</a:t>
                      </a:r>
                    </a:p>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1400" b="0" i="0" u="none" strike="noStrike" cap="none" normalizeH="0" baseline="0" smtClean="0">
                          <a:ln>
                            <a:noFill/>
                          </a:ln>
                          <a:solidFill>
                            <a:schemeClr val="tx1"/>
                          </a:solidFill>
                          <a:effectLst/>
                          <a:latin typeface="Garamond" pitchFamily="18" charset="0"/>
                        </a:rPr>
                        <a:t>4)contrattazione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1200" b="0" i="0" u="none" strike="noStrike" cap="none" normalizeH="0" baseline="0" smtClean="0">
                          <a:ln>
                            <a:noFill/>
                          </a:ln>
                          <a:solidFill>
                            <a:schemeClr val="tx1"/>
                          </a:solidFill>
                          <a:effectLst/>
                          <a:latin typeface="Garamond" pitchFamily="18" charset="0"/>
                        </a:rPr>
                        <a:t>1) argomentazione e termini ambigui</a:t>
                      </a:r>
                    </a:p>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1200" b="0" i="0" u="none" strike="noStrike" cap="none" normalizeH="0" baseline="0" smtClean="0">
                          <a:ln>
                            <a:noFill/>
                          </a:ln>
                          <a:solidFill>
                            <a:schemeClr val="tx1"/>
                          </a:solidFill>
                          <a:effectLst/>
                          <a:latin typeface="Garamond" pitchFamily="18" charset="0"/>
                        </a:rPr>
                        <a:t>2) imperativi + valenza simbolica</a:t>
                      </a:r>
                    </a:p>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1200" b="0" i="0" u="none" strike="noStrike" cap="none" normalizeH="0" baseline="0" smtClean="0">
                          <a:ln>
                            <a:noFill/>
                          </a:ln>
                          <a:solidFill>
                            <a:schemeClr val="tx1"/>
                          </a:solidFill>
                          <a:effectLst/>
                          <a:latin typeface="Garamond" pitchFamily="18" charset="0"/>
                        </a:rPr>
                        <a:t>3) imperativi</a:t>
                      </a:r>
                    </a:p>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1200" b="0" i="0" u="none" strike="noStrike" cap="none" normalizeH="0" baseline="0" smtClean="0">
                          <a:ln>
                            <a:noFill/>
                          </a:ln>
                          <a:solidFill>
                            <a:schemeClr val="tx1"/>
                          </a:solidFill>
                          <a:effectLst/>
                          <a:latin typeface="Garamond" pitchFamily="18" charset="0"/>
                        </a:rPr>
                        <a:t>4) do ut des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581399">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1800" b="1" i="0" u="none" strike="noStrike" cap="none" normalizeH="0" baseline="0" smtClean="0">
                          <a:ln>
                            <a:noFill/>
                          </a:ln>
                          <a:solidFill>
                            <a:schemeClr val="tx1"/>
                          </a:solidFill>
                          <a:effectLst/>
                          <a:latin typeface="Garamond" pitchFamily="18" charset="0"/>
                        </a:rPr>
                        <a:t>Lasswell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95300" marR="0" lvl="0" indent="-49530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1400" b="0" i="0" u="sng" strike="noStrike" cap="none" normalizeH="0" baseline="0" smtClean="0">
                          <a:ln>
                            <a:noFill/>
                          </a:ln>
                          <a:solidFill>
                            <a:schemeClr val="tx1"/>
                          </a:solidFill>
                          <a:effectLst/>
                          <a:latin typeface="Garamond" pitchFamily="18" charset="0"/>
                        </a:rPr>
                        <a:t>Grado di crisi</a:t>
                      </a:r>
                    </a:p>
                    <a:p>
                      <a:pPr marL="495300" marR="0" lvl="0" indent="-49530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it-IT" sz="1400" b="0" i="0" u="none" strike="noStrike" cap="none" normalizeH="0" baseline="0" smtClean="0">
                        <a:ln>
                          <a:noFill/>
                        </a:ln>
                        <a:solidFill>
                          <a:schemeClr val="tx1"/>
                        </a:solidFill>
                        <a:effectLst/>
                        <a:latin typeface="Garamond" pitchFamily="18" charset="0"/>
                      </a:endParaRPr>
                    </a:p>
                    <a:p>
                      <a:pPr marL="495300" marR="0" lvl="0" indent="-49530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it-IT" sz="1400" b="0" i="0" u="none" strike="noStrike" cap="none" normalizeH="0" baseline="0" smtClean="0">
                        <a:ln>
                          <a:noFill/>
                        </a:ln>
                        <a:solidFill>
                          <a:schemeClr val="tx1"/>
                        </a:solidFill>
                        <a:effectLst/>
                        <a:latin typeface="Garamond" pitchFamily="18" charset="0"/>
                      </a:endParaRPr>
                    </a:p>
                    <a:p>
                      <a:pPr marL="495300" marR="0" lvl="0" indent="-49530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it-IT" sz="1400" b="0" i="0" u="none" strike="noStrike" cap="none" normalizeH="0" baseline="0" smtClean="0">
                        <a:ln>
                          <a:noFill/>
                        </a:ln>
                        <a:solidFill>
                          <a:schemeClr val="tx1"/>
                        </a:solidFill>
                        <a:effectLst/>
                        <a:latin typeface="Garamond" pitchFamily="18" charset="0"/>
                      </a:endParaRPr>
                    </a:p>
                    <a:p>
                      <a:pPr marL="495300" marR="0" lvl="0" indent="-49530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it-IT" sz="1400" b="0" i="0" u="none" strike="noStrike" cap="none" normalizeH="0" baseline="0" smtClean="0">
                        <a:ln>
                          <a:noFill/>
                        </a:ln>
                        <a:solidFill>
                          <a:schemeClr val="tx1"/>
                        </a:solidFill>
                        <a:effectLst/>
                        <a:latin typeface="Garamond" pitchFamily="18" charset="0"/>
                      </a:endParaRPr>
                    </a:p>
                    <a:p>
                      <a:pPr marL="495300" marR="0" lvl="0" indent="-49530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it-IT" sz="1400" b="0" i="0" u="none" strike="noStrike" cap="none" normalizeH="0" baseline="0" smtClean="0">
                        <a:ln>
                          <a:noFill/>
                        </a:ln>
                        <a:solidFill>
                          <a:schemeClr val="tx1"/>
                        </a:solidFill>
                        <a:effectLst/>
                        <a:latin typeface="Garamond" pitchFamily="18" charset="0"/>
                      </a:endParaRPr>
                    </a:p>
                    <a:p>
                      <a:pPr marL="495300" marR="0" lvl="0" indent="-49530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it-IT" sz="1400" b="0" i="0" u="none" strike="noStrike" cap="none" normalizeH="0" baseline="0" smtClean="0">
                        <a:ln>
                          <a:noFill/>
                        </a:ln>
                        <a:solidFill>
                          <a:schemeClr val="tx1"/>
                        </a:solidFill>
                        <a:effectLst/>
                        <a:latin typeface="Garamond" pitchFamily="18" charset="0"/>
                      </a:endParaRPr>
                    </a:p>
                    <a:p>
                      <a:pPr marL="495300" marR="0" lvl="0" indent="-49530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it-IT" sz="1400" b="0" i="0" u="none" strike="noStrike" cap="none" normalizeH="0" baseline="0" smtClean="0">
                        <a:ln>
                          <a:noFill/>
                        </a:ln>
                        <a:solidFill>
                          <a:schemeClr val="tx1"/>
                        </a:solidFill>
                        <a:effectLst/>
                        <a:latin typeface="Garamond" pitchFamily="18" charset="0"/>
                      </a:endParaRPr>
                    </a:p>
                    <a:p>
                      <a:pPr marL="495300" marR="0" lvl="0" indent="-49530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1400" b="0" i="0" u="sng" strike="noStrike" cap="none" normalizeH="0" baseline="0" smtClean="0">
                          <a:ln>
                            <a:noFill/>
                          </a:ln>
                          <a:solidFill>
                            <a:schemeClr val="tx1"/>
                          </a:solidFill>
                          <a:effectLst/>
                          <a:latin typeface="Garamond" pitchFamily="18" charset="0"/>
                        </a:rPr>
                        <a:t>Grado di democrazia o dispostismo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AutoNum type="arabicParenR"/>
                        <a:tabLst/>
                      </a:pPr>
                      <a:r>
                        <a:rPr kumimoji="0" lang="it-IT" sz="1600" b="0" i="0" u="none" strike="noStrike" cap="none" normalizeH="0" baseline="0" smtClean="0">
                          <a:ln>
                            <a:noFill/>
                          </a:ln>
                          <a:solidFill>
                            <a:schemeClr val="tx1"/>
                          </a:solidFill>
                          <a:effectLst/>
                          <a:latin typeface="Garamond" pitchFamily="18" charset="0"/>
                        </a:rPr>
                        <a:t> Crisi/combattimento</a:t>
                      </a:r>
                    </a:p>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AutoNum type="arabicParenR"/>
                        <a:tabLst/>
                      </a:pPr>
                      <a:r>
                        <a:rPr kumimoji="0" lang="it-IT" sz="1600" b="0" i="0" u="none" strike="noStrike" cap="none" normalizeH="0" baseline="0" smtClean="0">
                          <a:ln>
                            <a:noFill/>
                          </a:ln>
                          <a:solidFill>
                            <a:schemeClr val="tx1"/>
                          </a:solidFill>
                          <a:effectLst/>
                          <a:latin typeface="Garamond" pitchFamily="18" charset="0"/>
                        </a:rPr>
                        <a:t> Crisi/enunciazione decisioni</a:t>
                      </a:r>
                    </a:p>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AutoNum type="arabicParenR"/>
                        <a:tabLst/>
                      </a:pPr>
                      <a:r>
                        <a:rPr kumimoji="0" lang="it-IT" sz="1600" b="0" i="0" u="none" strike="noStrike" cap="none" normalizeH="0" baseline="0" smtClean="0">
                          <a:ln>
                            <a:noFill/>
                          </a:ln>
                          <a:solidFill>
                            <a:schemeClr val="tx1"/>
                          </a:solidFill>
                          <a:effectLst/>
                          <a:latin typeface="Garamond" pitchFamily="18" charset="0"/>
                        </a:rPr>
                        <a:t> Crisi/Formazione delle decisioni</a:t>
                      </a:r>
                    </a:p>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AutoNum type="arabicParenR"/>
                        <a:tabLst/>
                      </a:pPr>
                      <a:r>
                        <a:rPr kumimoji="0" lang="it-IT" sz="1600" b="0" i="0" u="none" strike="noStrike" cap="none" normalizeH="0" baseline="0" smtClean="0">
                          <a:ln>
                            <a:noFill/>
                          </a:ln>
                          <a:solidFill>
                            <a:schemeClr val="tx1"/>
                          </a:solidFill>
                          <a:effectLst/>
                          <a:latin typeface="Garamond" pitchFamily="18" charset="0"/>
                        </a:rPr>
                        <a:t> Crisi/ occasioni cerimoniali</a:t>
                      </a:r>
                    </a:p>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it-IT" sz="800" b="0" i="0" u="none" strike="noStrike" cap="none" normalizeH="0" baseline="0" smtClean="0">
                        <a:ln>
                          <a:noFill/>
                        </a:ln>
                        <a:solidFill>
                          <a:schemeClr val="tx1"/>
                        </a:solidFill>
                        <a:effectLst/>
                        <a:latin typeface="Garamond" pitchFamily="18" charset="0"/>
                      </a:endParaRPr>
                    </a:p>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1400" b="0" i="0" u="none" strike="noStrike" cap="none" normalizeH="0" baseline="0" smtClean="0">
                          <a:ln>
                            <a:noFill/>
                          </a:ln>
                          <a:solidFill>
                            <a:schemeClr val="tx1"/>
                          </a:solidFill>
                          <a:effectLst/>
                          <a:latin typeface="Garamond" pitchFamily="18" charset="0"/>
                        </a:rPr>
                        <a:t>1) Democrazia</a:t>
                      </a:r>
                    </a:p>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1400" b="0" i="0" u="none" strike="noStrike" cap="none" normalizeH="0" baseline="0" smtClean="0">
                          <a:ln>
                            <a:noFill/>
                          </a:ln>
                          <a:solidFill>
                            <a:schemeClr val="tx1"/>
                          </a:solidFill>
                          <a:effectLst/>
                          <a:latin typeface="Garamond" pitchFamily="18" charset="0"/>
                        </a:rPr>
                        <a:t>2) Dispostismo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95300" marR="0" lvl="0" indent="-49530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1400" b="0" i="0" u="none" strike="noStrike" cap="none" normalizeH="0" baseline="0" smtClean="0">
                          <a:ln>
                            <a:noFill/>
                          </a:ln>
                          <a:solidFill>
                            <a:schemeClr val="tx1"/>
                          </a:solidFill>
                          <a:effectLst/>
                          <a:latin typeface="Garamond" pitchFamily="18" charset="0"/>
                        </a:rPr>
                        <a:t>1) Stile ripetitivo, conciso,  e standardizzato</a:t>
                      </a:r>
                    </a:p>
                    <a:p>
                      <a:pPr marL="495300" marR="0" lvl="0" indent="-49530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1400" b="0" i="0" u="none" strike="noStrike" cap="none" normalizeH="0" baseline="0" smtClean="0">
                          <a:ln>
                            <a:noFill/>
                          </a:ln>
                          <a:solidFill>
                            <a:schemeClr val="tx1"/>
                          </a:solidFill>
                          <a:effectLst/>
                          <a:latin typeface="Garamond" pitchFamily="18" charset="0"/>
                        </a:rPr>
                        <a:t>2) stile prolisso e variegato</a:t>
                      </a:r>
                    </a:p>
                    <a:p>
                      <a:pPr marL="495300" marR="0" lvl="0" indent="-49530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1400" b="0" i="0" u="none" strike="noStrike" cap="none" normalizeH="0" baseline="0" smtClean="0">
                          <a:ln>
                            <a:noFill/>
                          </a:ln>
                          <a:solidFill>
                            <a:schemeClr val="tx1"/>
                          </a:solidFill>
                          <a:effectLst/>
                          <a:latin typeface="Garamond" pitchFamily="18" charset="0"/>
                        </a:rPr>
                        <a:t>3) semplicità e concisione</a:t>
                      </a:r>
                    </a:p>
                    <a:p>
                      <a:pPr marL="495300" marR="0" lvl="0" indent="-49530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1400" b="0" i="0" u="none" strike="noStrike" cap="none" normalizeH="0" baseline="0" smtClean="0">
                          <a:ln>
                            <a:noFill/>
                          </a:ln>
                          <a:solidFill>
                            <a:schemeClr val="tx1"/>
                          </a:solidFill>
                          <a:effectLst/>
                          <a:latin typeface="Garamond" pitchFamily="18" charset="0"/>
                        </a:rPr>
                        <a:t>4) ripetitività </a:t>
                      </a:r>
                    </a:p>
                    <a:p>
                      <a:pPr marL="495300" marR="0" lvl="0" indent="-49530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it-IT" sz="1400" b="0" i="0" u="none" strike="noStrike" cap="none" normalizeH="0" baseline="0" smtClean="0">
                        <a:ln>
                          <a:noFill/>
                        </a:ln>
                        <a:solidFill>
                          <a:schemeClr val="tx1"/>
                        </a:solidFill>
                        <a:effectLst/>
                        <a:latin typeface="Garamond" pitchFamily="18" charset="0"/>
                      </a:endParaRPr>
                    </a:p>
                    <a:p>
                      <a:pPr marL="495300" marR="0" lvl="0" indent="-49530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it-IT" sz="1400" b="0" i="0" u="none" strike="noStrike" cap="none" normalizeH="0" baseline="0" smtClean="0">
                        <a:ln>
                          <a:noFill/>
                        </a:ln>
                        <a:solidFill>
                          <a:schemeClr val="tx1"/>
                        </a:solidFill>
                        <a:effectLst/>
                        <a:latin typeface="Garamond" pitchFamily="18" charset="0"/>
                      </a:endParaRPr>
                    </a:p>
                    <a:p>
                      <a:pPr marL="495300" marR="0" lvl="0" indent="-49530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it-IT" sz="1400" b="0" i="0" u="none" strike="noStrike" cap="none" normalizeH="0" baseline="0" smtClean="0">
                        <a:ln>
                          <a:noFill/>
                        </a:ln>
                        <a:solidFill>
                          <a:schemeClr val="tx1"/>
                        </a:solidFill>
                        <a:effectLst/>
                        <a:latin typeface="Garamond" pitchFamily="18" charset="0"/>
                      </a:endParaRPr>
                    </a:p>
                    <a:p>
                      <a:pPr marL="495300" marR="0" lvl="0" indent="-49530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1400" b="0" i="0" u="none" strike="noStrike" cap="none" normalizeH="0" baseline="0" smtClean="0">
                          <a:ln>
                            <a:noFill/>
                          </a:ln>
                          <a:solidFill>
                            <a:schemeClr val="tx1"/>
                          </a:solidFill>
                          <a:effectLst/>
                          <a:latin typeface="Garamond" pitchFamily="18" charset="0"/>
                        </a:rPr>
                        <a:t>1) Assimilazione del leader alla massa (esemplificazione dell’effetto)</a:t>
                      </a:r>
                    </a:p>
                    <a:p>
                      <a:pPr marL="495300" marR="0" lvl="0" indent="-49530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1400" b="0" i="0" u="none" strike="noStrike" cap="none" normalizeH="0" baseline="0" smtClean="0">
                          <a:ln>
                            <a:noFill/>
                          </a:ln>
                          <a:solidFill>
                            <a:schemeClr val="tx1"/>
                          </a:solidFill>
                          <a:effectLst/>
                          <a:latin typeface="Garamond" pitchFamily="18" charset="0"/>
                        </a:rPr>
                        <a:t>2) Distanza (contrasto dell’effetto</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30263">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it-IT" sz="1800" b="1" i="0" u="none" strike="noStrike" cap="none" normalizeH="0" baseline="0" smtClean="0">
                        <a:ln>
                          <a:noFill/>
                        </a:ln>
                        <a:solidFill>
                          <a:schemeClr val="tx1"/>
                        </a:solidFill>
                        <a:effectLst/>
                        <a:latin typeface="Garamond"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95300" marR="0" lvl="0" indent="-49530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it-IT" sz="1400" b="0" i="0" u="none" strike="noStrike" cap="none" normalizeH="0" baseline="0" smtClean="0">
                        <a:ln>
                          <a:noFill/>
                        </a:ln>
                        <a:solidFill>
                          <a:schemeClr val="tx1"/>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AutoNum type="arabicParenR"/>
                        <a:tabLst/>
                      </a:pPr>
                      <a:endParaRPr kumimoji="0" lang="it-IT" sz="1400" b="0" i="0" u="none" strike="noStrike" cap="none" normalizeH="0" baseline="0" smtClean="0">
                        <a:ln>
                          <a:noFill/>
                        </a:ln>
                        <a:solidFill>
                          <a:schemeClr val="tx1"/>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95300" marR="0" lvl="0" indent="-49530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it-IT" sz="1600" b="0" i="0" u="none" strike="noStrike" cap="none" normalizeH="0" baseline="0" smtClean="0">
                        <a:ln>
                          <a:noFill/>
                        </a:ln>
                        <a:solidFill>
                          <a:schemeClr val="tx1"/>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40990" name="Line 79"/>
          <p:cNvSpPr>
            <a:spLocks noChangeShapeType="1"/>
          </p:cNvSpPr>
          <p:nvPr/>
        </p:nvSpPr>
        <p:spPr bwMode="auto">
          <a:xfrm>
            <a:off x="4643438" y="3573463"/>
            <a:ext cx="0" cy="18002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Tree>
    <p:extLst>
      <p:ext uri="{BB962C8B-B14F-4D97-AF65-F5344CB8AC3E}">
        <p14:creationId xmlns:p14="http://schemas.microsoft.com/office/powerpoint/2010/main" val="31112890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it-IT" altLang="it-IT" smtClean="0">
                <a:latin typeface="Garamond" pitchFamily="18" charset="0"/>
              </a:rPr>
              <a:t>Conclusioni Fedel</a:t>
            </a:r>
          </a:p>
        </p:txBody>
      </p:sp>
      <p:sp>
        <p:nvSpPr>
          <p:cNvPr id="41987" name="Rectangle 3"/>
          <p:cNvSpPr>
            <a:spLocks noGrp="1" noChangeArrowheads="1"/>
          </p:cNvSpPr>
          <p:nvPr>
            <p:ph type="body" idx="1"/>
          </p:nvPr>
        </p:nvSpPr>
        <p:spPr/>
        <p:txBody>
          <a:bodyPr/>
          <a:lstStyle/>
          <a:p>
            <a:r>
              <a:rPr lang="it-IT" altLang="it-IT" smtClean="0">
                <a:latin typeface="Garamond" pitchFamily="18" charset="0"/>
              </a:rPr>
              <a:t>Le tipologie riescono ad evitare i pericoli del panpoliticismo?</a:t>
            </a:r>
          </a:p>
          <a:p>
            <a:pPr lvl="1"/>
            <a:r>
              <a:rPr lang="it-IT" altLang="it-IT" smtClean="0">
                <a:latin typeface="Garamond" pitchFamily="18" charset="0"/>
              </a:rPr>
              <a:t>Lasswell e Edelmann dotano il linguaggio di caratteristiche specifiche</a:t>
            </a:r>
          </a:p>
          <a:p>
            <a:pPr lvl="1"/>
            <a:r>
              <a:rPr lang="it-IT" altLang="it-IT" smtClean="0">
                <a:latin typeface="Garamond" pitchFamily="18" charset="0"/>
              </a:rPr>
              <a:t>Le tipologie che si basano sull’elemento del rapporto tra oratore e uditorio cadono nella spirale del politicismo nell’elemento della persuasione</a:t>
            </a:r>
          </a:p>
          <a:p>
            <a:pPr lvl="2"/>
            <a:r>
              <a:rPr lang="it-IT" altLang="it-IT" smtClean="0">
                <a:latin typeface="Garamond" pitchFamily="18" charset="0"/>
              </a:rPr>
              <a:t>La funzione persuasiva non è implicabile al discorso politico in quanto tale</a:t>
            </a:r>
          </a:p>
          <a:p>
            <a:pPr lvl="2"/>
            <a:r>
              <a:rPr lang="it-IT" altLang="it-IT" smtClean="0">
                <a:latin typeface="Garamond" pitchFamily="18" charset="0"/>
              </a:rPr>
              <a:t>Si induce a credere che tutto il discorso politico sia persuasivo</a:t>
            </a:r>
          </a:p>
        </p:txBody>
      </p:sp>
    </p:spTree>
    <p:extLst>
      <p:ext uri="{BB962C8B-B14F-4D97-AF65-F5344CB8AC3E}">
        <p14:creationId xmlns:p14="http://schemas.microsoft.com/office/powerpoint/2010/main" val="2599651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it-IT" altLang="it-IT" smtClean="0">
                <a:latin typeface="Garamond" pitchFamily="18" charset="0"/>
              </a:rPr>
              <a:t>Il linguaggio politico: che cosa è?</a:t>
            </a:r>
          </a:p>
        </p:txBody>
      </p:sp>
      <p:sp>
        <p:nvSpPr>
          <p:cNvPr id="11267" name="Rectangle 3"/>
          <p:cNvSpPr>
            <a:spLocks noGrp="1" noChangeArrowheads="1"/>
          </p:cNvSpPr>
          <p:nvPr>
            <p:ph idx="1"/>
          </p:nvPr>
        </p:nvSpPr>
        <p:spPr/>
        <p:txBody>
          <a:bodyPr>
            <a:normAutofit fontScale="92500" lnSpcReduction="10000"/>
          </a:bodyPr>
          <a:lstStyle/>
          <a:p>
            <a:pPr eaLnBrk="1" hangingPunct="1">
              <a:lnSpc>
                <a:spcPct val="80000"/>
              </a:lnSpc>
            </a:pPr>
            <a:r>
              <a:rPr lang="it-IT" altLang="it-IT" sz="2600" dirty="0" smtClean="0">
                <a:latin typeface="Garamond" pitchFamily="18" charset="0"/>
              </a:rPr>
              <a:t>Che cosa è il linguaggio politico?</a:t>
            </a:r>
          </a:p>
          <a:p>
            <a:pPr eaLnBrk="1" hangingPunct="1">
              <a:lnSpc>
                <a:spcPct val="80000"/>
              </a:lnSpc>
              <a:buFont typeface="Wingdings" pitchFamily="2" charset="2"/>
              <a:buNone/>
            </a:pPr>
            <a:endParaRPr lang="it-IT" altLang="it-IT" sz="2600" dirty="0" smtClean="0">
              <a:latin typeface="Garamond" pitchFamily="18" charset="0"/>
            </a:endParaRPr>
          </a:p>
          <a:p>
            <a:pPr eaLnBrk="1" hangingPunct="1">
              <a:lnSpc>
                <a:spcPct val="80000"/>
              </a:lnSpc>
            </a:pPr>
            <a:r>
              <a:rPr lang="it-IT" altLang="it-IT" sz="2600" dirty="0" smtClean="0">
                <a:latin typeface="Garamond" pitchFamily="18" charset="0"/>
              </a:rPr>
              <a:t>A cosa serve il linguaggio politico?</a:t>
            </a:r>
          </a:p>
          <a:p>
            <a:pPr eaLnBrk="1" hangingPunct="1">
              <a:lnSpc>
                <a:spcPct val="80000"/>
              </a:lnSpc>
              <a:buFont typeface="Wingdings" pitchFamily="2" charset="2"/>
              <a:buNone/>
            </a:pPr>
            <a:endParaRPr lang="it-IT" altLang="it-IT" sz="2600" dirty="0" smtClean="0">
              <a:latin typeface="Garamond" pitchFamily="18" charset="0"/>
            </a:endParaRPr>
          </a:p>
          <a:p>
            <a:pPr eaLnBrk="1" hangingPunct="1">
              <a:lnSpc>
                <a:spcPct val="80000"/>
              </a:lnSpc>
            </a:pPr>
            <a:r>
              <a:rPr lang="it-IT" altLang="it-IT" sz="2600" dirty="0" smtClean="0">
                <a:latin typeface="Garamond" pitchFamily="18" charset="0"/>
              </a:rPr>
              <a:t>Come studiare il linguaggio politico?</a:t>
            </a:r>
          </a:p>
          <a:p>
            <a:pPr eaLnBrk="1" hangingPunct="1">
              <a:lnSpc>
                <a:spcPct val="80000"/>
              </a:lnSpc>
            </a:pPr>
            <a:endParaRPr lang="it-IT" altLang="it-IT" sz="2600" dirty="0" smtClean="0">
              <a:latin typeface="Garamond" pitchFamily="18" charset="0"/>
            </a:endParaRPr>
          </a:p>
          <a:p>
            <a:pPr eaLnBrk="1" hangingPunct="1">
              <a:lnSpc>
                <a:spcPct val="80000"/>
              </a:lnSpc>
            </a:pPr>
            <a:r>
              <a:rPr lang="it-IT" altLang="it-IT" sz="2600" dirty="0" smtClean="0">
                <a:latin typeface="Garamond" pitchFamily="18" charset="0"/>
              </a:rPr>
              <a:t>Perché studiare il linguaggio politico?</a:t>
            </a:r>
          </a:p>
          <a:p>
            <a:pPr eaLnBrk="1" hangingPunct="1">
              <a:lnSpc>
                <a:spcPct val="80000"/>
              </a:lnSpc>
              <a:buFont typeface="Wingdings" pitchFamily="2" charset="2"/>
              <a:buNone/>
            </a:pPr>
            <a:endParaRPr lang="it-IT" altLang="it-IT" sz="2600" dirty="0" smtClean="0">
              <a:latin typeface="Garamond" pitchFamily="18" charset="0"/>
            </a:endParaRPr>
          </a:p>
          <a:p>
            <a:pPr eaLnBrk="1" hangingPunct="1">
              <a:lnSpc>
                <a:spcPct val="80000"/>
              </a:lnSpc>
            </a:pPr>
            <a:r>
              <a:rPr lang="it-IT" altLang="it-IT" sz="2600" dirty="0" smtClean="0">
                <a:latin typeface="Garamond" pitchFamily="18" charset="0"/>
              </a:rPr>
              <a:t>Come studiare il linguaggio politico all’interno del più ampio settore della comunicazione politica?</a:t>
            </a:r>
          </a:p>
          <a:p>
            <a:pPr eaLnBrk="1" hangingPunct="1">
              <a:lnSpc>
                <a:spcPct val="80000"/>
              </a:lnSpc>
              <a:buFont typeface="Wingdings" pitchFamily="2" charset="2"/>
              <a:buNone/>
            </a:pPr>
            <a:endParaRPr lang="it-IT" altLang="it-IT" sz="2600" dirty="0" smtClean="0">
              <a:latin typeface="Garamond" pitchFamily="18" charset="0"/>
            </a:endParaRPr>
          </a:p>
          <a:p>
            <a:pPr eaLnBrk="1" hangingPunct="1">
              <a:lnSpc>
                <a:spcPct val="80000"/>
              </a:lnSpc>
              <a:buFont typeface="Wingdings" pitchFamily="2" charset="2"/>
              <a:buNone/>
            </a:pPr>
            <a:endParaRPr lang="it-IT" altLang="it-IT" sz="2600" dirty="0" smtClean="0">
              <a:latin typeface="Garamond" pitchFamily="18" charset="0"/>
            </a:endParaRPr>
          </a:p>
          <a:p>
            <a:pPr eaLnBrk="1" hangingPunct="1">
              <a:lnSpc>
                <a:spcPct val="80000"/>
              </a:lnSpc>
              <a:buFont typeface="Wingdings" pitchFamily="2" charset="2"/>
              <a:buNone/>
            </a:pPr>
            <a:endParaRPr lang="it-IT" altLang="it-IT" sz="2600" dirty="0" smtClean="0">
              <a:latin typeface="Garamond" pitchFamily="18" charset="0"/>
            </a:endParaRPr>
          </a:p>
          <a:p>
            <a:pPr eaLnBrk="1" hangingPunct="1">
              <a:lnSpc>
                <a:spcPct val="80000"/>
              </a:lnSpc>
              <a:buFont typeface="Wingdings" pitchFamily="2" charset="2"/>
              <a:buNone/>
            </a:pPr>
            <a:endParaRPr lang="it-IT" altLang="it-IT" sz="2600" dirty="0" smtClean="0">
              <a:latin typeface="Garamond" pitchFamily="18" charset="0"/>
            </a:endParaRPr>
          </a:p>
        </p:txBody>
      </p:sp>
    </p:spTree>
    <p:extLst>
      <p:ext uri="{BB962C8B-B14F-4D97-AF65-F5344CB8AC3E}">
        <p14:creationId xmlns:p14="http://schemas.microsoft.com/office/powerpoint/2010/main" val="40080280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it-IT" altLang="it-IT" smtClean="0">
                <a:latin typeface="Garamond" pitchFamily="18" charset="0"/>
              </a:rPr>
              <a:t>Conclusioni Fedel /panpoliticismo</a:t>
            </a:r>
          </a:p>
        </p:txBody>
      </p:sp>
      <p:sp>
        <p:nvSpPr>
          <p:cNvPr id="43011" name="Rectangle 3"/>
          <p:cNvSpPr>
            <a:spLocks noGrp="1" noChangeArrowheads="1"/>
          </p:cNvSpPr>
          <p:nvPr>
            <p:ph type="body" idx="1"/>
          </p:nvPr>
        </p:nvSpPr>
        <p:spPr/>
        <p:txBody>
          <a:bodyPr>
            <a:normAutofit fontScale="92500" lnSpcReduction="10000"/>
          </a:bodyPr>
          <a:lstStyle/>
          <a:p>
            <a:pPr>
              <a:lnSpc>
                <a:spcPct val="90000"/>
              </a:lnSpc>
            </a:pPr>
            <a:r>
              <a:rPr lang="it-IT" altLang="it-IT" sz="2600" smtClean="0">
                <a:latin typeface="Garamond" pitchFamily="18" charset="0"/>
              </a:rPr>
              <a:t>Senza una tematizzazione dei legami che congiungono il linguaggio alla politica si va fuori strada</a:t>
            </a:r>
          </a:p>
          <a:p>
            <a:pPr>
              <a:lnSpc>
                <a:spcPct val="90000"/>
              </a:lnSpc>
            </a:pPr>
            <a:r>
              <a:rPr lang="it-IT" altLang="it-IT" sz="2600" smtClean="0">
                <a:latin typeface="Garamond" pitchFamily="18" charset="0"/>
              </a:rPr>
              <a:t>Relazioni tra linguaggio e contesto dell’azione politica</a:t>
            </a:r>
          </a:p>
          <a:p>
            <a:pPr>
              <a:lnSpc>
                <a:spcPct val="90000"/>
              </a:lnSpc>
            </a:pPr>
            <a:r>
              <a:rPr lang="it-IT" altLang="it-IT" sz="2600" smtClean="0">
                <a:latin typeface="Garamond" pitchFamily="18" charset="0"/>
              </a:rPr>
              <a:t>La scienza politica deve dunque studiare il linguaggio collegato a: </a:t>
            </a:r>
          </a:p>
          <a:p>
            <a:pPr lvl="1">
              <a:lnSpc>
                <a:spcPct val="90000"/>
              </a:lnSpc>
            </a:pPr>
            <a:r>
              <a:rPr lang="it-IT" altLang="it-IT" sz="2200" smtClean="0">
                <a:latin typeface="Garamond" pitchFamily="18" charset="0"/>
              </a:rPr>
              <a:t>Valori e regole che danno forma alla rete complessiva delle azioni politiche (i regimi)</a:t>
            </a:r>
          </a:p>
          <a:p>
            <a:pPr lvl="1">
              <a:lnSpc>
                <a:spcPct val="90000"/>
              </a:lnSpc>
            </a:pPr>
            <a:r>
              <a:rPr lang="it-IT" altLang="it-IT" sz="2200" smtClean="0">
                <a:latin typeface="Garamond" pitchFamily="18" charset="0"/>
              </a:rPr>
              <a:t>Comportamenti che si connettono con i ruoli politici che il regime organizza</a:t>
            </a:r>
          </a:p>
          <a:p>
            <a:pPr lvl="1">
              <a:lnSpc>
                <a:spcPct val="90000"/>
              </a:lnSpc>
            </a:pPr>
            <a:r>
              <a:rPr lang="it-IT" altLang="it-IT" sz="2200" smtClean="0">
                <a:latin typeface="Garamond" pitchFamily="18" charset="0"/>
              </a:rPr>
              <a:t>Eventi e circostanze che esercitano influenza sull’adempimento dei ruoli l’andamento del regime</a:t>
            </a:r>
          </a:p>
          <a:p>
            <a:pPr lvl="1">
              <a:lnSpc>
                <a:spcPct val="90000"/>
              </a:lnSpc>
            </a:pPr>
            <a:endParaRPr lang="it-IT" altLang="it-IT" sz="2200" smtClean="0">
              <a:latin typeface="Garamond" pitchFamily="18" charset="0"/>
            </a:endParaRPr>
          </a:p>
        </p:txBody>
      </p:sp>
    </p:spTree>
    <p:extLst>
      <p:ext uri="{BB962C8B-B14F-4D97-AF65-F5344CB8AC3E}">
        <p14:creationId xmlns:p14="http://schemas.microsoft.com/office/powerpoint/2010/main" val="37592803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it-IT" altLang="it-IT" smtClean="0">
                <a:latin typeface="Garamond" pitchFamily="18" charset="0"/>
              </a:rPr>
              <a:t>Conclusioni Fedel /patologismo</a:t>
            </a:r>
          </a:p>
        </p:txBody>
      </p:sp>
      <p:sp>
        <p:nvSpPr>
          <p:cNvPr id="44035" name="Rectangle 3"/>
          <p:cNvSpPr>
            <a:spLocks noGrp="1" noChangeArrowheads="1"/>
          </p:cNvSpPr>
          <p:nvPr>
            <p:ph type="body" idx="1"/>
          </p:nvPr>
        </p:nvSpPr>
        <p:spPr/>
        <p:txBody>
          <a:bodyPr/>
          <a:lstStyle/>
          <a:p>
            <a:pPr>
              <a:lnSpc>
                <a:spcPct val="90000"/>
              </a:lnSpc>
            </a:pPr>
            <a:r>
              <a:rPr lang="it-IT" altLang="it-IT" smtClean="0">
                <a:latin typeface="Garamond" pitchFamily="18" charset="0"/>
              </a:rPr>
              <a:t>La scienza politica deve staccarsi dai valori e un atteggiamento “patologico” allo studio del linguaggio non lo fa</a:t>
            </a:r>
          </a:p>
          <a:p>
            <a:pPr>
              <a:lnSpc>
                <a:spcPct val="90000"/>
              </a:lnSpc>
            </a:pPr>
            <a:r>
              <a:rPr lang="it-IT" altLang="it-IT" smtClean="0">
                <a:latin typeface="Garamond" pitchFamily="18" charset="0"/>
              </a:rPr>
              <a:t>Il linguaggio è “un fatto” della politica alla stregua degli altri fatti</a:t>
            </a:r>
          </a:p>
          <a:p>
            <a:pPr>
              <a:lnSpc>
                <a:spcPct val="90000"/>
              </a:lnSpc>
            </a:pPr>
            <a:r>
              <a:rPr lang="it-IT" altLang="it-IT" smtClean="0">
                <a:latin typeface="Garamond" pitchFamily="18" charset="0"/>
              </a:rPr>
              <a:t>Nelle tipologie il ruolo dei regimi è quasi inesistente. Solo Lasswell differenzia, ma in maniera dicotomica</a:t>
            </a:r>
          </a:p>
          <a:p>
            <a:pPr>
              <a:lnSpc>
                <a:spcPct val="90000"/>
              </a:lnSpc>
            </a:pPr>
            <a:r>
              <a:rPr lang="it-IT" altLang="it-IT" smtClean="0">
                <a:latin typeface="Garamond" pitchFamily="18" charset="0"/>
              </a:rPr>
              <a:t>Ruoli politici non articolati</a:t>
            </a:r>
          </a:p>
          <a:p>
            <a:pPr>
              <a:lnSpc>
                <a:spcPct val="90000"/>
              </a:lnSpc>
            </a:pPr>
            <a:r>
              <a:rPr lang="it-IT" altLang="it-IT" smtClean="0">
                <a:latin typeface="Garamond" pitchFamily="18" charset="0"/>
              </a:rPr>
              <a:t>Situazioni non specificate</a:t>
            </a:r>
          </a:p>
          <a:p>
            <a:pPr>
              <a:lnSpc>
                <a:spcPct val="90000"/>
              </a:lnSpc>
              <a:buFont typeface="Wingdings" pitchFamily="2" charset="2"/>
              <a:buNone/>
            </a:pPr>
            <a:endParaRPr lang="it-IT" altLang="it-IT" smtClean="0">
              <a:latin typeface="Garamond" pitchFamily="18" charset="0"/>
            </a:endParaRPr>
          </a:p>
        </p:txBody>
      </p:sp>
    </p:spTree>
    <p:extLst>
      <p:ext uri="{BB962C8B-B14F-4D97-AF65-F5344CB8AC3E}">
        <p14:creationId xmlns:p14="http://schemas.microsoft.com/office/powerpoint/2010/main" val="29924374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it-IT" altLang="it-IT" smtClean="0">
                <a:latin typeface="Garamond" pitchFamily="18" charset="0"/>
              </a:rPr>
              <a:t>Conclusioni Fedel. Come porre rimedio?</a:t>
            </a:r>
          </a:p>
        </p:txBody>
      </p:sp>
      <p:sp>
        <p:nvSpPr>
          <p:cNvPr id="45059" name="Rectangle 3"/>
          <p:cNvSpPr>
            <a:spLocks noGrp="1" noChangeArrowheads="1"/>
          </p:cNvSpPr>
          <p:nvPr>
            <p:ph type="body" idx="1"/>
          </p:nvPr>
        </p:nvSpPr>
        <p:spPr/>
        <p:txBody>
          <a:bodyPr/>
          <a:lstStyle/>
          <a:p>
            <a:pPr>
              <a:lnSpc>
                <a:spcPct val="90000"/>
              </a:lnSpc>
            </a:pPr>
            <a:r>
              <a:rPr lang="it-IT" altLang="it-IT" smtClean="0">
                <a:latin typeface="Garamond" pitchFamily="18" charset="0"/>
              </a:rPr>
              <a:t>Raffinare i termini del collegamento tra linguaggio e  contesti dell’azione politica</a:t>
            </a:r>
          </a:p>
          <a:p>
            <a:pPr>
              <a:lnSpc>
                <a:spcPct val="90000"/>
              </a:lnSpc>
            </a:pPr>
            <a:r>
              <a:rPr lang="it-IT" altLang="it-IT" smtClean="0">
                <a:latin typeface="Garamond" pitchFamily="18" charset="0"/>
              </a:rPr>
              <a:t>Approfondire la riflessione sulle situazioni e sulle circostanze (esempio: tipizzare le crisi)</a:t>
            </a:r>
          </a:p>
          <a:p>
            <a:pPr>
              <a:lnSpc>
                <a:spcPct val="90000"/>
              </a:lnSpc>
            </a:pPr>
            <a:r>
              <a:rPr lang="it-IT" altLang="it-IT" smtClean="0">
                <a:latin typeface="Garamond" pitchFamily="18" charset="0"/>
              </a:rPr>
              <a:t>Studiare gli stili del linguaggio, ossia i metodi con cui gli attori impiegano le parole nel senso dell’argomentazione o dell’emotivismo</a:t>
            </a:r>
          </a:p>
          <a:p>
            <a:pPr>
              <a:lnSpc>
                <a:spcPct val="90000"/>
              </a:lnSpc>
            </a:pPr>
            <a:r>
              <a:rPr lang="it-IT" altLang="it-IT" smtClean="0">
                <a:latin typeface="Garamond" pitchFamily="18" charset="0"/>
              </a:rPr>
              <a:t>Indagare le differenze tra assetti istituzionali e sistemi di partito delle diverse democrazie</a:t>
            </a:r>
          </a:p>
        </p:txBody>
      </p:sp>
    </p:spTree>
    <p:extLst>
      <p:ext uri="{BB962C8B-B14F-4D97-AF65-F5344CB8AC3E}">
        <p14:creationId xmlns:p14="http://schemas.microsoft.com/office/powerpoint/2010/main" val="328102075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it-IT" altLang="it-IT" b="0" smtClean="0">
                <a:latin typeface="Garamond" pitchFamily="18" charset="0"/>
              </a:rPr>
              <a:t>Le dichiarazioni programmatiche del primo ministro</a:t>
            </a:r>
          </a:p>
        </p:txBody>
      </p:sp>
      <p:sp>
        <p:nvSpPr>
          <p:cNvPr id="46083" name="Rectangle 3"/>
          <p:cNvSpPr>
            <a:spLocks noGrp="1" noChangeArrowheads="1"/>
          </p:cNvSpPr>
          <p:nvPr>
            <p:ph type="body" idx="1"/>
          </p:nvPr>
        </p:nvSpPr>
        <p:spPr/>
        <p:txBody>
          <a:bodyPr/>
          <a:lstStyle/>
          <a:p>
            <a:r>
              <a:rPr lang="it-IT" altLang="it-IT" smtClean="0">
                <a:latin typeface="Garamond" pitchFamily="18" charset="0"/>
              </a:rPr>
              <a:t>Ricognizione dei simboli invocati dal capo del governo che possono fare da spia del funzionamento di questo ruolo istituzionale</a:t>
            </a:r>
          </a:p>
          <a:p>
            <a:r>
              <a:rPr lang="it-IT" altLang="it-IT" smtClean="0">
                <a:latin typeface="Garamond" pitchFamily="18" charset="0"/>
              </a:rPr>
              <a:t>Si studia il linguaggio per indagare più in profondità (o da un’altra visuale) il funzionamento delle istituzioni?</a:t>
            </a:r>
          </a:p>
          <a:p>
            <a:r>
              <a:rPr lang="it-IT" altLang="it-IT" smtClean="0">
                <a:latin typeface="Garamond" pitchFamily="18" charset="0"/>
              </a:rPr>
              <a:t>Si studia il linguaggio per verificare quanto le istituzioni condizionino lo svolgimento del ruolo politico, tra cui l’uso della lingua?</a:t>
            </a:r>
          </a:p>
        </p:txBody>
      </p:sp>
    </p:spTree>
    <p:extLst>
      <p:ext uri="{BB962C8B-B14F-4D97-AF65-F5344CB8AC3E}">
        <p14:creationId xmlns:p14="http://schemas.microsoft.com/office/powerpoint/2010/main" val="366143636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it-IT" altLang="it-IT" sz="3000" b="0" smtClean="0">
                <a:latin typeface="Garamond" pitchFamily="18" charset="0"/>
              </a:rPr>
              <a:t>Le dichiarazioni programmatiche del primo ministro: discorsi oggetto dell’indagine</a:t>
            </a:r>
          </a:p>
        </p:txBody>
      </p:sp>
      <p:sp>
        <p:nvSpPr>
          <p:cNvPr id="47107" name="Rectangle 3"/>
          <p:cNvSpPr>
            <a:spLocks noGrp="1" noChangeArrowheads="1"/>
          </p:cNvSpPr>
          <p:nvPr>
            <p:ph type="body" idx="1"/>
          </p:nvPr>
        </p:nvSpPr>
        <p:spPr>
          <a:xfrm>
            <a:off x="822960" y="1340768"/>
            <a:ext cx="7520940" cy="3339709"/>
          </a:xfrm>
        </p:spPr>
        <p:txBody>
          <a:bodyPr>
            <a:normAutofit fontScale="92500" lnSpcReduction="20000"/>
          </a:bodyPr>
          <a:lstStyle/>
          <a:p>
            <a:pPr>
              <a:lnSpc>
                <a:spcPct val="90000"/>
              </a:lnSpc>
            </a:pPr>
            <a:r>
              <a:rPr lang="it-IT" altLang="it-IT" sz="2600" dirty="0" smtClean="0">
                <a:latin typeface="Garamond" pitchFamily="18" charset="0"/>
              </a:rPr>
              <a:t>Italia: </a:t>
            </a:r>
          </a:p>
          <a:p>
            <a:pPr lvl="1">
              <a:lnSpc>
                <a:spcPct val="90000"/>
              </a:lnSpc>
            </a:pPr>
            <a:r>
              <a:rPr lang="it-IT" altLang="it-IT" sz="2200" dirty="0" smtClean="0">
                <a:latin typeface="Garamond" pitchFamily="18" charset="0"/>
              </a:rPr>
              <a:t>IV legislatura: Moro, 1963, Dc</a:t>
            </a:r>
          </a:p>
          <a:p>
            <a:pPr lvl="1">
              <a:lnSpc>
                <a:spcPct val="90000"/>
              </a:lnSpc>
            </a:pPr>
            <a:r>
              <a:rPr lang="it-IT" altLang="it-IT" sz="2200" dirty="0" smtClean="0">
                <a:latin typeface="Garamond" pitchFamily="18" charset="0"/>
              </a:rPr>
              <a:t>VI legislatura: Andreotti, 1972, Dc</a:t>
            </a:r>
          </a:p>
          <a:p>
            <a:pPr lvl="1">
              <a:lnSpc>
                <a:spcPct val="90000"/>
              </a:lnSpc>
            </a:pPr>
            <a:r>
              <a:rPr lang="it-IT" altLang="it-IT" sz="2200" dirty="0" smtClean="0">
                <a:latin typeface="Garamond" pitchFamily="18" charset="0"/>
              </a:rPr>
              <a:t>VIII legislatura: Forlani, 1980, Dc</a:t>
            </a:r>
          </a:p>
          <a:p>
            <a:pPr lvl="1">
              <a:lnSpc>
                <a:spcPct val="90000"/>
              </a:lnSpc>
            </a:pPr>
            <a:r>
              <a:rPr lang="it-IT" altLang="it-IT" sz="2200" dirty="0" smtClean="0">
                <a:latin typeface="Garamond" pitchFamily="18" charset="0"/>
              </a:rPr>
              <a:t>IX legislatura: Craxi, 1983, Psi</a:t>
            </a:r>
          </a:p>
          <a:p>
            <a:pPr>
              <a:lnSpc>
                <a:spcPct val="90000"/>
              </a:lnSpc>
            </a:pPr>
            <a:r>
              <a:rPr lang="it-IT" altLang="it-IT" sz="2600" dirty="0" smtClean="0">
                <a:latin typeface="Garamond" pitchFamily="18" charset="0"/>
              </a:rPr>
              <a:t>Germania Federale</a:t>
            </a:r>
          </a:p>
          <a:p>
            <a:pPr lvl="1">
              <a:lnSpc>
                <a:spcPct val="90000"/>
              </a:lnSpc>
            </a:pPr>
            <a:r>
              <a:rPr lang="it-IT" altLang="it-IT" sz="2200" dirty="0" smtClean="0">
                <a:latin typeface="Garamond" pitchFamily="18" charset="0"/>
              </a:rPr>
              <a:t>IV legislatura: </a:t>
            </a:r>
            <a:r>
              <a:rPr lang="it-IT" altLang="it-IT" sz="2200" dirty="0" err="1" smtClean="0">
                <a:latin typeface="Garamond" pitchFamily="18" charset="0"/>
              </a:rPr>
              <a:t>Ehrard</a:t>
            </a:r>
            <a:r>
              <a:rPr lang="it-IT" altLang="it-IT" sz="2200" dirty="0" smtClean="0">
                <a:latin typeface="Garamond" pitchFamily="18" charset="0"/>
              </a:rPr>
              <a:t>, 1963, Cdu</a:t>
            </a:r>
          </a:p>
          <a:p>
            <a:pPr lvl="1">
              <a:lnSpc>
                <a:spcPct val="90000"/>
              </a:lnSpc>
            </a:pPr>
            <a:r>
              <a:rPr lang="it-IT" altLang="it-IT" sz="2200" dirty="0" smtClean="0">
                <a:latin typeface="Garamond" pitchFamily="18" charset="0"/>
              </a:rPr>
              <a:t>IX legislatura: Schmidt, 1980, </a:t>
            </a:r>
            <a:r>
              <a:rPr lang="it-IT" altLang="it-IT" sz="2200" dirty="0" err="1" smtClean="0">
                <a:latin typeface="Garamond" pitchFamily="18" charset="0"/>
              </a:rPr>
              <a:t>Spd</a:t>
            </a:r>
            <a:endParaRPr lang="it-IT" altLang="it-IT" sz="2200" dirty="0" smtClean="0">
              <a:latin typeface="Garamond" pitchFamily="18" charset="0"/>
            </a:endParaRPr>
          </a:p>
          <a:p>
            <a:pPr>
              <a:lnSpc>
                <a:spcPct val="90000"/>
              </a:lnSpc>
            </a:pPr>
            <a:r>
              <a:rPr lang="it-IT" altLang="it-IT" sz="2600" dirty="0" smtClean="0">
                <a:latin typeface="Garamond" pitchFamily="18" charset="0"/>
              </a:rPr>
              <a:t>Gran Bretagna</a:t>
            </a:r>
          </a:p>
          <a:p>
            <a:pPr lvl="1">
              <a:lnSpc>
                <a:spcPct val="90000"/>
              </a:lnSpc>
            </a:pPr>
            <a:r>
              <a:rPr lang="it-IT" altLang="it-IT" sz="2200" dirty="0" smtClean="0">
                <a:latin typeface="Garamond" pitchFamily="18" charset="0"/>
              </a:rPr>
              <a:t>Wilson, 1966, </a:t>
            </a:r>
            <a:r>
              <a:rPr lang="it-IT" altLang="it-IT" sz="2200" dirty="0" err="1" smtClean="0">
                <a:latin typeface="Garamond" pitchFamily="18" charset="0"/>
              </a:rPr>
              <a:t>Labour</a:t>
            </a:r>
            <a:endParaRPr lang="it-IT" altLang="it-IT" sz="2200" dirty="0" smtClean="0">
              <a:latin typeface="Garamond" pitchFamily="18" charset="0"/>
            </a:endParaRPr>
          </a:p>
          <a:p>
            <a:pPr lvl="1">
              <a:lnSpc>
                <a:spcPct val="90000"/>
              </a:lnSpc>
            </a:pPr>
            <a:r>
              <a:rPr lang="it-IT" altLang="it-IT" sz="2200" dirty="0" smtClean="0">
                <a:latin typeface="Garamond" pitchFamily="18" charset="0"/>
              </a:rPr>
              <a:t>Thatcher, 1979, Conservative</a:t>
            </a:r>
          </a:p>
          <a:p>
            <a:pPr lvl="1">
              <a:lnSpc>
                <a:spcPct val="90000"/>
              </a:lnSpc>
              <a:buFont typeface="Wingdings" pitchFamily="2" charset="2"/>
              <a:buNone/>
            </a:pPr>
            <a:endParaRPr lang="it-IT" altLang="it-IT" sz="2200" dirty="0" smtClean="0">
              <a:latin typeface="Garamond" pitchFamily="18" charset="0"/>
            </a:endParaRPr>
          </a:p>
          <a:p>
            <a:pPr>
              <a:lnSpc>
                <a:spcPct val="90000"/>
              </a:lnSpc>
            </a:pPr>
            <a:endParaRPr lang="it-IT" altLang="it-IT" sz="2600" dirty="0" smtClean="0">
              <a:latin typeface="Garamond" pitchFamily="18" charset="0"/>
            </a:endParaRPr>
          </a:p>
        </p:txBody>
      </p:sp>
    </p:spTree>
    <p:extLst>
      <p:ext uri="{BB962C8B-B14F-4D97-AF65-F5344CB8AC3E}">
        <p14:creationId xmlns:p14="http://schemas.microsoft.com/office/powerpoint/2010/main" val="73286771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it-IT" altLang="it-IT" sz="1600" b="0" dirty="0" smtClean="0">
                <a:latin typeface="Garamond" pitchFamily="18" charset="0"/>
              </a:rPr>
              <a:t>Le dichiarazioni programmatiche del primo ministro: contesto istituzionale</a:t>
            </a:r>
          </a:p>
        </p:txBody>
      </p:sp>
      <p:sp>
        <p:nvSpPr>
          <p:cNvPr id="48131" name="Rectangle 3"/>
          <p:cNvSpPr>
            <a:spLocks noGrp="1" noChangeArrowheads="1"/>
          </p:cNvSpPr>
          <p:nvPr>
            <p:ph type="body" idx="1"/>
          </p:nvPr>
        </p:nvSpPr>
        <p:spPr/>
        <p:txBody>
          <a:bodyPr>
            <a:normAutofit fontScale="92500" lnSpcReduction="10000"/>
          </a:bodyPr>
          <a:lstStyle/>
          <a:p>
            <a:r>
              <a:rPr lang="it-IT" altLang="it-IT" sz="2600" dirty="0" smtClean="0">
                <a:latin typeface="Garamond" pitchFamily="18" charset="0"/>
              </a:rPr>
              <a:t>Democrazia parlamentare</a:t>
            </a:r>
          </a:p>
          <a:p>
            <a:r>
              <a:rPr lang="it-IT" altLang="it-IT" sz="2600" dirty="0" smtClean="0">
                <a:latin typeface="Garamond" pitchFamily="18" charset="0"/>
              </a:rPr>
              <a:t>Sistema partitico</a:t>
            </a:r>
          </a:p>
          <a:p>
            <a:r>
              <a:rPr lang="it-IT" altLang="it-IT" sz="2600" dirty="0" smtClean="0">
                <a:latin typeface="Garamond" pitchFamily="18" charset="0"/>
              </a:rPr>
              <a:t>Modalità di formazione dei governi relativamente a </a:t>
            </a:r>
          </a:p>
          <a:p>
            <a:pPr lvl="1"/>
            <a:r>
              <a:rPr lang="it-IT" altLang="it-IT" sz="2200" dirty="0" smtClean="0">
                <a:latin typeface="Garamond" pitchFamily="18" charset="0"/>
              </a:rPr>
              <a:t>Esistenza o meno di un rapporto di immediatezza tra voto degli elettori e scelta del governo</a:t>
            </a:r>
          </a:p>
          <a:p>
            <a:pPr lvl="1"/>
            <a:r>
              <a:rPr lang="it-IT" altLang="it-IT" sz="2200" dirty="0" smtClean="0">
                <a:latin typeface="Garamond" pitchFamily="18" charset="0"/>
              </a:rPr>
              <a:t>Dislocazione del discorso programmatico del capo dell’esecutivo in rapporto al timing della relazione fiduciaria tra governo e parlamento.</a:t>
            </a:r>
          </a:p>
          <a:p>
            <a:pPr lvl="2"/>
            <a:r>
              <a:rPr lang="it-IT" altLang="it-IT" sz="2100" dirty="0" smtClean="0">
                <a:latin typeface="Garamond" pitchFamily="18" charset="0"/>
              </a:rPr>
              <a:t>Italia: prima</a:t>
            </a:r>
          </a:p>
          <a:p>
            <a:pPr lvl="2"/>
            <a:r>
              <a:rPr lang="it-IT" altLang="it-IT" sz="2100" dirty="0" smtClean="0">
                <a:latin typeface="Garamond" pitchFamily="18" charset="0"/>
              </a:rPr>
              <a:t>Germania: dopo</a:t>
            </a:r>
          </a:p>
          <a:p>
            <a:pPr lvl="2"/>
            <a:r>
              <a:rPr lang="it-IT" altLang="it-IT" sz="2100" dirty="0" smtClean="0">
                <a:latin typeface="Garamond" pitchFamily="18" charset="0"/>
              </a:rPr>
              <a:t>Gran Bretagna: non necessità di un voto formale di fiducia</a:t>
            </a:r>
          </a:p>
        </p:txBody>
      </p:sp>
    </p:spTree>
    <p:extLst>
      <p:ext uri="{BB962C8B-B14F-4D97-AF65-F5344CB8AC3E}">
        <p14:creationId xmlns:p14="http://schemas.microsoft.com/office/powerpoint/2010/main" val="352153871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it-IT" altLang="it-IT" sz="2400" b="0" dirty="0" smtClean="0">
                <a:latin typeface="Garamond" pitchFamily="18" charset="0"/>
              </a:rPr>
              <a:t>Le dichiarazioni programmatiche del primo ministro: il metodo</a:t>
            </a:r>
          </a:p>
        </p:txBody>
      </p:sp>
      <p:sp>
        <p:nvSpPr>
          <p:cNvPr id="49155" name="Rectangle 3"/>
          <p:cNvSpPr>
            <a:spLocks noGrp="1" noChangeArrowheads="1"/>
          </p:cNvSpPr>
          <p:nvPr>
            <p:ph type="body" idx="1"/>
          </p:nvPr>
        </p:nvSpPr>
        <p:spPr/>
        <p:txBody>
          <a:bodyPr>
            <a:normAutofit fontScale="92500" lnSpcReduction="10000"/>
          </a:bodyPr>
          <a:lstStyle/>
          <a:p>
            <a:r>
              <a:rPr lang="it-IT" altLang="it-IT" sz="2600" smtClean="0">
                <a:latin typeface="Garamond" pitchFamily="18" charset="0"/>
              </a:rPr>
              <a:t>Metodi qualitativi e quantitativi: un’introduzione di vantaggi e svantaggi</a:t>
            </a:r>
          </a:p>
          <a:p>
            <a:r>
              <a:rPr lang="it-IT" altLang="it-IT" sz="2600" smtClean="0">
                <a:latin typeface="Garamond" pitchFamily="18" charset="0"/>
              </a:rPr>
              <a:t>Analisi delle frequenze: dal testo vengono selezionati alcuni simboli denotanti aspetti politici reputati fondamentali ; i simboli poi vengono classificati in categorie di contenuto; dopo avviene il conteggio</a:t>
            </a:r>
          </a:p>
          <a:p>
            <a:r>
              <a:rPr lang="it-IT" altLang="it-IT" sz="2600" smtClean="0">
                <a:latin typeface="Garamond" pitchFamily="18" charset="0"/>
              </a:rPr>
              <a:t>Svantaggi: il calcolo dei simboli implica operazioni che toccano solo la superficie semantica del discorso</a:t>
            </a:r>
          </a:p>
          <a:p>
            <a:r>
              <a:rPr lang="it-IT" altLang="it-IT" sz="2600" smtClean="0">
                <a:latin typeface="Garamond" pitchFamily="18" charset="0"/>
              </a:rPr>
              <a:t>Non vengono evidenziati i significati latenti</a:t>
            </a:r>
          </a:p>
        </p:txBody>
      </p:sp>
    </p:spTree>
    <p:extLst>
      <p:ext uri="{BB962C8B-B14F-4D97-AF65-F5344CB8AC3E}">
        <p14:creationId xmlns:p14="http://schemas.microsoft.com/office/powerpoint/2010/main" val="140779093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it-IT" altLang="it-IT" sz="3400" b="0" smtClean="0">
                <a:latin typeface="Garamond" pitchFamily="18" charset="0"/>
              </a:rPr>
              <a:t>Le dichiarazioni programmatiche del primo ministro: il metodo</a:t>
            </a:r>
          </a:p>
        </p:txBody>
      </p:sp>
      <p:sp>
        <p:nvSpPr>
          <p:cNvPr id="50179" name="Rectangle 3"/>
          <p:cNvSpPr>
            <a:spLocks noGrp="1" noChangeArrowheads="1"/>
          </p:cNvSpPr>
          <p:nvPr>
            <p:ph type="body" idx="1"/>
          </p:nvPr>
        </p:nvSpPr>
        <p:spPr>
          <a:xfrm>
            <a:off x="822960" y="1412776"/>
            <a:ext cx="7520940" cy="3267701"/>
          </a:xfrm>
        </p:spPr>
        <p:txBody>
          <a:bodyPr>
            <a:normAutofit fontScale="85000" lnSpcReduction="20000"/>
          </a:bodyPr>
          <a:lstStyle/>
          <a:p>
            <a:r>
              <a:rPr lang="it-IT" altLang="it-IT" sz="2600" dirty="0" smtClean="0">
                <a:latin typeface="Garamond" pitchFamily="18" charset="0"/>
              </a:rPr>
              <a:t>Simboli positivi e negativi</a:t>
            </a:r>
          </a:p>
          <a:p>
            <a:r>
              <a:rPr lang="it-IT" altLang="it-IT" sz="2600" dirty="0" smtClean="0">
                <a:latin typeface="Garamond" pitchFamily="18" charset="0"/>
              </a:rPr>
              <a:t>Simbolo: significato (valorizzato o svalorizzato) espresso dai segni linguistici</a:t>
            </a:r>
          </a:p>
          <a:p>
            <a:r>
              <a:rPr lang="it-IT" altLang="it-IT" sz="2600" dirty="0" smtClean="0">
                <a:latin typeface="Garamond" pitchFamily="18" charset="0"/>
              </a:rPr>
              <a:t>Costruzione della griglia: </a:t>
            </a:r>
          </a:p>
          <a:p>
            <a:pPr lvl="1"/>
            <a:r>
              <a:rPr lang="it-IT" altLang="it-IT" sz="2200" dirty="0" smtClean="0">
                <a:latin typeface="Garamond" pitchFamily="18" charset="0"/>
              </a:rPr>
              <a:t>Simboli dello stato</a:t>
            </a:r>
          </a:p>
          <a:p>
            <a:pPr lvl="1"/>
            <a:r>
              <a:rPr lang="it-IT" altLang="it-IT" sz="2200" dirty="0" smtClean="0">
                <a:latin typeface="Garamond" pitchFamily="18" charset="0"/>
              </a:rPr>
              <a:t>Simboli della società,</a:t>
            </a:r>
          </a:p>
          <a:p>
            <a:pPr lvl="1"/>
            <a:r>
              <a:rPr lang="it-IT" altLang="it-IT" sz="2200" dirty="0" smtClean="0">
                <a:latin typeface="Garamond" pitchFamily="18" charset="0"/>
              </a:rPr>
              <a:t>Simboli dei partiti, </a:t>
            </a:r>
          </a:p>
          <a:p>
            <a:pPr lvl="1"/>
            <a:r>
              <a:rPr lang="it-IT" altLang="it-IT" sz="2200" dirty="0" smtClean="0">
                <a:latin typeface="Garamond" pitchFamily="18" charset="0"/>
              </a:rPr>
              <a:t>Simboli dell’ordine interstatale</a:t>
            </a:r>
          </a:p>
          <a:p>
            <a:r>
              <a:rPr lang="it-IT" altLang="it-IT" sz="2600" dirty="0" smtClean="0">
                <a:latin typeface="Garamond" pitchFamily="18" charset="0"/>
              </a:rPr>
              <a:t>Interpretare: fare corrispondere al contenuto concettuale di queste categorie i significati via via veicolati dal linguaggio</a:t>
            </a:r>
          </a:p>
          <a:p>
            <a:pPr lvl="1"/>
            <a:endParaRPr lang="it-IT" altLang="it-IT" sz="2200" dirty="0" smtClean="0">
              <a:latin typeface="Garamond" pitchFamily="18" charset="0"/>
            </a:endParaRPr>
          </a:p>
          <a:p>
            <a:pPr lvl="1">
              <a:buFont typeface="Wingdings" pitchFamily="2" charset="2"/>
              <a:buNone/>
            </a:pPr>
            <a:endParaRPr lang="it-IT" altLang="it-IT" sz="2200" dirty="0" smtClean="0">
              <a:latin typeface="Garamond" pitchFamily="18" charset="0"/>
            </a:endParaRPr>
          </a:p>
        </p:txBody>
      </p:sp>
    </p:spTree>
    <p:extLst>
      <p:ext uri="{BB962C8B-B14F-4D97-AF65-F5344CB8AC3E}">
        <p14:creationId xmlns:p14="http://schemas.microsoft.com/office/powerpoint/2010/main" val="365225714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395288" y="260350"/>
            <a:ext cx="7543800" cy="1295400"/>
          </a:xfrm>
        </p:spPr>
        <p:txBody>
          <a:bodyPr/>
          <a:lstStyle/>
          <a:p>
            <a:r>
              <a:rPr lang="it-IT" altLang="it-IT" sz="2000" b="0" dirty="0" smtClean="0">
                <a:latin typeface="Garamond" pitchFamily="18" charset="0"/>
              </a:rPr>
              <a:t>Le dichiarazioni programmatiche del primo ministro: il metodo</a:t>
            </a:r>
          </a:p>
        </p:txBody>
      </p:sp>
      <p:sp>
        <p:nvSpPr>
          <p:cNvPr id="51203" name="Rectangle 3"/>
          <p:cNvSpPr>
            <a:spLocks noGrp="1" noChangeArrowheads="1"/>
          </p:cNvSpPr>
          <p:nvPr>
            <p:ph type="body" idx="1"/>
          </p:nvPr>
        </p:nvSpPr>
        <p:spPr>
          <a:xfrm>
            <a:off x="822960" y="1412776"/>
            <a:ext cx="7520940" cy="3267701"/>
          </a:xfrm>
        </p:spPr>
        <p:txBody>
          <a:bodyPr>
            <a:normAutofit fontScale="85000" lnSpcReduction="20000"/>
          </a:bodyPr>
          <a:lstStyle/>
          <a:p>
            <a:pPr>
              <a:lnSpc>
                <a:spcPct val="90000"/>
              </a:lnSpc>
            </a:pPr>
            <a:r>
              <a:rPr lang="it-IT" altLang="it-IT" sz="2600" dirty="0" smtClean="0">
                <a:latin typeface="Garamond" pitchFamily="18" charset="0"/>
              </a:rPr>
              <a:t>Unità di analisi: unità linguistica di senso compiuto</a:t>
            </a:r>
          </a:p>
          <a:p>
            <a:pPr>
              <a:lnSpc>
                <a:spcPct val="90000"/>
              </a:lnSpc>
            </a:pPr>
            <a:r>
              <a:rPr lang="it-IT" altLang="it-IT" sz="2600" dirty="0" smtClean="0">
                <a:latin typeface="Garamond" pitchFamily="18" charset="0"/>
              </a:rPr>
              <a:t>L’individuazione del simbolo avviene quando un significato avente funzione valorizzante è incluso nell’unità di senso compiuto</a:t>
            </a:r>
          </a:p>
          <a:p>
            <a:pPr>
              <a:lnSpc>
                <a:spcPct val="90000"/>
              </a:lnSpc>
            </a:pPr>
            <a:r>
              <a:rPr lang="it-IT" altLang="it-IT" sz="2600" dirty="0" smtClean="0">
                <a:latin typeface="Garamond" pitchFamily="18" charset="0"/>
              </a:rPr>
              <a:t>Simboli a grappolo: insieme di simboli contenuti in una o più unità di senso compiuto fra loro contigue e costituenti una parte relativamente autonoma del discorso</a:t>
            </a:r>
          </a:p>
          <a:p>
            <a:pPr>
              <a:lnSpc>
                <a:spcPct val="90000"/>
              </a:lnSpc>
            </a:pPr>
            <a:r>
              <a:rPr lang="it-IT" altLang="it-IT" sz="2600" dirty="0" smtClean="0">
                <a:latin typeface="Garamond" pitchFamily="18" charset="0"/>
              </a:rPr>
              <a:t>“Un grappolo non è l’anello di un ragionamento deduttivo, ma un elemento spazialmente e temporalmente definito di una costruzione linguistica atta a persuadere” </a:t>
            </a:r>
            <a:r>
              <a:rPr lang="it-IT" altLang="it-IT" sz="2600" u="sng" dirty="0" smtClean="0">
                <a:latin typeface="Garamond" pitchFamily="18" charset="0"/>
              </a:rPr>
              <a:t>Cfr. diversi contesti istituzionali!</a:t>
            </a:r>
          </a:p>
        </p:txBody>
      </p:sp>
    </p:spTree>
    <p:extLst>
      <p:ext uri="{BB962C8B-B14F-4D97-AF65-F5344CB8AC3E}">
        <p14:creationId xmlns:p14="http://schemas.microsoft.com/office/powerpoint/2010/main" val="148876957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684213" y="260350"/>
            <a:ext cx="7543800" cy="1295400"/>
          </a:xfrm>
        </p:spPr>
        <p:txBody>
          <a:bodyPr/>
          <a:lstStyle/>
          <a:p>
            <a:r>
              <a:rPr lang="it-IT" altLang="it-IT" sz="3400" b="0" dirty="0" smtClean="0">
                <a:latin typeface="Garamond" pitchFamily="18" charset="0"/>
              </a:rPr>
              <a:t>Le dichiarazioni programmatiche del primo ministro: il metodo</a:t>
            </a:r>
          </a:p>
        </p:txBody>
      </p:sp>
      <p:sp>
        <p:nvSpPr>
          <p:cNvPr id="52227" name="Rectangle 3"/>
          <p:cNvSpPr>
            <a:spLocks noGrp="1" noChangeArrowheads="1"/>
          </p:cNvSpPr>
          <p:nvPr>
            <p:ph type="body" idx="1"/>
          </p:nvPr>
        </p:nvSpPr>
        <p:spPr>
          <a:xfrm>
            <a:off x="755576" y="2348880"/>
            <a:ext cx="7520940" cy="3579849"/>
          </a:xfrm>
        </p:spPr>
        <p:txBody>
          <a:bodyPr/>
          <a:lstStyle/>
          <a:p>
            <a:r>
              <a:rPr lang="it-IT" altLang="it-IT" dirty="0" smtClean="0">
                <a:latin typeface="Garamond" pitchFamily="18" charset="0"/>
              </a:rPr>
              <a:t>Presenza d simboli forti che hanno una funzione </a:t>
            </a:r>
            <a:r>
              <a:rPr lang="it-IT" altLang="it-IT" dirty="0" err="1" smtClean="0">
                <a:latin typeface="Garamond" pitchFamily="18" charset="0"/>
              </a:rPr>
              <a:t>agglutinatrice</a:t>
            </a:r>
            <a:r>
              <a:rPr lang="it-IT" altLang="it-IT" dirty="0" smtClean="0">
                <a:latin typeface="Garamond" pitchFamily="18" charset="0"/>
              </a:rPr>
              <a:t> o esercitano influenza su altri simboli</a:t>
            </a:r>
          </a:p>
          <a:p>
            <a:r>
              <a:rPr lang="it-IT" altLang="it-IT" dirty="0" smtClean="0">
                <a:latin typeface="Garamond" pitchFamily="18" charset="0"/>
              </a:rPr>
              <a:t>La reggenza può consistere in un nesso di implicazione o di derivazione logica, o di causazione o di condizionamento emotivo</a:t>
            </a:r>
          </a:p>
          <a:p>
            <a:endParaRPr lang="it-IT" altLang="it-IT" dirty="0" smtClean="0"/>
          </a:p>
        </p:txBody>
      </p:sp>
    </p:spTree>
    <p:extLst>
      <p:ext uri="{BB962C8B-B14F-4D97-AF65-F5344CB8AC3E}">
        <p14:creationId xmlns:p14="http://schemas.microsoft.com/office/powerpoint/2010/main" val="29197457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it-IT" altLang="it-IT" smtClean="0">
                <a:latin typeface="Garamond" pitchFamily="18" charset="0"/>
              </a:rPr>
              <a:t>Il linguaggio politico: che cosa è?</a:t>
            </a:r>
          </a:p>
        </p:txBody>
      </p:sp>
      <p:sp>
        <p:nvSpPr>
          <p:cNvPr id="40963" name="Rectangle 3"/>
          <p:cNvSpPr>
            <a:spLocks noGrp="1" noChangeArrowheads="1"/>
          </p:cNvSpPr>
          <p:nvPr>
            <p:ph idx="1"/>
          </p:nvPr>
        </p:nvSpPr>
        <p:spPr/>
        <p:txBody>
          <a:bodyPr>
            <a:normAutofit lnSpcReduction="10000"/>
          </a:bodyPr>
          <a:lstStyle/>
          <a:p>
            <a:pPr eaLnBrk="1" hangingPunct="1">
              <a:lnSpc>
                <a:spcPct val="90000"/>
              </a:lnSpc>
              <a:defRPr/>
            </a:pPr>
            <a:r>
              <a:rPr lang="it-IT" sz="2600" smtClean="0">
                <a:effectLst>
                  <a:outerShdw blurRad="38100" dist="38100" dir="2700000" algn="tl">
                    <a:srgbClr val="C0C0C0"/>
                  </a:outerShdw>
                </a:effectLst>
                <a:latin typeface="Garamond" pitchFamily="18" charset="0"/>
              </a:rPr>
              <a:t>Le prime componenti del linguaggio politico</a:t>
            </a:r>
            <a:r>
              <a:rPr lang="it-IT" sz="2600" smtClean="0">
                <a:latin typeface="Garamond" pitchFamily="18" charset="0"/>
              </a:rPr>
              <a:t>:</a:t>
            </a:r>
          </a:p>
          <a:p>
            <a:pPr lvl="1" eaLnBrk="1" hangingPunct="1">
              <a:lnSpc>
                <a:spcPct val="90000"/>
              </a:lnSpc>
              <a:defRPr/>
            </a:pPr>
            <a:r>
              <a:rPr lang="it-IT" sz="2200" smtClean="0">
                <a:latin typeface="Garamond" pitchFamily="18" charset="0"/>
              </a:rPr>
              <a:t>Contenuto manifesto</a:t>
            </a:r>
          </a:p>
          <a:p>
            <a:pPr lvl="1" eaLnBrk="1" hangingPunct="1">
              <a:lnSpc>
                <a:spcPct val="90000"/>
              </a:lnSpc>
              <a:defRPr/>
            </a:pPr>
            <a:r>
              <a:rPr lang="it-IT" sz="2200" smtClean="0">
                <a:latin typeface="Garamond" pitchFamily="18" charset="0"/>
              </a:rPr>
              <a:t>Contenuto latente</a:t>
            </a:r>
          </a:p>
          <a:p>
            <a:pPr lvl="1" eaLnBrk="1" hangingPunct="1">
              <a:lnSpc>
                <a:spcPct val="90000"/>
              </a:lnSpc>
              <a:buFont typeface="Wingdings" pitchFamily="2" charset="2"/>
              <a:buNone/>
              <a:defRPr/>
            </a:pPr>
            <a:endParaRPr lang="it-IT" sz="2200" smtClean="0">
              <a:latin typeface="Garamond" pitchFamily="18" charset="0"/>
            </a:endParaRPr>
          </a:p>
          <a:p>
            <a:pPr lvl="2" eaLnBrk="1" hangingPunct="1">
              <a:lnSpc>
                <a:spcPct val="90000"/>
              </a:lnSpc>
              <a:defRPr/>
            </a:pPr>
            <a:r>
              <a:rPr lang="it-IT" sz="2100" smtClean="0">
                <a:latin typeface="Garamond" pitchFamily="18" charset="0"/>
              </a:rPr>
              <a:t>Emittenti  (studio della produzione) </a:t>
            </a:r>
          </a:p>
          <a:p>
            <a:pPr lvl="2" eaLnBrk="1" hangingPunct="1">
              <a:lnSpc>
                <a:spcPct val="90000"/>
              </a:lnSpc>
              <a:defRPr/>
            </a:pPr>
            <a:r>
              <a:rPr lang="it-IT" sz="2100" smtClean="0">
                <a:latin typeface="Garamond" pitchFamily="18" charset="0"/>
              </a:rPr>
              <a:t>Destinatari (studio della ricezione) </a:t>
            </a:r>
          </a:p>
          <a:p>
            <a:pPr lvl="1" eaLnBrk="1" hangingPunct="1">
              <a:lnSpc>
                <a:spcPct val="90000"/>
              </a:lnSpc>
              <a:defRPr/>
            </a:pPr>
            <a:endParaRPr lang="it-IT" sz="2200" smtClean="0">
              <a:latin typeface="Garamond" pitchFamily="18" charset="0"/>
            </a:endParaRPr>
          </a:p>
          <a:p>
            <a:pPr lvl="2" eaLnBrk="1" hangingPunct="1">
              <a:lnSpc>
                <a:spcPct val="90000"/>
              </a:lnSpc>
              <a:defRPr/>
            </a:pPr>
            <a:r>
              <a:rPr lang="it-IT" sz="2100" b="1" smtClean="0">
                <a:latin typeface="Garamond" pitchFamily="18" charset="0"/>
              </a:rPr>
              <a:t>Lo schema di Trupia: </a:t>
            </a:r>
          </a:p>
          <a:p>
            <a:pPr lvl="3" eaLnBrk="1" hangingPunct="1">
              <a:lnSpc>
                <a:spcPct val="90000"/>
              </a:lnSpc>
              <a:defRPr/>
            </a:pPr>
            <a:r>
              <a:rPr lang="it-IT" sz="1800" smtClean="0">
                <a:latin typeface="Garamond" pitchFamily="18" charset="0"/>
              </a:rPr>
              <a:t>Pensiero</a:t>
            </a:r>
          </a:p>
          <a:p>
            <a:pPr lvl="3" eaLnBrk="1" hangingPunct="1">
              <a:lnSpc>
                <a:spcPct val="90000"/>
              </a:lnSpc>
              <a:defRPr/>
            </a:pPr>
            <a:r>
              <a:rPr lang="it-IT" sz="1800" smtClean="0">
                <a:latin typeface="Garamond" pitchFamily="18" charset="0"/>
              </a:rPr>
              <a:t>Testo/Discorso</a:t>
            </a:r>
          </a:p>
          <a:p>
            <a:pPr lvl="3" eaLnBrk="1" hangingPunct="1">
              <a:lnSpc>
                <a:spcPct val="90000"/>
              </a:lnSpc>
              <a:defRPr/>
            </a:pPr>
            <a:r>
              <a:rPr lang="it-IT" sz="1800" smtClean="0">
                <a:latin typeface="Garamond" pitchFamily="18" charset="0"/>
              </a:rPr>
              <a:t>Contesto</a:t>
            </a:r>
          </a:p>
          <a:p>
            <a:pPr lvl="3" eaLnBrk="1" hangingPunct="1">
              <a:lnSpc>
                <a:spcPct val="90000"/>
              </a:lnSpc>
              <a:buFont typeface="Wingdings" pitchFamily="2" charset="2"/>
              <a:buNone/>
              <a:defRPr/>
            </a:pPr>
            <a:r>
              <a:rPr lang="it-IT" sz="1800" smtClean="0">
                <a:latin typeface="Garamond" pitchFamily="18" charset="0"/>
              </a:rPr>
              <a:t>Quali di questi elementi sono analizzabili scientificamente?</a:t>
            </a:r>
          </a:p>
        </p:txBody>
      </p:sp>
    </p:spTree>
    <p:extLst>
      <p:ext uri="{BB962C8B-B14F-4D97-AF65-F5344CB8AC3E}">
        <p14:creationId xmlns:p14="http://schemas.microsoft.com/office/powerpoint/2010/main" val="11310225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it-IT" altLang="it-IT" sz="3400" b="0" smtClean="0">
                <a:latin typeface="Garamond" pitchFamily="18" charset="0"/>
              </a:rPr>
              <a:t>Le dichiarazioni programmatiche del primo ministro: i risultati</a:t>
            </a:r>
          </a:p>
        </p:txBody>
      </p:sp>
      <p:graphicFrame>
        <p:nvGraphicFramePr>
          <p:cNvPr id="65574" name="Group 38"/>
          <p:cNvGraphicFramePr>
            <a:graphicFrameLocks noGrp="1"/>
          </p:cNvGraphicFramePr>
          <p:nvPr>
            <p:ph idx="1"/>
          </p:nvPr>
        </p:nvGraphicFramePr>
        <p:xfrm>
          <a:off x="457200" y="1719263"/>
          <a:ext cx="8229600" cy="4413248"/>
        </p:xfrm>
        <a:graphic>
          <a:graphicData uri="http://schemas.openxmlformats.org/drawingml/2006/table">
            <a:tbl>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882713">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it-IT" sz="2600" b="0" i="0" u="none" strike="noStrike" cap="none" normalizeH="0" baseline="0" smtClean="0">
                        <a:ln>
                          <a:noFill/>
                        </a:ln>
                        <a:solidFill>
                          <a:schemeClr val="tx1"/>
                        </a:solidFill>
                        <a:effectLst/>
                        <a:latin typeface="Arial"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2600" b="0" i="0" u="none" strike="noStrike" cap="none" normalizeH="0" baseline="0" smtClean="0">
                          <a:ln>
                            <a:noFill/>
                          </a:ln>
                          <a:solidFill>
                            <a:schemeClr val="tx1"/>
                          </a:solidFill>
                          <a:effectLst/>
                          <a:latin typeface="Arial" charset="0"/>
                        </a:rPr>
                        <a:t>Italia</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2600" b="0" i="0" u="none" strike="noStrike" cap="none" normalizeH="0" baseline="0" smtClean="0">
                          <a:ln>
                            <a:noFill/>
                          </a:ln>
                          <a:solidFill>
                            <a:schemeClr val="tx1"/>
                          </a:solidFill>
                          <a:effectLst/>
                          <a:latin typeface="Arial" charset="0"/>
                        </a:rPr>
                        <a:t>Germania</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2600" b="0" i="0" u="none" strike="noStrike" cap="none" normalizeH="0" baseline="0" smtClean="0">
                          <a:ln>
                            <a:noFill/>
                          </a:ln>
                          <a:solidFill>
                            <a:schemeClr val="tx1"/>
                          </a:solidFill>
                          <a:effectLst/>
                          <a:latin typeface="Arial" charset="0"/>
                        </a:rPr>
                        <a:t>GB</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882713">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2600" b="0" i="0" u="none" strike="noStrike" cap="none" normalizeH="0" baseline="0" smtClean="0">
                          <a:ln>
                            <a:noFill/>
                          </a:ln>
                          <a:solidFill>
                            <a:schemeClr val="tx1"/>
                          </a:solidFill>
                          <a:effectLst/>
                          <a:latin typeface="Arial" charset="0"/>
                        </a:rPr>
                        <a:t>Stato</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2600" b="0" i="0" u="none" strike="noStrike" cap="none" normalizeH="0" baseline="0" smtClean="0">
                          <a:ln>
                            <a:noFill/>
                          </a:ln>
                          <a:solidFill>
                            <a:schemeClr val="tx1"/>
                          </a:solidFill>
                          <a:effectLst/>
                          <a:latin typeface="Arial" charset="0"/>
                        </a:rPr>
                        <a:t>32,8%</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2600" b="0" i="0" u="none" strike="noStrike" cap="none" normalizeH="0" baseline="0" smtClean="0">
                          <a:ln>
                            <a:noFill/>
                          </a:ln>
                          <a:solidFill>
                            <a:schemeClr val="tx1"/>
                          </a:solidFill>
                          <a:effectLst/>
                          <a:latin typeface="Arial" charset="0"/>
                        </a:rPr>
                        <a:t>24,4%</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2600" b="0" i="0" u="none" strike="noStrike" cap="none" normalizeH="0" baseline="0" smtClean="0">
                          <a:ln>
                            <a:noFill/>
                          </a:ln>
                          <a:solidFill>
                            <a:schemeClr val="tx1"/>
                          </a:solidFill>
                          <a:effectLst/>
                          <a:latin typeface="Arial" charset="0"/>
                        </a:rPr>
                        <a:t>16,2%</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81126">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2600" b="0" i="0" u="none" strike="noStrike" cap="none" normalizeH="0" baseline="0" smtClean="0">
                          <a:ln>
                            <a:noFill/>
                          </a:ln>
                          <a:solidFill>
                            <a:schemeClr val="tx1"/>
                          </a:solidFill>
                          <a:effectLst/>
                          <a:latin typeface="Arial" charset="0"/>
                        </a:rPr>
                        <a:t>Partiti</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2600" b="0" i="0" u="none" strike="noStrike" cap="none" normalizeH="0" baseline="0" smtClean="0">
                          <a:ln>
                            <a:noFill/>
                          </a:ln>
                          <a:solidFill>
                            <a:schemeClr val="tx1"/>
                          </a:solidFill>
                          <a:effectLst/>
                          <a:latin typeface="Arial" charset="0"/>
                        </a:rPr>
                        <a:t>30,8%</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2600" b="0" i="0" u="none" strike="noStrike" cap="none" normalizeH="0" baseline="0" smtClean="0">
                          <a:ln>
                            <a:noFill/>
                          </a:ln>
                          <a:solidFill>
                            <a:schemeClr val="tx1"/>
                          </a:solidFill>
                          <a:effectLst/>
                          <a:latin typeface="Arial" charset="0"/>
                        </a:rPr>
                        <a:t>5,2%</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2600" b="0" i="0" u="none" strike="noStrike" cap="none" normalizeH="0" baseline="0" smtClean="0">
                          <a:ln>
                            <a:noFill/>
                          </a:ln>
                          <a:solidFill>
                            <a:schemeClr val="tx1"/>
                          </a:solidFill>
                          <a:effectLst/>
                          <a:latin typeface="Arial" charset="0"/>
                        </a:rPr>
                        <a:t>10,6%</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82713">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2600" b="0" i="0" u="none" strike="noStrike" cap="none" normalizeH="0" baseline="0" smtClean="0">
                          <a:ln>
                            <a:noFill/>
                          </a:ln>
                          <a:solidFill>
                            <a:schemeClr val="tx1"/>
                          </a:solidFill>
                          <a:effectLst/>
                          <a:latin typeface="Arial" charset="0"/>
                        </a:rPr>
                        <a:t>Società</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2600" b="0" i="0" u="none" strike="noStrike" cap="none" normalizeH="0" baseline="0" smtClean="0">
                          <a:ln>
                            <a:noFill/>
                          </a:ln>
                          <a:solidFill>
                            <a:schemeClr val="tx1"/>
                          </a:solidFill>
                          <a:effectLst/>
                          <a:latin typeface="Arial" charset="0"/>
                        </a:rPr>
                        <a:t>23,5%</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2600" b="0" i="0" u="none" strike="noStrike" cap="none" normalizeH="0" baseline="0" smtClean="0">
                          <a:ln>
                            <a:noFill/>
                          </a:ln>
                          <a:solidFill>
                            <a:schemeClr val="tx1"/>
                          </a:solidFill>
                          <a:effectLst/>
                          <a:latin typeface="Arial" charset="0"/>
                        </a:rPr>
                        <a:t>45%</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2600" b="0" i="0" u="none" strike="noStrike" cap="none" normalizeH="0" baseline="0" smtClean="0">
                          <a:ln>
                            <a:noFill/>
                          </a:ln>
                          <a:solidFill>
                            <a:schemeClr val="tx1"/>
                          </a:solidFill>
                          <a:effectLst/>
                          <a:latin typeface="Arial" charset="0"/>
                        </a:rPr>
                        <a:t>37,3%</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883983">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2600" b="0" i="0" u="none" strike="noStrike" cap="none" normalizeH="0" baseline="0" smtClean="0">
                          <a:ln>
                            <a:noFill/>
                          </a:ln>
                          <a:solidFill>
                            <a:schemeClr val="tx1"/>
                          </a:solidFill>
                          <a:effectLst/>
                          <a:latin typeface="Arial" charset="0"/>
                        </a:rPr>
                        <a:t>Ordine interstatale</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2600" b="0" i="0" u="none" strike="noStrike" cap="none" normalizeH="0" baseline="0" smtClean="0">
                          <a:ln>
                            <a:noFill/>
                          </a:ln>
                          <a:solidFill>
                            <a:schemeClr val="tx1"/>
                          </a:solidFill>
                          <a:effectLst/>
                          <a:latin typeface="Arial" charset="0"/>
                        </a:rPr>
                        <a:t>12%</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2600" b="0" i="0" u="none" strike="noStrike" cap="none" normalizeH="0" baseline="0" smtClean="0">
                          <a:ln>
                            <a:noFill/>
                          </a:ln>
                          <a:solidFill>
                            <a:schemeClr val="tx1"/>
                          </a:solidFill>
                          <a:effectLst/>
                          <a:latin typeface="Arial" charset="0"/>
                        </a:rPr>
                        <a:t>25,4%</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it-IT" sz="2600" b="0" i="0" u="none" strike="noStrike" cap="none" normalizeH="0" baseline="0" smtClean="0">
                          <a:ln>
                            <a:noFill/>
                          </a:ln>
                          <a:solidFill>
                            <a:schemeClr val="tx1"/>
                          </a:solidFill>
                          <a:effectLst/>
                          <a:latin typeface="Arial" charset="0"/>
                        </a:rPr>
                        <a:t>34,6%</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13331218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it-IT" altLang="it-IT" sz="3400" b="0" dirty="0" smtClean="0">
                <a:latin typeface="Garamond" pitchFamily="18" charset="0"/>
              </a:rPr>
              <a:t>Le dichiarazioni programmatiche del primo ministro: i risultati</a:t>
            </a:r>
          </a:p>
        </p:txBody>
      </p:sp>
      <p:sp>
        <p:nvSpPr>
          <p:cNvPr id="54275" name="Rectangle 3"/>
          <p:cNvSpPr>
            <a:spLocks noGrp="1" noChangeArrowheads="1"/>
          </p:cNvSpPr>
          <p:nvPr>
            <p:ph type="body" idx="1"/>
          </p:nvPr>
        </p:nvSpPr>
        <p:spPr>
          <a:xfrm>
            <a:off x="822960" y="2204864"/>
            <a:ext cx="7520940" cy="2475613"/>
          </a:xfrm>
        </p:spPr>
        <p:txBody>
          <a:bodyPr/>
          <a:lstStyle/>
          <a:p>
            <a:r>
              <a:rPr lang="it-IT" altLang="it-IT" dirty="0" smtClean="0">
                <a:latin typeface="Garamond" pitchFamily="18" charset="0"/>
              </a:rPr>
              <a:t>Dati muti: non offrono immediati spunti interpretativi per capire la natura delle difformità riscontrate</a:t>
            </a:r>
          </a:p>
          <a:p>
            <a:endParaRPr lang="it-IT" altLang="it-IT" dirty="0" smtClean="0">
              <a:latin typeface="Garamond" pitchFamily="18" charset="0"/>
            </a:endParaRPr>
          </a:p>
        </p:txBody>
      </p:sp>
    </p:spTree>
    <p:extLst>
      <p:ext uri="{BB962C8B-B14F-4D97-AF65-F5344CB8AC3E}">
        <p14:creationId xmlns:p14="http://schemas.microsoft.com/office/powerpoint/2010/main" val="223476631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611188" y="333375"/>
            <a:ext cx="7543800" cy="1295400"/>
          </a:xfrm>
        </p:spPr>
        <p:txBody>
          <a:bodyPr/>
          <a:lstStyle/>
          <a:p>
            <a:r>
              <a:rPr lang="it-IT" altLang="it-IT" sz="1400" b="0" dirty="0" smtClean="0">
                <a:latin typeface="Garamond" pitchFamily="18" charset="0"/>
              </a:rPr>
              <a:t>Le dichiarazioni programmatiche del primo ministro: dimensione potestativa/dimensione finalistica</a:t>
            </a:r>
          </a:p>
        </p:txBody>
      </p:sp>
      <p:sp>
        <p:nvSpPr>
          <p:cNvPr id="55299" name="Rectangle 3"/>
          <p:cNvSpPr>
            <a:spLocks noGrp="1" noChangeArrowheads="1"/>
          </p:cNvSpPr>
          <p:nvPr>
            <p:ph type="body" idx="1"/>
          </p:nvPr>
        </p:nvSpPr>
        <p:spPr/>
        <p:txBody>
          <a:bodyPr/>
          <a:lstStyle/>
          <a:p>
            <a:endParaRPr lang="it-IT" altLang="it-IT" i="1" dirty="0" smtClean="0">
              <a:latin typeface="Garamond" pitchFamily="18" charset="0"/>
            </a:endParaRPr>
          </a:p>
          <a:p>
            <a:endParaRPr lang="it-IT" altLang="it-IT" i="1" dirty="0">
              <a:latin typeface="Garamond" pitchFamily="18" charset="0"/>
            </a:endParaRPr>
          </a:p>
          <a:p>
            <a:endParaRPr lang="it-IT" altLang="it-IT" i="1" dirty="0" smtClean="0">
              <a:latin typeface="Garamond" pitchFamily="18" charset="0"/>
            </a:endParaRPr>
          </a:p>
          <a:p>
            <a:r>
              <a:rPr lang="it-IT" altLang="it-IT" i="1" dirty="0" smtClean="0">
                <a:latin typeface="Garamond" pitchFamily="18" charset="0"/>
              </a:rPr>
              <a:t>La dimensione potestativa</a:t>
            </a:r>
            <a:r>
              <a:rPr lang="it-IT" altLang="it-IT" dirty="0" smtClean="0">
                <a:latin typeface="Garamond" pitchFamily="18" charset="0"/>
              </a:rPr>
              <a:t>. Pre-condizioni di potere tali per cui il governo può governare, ossia realizzare il programma (Presidente del Consiglio 2/3)</a:t>
            </a:r>
          </a:p>
          <a:p>
            <a:pPr>
              <a:buFont typeface="Wingdings" pitchFamily="2" charset="2"/>
              <a:buNone/>
            </a:pPr>
            <a:endParaRPr lang="it-IT" altLang="it-IT" dirty="0" smtClean="0">
              <a:latin typeface="Garamond" pitchFamily="18" charset="0"/>
            </a:endParaRPr>
          </a:p>
          <a:p>
            <a:r>
              <a:rPr lang="it-IT" altLang="it-IT" i="1" dirty="0" smtClean="0">
                <a:latin typeface="Garamond" pitchFamily="18" charset="0"/>
              </a:rPr>
              <a:t>La simbolizzazione dei destinatari</a:t>
            </a:r>
            <a:r>
              <a:rPr lang="it-IT" altLang="it-IT" dirty="0" smtClean="0">
                <a:latin typeface="Garamond" pitchFamily="18" charset="0"/>
              </a:rPr>
              <a:t>: argomentazione incentrata sulla dimensione finalistica (Cancellieri e Premier 2/3) </a:t>
            </a:r>
          </a:p>
        </p:txBody>
      </p:sp>
    </p:spTree>
    <p:extLst>
      <p:ext uri="{BB962C8B-B14F-4D97-AF65-F5344CB8AC3E}">
        <p14:creationId xmlns:p14="http://schemas.microsoft.com/office/powerpoint/2010/main" val="317398886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it-IT" altLang="it-IT" sz="3800" b="0" smtClean="0">
                <a:latin typeface="Garamond" pitchFamily="18" charset="0"/>
              </a:rPr>
              <a:t>Le dichiarazioni programmatiche del primo ministro: i simboli di partito</a:t>
            </a:r>
          </a:p>
        </p:txBody>
      </p:sp>
      <p:sp>
        <p:nvSpPr>
          <p:cNvPr id="56323" name="Rectangle 3"/>
          <p:cNvSpPr>
            <a:spLocks noGrp="1" noChangeArrowheads="1"/>
          </p:cNvSpPr>
          <p:nvPr>
            <p:ph type="body" idx="1"/>
          </p:nvPr>
        </p:nvSpPr>
        <p:spPr>
          <a:xfrm>
            <a:off x="822960" y="1916832"/>
            <a:ext cx="7520940" cy="2763645"/>
          </a:xfrm>
        </p:spPr>
        <p:txBody>
          <a:bodyPr>
            <a:normAutofit fontScale="77500" lnSpcReduction="20000"/>
          </a:bodyPr>
          <a:lstStyle/>
          <a:p>
            <a:pPr>
              <a:lnSpc>
                <a:spcPct val="90000"/>
              </a:lnSpc>
            </a:pPr>
            <a:r>
              <a:rPr lang="it-IT" altLang="it-IT" sz="2600" i="1" dirty="0" smtClean="0">
                <a:latin typeface="Garamond" pitchFamily="18" charset="0"/>
              </a:rPr>
              <a:t>Coinvolgimento diretto</a:t>
            </a:r>
            <a:r>
              <a:rPr lang="it-IT" altLang="it-IT" sz="2600" dirty="0" smtClean="0">
                <a:latin typeface="Garamond" pitchFamily="18" charset="0"/>
              </a:rPr>
              <a:t>: azione di condizionamento che i partiti esercitano sul governo</a:t>
            </a:r>
          </a:p>
          <a:p>
            <a:pPr lvl="1">
              <a:lnSpc>
                <a:spcPct val="90000"/>
              </a:lnSpc>
            </a:pPr>
            <a:r>
              <a:rPr lang="it-IT" altLang="it-IT" sz="2200" dirty="0" smtClean="0">
                <a:latin typeface="Garamond" pitchFamily="18" charset="0"/>
              </a:rPr>
              <a:t>Italia 59,9%</a:t>
            </a:r>
          </a:p>
          <a:p>
            <a:pPr lvl="1">
              <a:lnSpc>
                <a:spcPct val="90000"/>
              </a:lnSpc>
            </a:pPr>
            <a:r>
              <a:rPr lang="it-IT" altLang="it-IT" sz="2200" u="sng" dirty="0" smtClean="0">
                <a:latin typeface="Garamond" pitchFamily="18" charset="0"/>
              </a:rPr>
              <a:t>Germania 83,4</a:t>
            </a:r>
            <a:r>
              <a:rPr lang="it-IT" altLang="it-IT" sz="2200" dirty="0" smtClean="0">
                <a:latin typeface="Garamond" pitchFamily="18" charset="0"/>
              </a:rPr>
              <a:t>%</a:t>
            </a:r>
          </a:p>
          <a:p>
            <a:pPr lvl="1">
              <a:lnSpc>
                <a:spcPct val="90000"/>
              </a:lnSpc>
            </a:pPr>
            <a:r>
              <a:rPr lang="it-IT" altLang="it-IT" sz="2200" dirty="0" smtClean="0">
                <a:latin typeface="Garamond" pitchFamily="18" charset="0"/>
              </a:rPr>
              <a:t>GB 66,7%</a:t>
            </a:r>
          </a:p>
          <a:p>
            <a:pPr>
              <a:lnSpc>
                <a:spcPct val="90000"/>
              </a:lnSpc>
            </a:pPr>
            <a:r>
              <a:rPr lang="it-IT" altLang="it-IT" sz="2600" i="1" dirty="0" smtClean="0">
                <a:latin typeface="Garamond" pitchFamily="18" charset="0"/>
              </a:rPr>
              <a:t>Coinvolgimento indiretto</a:t>
            </a:r>
            <a:r>
              <a:rPr lang="it-IT" altLang="it-IT" sz="2600" dirty="0" smtClean="0">
                <a:latin typeface="Garamond" pitchFamily="18" charset="0"/>
              </a:rPr>
              <a:t>: collaborazione tra i partiti </a:t>
            </a:r>
          </a:p>
          <a:p>
            <a:pPr lvl="1">
              <a:lnSpc>
                <a:spcPct val="90000"/>
              </a:lnSpc>
            </a:pPr>
            <a:r>
              <a:rPr lang="it-IT" altLang="it-IT" sz="2200" u="sng" dirty="0" smtClean="0">
                <a:latin typeface="Garamond" pitchFamily="18" charset="0"/>
              </a:rPr>
              <a:t>Italia 40,1%</a:t>
            </a:r>
          </a:p>
          <a:p>
            <a:pPr lvl="1">
              <a:lnSpc>
                <a:spcPct val="90000"/>
              </a:lnSpc>
            </a:pPr>
            <a:r>
              <a:rPr lang="it-IT" altLang="it-IT" sz="2200" dirty="0" smtClean="0">
                <a:latin typeface="Garamond" pitchFamily="18" charset="0"/>
              </a:rPr>
              <a:t>Germania 16,6%</a:t>
            </a:r>
          </a:p>
          <a:p>
            <a:pPr lvl="1">
              <a:lnSpc>
                <a:spcPct val="90000"/>
              </a:lnSpc>
            </a:pPr>
            <a:r>
              <a:rPr lang="it-IT" altLang="it-IT" sz="2200" dirty="0" smtClean="0">
                <a:latin typeface="Garamond" pitchFamily="18" charset="0"/>
              </a:rPr>
              <a:t>GB 33,3%</a:t>
            </a:r>
          </a:p>
          <a:p>
            <a:pPr>
              <a:lnSpc>
                <a:spcPct val="90000"/>
              </a:lnSpc>
            </a:pPr>
            <a:r>
              <a:rPr lang="it-IT" altLang="it-IT" sz="2600" dirty="0" smtClean="0">
                <a:latin typeface="Garamond" pitchFamily="18" charset="0"/>
              </a:rPr>
              <a:t>Discorsi del Presidente del consiglio come punto di arrivo; Discorsi di Cancellieri e Premier come punto di partenza</a:t>
            </a:r>
          </a:p>
          <a:p>
            <a:pPr lvl="3">
              <a:lnSpc>
                <a:spcPct val="90000"/>
              </a:lnSpc>
              <a:buFont typeface="Wingdings" pitchFamily="2" charset="2"/>
              <a:buNone/>
            </a:pPr>
            <a:endParaRPr lang="it-IT" altLang="it-IT" sz="1800" dirty="0" smtClean="0">
              <a:latin typeface="Garamond" pitchFamily="18" charset="0"/>
            </a:endParaRPr>
          </a:p>
          <a:p>
            <a:pPr lvl="1">
              <a:lnSpc>
                <a:spcPct val="90000"/>
              </a:lnSpc>
            </a:pPr>
            <a:endParaRPr lang="it-IT" altLang="it-IT" sz="2200" dirty="0" smtClean="0">
              <a:latin typeface="Garamond" pitchFamily="18" charset="0"/>
            </a:endParaRPr>
          </a:p>
        </p:txBody>
      </p:sp>
    </p:spTree>
    <p:extLst>
      <p:ext uri="{BB962C8B-B14F-4D97-AF65-F5344CB8AC3E}">
        <p14:creationId xmlns:p14="http://schemas.microsoft.com/office/powerpoint/2010/main" val="243721661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it-IT" altLang="it-IT" sz="2400" b="0" dirty="0" smtClean="0">
                <a:latin typeface="Garamond" pitchFamily="18" charset="0"/>
              </a:rPr>
              <a:t>Le dichiarazioni programmatiche del primo ministro: i simboli dello stato</a:t>
            </a:r>
          </a:p>
        </p:txBody>
      </p:sp>
      <p:sp>
        <p:nvSpPr>
          <p:cNvPr id="57347" name="Rectangle 3"/>
          <p:cNvSpPr>
            <a:spLocks noGrp="1" noChangeArrowheads="1"/>
          </p:cNvSpPr>
          <p:nvPr>
            <p:ph type="body" idx="1"/>
          </p:nvPr>
        </p:nvSpPr>
        <p:spPr>
          <a:xfrm>
            <a:off x="822960" y="1844824"/>
            <a:ext cx="7520940" cy="2835653"/>
          </a:xfrm>
        </p:spPr>
        <p:txBody>
          <a:bodyPr>
            <a:normAutofit fontScale="85000" lnSpcReduction="20000"/>
          </a:bodyPr>
          <a:lstStyle/>
          <a:p>
            <a:pPr>
              <a:lnSpc>
                <a:spcPct val="80000"/>
              </a:lnSpc>
            </a:pPr>
            <a:r>
              <a:rPr lang="it-IT" altLang="it-IT" sz="2600" i="1" dirty="0" smtClean="0">
                <a:latin typeface="Garamond" pitchFamily="18" charset="0"/>
              </a:rPr>
              <a:t>Fondamenti e valori</a:t>
            </a:r>
            <a:r>
              <a:rPr lang="it-IT" altLang="it-IT" sz="2600" dirty="0" smtClean="0">
                <a:latin typeface="Garamond" pitchFamily="18" charset="0"/>
              </a:rPr>
              <a:t> (simboli di origine, simboli della fonte del potere, designazioni globali sul sistema politico)</a:t>
            </a:r>
          </a:p>
          <a:p>
            <a:pPr lvl="1">
              <a:lnSpc>
                <a:spcPct val="80000"/>
              </a:lnSpc>
            </a:pPr>
            <a:r>
              <a:rPr lang="it-IT" altLang="it-IT" sz="2200" dirty="0" smtClean="0">
                <a:latin typeface="Garamond" pitchFamily="18" charset="0"/>
              </a:rPr>
              <a:t>Italia 29,9%</a:t>
            </a:r>
          </a:p>
          <a:p>
            <a:pPr lvl="1">
              <a:lnSpc>
                <a:spcPct val="80000"/>
              </a:lnSpc>
            </a:pPr>
            <a:r>
              <a:rPr lang="it-IT" altLang="it-IT" sz="2200" u="sng" dirty="0" smtClean="0">
                <a:latin typeface="Garamond" pitchFamily="18" charset="0"/>
              </a:rPr>
              <a:t>Germania 36,1</a:t>
            </a:r>
            <a:r>
              <a:rPr lang="it-IT" altLang="it-IT" sz="2200" dirty="0" smtClean="0">
                <a:latin typeface="Garamond" pitchFamily="18" charset="0"/>
              </a:rPr>
              <a:t>%</a:t>
            </a:r>
          </a:p>
          <a:p>
            <a:pPr lvl="1">
              <a:lnSpc>
                <a:spcPct val="80000"/>
              </a:lnSpc>
            </a:pPr>
            <a:r>
              <a:rPr lang="it-IT" altLang="it-IT" sz="2200" dirty="0" smtClean="0">
                <a:latin typeface="Garamond" pitchFamily="18" charset="0"/>
              </a:rPr>
              <a:t>GB 26%</a:t>
            </a:r>
          </a:p>
          <a:p>
            <a:pPr>
              <a:lnSpc>
                <a:spcPct val="80000"/>
              </a:lnSpc>
              <a:buFont typeface="Wingdings" pitchFamily="2" charset="2"/>
              <a:buNone/>
            </a:pPr>
            <a:endParaRPr lang="it-IT" altLang="it-IT" sz="2600" dirty="0" smtClean="0">
              <a:latin typeface="Garamond" pitchFamily="18" charset="0"/>
            </a:endParaRPr>
          </a:p>
          <a:p>
            <a:pPr>
              <a:lnSpc>
                <a:spcPct val="80000"/>
              </a:lnSpc>
            </a:pPr>
            <a:r>
              <a:rPr lang="it-IT" altLang="it-IT" sz="2600" i="1" dirty="0" smtClean="0">
                <a:latin typeface="Garamond" pitchFamily="18" charset="0"/>
              </a:rPr>
              <a:t>Macchina organizzativa</a:t>
            </a:r>
            <a:r>
              <a:rPr lang="it-IT" altLang="it-IT" sz="2600" dirty="0" smtClean="0">
                <a:latin typeface="Garamond" pitchFamily="18" charset="0"/>
              </a:rPr>
              <a:t> il cui significato è </a:t>
            </a:r>
            <a:r>
              <a:rPr lang="it-IT" altLang="it-IT" sz="2600" dirty="0" err="1" smtClean="0">
                <a:latin typeface="Garamond" pitchFamily="18" charset="0"/>
              </a:rPr>
              <a:t>indispensabil</a:t>
            </a:r>
            <a:r>
              <a:rPr lang="it-IT" altLang="it-IT" sz="2600" dirty="0" smtClean="0">
                <a:latin typeface="Garamond" pitchFamily="18" charset="0"/>
              </a:rPr>
              <a:t> per rendere operative le decisioni </a:t>
            </a:r>
            <a:r>
              <a:rPr lang="it-IT" altLang="it-IT" sz="2600" dirty="0" err="1" smtClean="0">
                <a:latin typeface="Garamond" pitchFamily="18" charset="0"/>
              </a:rPr>
              <a:t>vicolanti</a:t>
            </a:r>
            <a:r>
              <a:rPr lang="it-IT" altLang="it-IT" sz="2600" dirty="0" smtClean="0">
                <a:latin typeface="Garamond" pitchFamily="18" charset="0"/>
              </a:rPr>
              <a:t> (forma e struttura dello stato, modalità dell’esercizio del potere)</a:t>
            </a:r>
          </a:p>
          <a:p>
            <a:pPr lvl="1">
              <a:lnSpc>
                <a:spcPct val="80000"/>
              </a:lnSpc>
            </a:pPr>
            <a:r>
              <a:rPr lang="it-IT" altLang="it-IT" sz="2200" u="sng" dirty="0" smtClean="0">
                <a:latin typeface="Garamond" pitchFamily="18" charset="0"/>
              </a:rPr>
              <a:t>Italia 70,1</a:t>
            </a:r>
            <a:r>
              <a:rPr lang="it-IT" altLang="it-IT" sz="2200" dirty="0" smtClean="0">
                <a:latin typeface="Garamond" pitchFamily="18" charset="0"/>
              </a:rPr>
              <a:t>%</a:t>
            </a:r>
          </a:p>
          <a:p>
            <a:pPr lvl="1">
              <a:lnSpc>
                <a:spcPct val="80000"/>
              </a:lnSpc>
            </a:pPr>
            <a:r>
              <a:rPr lang="it-IT" altLang="it-IT" sz="2200" dirty="0" smtClean="0">
                <a:latin typeface="Garamond" pitchFamily="18" charset="0"/>
              </a:rPr>
              <a:t>Germania 63,9%</a:t>
            </a:r>
          </a:p>
          <a:p>
            <a:pPr lvl="1">
              <a:lnSpc>
                <a:spcPct val="80000"/>
              </a:lnSpc>
            </a:pPr>
            <a:r>
              <a:rPr lang="it-IT" altLang="it-IT" sz="2200" dirty="0" smtClean="0">
                <a:latin typeface="Garamond" pitchFamily="18" charset="0"/>
              </a:rPr>
              <a:t>GB 74%</a:t>
            </a:r>
          </a:p>
        </p:txBody>
      </p:sp>
    </p:spTree>
    <p:extLst>
      <p:ext uri="{BB962C8B-B14F-4D97-AF65-F5344CB8AC3E}">
        <p14:creationId xmlns:p14="http://schemas.microsoft.com/office/powerpoint/2010/main" val="40956172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it-IT" altLang="it-IT" sz="3200" b="0" dirty="0" smtClean="0">
                <a:latin typeface="Garamond" pitchFamily="18" charset="0"/>
              </a:rPr>
              <a:t>Le dichiarazioni programmatiche del primo ministro: simboli di società</a:t>
            </a:r>
          </a:p>
        </p:txBody>
      </p:sp>
      <p:sp>
        <p:nvSpPr>
          <p:cNvPr id="58371" name="Rectangle 3"/>
          <p:cNvSpPr>
            <a:spLocks noGrp="1" noChangeArrowheads="1"/>
          </p:cNvSpPr>
          <p:nvPr>
            <p:ph type="body" idx="1"/>
          </p:nvPr>
        </p:nvSpPr>
        <p:spPr>
          <a:xfrm>
            <a:off x="822960" y="1412776"/>
            <a:ext cx="7520940" cy="4248472"/>
          </a:xfrm>
        </p:spPr>
        <p:txBody>
          <a:bodyPr>
            <a:normAutofit lnSpcReduction="10000"/>
          </a:bodyPr>
          <a:lstStyle/>
          <a:p>
            <a:pPr>
              <a:lnSpc>
                <a:spcPct val="90000"/>
              </a:lnSpc>
            </a:pPr>
            <a:r>
              <a:rPr lang="it-IT" altLang="it-IT" sz="2600" i="1" dirty="0" smtClean="0">
                <a:latin typeface="Garamond" pitchFamily="18" charset="0"/>
              </a:rPr>
              <a:t>Società come destinatario</a:t>
            </a:r>
            <a:r>
              <a:rPr lang="it-IT" altLang="it-IT" sz="2600" dirty="0" smtClean="0">
                <a:latin typeface="Garamond" pitchFamily="18" charset="0"/>
              </a:rPr>
              <a:t>, oggetto di destinazione degli </a:t>
            </a:r>
            <a:r>
              <a:rPr lang="it-IT" altLang="it-IT" sz="2600" dirty="0" err="1" smtClean="0">
                <a:latin typeface="Garamond" pitchFamily="18" charset="0"/>
              </a:rPr>
              <a:t>outputs</a:t>
            </a:r>
            <a:r>
              <a:rPr lang="it-IT" altLang="it-IT" sz="2600" dirty="0" smtClean="0">
                <a:latin typeface="Garamond" pitchFamily="18" charset="0"/>
              </a:rPr>
              <a:t> prodotti dal governo. Simboli olistici che denotano la collettività come intero (dimensione passiva)</a:t>
            </a:r>
          </a:p>
          <a:p>
            <a:pPr lvl="1">
              <a:lnSpc>
                <a:spcPct val="90000"/>
              </a:lnSpc>
            </a:pPr>
            <a:r>
              <a:rPr lang="it-IT" altLang="it-IT" sz="2200" u="sng" dirty="0" smtClean="0">
                <a:latin typeface="Garamond" pitchFamily="18" charset="0"/>
              </a:rPr>
              <a:t>Italia 84,6</a:t>
            </a:r>
            <a:r>
              <a:rPr lang="it-IT" altLang="it-IT" sz="2200" dirty="0" smtClean="0">
                <a:latin typeface="Garamond" pitchFamily="18" charset="0"/>
              </a:rPr>
              <a:t>%</a:t>
            </a:r>
          </a:p>
          <a:p>
            <a:pPr lvl="1">
              <a:lnSpc>
                <a:spcPct val="90000"/>
              </a:lnSpc>
            </a:pPr>
            <a:r>
              <a:rPr lang="it-IT" altLang="it-IT" sz="2200" dirty="0" smtClean="0">
                <a:latin typeface="Garamond" pitchFamily="18" charset="0"/>
              </a:rPr>
              <a:t>Germania 65%</a:t>
            </a:r>
          </a:p>
          <a:p>
            <a:pPr lvl="1">
              <a:lnSpc>
                <a:spcPct val="90000"/>
              </a:lnSpc>
            </a:pPr>
            <a:r>
              <a:rPr lang="it-IT" altLang="it-IT" sz="2200" dirty="0" smtClean="0">
                <a:latin typeface="Garamond" pitchFamily="18" charset="0"/>
              </a:rPr>
              <a:t>GB 47,2%</a:t>
            </a:r>
          </a:p>
          <a:p>
            <a:pPr>
              <a:lnSpc>
                <a:spcPct val="90000"/>
              </a:lnSpc>
            </a:pPr>
            <a:r>
              <a:rPr lang="it-IT" altLang="it-IT" sz="2600" i="1" dirty="0" smtClean="0">
                <a:latin typeface="Garamond" pitchFamily="18" charset="0"/>
              </a:rPr>
              <a:t>Società come base, </a:t>
            </a:r>
            <a:r>
              <a:rPr lang="it-IT" altLang="it-IT" sz="2600" dirty="0" smtClean="0">
                <a:latin typeface="Garamond" pitchFamily="18" charset="0"/>
              </a:rPr>
              <a:t>regime e forze sociali e loro qualità (dimensione attiva)</a:t>
            </a:r>
          </a:p>
          <a:p>
            <a:pPr lvl="1">
              <a:lnSpc>
                <a:spcPct val="90000"/>
              </a:lnSpc>
            </a:pPr>
            <a:r>
              <a:rPr lang="it-IT" altLang="it-IT" sz="2200" dirty="0" smtClean="0">
                <a:latin typeface="Garamond" pitchFamily="18" charset="0"/>
              </a:rPr>
              <a:t>Italia 15,4%</a:t>
            </a:r>
          </a:p>
          <a:p>
            <a:pPr lvl="1">
              <a:lnSpc>
                <a:spcPct val="90000"/>
              </a:lnSpc>
            </a:pPr>
            <a:r>
              <a:rPr lang="it-IT" altLang="it-IT" sz="2200" dirty="0" smtClean="0">
                <a:latin typeface="Garamond" pitchFamily="18" charset="0"/>
              </a:rPr>
              <a:t>Germania 35%</a:t>
            </a:r>
          </a:p>
          <a:p>
            <a:pPr lvl="1">
              <a:lnSpc>
                <a:spcPct val="90000"/>
              </a:lnSpc>
            </a:pPr>
            <a:r>
              <a:rPr lang="it-IT" altLang="it-IT" sz="2200" u="sng" dirty="0" smtClean="0">
                <a:latin typeface="Garamond" pitchFamily="18" charset="0"/>
              </a:rPr>
              <a:t>GB 52,8</a:t>
            </a:r>
            <a:r>
              <a:rPr lang="it-IT" altLang="it-IT" sz="2200" dirty="0" smtClean="0">
                <a:latin typeface="Garamond" pitchFamily="18" charset="0"/>
              </a:rPr>
              <a:t>%</a:t>
            </a:r>
          </a:p>
        </p:txBody>
      </p:sp>
    </p:spTree>
    <p:extLst>
      <p:ext uri="{BB962C8B-B14F-4D97-AF65-F5344CB8AC3E}">
        <p14:creationId xmlns:p14="http://schemas.microsoft.com/office/powerpoint/2010/main" val="378198535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it-IT" altLang="it-IT" sz="1800" b="0" dirty="0" smtClean="0">
                <a:latin typeface="Garamond" pitchFamily="18" charset="0"/>
              </a:rPr>
              <a:t>Le dichiarazioni programmatiche del primo ministro: simboli dell’ordine </a:t>
            </a:r>
            <a:r>
              <a:rPr lang="it-IT" altLang="it-IT" sz="1800" b="0" dirty="0" err="1" smtClean="0">
                <a:latin typeface="Garamond" pitchFamily="18" charset="0"/>
              </a:rPr>
              <a:t>interstatate</a:t>
            </a:r>
            <a:endParaRPr lang="it-IT" altLang="it-IT" sz="1800" b="0" dirty="0" smtClean="0">
              <a:latin typeface="Garamond" pitchFamily="18" charset="0"/>
            </a:endParaRPr>
          </a:p>
        </p:txBody>
      </p:sp>
      <p:sp>
        <p:nvSpPr>
          <p:cNvPr id="59395" name="Rectangle 3"/>
          <p:cNvSpPr>
            <a:spLocks noGrp="1" noChangeArrowheads="1"/>
          </p:cNvSpPr>
          <p:nvPr>
            <p:ph type="body" idx="1"/>
          </p:nvPr>
        </p:nvSpPr>
        <p:spPr/>
        <p:txBody>
          <a:bodyPr>
            <a:normAutofit fontScale="92500" lnSpcReduction="20000"/>
          </a:bodyPr>
          <a:lstStyle/>
          <a:p>
            <a:pPr>
              <a:lnSpc>
                <a:spcPct val="90000"/>
              </a:lnSpc>
            </a:pPr>
            <a:r>
              <a:rPr lang="it-IT" altLang="it-IT" sz="2100" i="1" smtClean="0">
                <a:latin typeface="Garamond" pitchFamily="18" charset="0"/>
              </a:rPr>
              <a:t>Contesto internazionale</a:t>
            </a:r>
            <a:r>
              <a:rPr lang="it-IT" altLang="it-IT" sz="2100" smtClean="0">
                <a:latin typeface="Garamond" pitchFamily="18" charset="0"/>
              </a:rPr>
              <a:t> in cui si muovono gli attori</a:t>
            </a:r>
          </a:p>
          <a:p>
            <a:pPr lvl="1">
              <a:lnSpc>
                <a:spcPct val="90000"/>
              </a:lnSpc>
            </a:pPr>
            <a:r>
              <a:rPr lang="it-IT" altLang="it-IT" sz="2000" smtClean="0">
                <a:latin typeface="Garamond" pitchFamily="18" charset="0"/>
              </a:rPr>
              <a:t>Italia 24,4%</a:t>
            </a:r>
          </a:p>
          <a:p>
            <a:pPr lvl="1">
              <a:lnSpc>
                <a:spcPct val="90000"/>
              </a:lnSpc>
            </a:pPr>
            <a:r>
              <a:rPr lang="it-IT" altLang="it-IT" sz="2000" smtClean="0">
                <a:latin typeface="Garamond" pitchFamily="18" charset="0"/>
              </a:rPr>
              <a:t>Germania 18,4%</a:t>
            </a:r>
          </a:p>
          <a:p>
            <a:pPr lvl="1">
              <a:lnSpc>
                <a:spcPct val="90000"/>
              </a:lnSpc>
            </a:pPr>
            <a:r>
              <a:rPr lang="it-IT" altLang="it-IT" sz="2000" smtClean="0">
                <a:latin typeface="Garamond" pitchFamily="18" charset="0"/>
              </a:rPr>
              <a:t>GB 12,3%</a:t>
            </a:r>
          </a:p>
          <a:p>
            <a:pPr>
              <a:lnSpc>
                <a:spcPct val="90000"/>
              </a:lnSpc>
            </a:pPr>
            <a:r>
              <a:rPr lang="it-IT" altLang="it-IT" sz="2100" i="1" smtClean="0">
                <a:latin typeface="Garamond" pitchFamily="18" charset="0"/>
              </a:rPr>
              <a:t>Strategie </a:t>
            </a:r>
            <a:r>
              <a:rPr lang="it-IT" altLang="it-IT" sz="2100" smtClean="0">
                <a:latin typeface="Garamond" pitchFamily="18" charset="0"/>
              </a:rPr>
              <a:t>per il perseguimento dei propri obiettivi nel contesto interstatale</a:t>
            </a:r>
          </a:p>
          <a:p>
            <a:pPr lvl="1">
              <a:lnSpc>
                <a:spcPct val="90000"/>
              </a:lnSpc>
            </a:pPr>
            <a:r>
              <a:rPr lang="it-IT" altLang="it-IT" sz="2000" smtClean="0">
                <a:latin typeface="Garamond" pitchFamily="18" charset="0"/>
              </a:rPr>
              <a:t>Italia 34,1%</a:t>
            </a:r>
          </a:p>
          <a:p>
            <a:pPr lvl="1">
              <a:lnSpc>
                <a:spcPct val="90000"/>
              </a:lnSpc>
            </a:pPr>
            <a:r>
              <a:rPr lang="it-IT" altLang="it-IT" sz="2000" smtClean="0">
                <a:latin typeface="Garamond" pitchFamily="18" charset="0"/>
              </a:rPr>
              <a:t>Germania 43,5%</a:t>
            </a:r>
          </a:p>
          <a:p>
            <a:pPr lvl="1">
              <a:lnSpc>
                <a:spcPct val="90000"/>
              </a:lnSpc>
            </a:pPr>
            <a:r>
              <a:rPr lang="it-IT" altLang="it-IT" sz="2000" smtClean="0">
                <a:latin typeface="Garamond" pitchFamily="18" charset="0"/>
              </a:rPr>
              <a:t>GB 51%</a:t>
            </a:r>
          </a:p>
          <a:p>
            <a:pPr>
              <a:lnSpc>
                <a:spcPct val="90000"/>
              </a:lnSpc>
            </a:pPr>
            <a:r>
              <a:rPr lang="it-IT" altLang="it-IT" sz="2100" i="1" smtClean="0">
                <a:latin typeface="Garamond" pitchFamily="18" charset="0"/>
              </a:rPr>
              <a:t>Scopi</a:t>
            </a:r>
            <a:r>
              <a:rPr lang="it-IT" altLang="it-IT" sz="2100" smtClean="0">
                <a:latin typeface="Garamond" pitchFamily="18" charset="0"/>
              </a:rPr>
              <a:t> che ispirano le scelte degli attori nell’arena internazionale</a:t>
            </a:r>
          </a:p>
          <a:p>
            <a:pPr lvl="1">
              <a:lnSpc>
                <a:spcPct val="90000"/>
              </a:lnSpc>
            </a:pPr>
            <a:r>
              <a:rPr lang="it-IT" altLang="it-IT" sz="2000" smtClean="0">
                <a:latin typeface="Garamond" pitchFamily="18" charset="0"/>
              </a:rPr>
              <a:t>Italia 41,5%</a:t>
            </a:r>
          </a:p>
          <a:p>
            <a:pPr lvl="1">
              <a:lnSpc>
                <a:spcPct val="90000"/>
              </a:lnSpc>
            </a:pPr>
            <a:r>
              <a:rPr lang="it-IT" altLang="it-IT" sz="2000" smtClean="0">
                <a:latin typeface="Garamond" pitchFamily="18" charset="0"/>
              </a:rPr>
              <a:t>Germania 38,1%</a:t>
            </a:r>
          </a:p>
          <a:p>
            <a:pPr lvl="1">
              <a:lnSpc>
                <a:spcPct val="90000"/>
              </a:lnSpc>
            </a:pPr>
            <a:r>
              <a:rPr lang="it-IT" altLang="it-IT" sz="2000" smtClean="0">
                <a:latin typeface="Garamond" pitchFamily="18" charset="0"/>
              </a:rPr>
              <a:t>GB 36,7%</a:t>
            </a:r>
          </a:p>
          <a:p>
            <a:pPr>
              <a:lnSpc>
                <a:spcPct val="90000"/>
              </a:lnSpc>
            </a:pPr>
            <a:endParaRPr lang="it-IT" altLang="it-IT" sz="2100" smtClean="0">
              <a:latin typeface="Garamond" pitchFamily="18" charset="0"/>
            </a:endParaRPr>
          </a:p>
        </p:txBody>
      </p:sp>
    </p:spTree>
    <p:extLst>
      <p:ext uri="{BB962C8B-B14F-4D97-AF65-F5344CB8AC3E}">
        <p14:creationId xmlns:p14="http://schemas.microsoft.com/office/powerpoint/2010/main" val="410545573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it-IT" altLang="it-IT" sz="2400" b="0" dirty="0" smtClean="0">
                <a:latin typeface="Garamond" pitchFamily="18" charset="0"/>
              </a:rPr>
              <a:t>Le dichiarazioni programmatiche del primo ministro: conclusioni</a:t>
            </a:r>
          </a:p>
        </p:txBody>
      </p:sp>
      <p:sp>
        <p:nvSpPr>
          <p:cNvPr id="60419" name="Rectangle 3"/>
          <p:cNvSpPr>
            <a:spLocks noGrp="1" noChangeArrowheads="1"/>
          </p:cNvSpPr>
          <p:nvPr>
            <p:ph type="body" idx="1"/>
          </p:nvPr>
        </p:nvSpPr>
        <p:spPr/>
        <p:txBody>
          <a:bodyPr/>
          <a:lstStyle/>
          <a:p>
            <a:r>
              <a:rPr lang="it-IT" altLang="it-IT" dirty="0" smtClean="0">
                <a:latin typeface="Garamond" pitchFamily="18" charset="0"/>
              </a:rPr>
              <a:t>Ipotesi: esistenza di un nesso di </a:t>
            </a:r>
            <a:r>
              <a:rPr lang="it-IT" altLang="it-IT" dirty="0" err="1" smtClean="0">
                <a:latin typeface="Garamond" pitchFamily="18" charset="0"/>
              </a:rPr>
              <a:t>covariazone</a:t>
            </a:r>
            <a:r>
              <a:rPr lang="it-IT" altLang="it-IT" dirty="0" smtClean="0">
                <a:latin typeface="Garamond" pitchFamily="18" charset="0"/>
              </a:rPr>
              <a:t> tra i fattori politici e istituzionali e l’uso del linguaggio da parte del governo</a:t>
            </a:r>
          </a:p>
          <a:p>
            <a:pPr lvl="1"/>
            <a:r>
              <a:rPr lang="it-IT" altLang="it-IT" dirty="0" smtClean="0">
                <a:latin typeface="Garamond" pitchFamily="18" charset="0"/>
              </a:rPr>
              <a:t>Modo in cui si forma l’esecutivo</a:t>
            </a:r>
          </a:p>
          <a:p>
            <a:pPr lvl="1"/>
            <a:r>
              <a:rPr lang="it-IT" altLang="it-IT" dirty="0" smtClean="0">
                <a:latin typeface="Garamond" pitchFamily="18" charset="0"/>
              </a:rPr>
              <a:t>Presenza o assenza di relazione fiduciaria</a:t>
            </a:r>
          </a:p>
          <a:p>
            <a:pPr lvl="1">
              <a:buFont typeface="Wingdings" pitchFamily="2" charset="2"/>
              <a:buNone/>
            </a:pPr>
            <a:endParaRPr lang="it-IT" altLang="it-IT" dirty="0" smtClean="0">
              <a:latin typeface="Garamond" pitchFamily="18" charset="0"/>
            </a:endParaRPr>
          </a:p>
          <a:p>
            <a:pPr lvl="1">
              <a:buFont typeface="Wingdings" pitchFamily="2" charset="2"/>
              <a:buNone/>
            </a:pPr>
            <a:r>
              <a:rPr lang="it-IT" altLang="it-IT" dirty="0" smtClean="0">
                <a:latin typeface="Garamond" pitchFamily="18" charset="0"/>
              </a:rPr>
              <a:t> Questi fattori determinano dei vincoli che agiscono sul capo del governo, nel senso di influenzare o condizionare la scelta dei simboli.</a:t>
            </a:r>
          </a:p>
        </p:txBody>
      </p:sp>
    </p:spTree>
    <p:extLst>
      <p:ext uri="{BB962C8B-B14F-4D97-AF65-F5344CB8AC3E}">
        <p14:creationId xmlns:p14="http://schemas.microsoft.com/office/powerpoint/2010/main" val="230739266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it-IT" altLang="it-IT" sz="3800" b="0" smtClean="0">
                <a:latin typeface="Garamond" pitchFamily="18" charset="0"/>
              </a:rPr>
              <a:t>Le dichiarazioni programmatiche del primo ministro: conclusioni</a:t>
            </a:r>
          </a:p>
        </p:txBody>
      </p:sp>
      <p:sp>
        <p:nvSpPr>
          <p:cNvPr id="61443" name="Rectangle 3"/>
          <p:cNvSpPr>
            <a:spLocks noGrp="1" noChangeArrowheads="1"/>
          </p:cNvSpPr>
          <p:nvPr>
            <p:ph type="body" idx="1"/>
          </p:nvPr>
        </p:nvSpPr>
        <p:spPr>
          <a:xfrm>
            <a:off x="822960" y="2420888"/>
            <a:ext cx="7520940" cy="3312368"/>
          </a:xfrm>
        </p:spPr>
        <p:txBody>
          <a:bodyPr>
            <a:normAutofit fontScale="92500" lnSpcReduction="10000"/>
          </a:bodyPr>
          <a:lstStyle/>
          <a:p>
            <a:pPr>
              <a:lnSpc>
                <a:spcPct val="80000"/>
              </a:lnSpc>
            </a:pPr>
            <a:r>
              <a:rPr lang="it-IT" altLang="it-IT" sz="2600" dirty="0" smtClean="0">
                <a:latin typeface="Garamond" pitchFamily="18" charset="0"/>
              </a:rPr>
              <a:t>Presidente del Consiglio: </a:t>
            </a:r>
          </a:p>
          <a:p>
            <a:pPr lvl="1">
              <a:lnSpc>
                <a:spcPct val="80000"/>
              </a:lnSpc>
            </a:pPr>
            <a:r>
              <a:rPr lang="it-IT" altLang="it-IT" sz="2200" dirty="0" smtClean="0">
                <a:latin typeface="Garamond" pitchFamily="18" charset="0"/>
              </a:rPr>
              <a:t>Simbolismo potestativo (concentrato sugli attori politici, premesse di potere che metterebbero il governo in grado di funzionare)</a:t>
            </a:r>
          </a:p>
          <a:p>
            <a:pPr lvl="1">
              <a:lnSpc>
                <a:spcPct val="80000"/>
              </a:lnSpc>
            </a:pPr>
            <a:r>
              <a:rPr lang="it-IT" altLang="it-IT" sz="2200" dirty="0" smtClean="0">
                <a:latin typeface="Garamond" pitchFamily="18" charset="0"/>
              </a:rPr>
              <a:t>Alta simbolizzazione statale</a:t>
            </a:r>
          </a:p>
          <a:p>
            <a:pPr lvl="1">
              <a:lnSpc>
                <a:spcPct val="80000"/>
              </a:lnSpc>
            </a:pPr>
            <a:r>
              <a:rPr lang="it-IT" altLang="it-IT" sz="2200" dirty="0" smtClean="0">
                <a:latin typeface="Garamond" pitchFamily="18" charset="0"/>
              </a:rPr>
              <a:t>Poco rilevante la simbolizzazione della società e quella relativa all’ordine interstatale (arena remota)</a:t>
            </a:r>
          </a:p>
          <a:p>
            <a:pPr>
              <a:lnSpc>
                <a:spcPct val="80000"/>
              </a:lnSpc>
            </a:pPr>
            <a:r>
              <a:rPr lang="it-IT" altLang="it-IT" sz="2600" dirty="0" smtClean="0">
                <a:latin typeface="Garamond" pitchFamily="18" charset="0"/>
              </a:rPr>
              <a:t>Premier GB</a:t>
            </a:r>
          </a:p>
          <a:p>
            <a:pPr lvl="1">
              <a:lnSpc>
                <a:spcPct val="80000"/>
              </a:lnSpc>
            </a:pPr>
            <a:r>
              <a:rPr lang="it-IT" altLang="it-IT" sz="2200" dirty="0" smtClean="0">
                <a:latin typeface="Garamond" pitchFamily="18" charset="0"/>
              </a:rPr>
              <a:t>Dimensione simbolica finalistica</a:t>
            </a:r>
          </a:p>
          <a:p>
            <a:pPr lvl="1">
              <a:lnSpc>
                <a:spcPct val="80000"/>
              </a:lnSpc>
            </a:pPr>
            <a:r>
              <a:rPr lang="it-IT" altLang="it-IT" sz="2200" dirty="0" smtClean="0">
                <a:latin typeface="Garamond" pitchFamily="18" charset="0"/>
              </a:rPr>
              <a:t>Ispessimento della simbolizzazione della società</a:t>
            </a:r>
          </a:p>
          <a:p>
            <a:pPr lvl="1">
              <a:lnSpc>
                <a:spcPct val="80000"/>
              </a:lnSpc>
            </a:pPr>
            <a:r>
              <a:rPr lang="it-IT" altLang="it-IT" sz="2200" dirty="0" smtClean="0">
                <a:latin typeface="Garamond" pitchFamily="18" charset="0"/>
              </a:rPr>
              <a:t>Dimensione strumentale dello stato</a:t>
            </a:r>
          </a:p>
          <a:p>
            <a:pPr>
              <a:lnSpc>
                <a:spcPct val="80000"/>
              </a:lnSpc>
            </a:pPr>
            <a:r>
              <a:rPr lang="it-IT" altLang="it-IT" sz="2600" dirty="0" smtClean="0">
                <a:latin typeface="Garamond" pitchFamily="18" charset="0"/>
              </a:rPr>
              <a:t>Cancelliere</a:t>
            </a:r>
          </a:p>
          <a:p>
            <a:pPr lvl="1">
              <a:lnSpc>
                <a:spcPct val="80000"/>
              </a:lnSpc>
            </a:pPr>
            <a:r>
              <a:rPr lang="it-IT" altLang="it-IT" sz="2200" dirty="0" smtClean="0">
                <a:latin typeface="Garamond" pitchFamily="18" charset="0"/>
              </a:rPr>
              <a:t>Ancor minore simbolizzazione partitica rispetto alla GB</a:t>
            </a:r>
          </a:p>
          <a:p>
            <a:pPr lvl="1">
              <a:lnSpc>
                <a:spcPct val="80000"/>
              </a:lnSpc>
            </a:pPr>
            <a:endParaRPr lang="it-IT" altLang="it-IT" sz="2200" dirty="0" smtClean="0"/>
          </a:p>
          <a:p>
            <a:pPr lvl="1">
              <a:lnSpc>
                <a:spcPct val="80000"/>
              </a:lnSpc>
            </a:pPr>
            <a:endParaRPr lang="it-IT" altLang="it-IT" sz="2200" dirty="0" smtClean="0"/>
          </a:p>
        </p:txBody>
      </p:sp>
    </p:spTree>
    <p:extLst>
      <p:ext uri="{BB962C8B-B14F-4D97-AF65-F5344CB8AC3E}">
        <p14:creationId xmlns:p14="http://schemas.microsoft.com/office/powerpoint/2010/main" val="46141180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it-IT" altLang="it-IT" smtClean="0">
                <a:latin typeface="Garamond" pitchFamily="18" charset="0"/>
              </a:rPr>
              <a:t>L’analisi qualitativa: i discorsi politici di Mussolini</a:t>
            </a:r>
          </a:p>
        </p:txBody>
      </p:sp>
      <p:sp>
        <p:nvSpPr>
          <p:cNvPr id="62467" name="Rectangle 3"/>
          <p:cNvSpPr>
            <a:spLocks noGrp="1" noChangeArrowheads="1"/>
          </p:cNvSpPr>
          <p:nvPr>
            <p:ph type="body" idx="1"/>
          </p:nvPr>
        </p:nvSpPr>
        <p:spPr/>
        <p:txBody>
          <a:bodyPr/>
          <a:lstStyle/>
          <a:p>
            <a:r>
              <a:rPr lang="it-IT" altLang="it-IT" smtClean="0">
                <a:latin typeface="Garamond" pitchFamily="18" charset="0"/>
              </a:rPr>
              <a:t>L’importanza dello stile</a:t>
            </a:r>
          </a:p>
          <a:p>
            <a:pPr lvl="1"/>
            <a:r>
              <a:rPr lang="it-IT" altLang="it-IT" smtClean="0">
                <a:latin typeface="Garamond" pitchFamily="18" charset="0"/>
              </a:rPr>
              <a:t>Come definire lo stile?</a:t>
            </a:r>
          </a:p>
          <a:p>
            <a:r>
              <a:rPr lang="it-IT" altLang="it-IT" smtClean="0">
                <a:latin typeface="Garamond" pitchFamily="18" charset="0"/>
              </a:rPr>
              <a:t>Un’analisi di tipo qualitativo</a:t>
            </a:r>
          </a:p>
          <a:p>
            <a:r>
              <a:rPr lang="it-IT" altLang="it-IT" smtClean="0">
                <a:latin typeface="Garamond" pitchFamily="18" charset="0"/>
              </a:rPr>
              <a:t>L’importanza delle dimensioni stilistiche</a:t>
            </a:r>
          </a:p>
          <a:p>
            <a:r>
              <a:rPr lang="it-IT" altLang="it-IT" smtClean="0">
                <a:latin typeface="Garamond" pitchFamily="18" charset="0"/>
              </a:rPr>
              <a:t> Quando analizzare le dimensioni stilistiche?</a:t>
            </a:r>
          </a:p>
          <a:p>
            <a:pPr lvl="1"/>
            <a:r>
              <a:rPr lang="it-IT" altLang="it-IT" smtClean="0">
                <a:latin typeface="Garamond" pitchFamily="18" charset="0"/>
              </a:rPr>
              <a:t>La numerosità degli oggetti</a:t>
            </a:r>
          </a:p>
          <a:p>
            <a:pPr lvl="1"/>
            <a:r>
              <a:rPr lang="it-IT" altLang="it-IT" smtClean="0">
                <a:latin typeface="Garamond" pitchFamily="18" charset="0"/>
              </a:rPr>
              <a:t>La presenza di uno stile riconosciuto e riconoscibile</a:t>
            </a:r>
          </a:p>
          <a:p>
            <a:r>
              <a:rPr lang="it-IT" altLang="it-IT" smtClean="0">
                <a:latin typeface="Garamond" pitchFamily="18" charset="0"/>
              </a:rPr>
              <a:t>Pro e contro di un’analisi stilistica</a:t>
            </a:r>
          </a:p>
          <a:p>
            <a:endParaRPr lang="it-IT" altLang="it-IT" smtClean="0">
              <a:latin typeface="Garamond" pitchFamily="18" charset="0"/>
            </a:endParaRPr>
          </a:p>
        </p:txBody>
      </p:sp>
    </p:spTree>
    <p:extLst>
      <p:ext uri="{BB962C8B-B14F-4D97-AF65-F5344CB8AC3E}">
        <p14:creationId xmlns:p14="http://schemas.microsoft.com/office/powerpoint/2010/main" val="15707220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it-IT" altLang="it-IT" smtClean="0">
                <a:latin typeface="Garamond" pitchFamily="18" charset="0"/>
              </a:rPr>
              <a:t>Il linguaggio politico: che cosa è?</a:t>
            </a:r>
          </a:p>
        </p:txBody>
      </p:sp>
      <p:sp>
        <p:nvSpPr>
          <p:cNvPr id="13315" name="Rectangle 3"/>
          <p:cNvSpPr>
            <a:spLocks noGrp="1" noChangeArrowheads="1"/>
          </p:cNvSpPr>
          <p:nvPr>
            <p:ph idx="1"/>
          </p:nvPr>
        </p:nvSpPr>
        <p:spPr/>
        <p:txBody>
          <a:bodyPr>
            <a:normAutofit/>
          </a:bodyPr>
          <a:lstStyle/>
          <a:p>
            <a:pPr eaLnBrk="1" hangingPunct="1">
              <a:lnSpc>
                <a:spcPct val="90000"/>
              </a:lnSpc>
            </a:pPr>
            <a:r>
              <a:rPr lang="it-IT" altLang="it-IT" smtClean="0">
                <a:latin typeface="Garamond" pitchFamily="18" charset="0"/>
              </a:rPr>
              <a:t>Il contesto</a:t>
            </a:r>
          </a:p>
          <a:p>
            <a:pPr lvl="1" eaLnBrk="1" hangingPunct="1">
              <a:lnSpc>
                <a:spcPct val="90000"/>
              </a:lnSpc>
            </a:pPr>
            <a:r>
              <a:rPr lang="it-IT" altLang="it-IT" i="1" smtClean="0">
                <a:latin typeface="Garamond" pitchFamily="18" charset="0"/>
              </a:rPr>
              <a:t>Conoscenze condivise</a:t>
            </a:r>
            <a:r>
              <a:rPr lang="it-IT" altLang="it-IT" smtClean="0">
                <a:latin typeface="Garamond" pitchFamily="18" charset="0"/>
              </a:rPr>
              <a:t> : l’insieme di credenze sociali e culturali sul funzionamento del mondi che i parlanti condividono o credono di condividere, ivi compresa la conoscenza del codice linguistico</a:t>
            </a:r>
          </a:p>
          <a:p>
            <a:pPr lvl="1" eaLnBrk="1" hangingPunct="1">
              <a:lnSpc>
                <a:spcPct val="90000"/>
              </a:lnSpc>
            </a:pPr>
            <a:r>
              <a:rPr lang="it-IT" altLang="it-IT" i="1" smtClean="0">
                <a:latin typeface="Garamond" pitchFamily="18" charset="0"/>
              </a:rPr>
              <a:t>Situazione comunicativa</a:t>
            </a:r>
            <a:r>
              <a:rPr lang="it-IT" altLang="it-IT" smtClean="0">
                <a:latin typeface="Garamond" pitchFamily="18" charset="0"/>
              </a:rPr>
              <a:t> contingente, ovvero la situazione spazio-temporale in cui si svolge un evento linguistico, le relazioni interpersonali tra i partecipanti, le aspettative e gli scopi che li muovono</a:t>
            </a:r>
          </a:p>
          <a:p>
            <a:pPr lvl="1" eaLnBrk="1" hangingPunct="1">
              <a:lnSpc>
                <a:spcPct val="90000"/>
              </a:lnSpc>
            </a:pPr>
            <a:r>
              <a:rPr lang="it-IT" altLang="it-IT" i="1" smtClean="0">
                <a:latin typeface="Garamond" pitchFamily="18" charset="0"/>
              </a:rPr>
              <a:t>Contesto linguistico</a:t>
            </a:r>
            <a:r>
              <a:rPr lang="it-IT" altLang="it-IT" smtClean="0">
                <a:latin typeface="Garamond" pitchFamily="18" charset="0"/>
              </a:rPr>
              <a:t>: discorso in atto e conseguenze che esso ha generato</a:t>
            </a:r>
          </a:p>
          <a:p>
            <a:pPr lvl="1" eaLnBrk="1" hangingPunct="1">
              <a:lnSpc>
                <a:spcPct val="90000"/>
              </a:lnSpc>
              <a:buFont typeface="Wingdings" pitchFamily="2" charset="2"/>
              <a:buNone/>
            </a:pPr>
            <a:endParaRPr lang="it-IT" altLang="it-IT" smtClean="0">
              <a:latin typeface="Garamond" pitchFamily="18" charset="0"/>
            </a:endParaRPr>
          </a:p>
          <a:p>
            <a:pPr lvl="1" eaLnBrk="1" hangingPunct="1">
              <a:lnSpc>
                <a:spcPct val="90000"/>
              </a:lnSpc>
            </a:pPr>
            <a:endParaRPr lang="it-IT" altLang="it-IT" smtClean="0"/>
          </a:p>
        </p:txBody>
      </p:sp>
    </p:spTree>
    <p:extLst>
      <p:ext uri="{BB962C8B-B14F-4D97-AF65-F5344CB8AC3E}">
        <p14:creationId xmlns:p14="http://schemas.microsoft.com/office/powerpoint/2010/main" val="416228521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it-IT" altLang="it-IT" smtClean="0">
                <a:latin typeface="Garamond" pitchFamily="18" charset="0"/>
              </a:rPr>
              <a:t>L’analisi qualitativa: i discorsi politici di Mussolini</a:t>
            </a:r>
          </a:p>
        </p:txBody>
      </p:sp>
      <p:sp>
        <p:nvSpPr>
          <p:cNvPr id="63491" name="Rectangle 3"/>
          <p:cNvSpPr>
            <a:spLocks noGrp="1" noChangeArrowheads="1"/>
          </p:cNvSpPr>
          <p:nvPr>
            <p:ph type="body" idx="1"/>
          </p:nvPr>
        </p:nvSpPr>
        <p:spPr/>
        <p:txBody>
          <a:bodyPr/>
          <a:lstStyle/>
          <a:p>
            <a:r>
              <a:rPr lang="it-IT" altLang="it-IT" smtClean="0">
                <a:latin typeface="Garamond" pitchFamily="18" charset="0"/>
              </a:rPr>
              <a:t>Il personaggio: linguaggio e carisma </a:t>
            </a:r>
          </a:p>
          <a:p>
            <a:pPr lvl="1"/>
            <a:r>
              <a:rPr lang="it-IT" altLang="it-IT" smtClean="0">
                <a:latin typeface="Garamond" pitchFamily="18" charset="0"/>
              </a:rPr>
              <a:t>(“Una qualità considerata straordinaria che viene attribuita a una persona. Pertanto, questa viene considerata come dotata di forze e proprietà sovrannaturale  sovraumane, almeno eccezionali in modo specifico, non accessibili agli altri, oppure come inviata da Dio”; Max Weber, </a:t>
            </a:r>
            <a:r>
              <a:rPr lang="it-IT" altLang="it-IT" i="1" smtClean="0">
                <a:latin typeface="Garamond" pitchFamily="18" charset="0"/>
              </a:rPr>
              <a:t>Economia e società)</a:t>
            </a:r>
          </a:p>
          <a:p>
            <a:pPr lvl="1"/>
            <a:r>
              <a:rPr lang="it-IT" altLang="it-IT" smtClean="0">
                <a:latin typeface="Garamond" pitchFamily="18" charset="0"/>
              </a:rPr>
              <a:t>Le dimensioni emotive ed emozionali, ma non rinvenute non attraverso simboli. Perché?</a:t>
            </a:r>
          </a:p>
          <a:p>
            <a:pPr lvl="1"/>
            <a:endParaRPr lang="it-IT" altLang="it-IT" smtClean="0">
              <a:latin typeface="Garamond" pitchFamily="18" charset="0"/>
            </a:endParaRPr>
          </a:p>
        </p:txBody>
      </p:sp>
    </p:spTree>
    <p:extLst>
      <p:ext uri="{BB962C8B-B14F-4D97-AF65-F5344CB8AC3E}">
        <p14:creationId xmlns:p14="http://schemas.microsoft.com/office/powerpoint/2010/main" val="353182611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it-IT" altLang="it-IT" smtClean="0">
                <a:latin typeface="Garamond" pitchFamily="18" charset="0"/>
              </a:rPr>
              <a:t>I discorsi politici di Mussolini: le premesse</a:t>
            </a:r>
          </a:p>
        </p:txBody>
      </p:sp>
      <p:sp>
        <p:nvSpPr>
          <p:cNvPr id="64515" name="Rectangle 3"/>
          <p:cNvSpPr>
            <a:spLocks noGrp="1" noChangeArrowheads="1"/>
          </p:cNvSpPr>
          <p:nvPr>
            <p:ph type="body" idx="1"/>
          </p:nvPr>
        </p:nvSpPr>
        <p:spPr/>
        <p:txBody>
          <a:bodyPr>
            <a:normAutofit fontScale="92500" lnSpcReduction="20000"/>
          </a:bodyPr>
          <a:lstStyle/>
          <a:p>
            <a:r>
              <a:rPr lang="it-IT" altLang="it-IT" sz="2600" smtClean="0">
                <a:latin typeface="Garamond" pitchFamily="18" charset="0"/>
              </a:rPr>
              <a:t>Idea portante del saggio: Stile come forma e modo di funzionamento del linguaggio </a:t>
            </a:r>
          </a:p>
          <a:p>
            <a:r>
              <a:rPr lang="it-IT" altLang="it-IT" sz="2600" smtClean="0">
                <a:latin typeface="Garamond" pitchFamily="18" charset="0"/>
              </a:rPr>
              <a:t>Lo stile può essere identificato attraverso una gamma di elementi linguistici specifici</a:t>
            </a:r>
          </a:p>
          <a:p>
            <a:r>
              <a:rPr lang="it-IT" altLang="it-IT" sz="2600" smtClean="0">
                <a:latin typeface="Garamond" pitchFamily="18" charset="0"/>
              </a:rPr>
              <a:t>Tali elementi sono influenzati dai contenuti dell’ideologia</a:t>
            </a:r>
          </a:p>
          <a:p>
            <a:r>
              <a:rPr lang="it-IT" altLang="it-IT" sz="2600" smtClean="0">
                <a:latin typeface="Garamond" pitchFamily="18" charset="0"/>
              </a:rPr>
              <a:t>Lo stile è pensabile come il contesto prelinguistico i cui il fenomeno linguistico è prodotto</a:t>
            </a:r>
          </a:p>
          <a:p>
            <a:r>
              <a:rPr lang="it-IT" altLang="it-IT" sz="2600" smtClean="0">
                <a:latin typeface="Garamond" pitchFamily="18" charset="0"/>
              </a:rPr>
              <a:t>Rapporto di affinità (quasi elettiva) tra ideologia e linguaggio</a:t>
            </a:r>
          </a:p>
          <a:p>
            <a:pPr>
              <a:buFont typeface="Wingdings" pitchFamily="2" charset="2"/>
              <a:buNone/>
            </a:pPr>
            <a:endParaRPr lang="it-IT" altLang="it-IT" sz="2600" smtClean="0">
              <a:latin typeface="Garamond" pitchFamily="18" charset="0"/>
            </a:endParaRPr>
          </a:p>
          <a:p>
            <a:pPr>
              <a:buFont typeface="Wingdings" pitchFamily="2" charset="2"/>
              <a:buNone/>
            </a:pPr>
            <a:endParaRPr lang="it-IT" altLang="it-IT" sz="2600" smtClean="0">
              <a:latin typeface="Garamond" pitchFamily="18" charset="0"/>
            </a:endParaRPr>
          </a:p>
        </p:txBody>
      </p:sp>
    </p:spTree>
    <p:extLst>
      <p:ext uri="{BB962C8B-B14F-4D97-AF65-F5344CB8AC3E}">
        <p14:creationId xmlns:p14="http://schemas.microsoft.com/office/powerpoint/2010/main" val="72969707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it-IT" altLang="it-IT" smtClean="0">
                <a:latin typeface="Garamond" pitchFamily="18" charset="0"/>
              </a:rPr>
              <a:t>I discorsi politici di Mussolini: la strategia di analisi</a:t>
            </a:r>
          </a:p>
        </p:txBody>
      </p:sp>
      <p:sp>
        <p:nvSpPr>
          <p:cNvPr id="65539" name="Rectangle 3"/>
          <p:cNvSpPr>
            <a:spLocks noGrp="1" noChangeArrowheads="1"/>
          </p:cNvSpPr>
          <p:nvPr>
            <p:ph type="body" idx="1"/>
          </p:nvPr>
        </p:nvSpPr>
        <p:spPr/>
        <p:txBody>
          <a:bodyPr>
            <a:normAutofit fontScale="92500" lnSpcReduction="20000"/>
          </a:bodyPr>
          <a:lstStyle/>
          <a:p>
            <a:r>
              <a:rPr lang="it-IT" altLang="it-IT" sz="2600" smtClean="0">
                <a:latin typeface="Garamond" pitchFamily="18" charset="0"/>
              </a:rPr>
              <a:t>Enucleazione dei tratti peculiari del linguaggio di Mussolini</a:t>
            </a:r>
          </a:p>
          <a:p>
            <a:r>
              <a:rPr lang="it-IT" altLang="it-IT" sz="2600" smtClean="0">
                <a:latin typeface="Garamond" pitchFamily="18" charset="0"/>
              </a:rPr>
              <a:t>Chiarimento delle funzioni del linguaggio di Mussolini e dei simboli utilizzati</a:t>
            </a:r>
          </a:p>
          <a:p>
            <a:pPr lvl="1"/>
            <a:r>
              <a:rPr lang="it-IT" altLang="it-IT" sz="2200" smtClean="0">
                <a:latin typeface="Garamond" pitchFamily="18" charset="0"/>
              </a:rPr>
              <a:t>Elementi grammatico-sintattici</a:t>
            </a:r>
          </a:p>
          <a:p>
            <a:pPr lvl="2"/>
            <a:r>
              <a:rPr lang="it-IT" altLang="it-IT" sz="2100" smtClean="0">
                <a:latin typeface="Garamond" pitchFamily="18" charset="0"/>
              </a:rPr>
              <a:t>Tipo di proposizioni utilizzate; collegamenti tra le proposizioni, costrutto sintattico</a:t>
            </a:r>
          </a:p>
          <a:p>
            <a:pPr lvl="1"/>
            <a:r>
              <a:rPr lang="it-IT" altLang="it-IT" sz="2200" smtClean="0">
                <a:latin typeface="Garamond" pitchFamily="18" charset="0"/>
              </a:rPr>
              <a:t>Elementi fonico-ritmici</a:t>
            </a:r>
          </a:p>
          <a:p>
            <a:pPr lvl="2"/>
            <a:r>
              <a:rPr lang="it-IT" altLang="it-IT" sz="2100" smtClean="0">
                <a:latin typeface="Garamond" pitchFamily="18" charset="0"/>
              </a:rPr>
              <a:t>Correlazioni sintattiche dal punto di vista ritmico, del loro effetto fonico o musicale</a:t>
            </a:r>
          </a:p>
          <a:p>
            <a:pPr lvl="1"/>
            <a:r>
              <a:rPr lang="it-IT" altLang="it-IT" sz="2200" smtClean="0">
                <a:latin typeface="Garamond" pitchFamily="18" charset="0"/>
              </a:rPr>
              <a:t>Elementi retorici</a:t>
            </a:r>
          </a:p>
          <a:p>
            <a:pPr lvl="2"/>
            <a:r>
              <a:rPr lang="it-IT" altLang="it-IT" sz="2100" smtClean="0">
                <a:latin typeface="Garamond" pitchFamily="18" charset="0"/>
              </a:rPr>
              <a:t>Funzione persuasiva e uso della tradizione del “ben parlare”</a:t>
            </a:r>
          </a:p>
          <a:p>
            <a:endParaRPr lang="it-IT" altLang="it-IT" sz="2600" smtClean="0">
              <a:latin typeface="Garamond" pitchFamily="18" charset="0"/>
            </a:endParaRPr>
          </a:p>
        </p:txBody>
      </p:sp>
    </p:spTree>
    <p:extLst>
      <p:ext uri="{BB962C8B-B14F-4D97-AF65-F5344CB8AC3E}">
        <p14:creationId xmlns:p14="http://schemas.microsoft.com/office/powerpoint/2010/main" val="89738162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611188" y="188913"/>
            <a:ext cx="7543800" cy="1295400"/>
          </a:xfrm>
        </p:spPr>
        <p:txBody>
          <a:bodyPr/>
          <a:lstStyle/>
          <a:p>
            <a:r>
              <a:rPr lang="it-IT" altLang="it-IT" smtClean="0">
                <a:latin typeface="Garamond" pitchFamily="18" charset="0"/>
              </a:rPr>
              <a:t>I discorsi politici di Mussolini: elementi grammatico-sinattici</a:t>
            </a:r>
          </a:p>
        </p:txBody>
      </p:sp>
      <p:sp>
        <p:nvSpPr>
          <p:cNvPr id="66563" name="Rectangle 3"/>
          <p:cNvSpPr>
            <a:spLocks noGrp="1" noChangeArrowheads="1"/>
          </p:cNvSpPr>
          <p:nvPr>
            <p:ph type="body" idx="1"/>
          </p:nvPr>
        </p:nvSpPr>
        <p:spPr/>
        <p:txBody>
          <a:bodyPr/>
          <a:lstStyle/>
          <a:p>
            <a:r>
              <a:rPr lang="it-IT" altLang="it-IT" smtClean="0">
                <a:latin typeface="Garamond" pitchFamily="18" charset="0"/>
              </a:rPr>
              <a:t>Costruzione paratattica</a:t>
            </a:r>
          </a:p>
          <a:p>
            <a:pPr>
              <a:buFont typeface="Wingdings" pitchFamily="2" charset="2"/>
              <a:buNone/>
            </a:pPr>
            <a:endParaRPr lang="it-IT" altLang="it-IT" smtClean="0">
              <a:latin typeface="Garamond" pitchFamily="18" charset="0"/>
            </a:endParaRPr>
          </a:p>
          <a:p>
            <a:pPr lvl="1">
              <a:buFont typeface="Wingdings" pitchFamily="2" charset="2"/>
              <a:buNone/>
            </a:pPr>
            <a:r>
              <a:rPr lang="it-IT" altLang="it-IT" smtClean="0">
                <a:latin typeface="Garamond" pitchFamily="18" charset="0"/>
              </a:rPr>
              <a:t>	“Noi abbiamo creato il nostro mito. Il mito è una fede, è una passione. Non è necessario che sia una realtà. E’ una realtà nel fatto che è un pungolo, che è una speranza, che è una fede, che è coraggio: il nostro mito è la Nazione, io nostro mito è la grandezza della Nazione. E a questo mito, a questa grandezza, che noi vogliami tradurre in realtà completa, noi subordiniamo tutto il resto”</a:t>
            </a:r>
          </a:p>
        </p:txBody>
      </p:sp>
    </p:spTree>
    <p:extLst>
      <p:ext uri="{BB962C8B-B14F-4D97-AF65-F5344CB8AC3E}">
        <p14:creationId xmlns:p14="http://schemas.microsoft.com/office/powerpoint/2010/main" val="72679454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it-IT" altLang="it-IT" smtClean="0">
                <a:latin typeface="Garamond" pitchFamily="18" charset="0"/>
              </a:rPr>
              <a:t>I discorsi politici di Mussolini: elementi grammatico-sinattici</a:t>
            </a:r>
          </a:p>
        </p:txBody>
      </p:sp>
      <p:sp>
        <p:nvSpPr>
          <p:cNvPr id="67587" name="Rectangle 3"/>
          <p:cNvSpPr>
            <a:spLocks noGrp="1" noChangeArrowheads="1"/>
          </p:cNvSpPr>
          <p:nvPr>
            <p:ph type="body" idx="1"/>
          </p:nvPr>
        </p:nvSpPr>
        <p:spPr/>
        <p:txBody>
          <a:bodyPr/>
          <a:lstStyle/>
          <a:p>
            <a:r>
              <a:rPr lang="it-IT" altLang="it-IT" smtClean="0">
                <a:latin typeface="Garamond" pitchFamily="18" charset="0"/>
              </a:rPr>
              <a:t>“Vi ringrazio del vostro saluto. Vi ringrazio dei proposito che mi avete manifestato con sicura fede. Vi dirò poche parole. Qualcuno di voi opinava che si dovesse ricostruire il ministero dell’agricolatura: ero, sono e sarò contrario. L’agricoltura non ha bisogno di un ministero. Forse ha bisogno di un ministro. Quel ministro sono io. Ha bisogmi di mezzi: li avrà!”</a:t>
            </a:r>
          </a:p>
        </p:txBody>
      </p:sp>
    </p:spTree>
    <p:extLst>
      <p:ext uri="{BB962C8B-B14F-4D97-AF65-F5344CB8AC3E}">
        <p14:creationId xmlns:p14="http://schemas.microsoft.com/office/powerpoint/2010/main" val="103393864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it-IT" altLang="it-IT" smtClean="0">
                <a:latin typeface="Garamond" pitchFamily="18" charset="0"/>
              </a:rPr>
              <a:t>I discorsi politici di Mussolini: elementi grammatico-sinattici</a:t>
            </a:r>
          </a:p>
        </p:txBody>
      </p:sp>
      <p:sp>
        <p:nvSpPr>
          <p:cNvPr id="68611" name="Rectangle 3"/>
          <p:cNvSpPr>
            <a:spLocks noGrp="1" noChangeArrowheads="1"/>
          </p:cNvSpPr>
          <p:nvPr>
            <p:ph type="body" idx="1"/>
          </p:nvPr>
        </p:nvSpPr>
        <p:spPr/>
        <p:txBody>
          <a:bodyPr/>
          <a:lstStyle/>
          <a:p>
            <a:pPr>
              <a:lnSpc>
                <a:spcPct val="90000"/>
              </a:lnSpc>
            </a:pPr>
            <a:r>
              <a:rPr lang="it-IT" altLang="it-IT" smtClean="0">
                <a:latin typeface="Garamond" pitchFamily="18" charset="0"/>
              </a:rPr>
              <a:t>La paratassi: </a:t>
            </a:r>
          </a:p>
          <a:p>
            <a:pPr lvl="1">
              <a:lnSpc>
                <a:spcPct val="90000"/>
              </a:lnSpc>
            </a:pPr>
            <a:r>
              <a:rPr lang="it-IT" altLang="it-IT" smtClean="0">
                <a:latin typeface="Garamond" pitchFamily="18" charset="0"/>
              </a:rPr>
              <a:t>Coordinazione invece che subordinazione </a:t>
            </a:r>
          </a:p>
          <a:p>
            <a:pPr lvl="1">
              <a:lnSpc>
                <a:spcPct val="90000"/>
              </a:lnSpc>
            </a:pPr>
            <a:r>
              <a:rPr lang="it-IT" altLang="it-IT" smtClean="0">
                <a:latin typeface="Garamond" pitchFamily="18" charset="0"/>
              </a:rPr>
              <a:t>Elementi non collegati in maniera puntuale</a:t>
            </a:r>
          </a:p>
          <a:p>
            <a:pPr lvl="1">
              <a:lnSpc>
                <a:spcPct val="90000"/>
              </a:lnSpc>
            </a:pPr>
            <a:r>
              <a:rPr lang="it-IT" altLang="it-IT" smtClean="0">
                <a:latin typeface="Garamond" pitchFamily="18" charset="0"/>
              </a:rPr>
              <a:t>Contorni non netti delle proposizioni (non ci sono prima e dopo collegati in maniera chiara e razionale per la finalità del discorso)</a:t>
            </a:r>
          </a:p>
          <a:p>
            <a:pPr lvl="1">
              <a:lnSpc>
                <a:spcPct val="90000"/>
              </a:lnSpc>
            </a:pPr>
            <a:r>
              <a:rPr lang="it-IT" altLang="it-IT" smtClean="0">
                <a:latin typeface="Garamond" pitchFamily="18" charset="0"/>
              </a:rPr>
              <a:t>Mancanza di articolati sviluppi argomentativi</a:t>
            </a:r>
          </a:p>
          <a:p>
            <a:pPr lvl="1">
              <a:lnSpc>
                <a:spcPct val="90000"/>
              </a:lnSpc>
            </a:pPr>
            <a:r>
              <a:rPr lang="it-IT" altLang="it-IT" smtClean="0">
                <a:latin typeface="Garamond" pitchFamily="18" charset="0"/>
              </a:rPr>
              <a:t>Asindeto privilegiato (elencazione di termini o in una coordinazione di più proposizioni, senza l'uso di congiunzioni, spesso con l'uso di virgole</a:t>
            </a:r>
            <a:r>
              <a:rPr lang="it-IT" altLang="it-IT" smtClean="0"/>
              <a:t>)</a:t>
            </a:r>
          </a:p>
        </p:txBody>
      </p:sp>
    </p:spTree>
    <p:extLst>
      <p:ext uri="{BB962C8B-B14F-4D97-AF65-F5344CB8AC3E}">
        <p14:creationId xmlns:p14="http://schemas.microsoft.com/office/powerpoint/2010/main" val="201950848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it-IT" altLang="it-IT" smtClean="0">
                <a:latin typeface="Garamond" pitchFamily="18" charset="0"/>
              </a:rPr>
              <a:t>I discorsi politici di Mussolini: elementi grammatico-sinattici</a:t>
            </a:r>
          </a:p>
        </p:txBody>
      </p:sp>
      <p:sp>
        <p:nvSpPr>
          <p:cNvPr id="69635" name="Rectangle 3"/>
          <p:cNvSpPr>
            <a:spLocks noGrp="1" noChangeArrowheads="1"/>
          </p:cNvSpPr>
          <p:nvPr>
            <p:ph type="body" idx="1"/>
          </p:nvPr>
        </p:nvSpPr>
        <p:spPr/>
        <p:txBody>
          <a:bodyPr/>
          <a:lstStyle/>
          <a:p>
            <a:pPr lvl="1"/>
            <a:r>
              <a:rPr lang="it-IT" altLang="it-IT" smtClean="0">
                <a:latin typeface="Garamond" pitchFamily="18" charset="0"/>
              </a:rPr>
              <a:t>Mancanza di legami</a:t>
            </a:r>
          </a:p>
          <a:p>
            <a:pPr lvl="1"/>
            <a:r>
              <a:rPr lang="it-IT" altLang="it-IT" smtClean="0">
                <a:latin typeface="Garamond" pitchFamily="18" charset="0"/>
              </a:rPr>
              <a:t>Proposizioni isolate grammaticalmente</a:t>
            </a:r>
          </a:p>
          <a:p>
            <a:pPr lvl="1"/>
            <a:r>
              <a:rPr lang="it-IT" altLang="it-IT" smtClean="0">
                <a:latin typeface="Garamond" pitchFamily="18" charset="0"/>
              </a:rPr>
              <a:t>Stile lapidario</a:t>
            </a:r>
          </a:p>
          <a:p>
            <a:pPr lvl="1"/>
            <a:r>
              <a:rPr lang="it-IT" altLang="it-IT" smtClean="0">
                <a:latin typeface="Garamond" pitchFamily="18" charset="0"/>
              </a:rPr>
              <a:t>Immediatezza come ampia intellegibilità</a:t>
            </a:r>
          </a:p>
          <a:p>
            <a:pPr lvl="1"/>
            <a:r>
              <a:rPr lang="it-IT" altLang="it-IT" smtClean="0">
                <a:latin typeface="Garamond" pitchFamily="18" charset="0"/>
              </a:rPr>
              <a:t>Verbi ridotti al minimo. Quando presenti, di tipo fattivo</a:t>
            </a:r>
          </a:p>
          <a:p>
            <a:pPr lvl="2"/>
            <a:r>
              <a:rPr lang="it-IT" altLang="it-IT" smtClean="0">
                <a:latin typeface="Garamond" pitchFamily="18" charset="0"/>
              </a:rPr>
              <a:t>Verbi fattivi</a:t>
            </a:r>
          </a:p>
          <a:p>
            <a:pPr lvl="2"/>
            <a:r>
              <a:rPr lang="it-IT" altLang="it-IT" smtClean="0">
                <a:latin typeface="Garamond" pitchFamily="18" charset="0"/>
              </a:rPr>
              <a:t>Verbi stativi (modalità dell’essere e dell’avere)</a:t>
            </a:r>
          </a:p>
          <a:p>
            <a:pPr lvl="2"/>
            <a:r>
              <a:rPr lang="it-IT" altLang="it-IT" smtClean="0">
                <a:latin typeface="Garamond" pitchFamily="18" charset="0"/>
              </a:rPr>
              <a:t>Verbi dichiarativi (dichiarazioni su azioni, oggetti, sentimenti)</a:t>
            </a:r>
          </a:p>
          <a:p>
            <a:pPr lvl="2"/>
            <a:endParaRPr lang="it-IT" altLang="it-IT" smtClean="0">
              <a:latin typeface="Garamond" pitchFamily="18" charset="0"/>
            </a:endParaRPr>
          </a:p>
          <a:p>
            <a:endParaRPr lang="it-IT" altLang="it-IT" smtClean="0">
              <a:latin typeface="Garamond" pitchFamily="18" charset="0"/>
            </a:endParaRPr>
          </a:p>
        </p:txBody>
      </p:sp>
    </p:spTree>
    <p:extLst>
      <p:ext uri="{BB962C8B-B14F-4D97-AF65-F5344CB8AC3E}">
        <p14:creationId xmlns:p14="http://schemas.microsoft.com/office/powerpoint/2010/main" val="128376819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it-IT" altLang="it-IT" smtClean="0">
                <a:latin typeface="Garamond" pitchFamily="18" charset="0"/>
              </a:rPr>
              <a:t>Un passo indietro: il manifesto futurista</a:t>
            </a:r>
            <a:r>
              <a:rPr lang="it-IT" altLang="it-IT" smtClean="0"/>
              <a:t> </a:t>
            </a:r>
          </a:p>
        </p:txBody>
      </p:sp>
      <p:sp>
        <p:nvSpPr>
          <p:cNvPr id="70659" name="Rectangle 3"/>
          <p:cNvSpPr>
            <a:spLocks noGrp="1" noChangeArrowheads="1"/>
          </p:cNvSpPr>
          <p:nvPr>
            <p:ph type="body" idx="1"/>
          </p:nvPr>
        </p:nvSpPr>
        <p:spPr/>
        <p:txBody>
          <a:bodyPr>
            <a:normAutofit fontScale="92500" lnSpcReduction="20000"/>
          </a:bodyPr>
          <a:lstStyle/>
          <a:p>
            <a:pPr>
              <a:lnSpc>
                <a:spcPct val="80000"/>
              </a:lnSpc>
            </a:pPr>
            <a:r>
              <a:rPr lang="it-IT" altLang="it-IT" sz="1900" b="1" smtClean="0">
                <a:latin typeface="Garamond" pitchFamily="18" charset="0"/>
              </a:rPr>
              <a:t>1-Noi vogliamo cantare l'amor del pericolo, l'abitudine all'energia e alla temerità. </a:t>
            </a:r>
            <a:br>
              <a:rPr lang="it-IT" altLang="it-IT" sz="1900" b="1" smtClean="0">
                <a:latin typeface="Garamond" pitchFamily="18" charset="0"/>
              </a:rPr>
            </a:br>
            <a:endParaRPr lang="it-IT" altLang="it-IT" sz="1900" b="1" smtClean="0">
              <a:latin typeface="Garamond" pitchFamily="18" charset="0"/>
            </a:endParaRPr>
          </a:p>
          <a:p>
            <a:pPr>
              <a:lnSpc>
                <a:spcPct val="80000"/>
              </a:lnSpc>
            </a:pPr>
            <a:r>
              <a:rPr lang="it-IT" altLang="it-IT" sz="1900" b="1" smtClean="0">
                <a:latin typeface="Garamond" pitchFamily="18" charset="0"/>
              </a:rPr>
              <a:t>2-Il coraggio, l'audacia, la ribellione, saranno elementi essenziali della nostra poesia.</a:t>
            </a:r>
            <a:br>
              <a:rPr lang="it-IT" altLang="it-IT" sz="1900" b="1" smtClean="0">
                <a:latin typeface="Garamond" pitchFamily="18" charset="0"/>
              </a:rPr>
            </a:br>
            <a:endParaRPr lang="it-IT" altLang="it-IT" sz="1900" b="1" smtClean="0">
              <a:latin typeface="Garamond" pitchFamily="18" charset="0"/>
            </a:endParaRPr>
          </a:p>
          <a:p>
            <a:pPr>
              <a:lnSpc>
                <a:spcPct val="80000"/>
              </a:lnSpc>
            </a:pPr>
            <a:r>
              <a:rPr lang="it-IT" altLang="it-IT" sz="1900" b="1" smtClean="0">
                <a:latin typeface="Garamond" pitchFamily="18" charset="0"/>
              </a:rPr>
              <a:t>3-La letteratura esaltò fino ad oggi l'immobilità penosa, l'estasi ed il sonno. Noi vogliamo esaltare il movimento aggressivo, l'insonnia febbrile, il passo di corsa, il salto mortale, lo schiaffo ed il pugno.</a:t>
            </a:r>
            <a:br>
              <a:rPr lang="it-IT" altLang="it-IT" sz="1900" b="1" smtClean="0">
                <a:latin typeface="Garamond" pitchFamily="18" charset="0"/>
              </a:rPr>
            </a:br>
            <a:endParaRPr lang="it-IT" altLang="it-IT" sz="1900" b="1" smtClean="0">
              <a:latin typeface="Garamond" pitchFamily="18" charset="0"/>
            </a:endParaRPr>
          </a:p>
          <a:p>
            <a:pPr>
              <a:lnSpc>
                <a:spcPct val="80000"/>
              </a:lnSpc>
            </a:pPr>
            <a:r>
              <a:rPr lang="it-IT" altLang="it-IT" sz="1900" b="1" smtClean="0">
                <a:latin typeface="Garamond" pitchFamily="18" charset="0"/>
              </a:rPr>
              <a:t>4-Noi affermiamo che la magnificenza del mondo si è arricchita di una bellezza nuova: la bellezza della velocità </a:t>
            </a:r>
            <a:br>
              <a:rPr lang="it-IT" altLang="it-IT" sz="1900" b="1" smtClean="0">
                <a:latin typeface="Garamond" pitchFamily="18" charset="0"/>
              </a:rPr>
            </a:br>
            <a:endParaRPr lang="it-IT" altLang="it-IT" sz="1900" b="1" smtClean="0">
              <a:latin typeface="Garamond" pitchFamily="18" charset="0"/>
            </a:endParaRPr>
          </a:p>
          <a:p>
            <a:pPr>
              <a:lnSpc>
                <a:spcPct val="80000"/>
              </a:lnSpc>
            </a:pPr>
            <a:r>
              <a:rPr lang="it-IT" altLang="it-IT" sz="1900" b="1" smtClean="0">
                <a:latin typeface="Garamond" pitchFamily="18" charset="0"/>
              </a:rPr>
              <a:t>5-Noi vogliamo inneggiare all'uomo che tiene il volante, la cui asta attraversa la Terra, lanciata a corsa, essa pure, sul circuito della sua orbita.</a:t>
            </a:r>
            <a:br>
              <a:rPr lang="it-IT" altLang="it-IT" sz="1900" b="1" smtClean="0">
                <a:latin typeface="Garamond" pitchFamily="18" charset="0"/>
              </a:rPr>
            </a:br>
            <a:endParaRPr lang="it-IT" altLang="it-IT" sz="1900" b="1" smtClean="0">
              <a:latin typeface="Garamond" pitchFamily="18" charset="0"/>
            </a:endParaRPr>
          </a:p>
        </p:txBody>
      </p:sp>
    </p:spTree>
    <p:extLst>
      <p:ext uri="{BB962C8B-B14F-4D97-AF65-F5344CB8AC3E}">
        <p14:creationId xmlns:p14="http://schemas.microsoft.com/office/powerpoint/2010/main" val="56650376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it-IT" altLang="it-IT" smtClean="0">
                <a:latin typeface="Garamond" pitchFamily="18" charset="0"/>
              </a:rPr>
              <a:t>Un passo indietro: il manifesto futurista (II)</a:t>
            </a:r>
          </a:p>
        </p:txBody>
      </p:sp>
      <p:sp>
        <p:nvSpPr>
          <p:cNvPr id="71683" name="Rectangle 3"/>
          <p:cNvSpPr>
            <a:spLocks noGrp="1" noChangeArrowheads="1"/>
          </p:cNvSpPr>
          <p:nvPr>
            <p:ph type="body" idx="1"/>
          </p:nvPr>
        </p:nvSpPr>
        <p:spPr/>
        <p:txBody>
          <a:bodyPr>
            <a:normAutofit fontScale="92500" lnSpcReduction="20000"/>
          </a:bodyPr>
          <a:lstStyle/>
          <a:p>
            <a:pPr>
              <a:lnSpc>
                <a:spcPct val="80000"/>
              </a:lnSpc>
            </a:pPr>
            <a:r>
              <a:rPr lang="it-IT" altLang="it-IT" sz="1700" b="1" smtClean="0">
                <a:latin typeface="Garamond" pitchFamily="18" charset="0"/>
              </a:rPr>
              <a:t>6-Bisogna che il poeta si prodighi con ardore, sfarzo e magnificenza, per aumentare l'entusiastico fervore degli elementi primordiali.</a:t>
            </a:r>
            <a:br>
              <a:rPr lang="it-IT" altLang="it-IT" sz="1700" b="1" smtClean="0">
                <a:latin typeface="Garamond" pitchFamily="18" charset="0"/>
              </a:rPr>
            </a:br>
            <a:endParaRPr lang="it-IT" altLang="it-IT" sz="1700" b="1" smtClean="0">
              <a:latin typeface="Garamond" pitchFamily="18" charset="0"/>
            </a:endParaRPr>
          </a:p>
          <a:p>
            <a:pPr>
              <a:lnSpc>
                <a:spcPct val="80000"/>
              </a:lnSpc>
            </a:pPr>
            <a:r>
              <a:rPr lang="it-IT" altLang="it-IT" sz="1700" b="1" smtClean="0">
                <a:latin typeface="Garamond" pitchFamily="18" charset="0"/>
              </a:rPr>
              <a:t>7-Non vi è più bellezza se non nella lotta. Nessuna opera che non abbia un carattere aggressivo può essere un capolavoro.</a:t>
            </a:r>
            <a:br>
              <a:rPr lang="it-IT" altLang="it-IT" sz="1700" b="1" smtClean="0">
                <a:latin typeface="Garamond" pitchFamily="18" charset="0"/>
              </a:rPr>
            </a:br>
            <a:endParaRPr lang="it-IT" altLang="it-IT" sz="1700" b="1" smtClean="0">
              <a:latin typeface="Garamond" pitchFamily="18" charset="0"/>
            </a:endParaRPr>
          </a:p>
          <a:p>
            <a:pPr>
              <a:lnSpc>
                <a:spcPct val="80000"/>
              </a:lnSpc>
            </a:pPr>
            <a:r>
              <a:rPr lang="it-IT" altLang="it-IT" sz="1700" b="1" smtClean="0">
                <a:latin typeface="Garamond" pitchFamily="18" charset="0"/>
              </a:rPr>
              <a:t>8-Noi siamo sul patrimonio estremo dei secoli!  poiché abbiamo già creata l'eterna velocità onnipresente.</a:t>
            </a:r>
            <a:br>
              <a:rPr lang="it-IT" altLang="it-IT" sz="1700" b="1" smtClean="0">
                <a:latin typeface="Garamond" pitchFamily="18" charset="0"/>
              </a:rPr>
            </a:br>
            <a:endParaRPr lang="it-IT" altLang="it-IT" sz="1700" b="1" smtClean="0">
              <a:latin typeface="Garamond" pitchFamily="18" charset="0"/>
            </a:endParaRPr>
          </a:p>
          <a:p>
            <a:pPr>
              <a:lnSpc>
                <a:spcPct val="80000"/>
              </a:lnSpc>
            </a:pPr>
            <a:r>
              <a:rPr lang="it-IT" altLang="it-IT" sz="1700" b="1" smtClean="0">
                <a:latin typeface="Garamond" pitchFamily="18" charset="0"/>
              </a:rPr>
              <a:t>9-Noi vogliamo glorificare la guerra-sola igiene del mondo-il militarismo, il patriottismo, il gesto distruttore </a:t>
            </a:r>
            <a:br>
              <a:rPr lang="it-IT" altLang="it-IT" sz="1700" b="1" smtClean="0">
                <a:latin typeface="Garamond" pitchFamily="18" charset="0"/>
              </a:rPr>
            </a:br>
            <a:endParaRPr lang="it-IT" altLang="it-IT" sz="1700" b="1" smtClean="0">
              <a:latin typeface="Garamond" pitchFamily="18" charset="0"/>
            </a:endParaRPr>
          </a:p>
          <a:p>
            <a:pPr>
              <a:lnSpc>
                <a:spcPct val="80000"/>
              </a:lnSpc>
            </a:pPr>
            <a:r>
              <a:rPr lang="it-IT" altLang="it-IT" sz="1700" b="1" smtClean="0">
                <a:latin typeface="Garamond" pitchFamily="18" charset="0"/>
              </a:rPr>
              <a:t>10-Noi vogliamo distruggere i musei, le biblioteche, le accademie d'ogni specie e combattere contro il moralismo, il femminismo e contro ogni viltà opportunistica o utilitaria</a:t>
            </a:r>
            <a:br>
              <a:rPr lang="it-IT" altLang="it-IT" sz="1700" b="1" smtClean="0">
                <a:latin typeface="Garamond" pitchFamily="18" charset="0"/>
              </a:rPr>
            </a:br>
            <a:endParaRPr lang="it-IT" altLang="it-IT" sz="1700" b="1" smtClean="0">
              <a:latin typeface="Garamond" pitchFamily="18" charset="0"/>
            </a:endParaRPr>
          </a:p>
          <a:p>
            <a:pPr>
              <a:lnSpc>
                <a:spcPct val="80000"/>
              </a:lnSpc>
            </a:pPr>
            <a:r>
              <a:rPr lang="it-IT" altLang="it-IT" sz="1700" b="1" smtClean="0">
                <a:latin typeface="Garamond" pitchFamily="18" charset="0"/>
              </a:rPr>
              <a:t>11-Noi canteremo  le locomotive dall'ampio petto,  il volo scivolante degli aeroplani. E' dall'Italia che lanciamo questo manifesto di violenza travolgente e incendiaria col quale fondiamo oggi il Futurismo</a:t>
            </a:r>
            <a:r>
              <a:rPr lang="it-IT" altLang="it-IT" sz="1700" smtClean="0">
                <a:latin typeface="Garamond" pitchFamily="18" charset="0"/>
              </a:rPr>
              <a:t> </a:t>
            </a:r>
          </a:p>
          <a:p>
            <a:pPr>
              <a:lnSpc>
                <a:spcPct val="80000"/>
              </a:lnSpc>
            </a:pPr>
            <a:endParaRPr lang="it-IT" altLang="it-IT" sz="1700" smtClean="0">
              <a:latin typeface="Garamond" pitchFamily="18" charset="0"/>
            </a:endParaRPr>
          </a:p>
        </p:txBody>
      </p:sp>
    </p:spTree>
    <p:extLst>
      <p:ext uri="{BB962C8B-B14F-4D97-AF65-F5344CB8AC3E}">
        <p14:creationId xmlns:p14="http://schemas.microsoft.com/office/powerpoint/2010/main" val="244672946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r>
              <a:rPr lang="it-IT" altLang="it-IT" smtClean="0">
                <a:latin typeface="Garamond" pitchFamily="18" charset="0"/>
              </a:rPr>
              <a:t>I discorsi politici di Mussolini: elementi grammatico-sinattici</a:t>
            </a:r>
          </a:p>
        </p:txBody>
      </p:sp>
      <p:sp>
        <p:nvSpPr>
          <p:cNvPr id="72707" name="Rectangle 3"/>
          <p:cNvSpPr>
            <a:spLocks noGrp="1" noChangeArrowheads="1"/>
          </p:cNvSpPr>
          <p:nvPr>
            <p:ph type="body" idx="1"/>
          </p:nvPr>
        </p:nvSpPr>
        <p:spPr/>
        <p:txBody>
          <a:bodyPr>
            <a:normAutofit lnSpcReduction="10000"/>
          </a:bodyPr>
          <a:lstStyle/>
          <a:p>
            <a:r>
              <a:rPr lang="it-IT" altLang="it-IT" sz="2600" smtClean="0">
                <a:latin typeface="Garamond" pitchFamily="18" charset="0"/>
              </a:rPr>
              <a:t>Le finalità dello stile paratattico</a:t>
            </a:r>
          </a:p>
          <a:p>
            <a:pPr>
              <a:buFont typeface="Wingdings" pitchFamily="2" charset="2"/>
              <a:buNone/>
            </a:pPr>
            <a:endParaRPr lang="it-IT" altLang="it-IT" sz="2600" smtClean="0">
              <a:latin typeface="Garamond" pitchFamily="18" charset="0"/>
            </a:endParaRPr>
          </a:p>
          <a:p>
            <a:pPr lvl="1"/>
            <a:r>
              <a:rPr lang="it-IT" altLang="it-IT" sz="2200" smtClean="0">
                <a:latin typeface="Garamond" pitchFamily="18" charset="0"/>
              </a:rPr>
              <a:t>Forza illocutiva (cosa l’attore fa nel pronunciare una data affermazione)</a:t>
            </a:r>
          </a:p>
          <a:p>
            <a:pPr lvl="1"/>
            <a:r>
              <a:rPr lang="it-IT" altLang="it-IT" sz="2200" smtClean="0">
                <a:latin typeface="Garamond" pitchFamily="18" charset="0"/>
              </a:rPr>
              <a:t>Forza perlocutiva (cosa l’attore ha inteso fare, nel senso delle conseguenze, nel pronunciare una data affermazione)</a:t>
            </a:r>
          </a:p>
          <a:p>
            <a:pPr lvl="1">
              <a:buFont typeface="Wingdings" pitchFamily="2" charset="2"/>
              <a:buNone/>
            </a:pPr>
            <a:endParaRPr lang="it-IT" altLang="it-IT" sz="2200" smtClean="0">
              <a:latin typeface="Garamond" pitchFamily="18" charset="0"/>
            </a:endParaRPr>
          </a:p>
          <a:p>
            <a:pPr lvl="1">
              <a:buFont typeface="Wingdings" pitchFamily="2" charset="2"/>
              <a:buNone/>
            </a:pPr>
            <a:r>
              <a:rPr lang="it-IT" altLang="it-IT" sz="2200" smtClean="0">
                <a:latin typeface="Garamond" pitchFamily="18" charset="0"/>
              </a:rPr>
              <a:t>Gli argomenti per ottenere l’adesione :</a:t>
            </a:r>
          </a:p>
          <a:p>
            <a:pPr lvl="1">
              <a:buFont typeface="Wingdings" pitchFamily="2" charset="2"/>
              <a:buNone/>
            </a:pPr>
            <a:r>
              <a:rPr lang="it-IT" altLang="it-IT" sz="2200" smtClean="0">
                <a:latin typeface="Garamond" pitchFamily="18" charset="0"/>
              </a:rPr>
              <a:t>	Luogo della qualità: distinzione</a:t>
            </a:r>
          </a:p>
          <a:p>
            <a:pPr lvl="1">
              <a:buFont typeface="Wingdings" pitchFamily="2" charset="2"/>
              <a:buNone/>
            </a:pPr>
            <a:r>
              <a:rPr lang="it-IT" altLang="it-IT" sz="2200" smtClean="0">
                <a:latin typeface="Garamond" pitchFamily="18" charset="0"/>
              </a:rPr>
              <a:t>	Luogo della quantità: omologazione</a:t>
            </a:r>
          </a:p>
        </p:txBody>
      </p:sp>
    </p:spTree>
    <p:extLst>
      <p:ext uri="{BB962C8B-B14F-4D97-AF65-F5344CB8AC3E}">
        <p14:creationId xmlns:p14="http://schemas.microsoft.com/office/powerpoint/2010/main" val="11066879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it-IT" altLang="it-IT" smtClean="0">
                <a:latin typeface="Garamond" pitchFamily="18" charset="0"/>
              </a:rPr>
              <a:t>Una lingua speciale?</a:t>
            </a:r>
          </a:p>
        </p:txBody>
      </p:sp>
      <p:sp>
        <p:nvSpPr>
          <p:cNvPr id="14339" name="Rectangle 3"/>
          <p:cNvSpPr>
            <a:spLocks noGrp="1" noChangeArrowheads="1"/>
          </p:cNvSpPr>
          <p:nvPr>
            <p:ph idx="1"/>
          </p:nvPr>
        </p:nvSpPr>
        <p:spPr/>
        <p:txBody>
          <a:bodyPr/>
          <a:lstStyle/>
          <a:p>
            <a:pPr eaLnBrk="1" hangingPunct="1"/>
            <a:r>
              <a:rPr lang="it-IT" altLang="it-IT" smtClean="0">
                <a:latin typeface="Garamond" pitchFamily="18" charset="0"/>
              </a:rPr>
              <a:t>La lingua non è mai definibile in maniera unitaria ed omogenea</a:t>
            </a:r>
          </a:p>
          <a:p>
            <a:pPr eaLnBrk="1" hangingPunct="1"/>
            <a:r>
              <a:rPr lang="it-IT" altLang="it-IT" smtClean="0">
                <a:latin typeface="Garamond" pitchFamily="18" charset="0"/>
              </a:rPr>
              <a:t>Il linguaggio politico è una lingua speciale?</a:t>
            </a:r>
          </a:p>
        </p:txBody>
      </p:sp>
    </p:spTree>
    <p:extLst>
      <p:ext uri="{BB962C8B-B14F-4D97-AF65-F5344CB8AC3E}">
        <p14:creationId xmlns:p14="http://schemas.microsoft.com/office/powerpoint/2010/main" val="203015903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r>
              <a:rPr lang="it-IT" altLang="it-IT" smtClean="0"/>
              <a:t>Discorso sulle radiose giornate del 1915 (1932)</a:t>
            </a:r>
          </a:p>
        </p:txBody>
      </p:sp>
      <p:sp>
        <p:nvSpPr>
          <p:cNvPr id="107523" name="Rectangle 3"/>
          <p:cNvSpPr>
            <a:spLocks noGrp="1" noChangeArrowheads="1"/>
          </p:cNvSpPr>
          <p:nvPr>
            <p:ph type="body" idx="1"/>
          </p:nvPr>
        </p:nvSpPr>
        <p:spPr/>
        <p:txBody>
          <a:bodyPr>
            <a:normAutofit fontScale="92500" lnSpcReduction="20000"/>
          </a:bodyPr>
          <a:lstStyle/>
          <a:p>
            <a:pPr>
              <a:lnSpc>
                <a:spcPct val="90000"/>
              </a:lnSpc>
            </a:pPr>
            <a:r>
              <a:rPr lang="it-IT" altLang="it-IT" sz="2100" smtClean="0">
                <a:latin typeface="Garamond" pitchFamily="18" charset="0"/>
              </a:rPr>
              <a:t>C’è un prima e un dopo, c’è un prima della guerra e un dopoguerra. Non guardiamo più al prima della guerra, non abbiamo nostalgia per quel tempo, per quegli uomini, per quegli avvenimenti, per quelle dottrine, perché noi abbiamo bruciato i nostri possedimenti alle nostre spalle. E’ da allora che comincia la storia d’Italia, la vera storia d’Italia, perché se prima si poteva pensare che la storia d’Italia fosse il risultato più o meno complicato di manovre diplomatiche, di intrighi di governo, di passioni di minoranze, è solo con l’anno 1915, col “maggio radioso” del 1915, che il popolo italiano irrompe sulla scena politica, caccia i trafficanti dal tempio e diventa finalmente l’artefice del suo destino.</a:t>
            </a:r>
            <a:br>
              <a:rPr lang="it-IT" altLang="it-IT" sz="2100" smtClean="0">
                <a:latin typeface="Garamond" pitchFamily="18" charset="0"/>
              </a:rPr>
            </a:br>
            <a:r>
              <a:rPr lang="it-IT" altLang="it-IT" sz="2100" smtClean="0">
                <a:latin typeface="Garamond" pitchFamily="18" charset="0"/>
              </a:rPr>
              <a:t>La conclusione che io traggo dinanzi a voi in questa giornata luminosa di sole e fervida di speranze, è questa: che oggi il popolo italiano e il regime fascista sono una unità compatta infrangibile, formidabile, che può sfidare come sfida, tutti i suoi nemici e anche l’andare del tempo. </a:t>
            </a:r>
          </a:p>
        </p:txBody>
      </p:sp>
    </p:spTree>
    <p:extLst>
      <p:ext uri="{BB962C8B-B14F-4D97-AF65-F5344CB8AC3E}">
        <p14:creationId xmlns:p14="http://schemas.microsoft.com/office/powerpoint/2010/main" val="277650486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it-IT" altLang="it-IT" smtClean="0">
                <a:latin typeface="Garamond" pitchFamily="18" charset="0"/>
              </a:rPr>
              <a:t>I discorsi politici di Mussolini: elementi grammatico-sinattici</a:t>
            </a:r>
          </a:p>
        </p:txBody>
      </p:sp>
      <p:sp>
        <p:nvSpPr>
          <p:cNvPr id="73731" name="Rectangle 3"/>
          <p:cNvSpPr>
            <a:spLocks noGrp="1" noChangeArrowheads="1"/>
          </p:cNvSpPr>
          <p:nvPr>
            <p:ph type="body" idx="1"/>
          </p:nvPr>
        </p:nvSpPr>
        <p:spPr/>
        <p:txBody>
          <a:bodyPr/>
          <a:lstStyle/>
          <a:p>
            <a:pPr>
              <a:lnSpc>
                <a:spcPct val="90000"/>
              </a:lnSpc>
            </a:pPr>
            <a:r>
              <a:rPr lang="it-IT" altLang="it-IT" smtClean="0">
                <a:latin typeface="Garamond" pitchFamily="18" charset="0"/>
              </a:rPr>
              <a:t>Le finalità dello stile paratattico</a:t>
            </a:r>
          </a:p>
          <a:p>
            <a:pPr lvl="1">
              <a:lnSpc>
                <a:spcPct val="90000"/>
              </a:lnSpc>
            </a:pPr>
            <a:r>
              <a:rPr lang="it-IT" altLang="it-IT" smtClean="0">
                <a:latin typeface="Garamond" pitchFamily="18" charset="0"/>
              </a:rPr>
              <a:t>Il primato dell’azione</a:t>
            </a:r>
          </a:p>
          <a:p>
            <a:pPr lvl="1">
              <a:lnSpc>
                <a:spcPct val="90000"/>
              </a:lnSpc>
            </a:pPr>
            <a:r>
              <a:rPr lang="it-IT" altLang="it-IT" smtClean="0">
                <a:latin typeface="Garamond" pitchFamily="18" charset="0"/>
              </a:rPr>
              <a:t>Il discorso agitatorio</a:t>
            </a:r>
          </a:p>
          <a:p>
            <a:pPr lvl="1">
              <a:lnSpc>
                <a:spcPct val="90000"/>
              </a:lnSpc>
            </a:pPr>
            <a:r>
              <a:rPr lang="it-IT" altLang="it-IT" smtClean="0">
                <a:latin typeface="Garamond" pitchFamily="18" charset="0"/>
              </a:rPr>
              <a:t>Il destinatario: la massa</a:t>
            </a:r>
          </a:p>
          <a:p>
            <a:pPr lvl="1">
              <a:lnSpc>
                <a:spcPct val="90000"/>
              </a:lnSpc>
            </a:pPr>
            <a:r>
              <a:rPr lang="it-IT" altLang="it-IT" smtClean="0">
                <a:latin typeface="Garamond" pitchFamily="18" charset="0"/>
              </a:rPr>
              <a:t>Base non razionanale</a:t>
            </a:r>
          </a:p>
          <a:p>
            <a:pPr lvl="1">
              <a:lnSpc>
                <a:spcPct val="90000"/>
              </a:lnSpc>
            </a:pPr>
            <a:r>
              <a:rPr lang="it-IT" altLang="it-IT" smtClean="0">
                <a:latin typeface="Garamond" pitchFamily="18" charset="0"/>
              </a:rPr>
              <a:t>Appartenenza ascrittiva e necessaria </a:t>
            </a:r>
          </a:p>
          <a:p>
            <a:pPr lvl="1">
              <a:lnSpc>
                <a:spcPct val="90000"/>
              </a:lnSpc>
            </a:pPr>
            <a:r>
              <a:rPr lang="it-IT" altLang="it-IT" smtClean="0">
                <a:latin typeface="Garamond" pitchFamily="18" charset="0"/>
              </a:rPr>
              <a:t>Sottrazione al dialogo</a:t>
            </a:r>
          </a:p>
          <a:p>
            <a:pPr lvl="1">
              <a:lnSpc>
                <a:spcPct val="90000"/>
              </a:lnSpc>
            </a:pPr>
            <a:r>
              <a:rPr lang="it-IT" altLang="it-IT" smtClean="0">
                <a:latin typeface="Garamond" pitchFamily="18" charset="0"/>
              </a:rPr>
              <a:t>Discorso apodittico (afferma o nega in modo necessario)</a:t>
            </a:r>
          </a:p>
          <a:p>
            <a:pPr lvl="1">
              <a:lnSpc>
                <a:spcPct val="90000"/>
              </a:lnSpc>
            </a:pPr>
            <a:r>
              <a:rPr lang="it-IT" altLang="it-IT" smtClean="0">
                <a:latin typeface="Garamond" pitchFamily="18" charset="0"/>
              </a:rPr>
              <a:t>Allontanare la problematicità delle cose </a:t>
            </a:r>
          </a:p>
          <a:p>
            <a:pPr lvl="2">
              <a:lnSpc>
                <a:spcPct val="90000"/>
              </a:lnSpc>
            </a:pPr>
            <a:r>
              <a:rPr lang="it-IT" altLang="it-IT" smtClean="0">
                <a:latin typeface="Garamond" pitchFamily="18" charset="0"/>
              </a:rPr>
              <a:t>(I programmi elettorali dei partiti populisti)</a:t>
            </a:r>
          </a:p>
          <a:p>
            <a:pPr>
              <a:lnSpc>
                <a:spcPct val="90000"/>
              </a:lnSpc>
              <a:buFont typeface="Wingdings" pitchFamily="2" charset="2"/>
              <a:buNone/>
            </a:pPr>
            <a:endParaRPr lang="it-IT" altLang="it-IT" smtClean="0">
              <a:latin typeface="Garamond" pitchFamily="18" charset="0"/>
            </a:endParaRPr>
          </a:p>
          <a:p>
            <a:pPr>
              <a:lnSpc>
                <a:spcPct val="90000"/>
              </a:lnSpc>
            </a:pPr>
            <a:endParaRPr lang="it-IT" altLang="it-IT" smtClean="0"/>
          </a:p>
        </p:txBody>
      </p:sp>
    </p:spTree>
    <p:extLst>
      <p:ext uri="{BB962C8B-B14F-4D97-AF65-F5344CB8AC3E}">
        <p14:creationId xmlns:p14="http://schemas.microsoft.com/office/powerpoint/2010/main" val="100612486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idx="4294967295"/>
          </p:nvPr>
        </p:nvSpPr>
        <p:spPr/>
        <p:txBody>
          <a:bodyPr/>
          <a:lstStyle/>
          <a:p>
            <a:r>
              <a:rPr lang="it-IT" altLang="it-IT" smtClean="0">
                <a:latin typeface="Garamond" pitchFamily="18" charset="0"/>
              </a:rPr>
              <a:t>I discorsi politici di Mussolini: elementi grammatico-sinattici</a:t>
            </a:r>
          </a:p>
        </p:txBody>
      </p:sp>
      <p:sp>
        <p:nvSpPr>
          <p:cNvPr id="114691" name="Rectangle 3"/>
          <p:cNvSpPr>
            <a:spLocks noGrp="1" noChangeArrowheads="1"/>
          </p:cNvSpPr>
          <p:nvPr>
            <p:ph type="body" idx="4294967295"/>
          </p:nvPr>
        </p:nvSpPr>
        <p:spPr/>
        <p:txBody>
          <a:bodyPr/>
          <a:lstStyle/>
          <a:p>
            <a:r>
              <a:rPr lang="it-IT" altLang="it-IT" smtClean="0">
                <a:latin typeface="Garamond" pitchFamily="18" charset="0"/>
              </a:rPr>
              <a:t>Le finalità dello stile paratattico </a:t>
            </a:r>
          </a:p>
          <a:p>
            <a:pPr lvl="1"/>
            <a:r>
              <a:rPr lang="it-IT" altLang="it-IT" smtClean="0">
                <a:latin typeface="Garamond" pitchFamily="18" charset="0"/>
              </a:rPr>
              <a:t>La rivelazione</a:t>
            </a:r>
          </a:p>
          <a:p>
            <a:pPr lvl="1"/>
            <a:r>
              <a:rPr lang="it-IT" altLang="it-IT" smtClean="0">
                <a:latin typeface="Garamond" pitchFamily="18" charset="0"/>
              </a:rPr>
              <a:t>La personificazione</a:t>
            </a:r>
          </a:p>
          <a:p>
            <a:r>
              <a:rPr lang="it-IT" altLang="it-IT" smtClean="0">
                <a:latin typeface="Garamond" pitchFamily="18" charset="0"/>
              </a:rPr>
              <a:t>Tutte le caratteristiche dello stile paratattico sono dunque riconducibili a: </a:t>
            </a:r>
          </a:p>
          <a:p>
            <a:pPr lvl="1"/>
            <a:r>
              <a:rPr lang="it-IT" altLang="it-IT" smtClean="0">
                <a:latin typeface="Garamond" pitchFamily="18" charset="0"/>
              </a:rPr>
              <a:t>Funzione di stimolo all’azione </a:t>
            </a:r>
          </a:p>
          <a:p>
            <a:pPr lvl="1"/>
            <a:r>
              <a:rPr lang="it-IT" altLang="it-IT" smtClean="0">
                <a:latin typeface="Garamond" pitchFamily="18" charset="0"/>
              </a:rPr>
              <a:t>Funzione aggregatrice</a:t>
            </a:r>
          </a:p>
          <a:p>
            <a:endParaRPr lang="it-IT" altLang="it-IT" smtClean="0">
              <a:latin typeface="Garamond" pitchFamily="18" charset="0"/>
            </a:endParaRPr>
          </a:p>
          <a:p>
            <a:pPr lvl="1"/>
            <a:endParaRPr lang="it-IT" altLang="it-IT" smtClean="0">
              <a:latin typeface="Garamond" pitchFamily="18" charset="0"/>
            </a:endParaRPr>
          </a:p>
          <a:p>
            <a:pPr lvl="1">
              <a:buFont typeface="Wingdings" pitchFamily="2" charset="2"/>
              <a:buNone/>
            </a:pPr>
            <a:endParaRPr lang="it-IT" altLang="it-IT" smtClean="0">
              <a:latin typeface="Garamond" pitchFamily="18" charset="0"/>
            </a:endParaRPr>
          </a:p>
          <a:p>
            <a:endParaRPr lang="it-IT" altLang="it-IT" smtClean="0"/>
          </a:p>
        </p:txBody>
      </p:sp>
    </p:spTree>
    <p:extLst>
      <p:ext uri="{BB962C8B-B14F-4D97-AF65-F5344CB8AC3E}">
        <p14:creationId xmlns:p14="http://schemas.microsoft.com/office/powerpoint/2010/main" val="91031647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idx="4294967295"/>
          </p:nvPr>
        </p:nvSpPr>
        <p:spPr/>
        <p:txBody>
          <a:bodyPr/>
          <a:lstStyle/>
          <a:p>
            <a:r>
              <a:rPr lang="it-IT" altLang="it-IT" smtClean="0">
                <a:latin typeface="Garamond" pitchFamily="18" charset="0"/>
              </a:rPr>
              <a:t>I discorsi politici di Mussolini: elementi fonico-ritmici</a:t>
            </a:r>
          </a:p>
        </p:txBody>
      </p:sp>
      <p:sp>
        <p:nvSpPr>
          <p:cNvPr id="115715" name="Rectangle 3"/>
          <p:cNvSpPr>
            <a:spLocks noGrp="1" noChangeArrowheads="1"/>
          </p:cNvSpPr>
          <p:nvPr>
            <p:ph type="body" idx="4294967295"/>
          </p:nvPr>
        </p:nvSpPr>
        <p:spPr/>
        <p:txBody>
          <a:bodyPr/>
          <a:lstStyle/>
          <a:p>
            <a:r>
              <a:rPr lang="it-IT" altLang="it-IT" smtClean="0">
                <a:latin typeface="Garamond" pitchFamily="18" charset="0"/>
              </a:rPr>
              <a:t>Il ritmo ternario </a:t>
            </a:r>
          </a:p>
          <a:p>
            <a:pPr lvl="1"/>
            <a:r>
              <a:rPr lang="it-IT" altLang="it-IT" smtClean="0">
                <a:latin typeface="Garamond" pitchFamily="18" charset="0"/>
              </a:rPr>
              <a:t>Oggetti grammaticali (soggetti, predicati, verbi), proposizione o periodo vengono ripartiti a tre a tre</a:t>
            </a:r>
          </a:p>
          <a:p>
            <a:pPr lvl="2">
              <a:buFont typeface="Wingdings" pitchFamily="2" charset="2"/>
              <a:buNone/>
            </a:pPr>
            <a:endParaRPr lang="it-IT" altLang="it-IT" smtClean="0">
              <a:latin typeface="Garamond" pitchFamily="18" charset="0"/>
            </a:endParaRPr>
          </a:p>
          <a:p>
            <a:pPr lvl="2">
              <a:buFont typeface="Wingdings" pitchFamily="2" charset="2"/>
              <a:buNone/>
            </a:pPr>
            <a:r>
              <a:rPr lang="it-IT" altLang="it-IT" smtClean="0">
                <a:latin typeface="Garamond" pitchFamily="18" charset="0"/>
              </a:rPr>
              <a:t>“Venti milioni di uomini: un cuore solo, una volontà sola, una decisione sola”</a:t>
            </a:r>
          </a:p>
          <a:p>
            <a:pPr lvl="2">
              <a:buFont typeface="Wingdings" pitchFamily="2" charset="2"/>
              <a:buNone/>
            </a:pPr>
            <a:endParaRPr lang="it-IT" altLang="it-IT" smtClean="0">
              <a:latin typeface="Garamond" pitchFamily="18" charset="0"/>
            </a:endParaRPr>
          </a:p>
          <a:p>
            <a:pPr lvl="2">
              <a:buFont typeface="Wingdings" pitchFamily="2" charset="2"/>
              <a:buNone/>
            </a:pPr>
            <a:r>
              <a:rPr lang="it-IT" altLang="it-IT" smtClean="0">
                <a:latin typeface="Garamond" pitchFamily="18" charset="0"/>
              </a:rPr>
              <a:t>“ Alle sanzioni economiche opporremo la nostra disciplina, la nostra sobrietà, il nostro spirito di sacrificio”</a:t>
            </a:r>
          </a:p>
          <a:p>
            <a:pPr lvl="2">
              <a:buFont typeface="Wingdings" pitchFamily="2" charset="2"/>
              <a:buNone/>
            </a:pPr>
            <a:endParaRPr lang="it-IT" altLang="it-IT" smtClean="0">
              <a:latin typeface="Garamond" pitchFamily="18" charset="0"/>
            </a:endParaRPr>
          </a:p>
          <a:p>
            <a:pPr lvl="2">
              <a:buFont typeface="Wingdings" pitchFamily="2" charset="2"/>
              <a:buNone/>
            </a:pPr>
            <a:endParaRPr lang="it-IT" altLang="it-IT" smtClean="0"/>
          </a:p>
          <a:p>
            <a:pPr lvl="1"/>
            <a:endParaRPr lang="it-IT" altLang="it-IT" smtClean="0"/>
          </a:p>
        </p:txBody>
      </p:sp>
    </p:spTree>
    <p:extLst>
      <p:ext uri="{BB962C8B-B14F-4D97-AF65-F5344CB8AC3E}">
        <p14:creationId xmlns:p14="http://schemas.microsoft.com/office/powerpoint/2010/main" val="376873926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a:lstStyle/>
          <a:p>
            <a:r>
              <a:rPr lang="it-IT" altLang="it-IT" smtClean="0">
                <a:latin typeface="Garamond" pitchFamily="18" charset="0"/>
              </a:rPr>
              <a:t>I discorsi politici di Mussolini: Artefizi specifici</a:t>
            </a:r>
          </a:p>
        </p:txBody>
      </p:sp>
      <p:sp>
        <p:nvSpPr>
          <p:cNvPr id="116739" name="Rectangle 3"/>
          <p:cNvSpPr>
            <a:spLocks noGrp="1" noChangeArrowheads="1"/>
          </p:cNvSpPr>
          <p:nvPr>
            <p:ph type="body" idx="1"/>
          </p:nvPr>
        </p:nvSpPr>
        <p:spPr/>
        <p:txBody>
          <a:bodyPr>
            <a:normAutofit fontScale="92500" lnSpcReduction="10000"/>
          </a:bodyPr>
          <a:lstStyle/>
          <a:p>
            <a:r>
              <a:rPr lang="it-IT" altLang="it-IT" sz="2600" smtClean="0">
                <a:latin typeface="Garamond" pitchFamily="18" charset="0"/>
              </a:rPr>
              <a:t>Correctio</a:t>
            </a:r>
          </a:p>
          <a:p>
            <a:pPr lvl="1"/>
            <a:r>
              <a:rPr lang="it-IT" altLang="it-IT" sz="2200" smtClean="0">
                <a:latin typeface="Garamond" pitchFamily="18" charset="0"/>
              </a:rPr>
              <a:t>Io intendo, energicamente intendo…</a:t>
            </a:r>
          </a:p>
          <a:p>
            <a:r>
              <a:rPr lang="it-IT" altLang="it-IT" sz="2600" smtClean="0">
                <a:latin typeface="Garamond" pitchFamily="18" charset="0"/>
              </a:rPr>
              <a:t>Sospensione</a:t>
            </a:r>
          </a:p>
          <a:p>
            <a:pPr lvl="1"/>
            <a:r>
              <a:rPr lang="it-IT" altLang="it-IT" sz="2200" smtClean="0">
                <a:latin typeface="Garamond" pitchFamily="18" charset="0"/>
              </a:rPr>
              <a:t>Solo uomini di poca o di mala fede possono dubitare della purezza, che io vorrei chiamare immacolata, delle nostra fede</a:t>
            </a:r>
          </a:p>
          <a:p>
            <a:r>
              <a:rPr lang="it-IT" altLang="it-IT" sz="2600" smtClean="0">
                <a:latin typeface="Garamond" pitchFamily="18" charset="0"/>
              </a:rPr>
              <a:t>Anafora (figura retorica che consiste nella ripetizione di una parola o di gruppi di parole all'inizio di frasi o di versi successivi, </a:t>
            </a:r>
          </a:p>
          <a:p>
            <a:pPr lvl="1"/>
            <a:r>
              <a:rPr lang="it-IT" altLang="it-IT" sz="2200" smtClean="0">
                <a:latin typeface="Garamond" pitchFamily="18" charset="0"/>
              </a:rPr>
              <a:t>Sono io che l’ho voluta, questa marcia, io che l’ho imposta, io che ho tagliato corto a tutti gli indugi </a:t>
            </a:r>
          </a:p>
        </p:txBody>
      </p:sp>
    </p:spTree>
    <p:extLst>
      <p:ext uri="{BB962C8B-B14F-4D97-AF65-F5344CB8AC3E}">
        <p14:creationId xmlns:p14="http://schemas.microsoft.com/office/powerpoint/2010/main" val="19538335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r>
              <a:rPr lang="it-IT" altLang="it-IT" smtClean="0">
                <a:latin typeface="Garamond" pitchFamily="18" charset="0"/>
              </a:rPr>
              <a:t>I discorsi politici di Mussolini: Artefizi specifici</a:t>
            </a:r>
          </a:p>
        </p:txBody>
      </p:sp>
      <p:sp>
        <p:nvSpPr>
          <p:cNvPr id="117763" name="Rectangle 3"/>
          <p:cNvSpPr>
            <a:spLocks noGrp="1" noChangeArrowheads="1"/>
          </p:cNvSpPr>
          <p:nvPr>
            <p:ph type="body" idx="1"/>
          </p:nvPr>
        </p:nvSpPr>
        <p:spPr/>
        <p:txBody>
          <a:bodyPr/>
          <a:lstStyle/>
          <a:p>
            <a:r>
              <a:rPr lang="it-IT" altLang="it-IT" smtClean="0">
                <a:latin typeface="Garamond" pitchFamily="18" charset="0"/>
              </a:rPr>
              <a:t>Allitterazione (ripetizione di una lettera, di una sillaba o più in generale di un suono all'inizio o all'interno di parole successive)</a:t>
            </a:r>
          </a:p>
          <a:p>
            <a:pPr lvl="1"/>
            <a:r>
              <a:rPr lang="it-IT" altLang="it-IT" smtClean="0">
                <a:latin typeface="Garamond" pitchFamily="18" charset="0"/>
              </a:rPr>
              <a:t>O popolo di Catania marinara! Dobbiamo tornare ad amare il mare …Leva il tuo pensiero alla maestà del re. Leva il tuo pensiero a tutti quelli che hanno sofferto per la Patria, leva il tuo pensiero di gratitudine…..</a:t>
            </a:r>
          </a:p>
          <a:p>
            <a:r>
              <a:rPr lang="it-IT" altLang="it-IT" smtClean="0">
                <a:latin typeface="Garamond" pitchFamily="18" charset="0"/>
              </a:rPr>
              <a:t>La rima</a:t>
            </a:r>
          </a:p>
          <a:p>
            <a:r>
              <a:rPr lang="it-IT" altLang="it-IT" smtClean="0">
                <a:latin typeface="Garamond" pitchFamily="18" charset="0"/>
              </a:rPr>
              <a:t>Gli avverbi in “mente”</a:t>
            </a:r>
          </a:p>
          <a:p>
            <a:endParaRPr lang="it-IT" altLang="it-IT" smtClean="0">
              <a:latin typeface="Garamond" pitchFamily="18" charset="0"/>
            </a:endParaRPr>
          </a:p>
        </p:txBody>
      </p:sp>
    </p:spTree>
    <p:extLst>
      <p:ext uri="{BB962C8B-B14F-4D97-AF65-F5344CB8AC3E}">
        <p14:creationId xmlns:p14="http://schemas.microsoft.com/office/powerpoint/2010/main" val="268278295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r>
              <a:rPr lang="it-IT" altLang="it-IT" smtClean="0">
                <a:latin typeface="Garamond" pitchFamily="18" charset="0"/>
              </a:rPr>
              <a:t>Conclusioni</a:t>
            </a:r>
          </a:p>
        </p:txBody>
      </p:sp>
      <p:sp>
        <p:nvSpPr>
          <p:cNvPr id="118787" name="Rectangle 3"/>
          <p:cNvSpPr>
            <a:spLocks noGrp="1" noChangeArrowheads="1"/>
          </p:cNvSpPr>
          <p:nvPr>
            <p:ph type="body" idx="1"/>
          </p:nvPr>
        </p:nvSpPr>
        <p:spPr/>
        <p:txBody>
          <a:bodyPr/>
          <a:lstStyle/>
          <a:p>
            <a:r>
              <a:rPr lang="it-IT" altLang="it-IT" smtClean="0">
                <a:latin typeface="Garamond" pitchFamily="18" charset="0"/>
              </a:rPr>
              <a:t>Ambiguità</a:t>
            </a:r>
          </a:p>
          <a:p>
            <a:r>
              <a:rPr lang="it-IT" altLang="it-IT" smtClean="0">
                <a:latin typeface="Garamond" pitchFamily="18" charset="0"/>
              </a:rPr>
              <a:t>Vacuità semantica</a:t>
            </a:r>
          </a:p>
          <a:p>
            <a:r>
              <a:rPr lang="it-IT" altLang="it-IT" smtClean="0">
                <a:latin typeface="Garamond" pitchFamily="18" charset="0"/>
              </a:rPr>
              <a:t>Discorso agitatore e ordinatore di sentimenti</a:t>
            </a:r>
          </a:p>
          <a:p>
            <a:r>
              <a:rPr lang="it-IT" altLang="it-IT" smtClean="0">
                <a:latin typeface="Garamond" pitchFamily="18" charset="0"/>
              </a:rPr>
              <a:t>Discorso maieutico</a:t>
            </a:r>
          </a:p>
          <a:p>
            <a:r>
              <a:rPr lang="it-IT" altLang="it-IT" smtClean="0">
                <a:latin typeface="Garamond" pitchFamily="18" charset="0"/>
              </a:rPr>
              <a:t>Differenziazione di ruoli</a:t>
            </a:r>
          </a:p>
          <a:p>
            <a:r>
              <a:rPr lang="it-IT" altLang="it-IT" smtClean="0">
                <a:latin typeface="Garamond" pitchFamily="18" charset="0"/>
              </a:rPr>
              <a:t>Forma di dialogo</a:t>
            </a:r>
          </a:p>
          <a:p>
            <a:r>
              <a:rPr lang="it-IT" altLang="it-IT" smtClean="0">
                <a:latin typeface="Garamond" pitchFamily="18" charset="0"/>
              </a:rPr>
              <a:t>Drammatizzazione</a:t>
            </a:r>
          </a:p>
          <a:p>
            <a:r>
              <a:rPr lang="it-IT" altLang="it-IT" smtClean="0">
                <a:latin typeface="Garamond" pitchFamily="18" charset="0"/>
              </a:rPr>
              <a:t>Interrogazioni retoriche</a:t>
            </a:r>
          </a:p>
        </p:txBody>
      </p:sp>
    </p:spTree>
    <p:extLst>
      <p:ext uri="{BB962C8B-B14F-4D97-AF65-F5344CB8AC3E}">
        <p14:creationId xmlns:p14="http://schemas.microsoft.com/office/powerpoint/2010/main" val="141545488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r>
              <a:rPr lang="it-IT" altLang="it-IT" smtClean="0"/>
              <a:t/>
            </a:r>
            <a:br>
              <a:rPr lang="it-IT" altLang="it-IT" smtClean="0"/>
            </a:br>
            <a:r>
              <a:rPr lang="it-IT" altLang="it-IT" sz="3600" smtClean="0">
                <a:latin typeface="Garamond" pitchFamily="18" charset="0"/>
              </a:rPr>
              <a:t>L’etica della responsabilità</a:t>
            </a:r>
          </a:p>
        </p:txBody>
      </p:sp>
      <p:sp>
        <p:nvSpPr>
          <p:cNvPr id="119811" name="Rectangle 3"/>
          <p:cNvSpPr>
            <a:spLocks noGrp="1" noChangeArrowheads="1"/>
          </p:cNvSpPr>
          <p:nvPr>
            <p:ph type="body" idx="1"/>
          </p:nvPr>
        </p:nvSpPr>
        <p:spPr/>
        <p:txBody>
          <a:bodyPr>
            <a:normAutofit fontScale="92500" lnSpcReduction="20000"/>
          </a:bodyPr>
          <a:lstStyle/>
          <a:p>
            <a:pPr>
              <a:lnSpc>
                <a:spcPct val="90000"/>
              </a:lnSpc>
            </a:pPr>
            <a:r>
              <a:rPr lang="it-IT" altLang="it-IT" sz="2600" smtClean="0">
                <a:latin typeface="Garamond" pitchFamily="18" charset="0"/>
              </a:rPr>
              <a:t>Die </a:t>
            </a:r>
            <a:r>
              <a:rPr lang="it-IT" altLang="it-IT" sz="2600" i="1" smtClean="0">
                <a:latin typeface="Garamond" pitchFamily="18" charset="0"/>
              </a:rPr>
              <a:t>Verantwortungsethik</a:t>
            </a:r>
            <a:r>
              <a:rPr lang="it-IT" altLang="it-IT" sz="2600" smtClean="0">
                <a:latin typeface="Garamond" pitchFamily="18" charset="0"/>
              </a:rPr>
              <a:t>: etica specificamente politica che impone, nell’agire, di tener conto delle conseguenze delle proprie azioni </a:t>
            </a:r>
          </a:p>
          <a:p>
            <a:pPr>
              <a:lnSpc>
                <a:spcPct val="90000"/>
              </a:lnSpc>
            </a:pPr>
            <a:r>
              <a:rPr lang="it-IT" altLang="it-IT" sz="2600" smtClean="0">
                <a:latin typeface="Garamond" pitchFamily="18" charset="0"/>
              </a:rPr>
              <a:t>La condotta è buona eticamente per gli effetti che produce sul mondo esterno</a:t>
            </a:r>
          </a:p>
          <a:p>
            <a:pPr>
              <a:lnSpc>
                <a:spcPct val="90000"/>
              </a:lnSpc>
            </a:pPr>
            <a:r>
              <a:rPr lang="it-IT" altLang="it-IT" sz="2600" smtClean="0">
                <a:latin typeface="Garamond" pitchFamily="18" charset="0"/>
              </a:rPr>
              <a:t>Il cardine del discorso sta nei fini che l’agire persegue e che l’attore prevede. </a:t>
            </a:r>
          </a:p>
          <a:p>
            <a:pPr>
              <a:lnSpc>
                <a:spcPct val="90000"/>
              </a:lnSpc>
            </a:pPr>
            <a:r>
              <a:rPr lang="it-IT" altLang="it-IT" sz="2600" smtClean="0">
                <a:latin typeface="Garamond" pitchFamily="18" charset="0"/>
              </a:rPr>
              <a:t>L’attore politico, mirando a conseguire i fini che si prefigge, è spinto a ricorrere ai mezzi adatti a realizzarli (anche mezzi riprovevoli come “l’uso di mezzi sospetti o per lo meno pericolosi”</a:t>
            </a:r>
          </a:p>
        </p:txBody>
      </p:sp>
    </p:spTree>
    <p:extLst>
      <p:ext uri="{BB962C8B-B14F-4D97-AF65-F5344CB8AC3E}">
        <p14:creationId xmlns:p14="http://schemas.microsoft.com/office/powerpoint/2010/main" val="23940017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lstStyle/>
          <a:p>
            <a:r>
              <a:rPr lang="it-IT" altLang="it-IT" sz="3200" smtClean="0">
                <a:latin typeface="Garamond" pitchFamily="18" charset="0"/>
              </a:rPr>
              <a:t>L’etica della responsabilità</a:t>
            </a:r>
          </a:p>
        </p:txBody>
      </p:sp>
      <p:sp>
        <p:nvSpPr>
          <p:cNvPr id="120835" name="Rectangle 3"/>
          <p:cNvSpPr>
            <a:spLocks noGrp="1" noChangeArrowheads="1"/>
          </p:cNvSpPr>
          <p:nvPr>
            <p:ph type="body" idx="1"/>
          </p:nvPr>
        </p:nvSpPr>
        <p:spPr/>
        <p:txBody>
          <a:bodyPr>
            <a:normAutofit fontScale="92500" lnSpcReduction="20000"/>
          </a:bodyPr>
          <a:lstStyle/>
          <a:p>
            <a:pPr>
              <a:lnSpc>
                <a:spcPct val="90000"/>
              </a:lnSpc>
            </a:pPr>
            <a:r>
              <a:rPr lang="it-IT" altLang="it-IT" sz="2400" smtClean="0">
                <a:latin typeface="Garamond" pitchFamily="18" charset="0"/>
              </a:rPr>
              <a:t>Molto è stato scritto sull’etica della responsabilità, (struttura logica, matrice nel protestantesimo ma il tema sembra rimanere in un vuoto astratto): problema della verifica empirica</a:t>
            </a:r>
          </a:p>
          <a:p>
            <a:pPr>
              <a:lnSpc>
                <a:spcPct val="90000"/>
              </a:lnSpc>
            </a:pPr>
            <a:r>
              <a:rPr lang="it-IT" altLang="it-IT" sz="2400" smtClean="0">
                <a:latin typeface="Garamond" pitchFamily="18" charset="0"/>
              </a:rPr>
              <a:t>L’analisi empirica è invece carente</a:t>
            </a:r>
          </a:p>
          <a:p>
            <a:pPr>
              <a:lnSpc>
                <a:spcPct val="90000"/>
              </a:lnSpc>
            </a:pPr>
            <a:r>
              <a:rPr lang="it-IT" altLang="it-IT" sz="2400" smtClean="0">
                <a:latin typeface="Garamond" pitchFamily="18" charset="0"/>
              </a:rPr>
              <a:t>Rinvenimento degli elementi empirici nell’analisi del discorso politico</a:t>
            </a:r>
          </a:p>
          <a:p>
            <a:pPr>
              <a:lnSpc>
                <a:spcPct val="90000"/>
              </a:lnSpc>
            </a:pPr>
            <a:r>
              <a:rPr lang="it-IT" altLang="it-IT" sz="2400" smtClean="0">
                <a:latin typeface="Garamond" pitchFamily="18" charset="0"/>
              </a:rPr>
              <a:t>Etica della responsabilità come aspetto linguistico, ovvero verbalizzazione pubblica da parte di capi politici</a:t>
            </a:r>
          </a:p>
          <a:p>
            <a:pPr>
              <a:lnSpc>
                <a:spcPct val="90000"/>
              </a:lnSpc>
            </a:pPr>
            <a:r>
              <a:rPr lang="it-IT" altLang="it-IT" sz="2400" smtClean="0">
                <a:latin typeface="Garamond" pitchFamily="18" charset="0"/>
              </a:rPr>
              <a:t>Discorsi analizzati da Fedel: discorso di Robespierre sulla condanna a morte del Re del 1792( </a:t>
            </a:r>
            <a:r>
              <a:rPr lang="it-IT" altLang="it-IT" sz="2400" u="sng" smtClean="0">
                <a:latin typeface="Garamond" pitchFamily="18" charset="0"/>
              </a:rPr>
              <a:t>Regicidio)</a:t>
            </a:r>
            <a:r>
              <a:rPr lang="it-IT" altLang="it-IT" sz="2400" smtClean="0">
                <a:latin typeface="Garamond" pitchFamily="18" charset="0"/>
              </a:rPr>
              <a:t>; discorso alla Camera di Mussolini del 1925 (Delitto); discorso di Craxi alla Camera dei deputati del 1992, (Prassi illegale).</a:t>
            </a:r>
          </a:p>
          <a:p>
            <a:pPr>
              <a:lnSpc>
                <a:spcPct val="90000"/>
              </a:lnSpc>
              <a:buFont typeface="Wingdings" pitchFamily="2" charset="2"/>
              <a:buNone/>
            </a:pPr>
            <a:endParaRPr lang="it-IT" altLang="it-IT" sz="2400" smtClean="0">
              <a:latin typeface="Garamond" pitchFamily="18" charset="0"/>
            </a:endParaRPr>
          </a:p>
        </p:txBody>
      </p:sp>
    </p:spTree>
    <p:extLst>
      <p:ext uri="{BB962C8B-B14F-4D97-AF65-F5344CB8AC3E}">
        <p14:creationId xmlns:p14="http://schemas.microsoft.com/office/powerpoint/2010/main" val="272368321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r>
              <a:rPr lang="it-IT" altLang="it-IT" smtClean="0"/>
              <a:t/>
            </a:r>
            <a:br>
              <a:rPr lang="it-IT" altLang="it-IT" smtClean="0"/>
            </a:br>
            <a:r>
              <a:rPr lang="it-IT" altLang="it-IT" sz="3200" smtClean="0">
                <a:latin typeface="Garamond" pitchFamily="18" charset="0"/>
              </a:rPr>
              <a:t>L’etica della responsabilità</a:t>
            </a:r>
          </a:p>
        </p:txBody>
      </p:sp>
      <p:sp>
        <p:nvSpPr>
          <p:cNvPr id="121859" name="Rectangle 3"/>
          <p:cNvSpPr>
            <a:spLocks noGrp="1" noChangeArrowheads="1"/>
          </p:cNvSpPr>
          <p:nvPr>
            <p:ph type="body" idx="1"/>
          </p:nvPr>
        </p:nvSpPr>
        <p:spPr/>
        <p:txBody>
          <a:bodyPr/>
          <a:lstStyle/>
          <a:p>
            <a:pPr>
              <a:lnSpc>
                <a:spcPct val="90000"/>
              </a:lnSpc>
            </a:pPr>
            <a:r>
              <a:rPr lang="it-IT" altLang="it-IT" smtClean="0">
                <a:latin typeface="Garamond" pitchFamily="18" charset="0"/>
              </a:rPr>
              <a:t>I tre parametri</a:t>
            </a:r>
          </a:p>
          <a:p>
            <a:pPr lvl="1">
              <a:lnSpc>
                <a:spcPct val="90000"/>
              </a:lnSpc>
            </a:pPr>
            <a:r>
              <a:rPr lang="it-IT" altLang="it-IT" smtClean="0">
                <a:latin typeface="Garamond" pitchFamily="18" charset="0"/>
              </a:rPr>
              <a:t>1) rappresentanza linguistica dell’etica della responsabilità</a:t>
            </a:r>
          </a:p>
          <a:p>
            <a:pPr lvl="1">
              <a:lnSpc>
                <a:spcPct val="90000"/>
              </a:lnSpc>
            </a:pPr>
            <a:r>
              <a:rPr lang="it-IT" altLang="it-IT" smtClean="0">
                <a:latin typeface="Garamond" pitchFamily="18" charset="0"/>
              </a:rPr>
              <a:t>2) “chi” di tale etica</a:t>
            </a:r>
          </a:p>
          <a:p>
            <a:pPr lvl="1">
              <a:lnSpc>
                <a:spcPct val="90000"/>
              </a:lnSpc>
            </a:pPr>
            <a:r>
              <a:rPr lang="it-IT" altLang="it-IT" smtClean="0">
                <a:latin typeface="Garamond" pitchFamily="18" charset="0"/>
              </a:rPr>
              <a:t>3) codice simbolico che presiede alla proclamazione</a:t>
            </a:r>
          </a:p>
          <a:p>
            <a:pPr lvl="1">
              <a:lnSpc>
                <a:spcPct val="90000"/>
              </a:lnSpc>
            </a:pPr>
            <a:endParaRPr lang="it-IT" altLang="it-IT" smtClean="0">
              <a:latin typeface="Garamond" pitchFamily="18" charset="0"/>
            </a:endParaRPr>
          </a:p>
          <a:p>
            <a:pPr lvl="1">
              <a:lnSpc>
                <a:spcPct val="90000"/>
              </a:lnSpc>
            </a:pPr>
            <a:r>
              <a:rPr lang="it-IT" altLang="it-IT" smtClean="0">
                <a:latin typeface="Garamond" pitchFamily="18" charset="0"/>
              </a:rPr>
              <a:t>Ipotesi: </a:t>
            </a:r>
          </a:p>
          <a:p>
            <a:pPr lvl="2">
              <a:lnSpc>
                <a:spcPct val="90000"/>
              </a:lnSpc>
            </a:pPr>
            <a:r>
              <a:rPr lang="it-IT" altLang="it-IT" smtClean="0">
                <a:latin typeface="Garamond" pitchFamily="18" charset="0"/>
              </a:rPr>
              <a:t>E’ la situazione del potere (legata alla struttura del regime politico) a spiegare il discorso politico che ha luogo in tale situazione </a:t>
            </a:r>
          </a:p>
          <a:p>
            <a:pPr lvl="2">
              <a:lnSpc>
                <a:spcPct val="90000"/>
              </a:lnSpc>
            </a:pPr>
            <a:r>
              <a:rPr lang="it-IT" altLang="it-IT" smtClean="0">
                <a:latin typeface="Garamond" pitchFamily="18" charset="0"/>
              </a:rPr>
              <a:t>Variano le situazioni del potere, variano anche le modalità della proclamazione dell’etica della responsabilità</a:t>
            </a:r>
          </a:p>
        </p:txBody>
      </p:sp>
    </p:spTree>
    <p:extLst>
      <p:ext uri="{BB962C8B-B14F-4D97-AF65-F5344CB8AC3E}">
        <p14:creationId xmlns:p14="http://schemas.microsoft.com/office/powerpoint/2010/main" val="3010577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fontScale="90000"/>
          </a:bodyPr>
          <a:lstStyle/>
          <a:p>
            <a:pPr algn="ctr"/>
            <a:r>
              <a:rPr lang="it-IT" altLang="it-IT" smtClean="0">
                <a:latin typeface="Garamond" pitchFamily="18" charset="0"/>
              </a:rPr>
              <a:t>Lingue specialistiche e lingue settoriali</a:t>
            </a:r>
          </a:p>
        </p:txBody>
      </p:sp>
      <p:sp>
        <p:nvSpPr>
          <p:cNvPr id="15363" name="Rectangle 3"/>
          <p:cNvSpPr>
            <a:spLocks noGrp="1" noChangeArrowheads="1"/>
          </p:cNvSpPr>
          <p:nvPr>
            <p:ph idx="1"/>
          </p:nvPr>
        </p:nvSpPr>
        <p:spPr/>
        <p:txBody>
          <a:bodyPr>
            <a:normAutofit/>
          </a:bodyPr>
          <a:lstStyle/>
          <a:p>
            <a:pPr>
              <a:lnSpc>
                <a:spcPct val="90000"/>
              </a:lnSpc>
            </a:pPr>
            <a:r>
              <a:rPr lang="it-IT" altLang="it-IT" smtClean="0">
                <a:latin typeface="Garamond" pitchFamily="18" charset="0"/>
              </a:rPr>
              <a:t>Le «lingue speciali» si distinguono in base a due criteri: a) criterio di specializzazione ; b) tipo di nomenclatura intrinseca. </a:t>
            </a:r>
          </a:p>
          <a:p>
            <a:pPr>
              <a:lnSpc>
                <a:spcPct val="90000"/>
              </a:lnSpc>
            </a:pPr>
            <a:r>
              <a:rPr lang="it-IT" altLang="it-IT" b="1" smtClean="0">
                <a:latin typeface="Garamond" pitchFamily="18" charset="0"/>
              </a:rPr>
              <a:t> </a:t>
            </a:r>
            <a:r>
              <a:rPr lang="it-IT" altLang="it-IT" smtClean="0">
                <a:latin typeface="Garamond" pitchFamily="18" charset="0"/>
              </a:rPr>
              <a:t>Avremo quindi: </a:t>
            </a:r>
          </a:p>
          <a:p>
            <a:pPr lvl="1">
              <a:lnSpc>
                <a:spcPct val="90000"/>
              </a:lnSpc>
            </a:pPr>
            <a:r>
              <a:rPr lang="it-IT" altLang="it-IT" smtClean="0">
                <a:latin typeface="Garamond" pitchFamily="18" charset="0"/>
              </a:rPr>
              <a:t>1) discipline ad elevato grado di specializzazione (fisica, informatica e linguistica), denominate «</a:t>
            </a:r>
            <a:r>
              <a:rPr lang="it-IT" altLang="it-IT" u="sng" smtClean="0">
                <a:latin typeface="Garamond" pitchFamily="18" charset="0"/>
              </a:rPr>
              <a:t>lingue specialistiche</a:t>
            </a:r>
            <a:r>
              <a:rPr lang="it-IT" altLang="it-IT" smtClean="0">
                <a:latin typeface="Garamond" pitchFamily="18" charset="0"/>
              </a:rPr>
              <a:t>» </a:t>
            </a:r>
          </a:p>
          <a:p>
            <a:pPr lvl="1">
              <a:lnSpc>
                <a:spcPct val="90000"/>
              </a:lnSpc>
            </a:pPr>
            <a:r>
              <a:rPr lang="it-IT" altLang="it-IT" smtClean="0">
                <a:latin typeface="Garamond" pitchFamily="18" charset="0"/>
              </a:rPr>
              <a:t>2) settori o ambiti non prettamente specialistici (la lingua dei giornali, della televisione, della politica, della pubblicità,  ecc.), classificate come «</a:t>
            </a:r>
            <a:r>
              <a:rPr lang="it-IT" altLang="it-IT" u="sng" smtClean="0">
                <a:latin typeface="Garamond" pitchFamily="18" charset="0"/>
              </a:rPr>
              <a:t>lingue settoriali</a:t>
            </a:r>
            <a:r>
              <a:rPr lang="it-IT" altLang="it-IT" smtClean="0">
                <a:latin typeface="Garamond" pitchFamily="18" charset="0"/>
              </a:rPr>
              <a:t>»</a:t>
            </a:r>
          </a:p>
          <a:p>
            <a:pPr lvl="1">
              <a:lnSpc>
                <a:spcPct val="90000"/>
              </a:lnSpc>
              <a:buFont typeface="Wingdings" pitchFamily="2" charset="2"/>
              <a:buNone/>
            </a:pPr>
            <a:endParaRPr lang="it-IT" altLang="it-IT" smtClean="0">
              <a:latin typeface="Garamond" pitchFamily="18" charset="0"/>
            </a:endParaRPr>
          </a:p>
        </p:txBody>
      </p:sp>
    </p:spTree>
    <p:extLst>
      <p:ext uri="{BB962C8B-B14F-4D97-AF65-F5344CB8AC3E}">
        <p14:creationId xmlns:p14="http://schemas.microsoft.com/office/powerpoint/2010/main" val="149454403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p:txBody>
          <a:bodyPr/>
          <a:lstStyle/>
          <a:p>
            <a:r>
              <a:rPr lang="it-IT" altLang="it-IT" sz="3200" smtClean="0">
                <a:latin typeface="Garamond" pitchFamily="18" charset="0"/>
              </a:rPr>
              <a:t>L’etica della responsabilità. Estratti. Analisi linguistica</a:t>
            </a:r>
          </a:p>
        </p:txBody>
      </p:sp>
      <p:sp>
        <p:nvSpPr>
          <p:cNvPr id="122883" name="Rectangle 3"/>
          <p:cNvSpPr>
            <a:spLocks noGrp="1" noChangeArrowheads="1"/>
          </p:cNvSpPr>
          <p:nvPr>
            <p:ph type="body" idx="1"/>
          </p:nvPr>
        </p:nvSpPr>
        <p:spPr/>
        <p:txBody>
          <a:bodyPr/>
          <a:lstStyle/>
          <a:p>
            <a:pPr>
              <a:lnSpc>
                <a:spcPct val="90000"/>
              </a:lnSpc>
              <a:buFont typeface="Wingdings" pitchFamily="2" charset="2"/>
              <a:buNone/>
            </a:pPr>
            <a:r>
              <a:rPr lang="it-IT" altLang="it-IT" smtClean="0">
                <a:latin typeface="Garamond" pitchFamily="18" charset="0"/>
              </a:rPr>
              <a:t>“ Ma potete proprio pensare che io potessi ordinare nel giorno successivo a quello di Natale, nel giorno nel quale tutti gli spiriti sono portati alle immagini pietose e buone, potete pensare che io potessi ordinare un’aggressione alle dieci del mattino in via Francesco Crispi, a Roma, dopo il discorso più pacifico che io abbia pronunciato durante il mio governo? Risparmiatemi, signori, di pensarmi così cretino.”</a:t>
            </a:r>
          </a:p>
          <a:p>
            <a:pPr>
              <a:lnSpc>
                <a:spcPct val="90000"/>
              </a:lnSpc>
              <a:buFont typeface="Wingdings" pitchFamily="2" charset="2"/>
              <a:buNone/>
            </a:pPr>
            <a:r>
              <a:rPr lang="it-IT" altLang="it-IT" smtClean="0">
                <a:latin typeface="Garamond" pitchFamily="18" charset="0"/>
              </a:rPr>
              <a:t>	</a:t>
            </a:r>
          </a:p>
        </p:txBody>
      </p:sp>
    </p:spTree>
    <p:extLst>
      <p:ext uri="{BB962C8B-B14F-4D97-AF65-F5344CB8AC3E}">
        <p14:creationId xmlns:p14="http://schemas.microsoft.com/office/powerpoint/2010/main" val="148236412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lstStyle/>
          <a:p>
            <a:r>
              <a:rPr lang="it-IT" altLang="it-IT" sz="3200" smtClean="0">
                <a:latin typeface="Garamond" pitchFamily="18" charset="0"/>
              </a:rPr>
              <a:t>L’etica della responsabilità. Estratti. Analisi linguistica</a:t>
            </a:r>
          </a:p>
        </p:txBody>
      </p:sp>
      <p:sp>
        <p:nvSpPr>
          <p:cNvPr id="123907" name="Rectangle 3"/>
          <p:cNvSpPr>
            <a:spLocks noGrp="1" noChangeArrowheads="1"/>
          </p:cNvSpPr>
          <p:nvPr>
            <p:ph type="body" idx="1"/>
          </p:nvPr>
        </p:nvSpPr>
        <p:spPr/>
        <p:txBody>
          <a:bodyPr>
            <a:normAutofit fontScale="92500" lnSpcReduction="10000"/>
          </a:bodyPr>
          <a:lstStyle/>
          <a:p>
            <a:pPr>
              <a:lnSpc>
                <a:spcPct val="90000"/>
              </a:lnSpc>
            </a:pPr>
            <a:r>
              <a:rPr lang="it-IT" altLang="it-IT" sz="2600" smtClean="0">
                <a:latin typeface="Garamond" pitchFamily="18" charset="0"/>
              </a:rPr>
              <a:t>Tecnica argomentativa che mira a fare risaltare l’incompatibilità tra l’atteggiamento per cui lo si sospetta di essere il mandante, e le circostanze effettive che dissipano tale sospetto</a:t>
            </a:r>
          </a:p>
          <a:p>
            <a:pPr>
              <a:lnSpc>
                <a:spcPct val="90000"/>
              </a:lnSpc>
            </a:pPr>
            <a:r>
              <a:rPr lang="it-IT" altLang="it-IT" sz="2600" smtClean="0">
                <a:latin typeface="Garamond" pitchFamily="18" charset="0"/>
              </a:rPr>
              <a:t>Uso dell’ironia</a:t>
            </a:r>
          </a:p>
          <a:p>
            <a:pPr>
              <a:lnSpc>
                <a:spcPct val="90000"/>
              </a:lnSpc>
            </a:pPr>
            <a:r>
              <a:rPr lang="it-IT" altLang="it-IT" sz="2600" smtClean="0">
                <a:latin typeface="Garamond" pitchFamily="18" charset="0"/>
              </a:rPr>
              <a:t>Rafforzamento del destinatario</a:t>
            </a:r>
          </a:p>
          <a:p>
            <a:pPr>
              <a:lnSpc>
                <a:spcPct val="90000"/>
              </a:lnSpc>
            </a:pPr>
            <a:r>
              <a:rPr lang="it-IT" altLang="it-IT" sz="2600" smtClean="0">
                <a:latin typeface="Garamond" pitchFamily="18" charset="0"/>
              </a:rPr>
              <a:t>Prestigio che l’oratore crede di godere presso l’uditorio (Tipologie di Borgstrom e Bailey)</a:t>
            </a:r>
          </a:p>
          <a:p>
            <a:pPr lvl="1">
              <a:lnSpc>
                <a:spcPct val="90000"/>
              </a:lnSpc>
            </a:pPr>
            <a:r>
              <a:rPr lang="it-IT" altLang="it-IT" sz="2200" smtClean="0">
                <a:latin typeface="Garamond" pitchFamily="18" charset="0"/>
              </a:rPr>
              <a:t>Borgstrom, formalizzazione (autolegittimazione) – stereotipia</a:t>
            </a:r>
          </a:p>
          <a:p>
            <a:pPr lvl="1">
              <a:lnSpc>
                <a:spcPct val="90000"/>
              </a:lnSpc>
            </a:pPr>
            <a:r>
              <a:rPr lang="it-IT" altLang="it-IT" sz="2200" smtClean="0">
                <a:latin typeface="Garamond" pitchFamily="18" charset="0"/>
              </a:rPr>
              <a:t>Bailey, programma: area di dubbio e incertezza – argomentazione sillogistica + tratti emotivi</a:t>
            </a:r>
          </a:p>
          <a:p>
            <a:pPr lvl="1">
              <a:lnSpc>
                <a:spcPct val="90000"/>
              </a:lnSpc>
            </a:pPr>
            <a:endParaRPr lang="it-IT" altLang="it-IT" sz="2200" smtClean="0">
              <a:latin typeface="Garamond" pitchFamily="18" charset="0"/>
            </a:endParaRPr>
          </a:p>
          <a:p>
            <a:pPr lvl="1">
              <a:lnSpc>
                <a:spcPct val="90000"/>
              </a:lnSpc>
            </a:pPr>
            <a:endParaRPr lang="it-IT" altLang="it-IT" sz="2200" smtClean="0">
              <a:latin typeface="Garamond" pitchFamily="18" charset="0"/>
            </a:endParaRPr>
          </a:p>
          <a:p>
            <a:pPr lvl="3">
              <a:lnSpc>
                <a:spcPct val="90000"/>
              </a:lnSpc>
            </a:pPr>
            <a:endParaRPr lang="it-IT" altLang="it-IT" sz="1800" smtClean="0">
              <a:latin typeface="Garamond" pitchFamily="18" charset="0"/>
            </a:endParaRPr>
          </a:p>
        </p:txBody>
      </p:sp>
    </p:spTree>
    <p:extLst>
      <p:ext uri="{BB962C8B-B14F-4D97-AF65-F5344CB8AC3E}">
        <p14:creationId xmlns:p14="http://schemas.microsoft.com/office/powerpoint/2010/main" val="18721599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a:xfrm>
            <a:off x="822960" y="365760"/>
            <a:ext cx="7520940" cy="470952"/>
          </a:xfrm>
        </p:spPr>
        <p:txBody>
          <a:bodyPr/>
          <a:lstStyle/>
          <a:p>
            <a:r>
              <a:rPr lang="it-IT" altLang="it-IT" sz="3500" dirty="0" smtClean="0"/>
              <a:t/>
            </a:r>
            <a:br>
              <a:rPr lang="it-IT" altLang="it-IT" sz="3500" dirty="0" smtClean="0"/>
            </a:br>
            <a:r>
              <a:rPr lang="it-IT" altLang="it-IT" sz="2800" dirty="0" smtClean="0">
                <a:latin typeface="Garamond" pitchFamily="18" charset="0"/>
              </a:rPr>
              <a:t>L’etica della responsabilità. Estratti. Analisi linguistica</a:t>
            </a:r>
          </a:p>
        </p:txBody>
      </p:sp>
      <p:sp>
        <p:nvSpPr>
          <p:cNvPr id="124931" name="Rectangle 3"/>
          <p:cNvSpPr>
            <a:spLocks noGrp="1" noChangeArrowheads="1"/>
          </p:cNvSpPr>
          <p:nvPr>
            <p:ph type="body" idx="1"/>
          </p:nvPr>
        </p:nvSpPr>
        <p:spPr>
          <a:xfrm>
            <a:off x="822960" y="1412776"/>
            <a:ext cx="7520940" cy="3267701"/>
          </a:xfrm>
        </p:spPr>
        <p:txBody>
          <a:bodyPr/>
          <a:lstStyle/>
          <a:p>
            <a:r>
              <a:rPr lang="it-IT" altLang="it-IT" dirty="0" smtClean="0">
                <a:latin typeface="Garamond" pitchFamily="18" charset="0"/>
              </a:rPr>
              <a:t>Attribuzione di rispetto all’avversario </a:t>
            </a:r>
          </a:p>
          <a:p>
            <a:pPr lvl="1"/>
            <a:r>
              <a:rPr lang="it-IT" altLang="it-IT" dirty="0" smtClean="0">
                <a:latin typeface="Garamond" pitchFamily="18" charset="0"/>
              </a:rPr>
              <a:t>“Come potevo pensare, senza essere colpito da morbosa follia, di far commettere non dico un delitto, ma nemmeno il più tenue, il più ridicolo sfregio a quell’avversario che io stimavo perché aveva una certa </a:t>
            </a:r>
            <a:r>
              <a:rPr lang="it-IT" altLang="it-IT" i="1" dirty="0" err="1" smtClean="0">
                <a:latin typeface="Garamond" pitchFamily="18" charset="0"/>
              </a:rPr>
              <a:t>cranerie</a:t>
            </a:r>
            <a:r>
              <a:rPr lang="it-IT" altLang="it-IT" dirty="0" smtClean="0">
                <a:latin typeface="Garamond" pitchFamily="18" charset="0"/>
              </a:rPr>
              <a:t>, un certo coraggio, che rassomigliavano al mio coraggio e alla mia ostinatezza nel sostenere le tesi?”</a:t>
            </a:r>
          </a:p>
          <a:p>
            <a:pPr lvl="3"/>
            <a:r>
              <a:rPr lang="it-IT" altLang="it-IT" dirty="0" smtClean="0">
                <a:latin typeface="Garamond" pitchFamily="18" charset="0"/>
              </a:rPr>
              <a:t>Mancini: convincimento indecisi - enfasi sul destinatario</a:t>
            </a:r>
          </a:p>
          <a:p>
            <a:pPr lvl="3"/>
            <a:r>
              <a:rPr lang="it-IT" altLang="it-IT" dirty="0" err="1" smtClean="0">
                <a:latin typeface="Garamond" pitchFamily="18" charset="0"/>
              </a:rPr>
              <a:t>Borgstrom</a:t>
            </a:r>
            <a:r>
              <a:rPr lang="it-IT" altLang="it-IT" dirty="0" smtClean="0">
                <a:latin typeface="Garamond" pitchFamily="18" charset="0"/>
              </a:rPr>
              <a:t>: persuasione – idioma libero e creativo</a:t>
            </a:r>
          </a:p>
          <a:p>
            <a:pPr lvl="3"/>
            <a:r>
              <a:rPr lang="it-IT" altLang="it-IT" dirty="0" smtClean="0">
                <a:latin typeface="Garamond" pitchFamily="18" charset="0"/>
              </a:rPr>
              <a:t>Bailey: programma: area di dubbio e incertezza – argomentazione sillogistica + tratti emotivi</a:t>
            </a:r>
          </a:p>
          <a:p>
            <a:endParaRPr lang="it-IT" altLang="it-IT" dirty="0" smtClean="0"/>
          </a:p>
        </p:txBody>
      </p:sp>
    </p:spTree>
    <p:extLst>
      <p:ext uri="{BB962C8B-B14F-4D97-AF65-F5344CB8AC3E}">
        <p14:creationId xmlns:p14="http://schemas.microsoft.com/office/powerpoint/2010/main" val="150632954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p:txBody>
          <a:bodyPr/>
          <a:lstStyle/>
          <a:p>
            <a:r>
              <a:rPr lang="it-IT" altLang="it-IT" sz="3500" smtClean="0"/>
              <a:t/>
            </a:r>
            <a:br>
              <a:rPr lang="it-IT" altLang="it-IT" sz="3500" smtClean="0"/>
            </a:br>
            <a:r>
              <a:rPr lang="it-IT" altLang="it-IT" sz="2800" smtClean="0">
                <a:latin typeface="Garamond" pitchFamily="18" charset="0"/>
              </a:rPr>
              <a:t>L’etica della responsabilità. Estratti. </a:t>
            </a:r>
            <a:br>
              <a:rPr lang="it-IT" altLang="it-IT" sz="2800" smtClean="0">
                <a:latin typeface="Garamond" pitchFamily="18" charset="0"/>
              </a:rPr>
            </a:br>
            <a:r>
              <a:rPr lang="it-IT" altLang="it-IT" sz="2800" smtClean="0">
                <a:latin typeface="Garamond" pitchFamily="18" charset="0"/>
              </a:rPr>
              <a:t>Analisi linguistica</a:t>
            </a:r>
          </a:p>
        </p:txBody>
      </p:sp>
      <p:sp>
        <p:nvSpPr>
          <p:cNvPr id="125955" name="Rectangle 3"/>
          <p:cNvSpPr>
            <a:spLocks noGrp="1" noChangeArrowheads="1"/>
          </p:cNvSpPr>
          <p:nvPr>
            <p:ph type="body" idx="1"/>
          </p:nvPr>
        </p:nvSpPr>
        <p:spPr>
          <a:xfrm>
            <a:off x="822960" y="2132856"/>
            <a:ext cx="7520940" cy="2547621"/>
          </a:xfrm>
        </p:spPr>
        <p:txBody>
          <a:bodyPr/>
          <a:lstStyle/>
          <a:p>
            <a:pPr>
              <a:lnSpc>
                <a:spcPct val="90000"/>
              </a:lnSpc>
            </a:pPr>
            <a:r>
              <a:rPr lang="it-IT" altLang="it-IT" dirty="0" smtClean="0">
                <a:latin typeface="Garamond" pitchFamily="18" charset="0"/>
              </a:rPr>
              <a:t>“L’articolo 47 dello statuto dice: “La Camera dei deputati ha i diritto di accusare i ministri del Re e di tradurli dinnanzi all’Alta Corte di Giustizia”. Domando formalmente se in questa Camera o fuori di questa Camera c’è qualcuno che si voglia avvalere dell’articolo 47.”</a:t>
            </a:r>
          </a:p>
          <a:p>
            <a:pPr lvl="1">
              <a:lnSpc>
                <a:spcPct val="90000"/>
              </a:lnSpc>
            </a:pPr>
            <a:r>
              <a:rPr lang="it-IT" altLang="it-IT" dirty="0" smtClean="0">
                <a:latin typeface="Garamond" pitchFamily="18" charset="0"/>
              </a:rPr>
              <a:t>Stile intimidatorio</a:t>
            </a:r>
          </a:p>
          <a:p>
            <a:pPr lvl="1">
              <a:lnSpc>
                <a:spcPct val="90000"/>
              </a:lnSpc>
            </a:pPr>
            <a:r>
              <a:rPr lang="it-IT" altLang="it-IT" dirty="0" smtClean="0">
                <a:latin typeface="Garamond" pitchFamily="18" charset="0"/>
              </a:rPr>
              <a:t>Riconoscimento della doppia natura dell’avversario-destinatario: politico e civile</a:t>
            </a:r>
          </a:p>
          <a:p>
            <a:pPr lvl="1">
              <a:lnSpc>
                <a:spcPct val="90000"/>
              </a:lnSpc>
            </a:pPr>
            <a:r>
              <a:rPr lang="it-IT" altLang="it-IT" dirty="0" smtClean="0">
                <a:latin typeface="Garamond" pitchFamily="18" charset="0"/>
              </a:rPr>
              <a:t>Implicita domanda retorica seguita da una auto-accusa</a:t>
            </a:r>
          </a:p>
          <a:p>
            <a:pPr lvl="2">
              <a:lnSpc>
                <a:spcPct val="90000"/>
              </a:lnSpc>
              <a:buFont typeface="Wingdings" pitchFamily="2" charset="2"/>
              <a:buNone/>
            </a:pPr>
            <a:endParaRPr lang="it-IT" altLang="it-IT" dirty="0" smtClean="0">
              <a:latin typeface="Garamond" pitchFamily="18" charset="0"/>
            </a:endParaRPr>
          </a:p>
        </p:txBody>
      </p:sp>
    </p:spTree>
    <p:extLst>
      <p:ext uri="{BB962C8B-B14F-4D97-AF65-F5344CB8AC3E}">
        <p14:creationId xmlns:p14="http://schemas.microsoft.com/office/powerpoint/2010/main" val="82341206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p:txBody>
          <a:bodyPr/>
          <a:lstStyle/>
          <a:p>
            <a:r>
              <a:rPr lang="it-IT" altLang="it-IT" sz="3500" smtClean="0"/>
              <a:t/>
            </a:r>
            <a:br>
              <a:rPr lang="it-IT" altLang="it-IT" sz="3500" smtClean="0"/>
            </a:br>
            <a:r>
              <a:rPr lang="it-IT" altLang="it-IT" sz="2800" smtClean="0">
                <a:latin typeface="Garamond" pitchFamily="18" charset="0"/>
              </a:rPr>
              <a:t>L’etica della responsabilità. Estratti. Analisi linguistica</a:t>
            </a:r>
          </a:p>
        </p:txBody>
      </p:sp>
      <p:sp>
        <p:nvSpPr>
          <p:cNvPr id="126979" name="Rectangle 3"/>
          <p:cNvSpPr>
            <a:spLocks noGrp="1" noChangeArrowheads="1"/>
          </p:cNvSpPr>
          <p:nvPr>
            <p:ph type="body" idx="1"/>
          </p:nvPr>
        </p:nvSpPr>
        <p:spPr/>
        <p:txBody>
          <a:bodyPr>
            <a:normAutofit fontScale="92500" lnSpcReduction="10000"/>
          </a:bodyPr>
          <a:lstStyle/>
          <a:p>
            <a:pPr>
              <a:lnSpc>
                <a:spcPct val="90000"/>
              </a:lnSpc>
            </a:pPr>
            <a:r>
              <a:rPr lang="it-IT" altLang="it-IT" sz="2100" smtClean="0">
                <a:latin typeface="Garamond" pitchFamily="18" charset="0"/>
              </a:rPr>
              <a:t>“Sono io, o signori, che levo in quest’aula l’accusa contro me stesso” </a:t>
            </a:r>
          </a:p>
          <a:p>
            <a:pPr lvl="1">
              <a:lnSpc>
                <a:spcPct val="90000"/>
              </a:lnSpc>
            </a:pPr>
            <a:r>
              <a:rPr lang="it-IT" altLang="it-IT" sz="2000" smtClean="0">
                <a:latin typeface="Garamond" pitchFamily="18" charset="0"/>
              </a:rPr>
              <a:t>Premessa atta a confutare l’accusa</a:t>
            </a:r>
          </a:p>
          <a:p>
            <a:pPr lvl="1">
              <a:lnSpc>
                <a:spcPct val="90000"/>
              </a:lnSpc>
            </a:pPr>
            <a:r>
              <a:rPr lang="it-IT" altLang="it-IT" sz="2000" smtClean="0">
                <a:latin typeface="Garamond" pitchFamily="18" charset="0"/>
              </a:rPr>
              <a:t>Togliere credito agli accusatori</a:t>
            </a:r>
          </a:p>
          <a:p>
            <a:pPr>
              <a:lnSpc>
                <a:spcPct val="90000"/>
              </a:lnSpc>
            </a:pPr>
            <a:r>
              <a:rPr lang="it-IT" altLang="it-IT" sz="2100" smtClean="0">
                <a:latin typeface="Garamond" pitchFamily="18" charset="0"/>
              </a:rPr>
              <a:t>“Si è detto che io avrei fondato una Ceka. Dove? Quando? In che modo? Nessuno potrebbe dirlo”</a:t>
            </a:r>
          </a:p>
          <a:p>
            <a:pPr lvl="1">
              <a:lnSpc>
                <a:spcPct val="90000"/>
              </a:lnSpc>
            </a:pPr>
            <a:r>
              <a:rPr lang="it-IT" altLang="it-IT" sz="2000" smtClean="0">
                <a:latin typeface="Garamond" pitchFamily="18" charset="0"/>
              </a:rPr>
              <a:t>Stile paratattico </a:t>
            </a:r>
          </a:p>
          <a:p>
            <a:pPr lvl="1">
              <a:lnSpc>
                <a:spcPct val="90000"/>
              </a:lnSpc>
            </a:pPr>
            <a:r>
              <a:rPr lang="it-IT" altLang="it-IT" sz="2000" smtClean="0">
                <a:latin typeface="Garamond" pitchFamily="18" charset="0"/>
              </a:rPr>
              <a:t>Ritmo ternario</a:t>
            </a:r>
          </a:p>
          <a:p>
            <a:pPr>
              <a:lnSpc>
                <a:spcPct val="90000"/>
              </a:lnSpc>
            </a:pPr>
            <a:r>
              <a:rPr lang="it-IT" altLang="it-IT" sz="2100" smtClean="0">
                <a:latin typeface="Garamond" pitchFamily="18" charset="0"/>
              </a:rPr>
              <a:t>Nessuno ha mai negato fino ad oggi queste tre qualità: una discreta intelligenza, molto coraggio e un sovrano disprezzo del vile denaro”</a:t>
            </a:r>
          </a:p>
          <a:p>
            <a:pPr lvl="1">
              <a:lnSpc>
                <a:spcPct val="90000"/>
              </a:lnSpc>
            </a:pPr>
            <a:r>
              <a:rPr lang="it-IT" altLang="it-IT" sz="2000" smtClean="0">
                <a:latin typeface="Garamond" pitchFamily="18" charset="0"/>
              </a:rPr>
              <a:t>Ritmo ternario</a:t>
            </a:r>
          </a:p>
          <a:p>
            <a:pPr lvl="1">
              <a:lnSpc>
                <a:spcPct val="90000"/>
              </a:lnSpc>
            </a:pPr>
            <a:r>
              <a:rPr lang="it-IT" altLang="it-IT" sz="2000" smtClean="0">
                <a:latin typeface="Garamond" pitchFamily="18" charset="0"/>
              </a:rPr>
              <a:t>Avvaloramento dell’oratore</a:t>
            </a:r>
          </a:p>
          <a:p>
            <a:pPr lvl="1">
              <a:lnSpc>
                <a:spcPct val="90000"/>
              </a:lnSpc>
            </a:pPr>
            <a:r>
              <a:rPr lang="it-IT" altLang="it-IT" sz="2000" smtClean="0">
                <a:latin typeface="Garamond" pitchFamily="18" charset="0"/>
              </a:rPr>
              <a:t>Ritmo crescente</a:t>
            </a:r>
          </a:p>
          <a:p>
            <a:pPr lvl="1">
              <a:lnSpc>
                <a:spcPct val="90000"/>
              </a:lnSpc>
            </a:pPr>
            <a:endParaRPr lang="it-IT" altLang="it-IT" sz="2000" smtClean="0">
              <a:latin typeface="Garamond" pitchFamily="18" charset="0"/>
            </a:endParaRPr>
          </a:p>
          <a:p>
            <a:pPr lvl="1">
              <a:lnSpc>
                <a:spcPct val="90000"/>
              </a:lnSpc>
            </a:pPr>
            <a:endParaRPr lang="it-IT" altLang="it-IT" sz="2000" smtClean="0">
              <a:latin typeface="Garamond" pitchFamily="18" charset="0"/>
            </a:endParaRPr>
          </a:p>
          <a:p>
            <a:pPr lvl="1">
              <a:lnSpc>
                <a:spcPct val="90000"/>
              </a:lnSpc>
            </a:pPr>
            <a:endParaRPr lang="it-IT" altLang="it-IT" sz="2000" smtClean="0">
              <a:latin typeface="Garamond" pitchFamily="18" charset="0"/>
            </a:endParaRPr>
          </a:p>
          <a:p>
            <a:pPr lvl="1">
              <a:lnSpc>
                <a:spcPct val="90000"/>
              </a:lnSpc>
            </a:pPr>
            <a:endParaRPr lang="it-IT" altLang="it-IT" sz="2000" smtClean="0">
              <a:latin typeface="Garamond" pitchFamily="18" charset="0"/>
            </a:endParaRPr>
          </a:p>
        </p:txBody>
      </p:sp>
    </p:spTree>
    <p:extLst>
      <p:ext uri="{BB962C8B-B14F-4D97-AF65-F5344CB8AC3E}">
        <p14:creationId xmlns:p14="http://schemas.microsoft.com/office/powerpoint/2010/main" val="245705261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p:txBody>
          <a:bodyPr/>
          <a:lstStyle/>
          <a:p>
            <a:r>
              <a:rPr lang="it-IT" altLang="it-IT" sz="3500" smtClean="0"/>
              <a:t/>
            </a:r>
            <a:br>
              <a:rPr lang="it-IT" altLang="it-IT" sz="3500" smtClean="0"/>
            </a:br>
            <a:r>
              <a:rPr lang="it-IT" altLang="it-IT" sz="2800" smtClean="0">
                <a:latin typeface="Garamond" pitchFamily="18" charset="0"/>
              </a:rPr>
              <a:t>L’etica della responsabilità. Estratti.  Analisi linguistica</a:t>
            </a:r>
          </a:p>
        </p:txBody>
      </p:sp>
      <p:sp>
        <p:nvSpPr>
          <p:cNvPr id="128003" name="Rectangle 3"/>
          <p:cNvSpPr>
            <a:spLocks noGrp="1" noChangeArrowheads="1"/>
          </p:cNvSpPr>
          <p:nvPr>
            <p:ph type="body" idx="1"/>
          </p:nvPr>
        </p:nvSpPr>
        <p:spPr/>
        <p:txBody>
          <a:bodyPr>
            <a:normAutofit fontScale="92500" lnSpcReduction="10000"/>
          </a:bodyPr>
          <a:lstStyle/>
          <a:p>
            <a:r>
              <a:rPr lang="it-IT" altLang="it-IT" sz="2600" smtClean="0">
                <a:latin typeface="Garamond" pitchFamily="18" charset="0"/>
              </a:rPr>
              <a:t>“Ebbene io dichiaro qui al cospetto di questa assemblea ed al cospetto di tutto il popolo italiano che assumo </a:t>
            </a:r>
            <a:r>
              <a:rPr lang="it-IT" altLang="it-IT" sz="2600" u="sng" smtClean="0">
                <a:latin typeface="Garamond" pitchFamily="18" charset="0"/>
              </a:rPr>
              <a:t>io, io</a:t>
            </a:r>
            <a:r>
              <a:rPr lang="it-IT" altLang="it-IT" sz="2600" smtClean="0">
                <a:latin typeface="Garamond" pitchFamily="18" charset="0"/>
              </a:rPr>
              <a:t> solo, la responsabilità politica, morale e storica di tutto quanto è avvenuto. Se le frasi più o meno storpiate bastano per impiccare un uomo, fuori il palo e fuori la corda! Se il Fascismo è stato un’associazione a delinquere, se tutte le violenze sono state il risultato di un determinato clima storico, politico, morale, </a:t>
            </a:r>
            <a:r>
              <a:rPr lang="it-IT" altLang="it-IT" sz="2600" u="sng" smtClean="0">
                <a:latin typeface="Garamond" pitchFamily="18" charset="0"/>
              </a:rPr>
              <a:t>a me la responsabilità</a:t>
            </a:r>
            <a:r>
              <a:rPr lang="it-IT" altLang="it-IT" sz="2600" smtClean="0">
                <a:latin typeface="Garamond" pitchFamily="18" charset="0"/>
              </a:rPr>
              <a:t> di questo, perché questo clima storico, politico, morale, </a:t>
            </a:r>
            <a:r>
              <a:rPr lang="it-IT" altLang="it-IT" sz="2600" u="sng" smtClean="0">
                <a:latin typeface="Garamond" pitchFamily="18" charset="0"/>
              </a:rPr>
              <a:t>io l’ho creato”</a:t>
            </a:r>
          </a:p>
        </p:txBody>
      </p:sp>
    </p:spTree>
    <p:extLst>
      <p:ext uri="{BB962C8B-B14F-4D97-AF65-F5344CB8AC3E}">
        <p14:creationId xmlns:p14="http://schemas.microsoft.com/office/powerpoint/2010/main" val="330880662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lstStyle/>
          <a:p>
            <a:r>
              <a:rPr lang="it-IT" altLang="it-IT" sz="3200" smtClean="0">
                <a:latin typeface="Garamond" pitchFamily="18" charset="0"/>
              </a:rPr>
              <a:t>L’etica della responsabilità. Estratti.</a:t>
            </a:r>
            <a:br>
              <a:rPr lang="it-IT" altLang="it-IT" sz="3200" smtClean="0">
                <a:latin typeface="Garamond" pitchFamily="18" charset="0"/>
              </a:rPr>
            </a:br>
            <a:r>
              <a:rPr lang="it-IT" altLang="it-IT" sz="3200" smtClean="0">
                <a:latin typeface="Garamond" pitchFamily="18" charset="0"/>
              </a:rPr>
              <a:t>Analisi linguistica</a:t>
            </a:r>
          </a:p>
        </p:txBody>
      </p:sp>
      <p:sp>
        <p:nvSpPr>
          <p:cNvPr id="129027" name="Rectangle 3"/>
          <p:cNvSpPr>
            <a:spLocks noGrp="1" noChangeArrowheads="1"/>
          </p:cNvSpPr>
          <p:nvPr>
            <p:ph type="body" idx="1"/>
          </p:nvPr>
        </p:nvSpPr>
        <p:spPr/>
        <p:txBody>
          <a:bodyPr/>
          <a:lstStyle/>
          <a:p>
            <a:r>
              <a:rPr lang="it-IT" altLang="it-IT" smtClean="0">
                <a:latin typeface="Garamond" pitchFamily="18" charset="0"/>
              </a:rPr>
              <a:t>“Le più fantastiche, le più raccapriccianti, le più macabre menzogne sono state affermate su tutti i giornali…si facevano inquisizioni anche su quello che succedeva sotto terra: si inventava, si sapeva di mentire, ma si mentiva lo stesso!”.</a:t>
            </a:r>
          </a:p>
          <a:p>
            <a:endParaRPr lang="it-IT" altLang="it-IT" smtClean="0">
              <a:latin typeface="Garamond" pitchFamily="18" charset="0"/>
            </a:endParaRPr>
          </a:p>
          <a:p>
            <a:r>
              <a:rPr lang="it-IT" altLang="it-IT" smtClean="0">
                <a:latin typeface="Garamond" pitchFamily="18" charset="0"/>
              </a:rPr>
              <a:t>“L’Italia, o signori, vuole pace, vuole tranquillità, vuole calma laboriosa; gliela daremo con l’amore se è possibile, o con la forza se sarà necessario”</a:t>
            </a:r>
          </a:p>
        </p:txBody>
      </p:sp>
    </p:spTree>
    <p:extLst>
      <p:ext uri="{BB962C8B-B14F-4D97-AF65-F5344CB8AC3E}">
        <p14:creationId xmlns:p14="http://schemas.microsoft.com/office/powerpoint/2010/main" val="298573488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p:txBody>
          <a:bodyPr/>
          <a:lstStyle/>
          <a:p>
            <a:r>
              <a:rPr lang="it-IT" altLang="it-IT" sz="3200" smtClean="0">
                <a:latin typeface="Garamond" pitchFamily="18" charset="0"/>
              </a:rPr>
              <a:t>L’etica della responsabilità. </a:t>
            </a:r>
            <a:br>
              <a:rPr lang="it-IT" altLang="it-IT" sz="3200" smtClean="0">
                <a:latin typeface="Garamond" pitchFamily="18" charset="0"/>
              </a:rPr>
            </a:br>
            <a:r>
              <a:rPr lang="it-IT" altLang="it-IT" sz="3200" smtClean="0">
                <a:latin typeface="Garamond" pitchFamily="18" charset="0"/>
              </a:rPr>
              <a:t>Il “chi”</a:t>
            </a:r>
          </a:p>
        </p:txBody>
      </p:sp>
      <p:sp>
        <p:nvSpPr>
          <p:cNvPr id="130051" name="Rectangle 3"/>
          <p:cNvSpPr>
            <a:spLocks noGrp="1" noChangeArrowheads="1"/>
          </p:cNvSpPr>
          <p:nvPr>
            <p:ph type="body" idx="1"/>
          </p:nvPr>
        </p:nvSpPr>
        <p:spPr/>
        <p:txBody>
          <a:bodyPr/>
          <a:lstStyle/>
          <a:p>
            <a:pPr>
              <a:lnSpc>
                <a:spcPct val="90000"/>
              </a:lnSpc>
            </a:pPr>
            <a:r>
              <a:rPr lang="it-IT" altLang="it-IT" smtClean="0">
                <a:latin typeface="Garamond" pitchFamily="18" charset="0"/>
              </a:rPr>
              <a:t>Agire politico è agire nel nome o in riferimento ad un noi collettivo</a:t>
            </a:r>
          </a:p>
          <a:p>
            <a:pPr lvl="1">
              <a:lnSpc>
                <a:spcPct val="90000"/>
              </a:lnSpc>
            </a:pPr>
            <a:r>
              <a:rPr lang="it-IT" altLang="it-IT" smtClean="0">
                <a:latin typeface="Garamond" pitchFamily="18" charset="0"/>
              </a:rPr>
              <a:t>Il noi è il popolo e la nazione (Italia, patria, popolo, nazione)</a:t>
            </a:r>
          </a:p>
          <a:p>
            <a:pPr lvl="1">
              <a:lnSpc>
                <a:spcPct val="90000"/>
              </a:lnSpc>
            </a:pPr>
            <a:r>
              <a:rPr lang="it-IT" altLang="it-IT" smtClean="0">
                <a:latin typeface="Garamond" pitchFamily="18" charset="0"/>
              </a:rPr>
              <a:t>Reiterato ricorrere al “punto di vista” che l’oratore ha di se stesso</a:t>
            </a:r>
          </a:p>
          <a:p>
            <a:pPr lvl="1">
              <a:lnSpc>
                <a:spcPct val="90000"/>
              </a:lnSpc>
            </a:pPr>
            <a:r>
              <a:rPr lang="it-IT" altLang="it-IT" smtClean="0">
                <a:latin typeface="Garamond" pitchFamily="18" charset="0"/>
              </a:rPr>
              <a:t>Oratore come</a:t>
            </a:r>
          </a:p>
          <a:p>
            <a:pPr lvl="2">
              <a:lnSpc>
                <a:spcPct val="90000"/>
              </a:lnSpc>
            </a:pPr>
            <a:r>
              <a:rPr lang="it-IT" altLang="it-IT" smtClean="0">
                <a:latin typeface="Garamond" pitchFamily="18" charset="0"/>
              </a:rPr>
              <a:t>Personalità risolutrice di problemi</a:t>
            </a:r>
          </a:p>
          <a:p>
            <a:pPr lvl="2">
              <a:lnSpc>
                <a:spcPct val="90000"/>
              </a:lnSpc>
            </a:pPr>
            <a:r>
              <a:rPr lang="it-IT" altLang="it-IT" smtClean="0">
                <a:latin typeface="Garamond" pitchFamily="18" charset="0"/>
              </a:rPr>
              <a:t>Capo del governo</a:t>
            </a:r>
          </a:p>
          <a:p>
            <a:pPr lvl="2">
              <a:lnSpc>
                <a:spcPct val="90000"/>
              </a:lnSpc>
            </a:pPr>
            <a:r>
              <a:rPr lang="it-IT" altLang="it-IT" smtClean="0">
                <a:latin typeface="Garamond" pitchFamily="18" charset="0"/>
              </a:rPr>
              <a:t>Capo del partito fascista</a:t>
            </a:r>
          </a:p>
          <a:p>
            <a:pPr lvl="1">
              <a:lnSpc>
                <a:spcPct val="90000"/>
              </a:lnSpc>
            </a:pPr>
            <a:endParaRPr lang="it-IT" altLang="it-IT" smtClean="0">
              <a:latin typeface="Garamond" pitchFamily="18" charset="0"/>
            </a:endParaRPr>
          </a:p>
          <a:p>
            <a:pPr lvl="1">
              <a:lnSpc>
                <a:spcPct val="90000"/>
              </a:lnSpc>
            </a:pPr>
            <a:endParaRPr lang="it-IT" altLang="it-IT" smtClean="0"/>
          </a:p>
        </p:txBody>
      </p:sp>
    </p:spTree>
    <p:extLst>
      <p:ext uri="{BB962C8B-B14F-4D97-AF65-F5344CB8AC3E}">
        <p14:creationId xmlns:p14="http://schemas.microsoft.com/office/powerpoint/2010/main" val="375996853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p:txBody>
          <a:bodyPr/>
          <a:lstStyle/>
          <a:p>
            <a:r>
              <a:rPr lang="it-IT" altLang="it-IT" sz="3200" smtClean="0">
                <a:latin typeface="Garamond" pitchFamily="18" charset="0"/>
              </a:rPr>
              <a:t>L’etica della responsabilità. </a:t>
            </a:r>
            <a:br>
              <a:rPr lang="it-IT" altLang="it-IT" sz="3200" smtClean="0">
                <a:latin typeface="Garamond" pitchFamily="18" charset="0"/>
              </a:rPr>
            </a:br>
            <a:r>
              <a:rPr lang="it-IT" altLang="it-IT" sz="3200" smtClean="0">
                <a:latin typeface="Garamond" pitchFamily="18" charset="0"/>
              </a:rPr>
              <a:t>Il codice simbolico</a:t>
            </a:r>
          </a:p>
        </p:txBody>
      </p:sp>
      <p:sp>
        <p:nvSpPr>
          <p:cNvPr id="131075" name="Rectangle 3"/>
          <p:cNvSpPr>
            <a:spLocks noGrp="1" noChangeArrowheads="1"/>
          </p:cNvSpPr>
          <p:nvPr>
            <p:ph type="body" idx="1"/>
          </p:nvPr>
        </p:nvSpPr>
        <p:spPr/>
        <p:txBody>
          <a:bodyPr/>
          <a:lstStyle/>
          <a:p>
            <a:pPr>
              <a:lnSpc>
                <a:spcPct val="90000"/>
              </a:lnSpc>
            </a:pPr>
            <a:r>
              <a:rPr lang="it-IT" altLang="it-IT" dirty="0" smtClean="0">
                <a:latin typeface="Garamond" pitchFamily="18" charset="0"/>
              </a:rPr>
              <a:t>Codice: premessa sottointesa che interviene nel dare un senso complessivo all’invocazione dell’etica della responsabilità</a:t>
            </a:r>
          </a:p>
          <a:p>
            <a:pPr>
              <a:lnSpc>
                <a:spcPct val="90000"/>
              </a:lnSpc>
            </a:pPr>
            <a:r>
              <a:rPr lang="it-IT" altLang="it-IT" dirty="0" smtClean="0">
                <a:latin typeface="Garamond" pitchFamily="18" charset="0"/>
              </a:rPr>
              <a:t>Codice disperso nel discorso e necessità di interpretazione</a:t>
            </a:r>
          </a:p>
          <a:p>
            <a:pPr>
              <a:lnSpc>
                <a:spcPct val="90000"/>
              </a:lnSpc>
            </a:pPr>
            <a:r>
              <a:rPr lang="it-IT" altLang="it-IT" dirty="0" smtClean="0">
                <a:latin typeface="Garamond" pitchFamily="18" charset="0"/>
              </a:rPr>
              <a:t>Codice dell’elevazione del principio di autorità politica a priorità assoluta</a:t>
            </a:r>
          </a:p>
          <a:p>
            <a:pPr lvl="1">
              <a:lnSpc>
                <a:spcPct val="90000"/>
              </a:lnSpc>
            </a:pPr>
            <a:r>
              <a:rPr lang="it-IT" altLang="it-IT" dirty="0" smtClean="0">
                <a:latin typeface="Garamond" pitchFamily="18" charset="0"/>
              </a:rPr>
              <a:t>Rapporto di identificazione tra duce e nazione</a:t>
            </a:r>
          </a:p>
          <a:p>
            <a:pPr lvl="1">
              <a:lnSpc>
                <a:spcPct val="90000"/>
              </a:lnSpc>
            </a:pPr>
            <a:r>
              <a:rPr lang="it-IT" altLang="it-IT" dirty="0" smtClean="0">
                <a:latin typeface="Garamond" pitchFamily="18" charset="0"/>
              </a:rPr>
              <a:t>Affermazione dell’esclusività dell’autorità politica</a:t>
            </a:r>
          </a:p>
        </p:txBody>
      </p:sp>
    </p:spTree>
    <p:extLst>
      <p:ext uri="{BB962C8B-B14F-4D97-AF65-F5344CB8AC3E}">
        <p14:creationId xmlns:p14="http://schemas.microsoft.com/office/powerpoint/2010/main" val="111930263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AU" dirty="0" err="1" smtClean="0">
                <a:latin typeface="Garamond" panose="02020404030301010803" pitchFamily="18" charset="0"/>
              </a:rPr>
              <a:t>Informazioni</a:t>
            </a:r>
            <a:r>
              <a:rPr lang="en-AU" dirty="0" smtClean="0">
                <a:latin typeface="Garamond" panose="02020404030301010803" pitchFamily="18" charset="0"/>
              </a:rPr>
              <a:t> </a:t>
            </a:r>
            <a:r>
              <a:rPr lang="en-AU" dirty="0" err="1" smtClean="0">
                <a:latin typeface="Garamond" panose="02020404030301010803" pitchFamily="18" charset="0"/>
              </a:rPr>
              <a:t>sul</a:t>
            </a:r>
            <a:r>
              <a:rPr lang="en-AU" dirty="0">
                <a:latin typeface="Garamond" panose="02020404030301010803" pitchFamily="18" charset="0"/>
              </a:rPr>
              <a:t> </a:t>
            </a:r>
            <a:r>
              <a:rPr lang="en-AU" dirty="0" smtClean="0">
                <a:latin typeface="Garamond" panose="02020404030301010803" pitchFamily="18" charset="0"/>
              </a:rPr>
              <a:t>paper</a:t>
            </a:r>
            <a:endParaRPr lang="en-AU" dirty="0">
              <a:latin typeface="Garamond" panose="02020404030301010803" pitchFamily="18" charset="0"/>
            </a:endParaRPr>
          </a:p>
        </p:txBody>
      </p:sp>
      <p:sp>
        <p:nvSpPr>
          <p:cNvPr id="3" name="Segnaposto contenuto 2"/>
          <p:cNvSpPr>
            <a:spLocks noGrp="1"/>
          </p:cNvSpPr>
          <p:nvPr>
            <p:ph idx="1"/>
          </p:nvPr>
        </p:nvSpPr>
        <p:spPr/>
        <p:txBody>
          <a:bodyPr>
            <a:normAutofit lnSpcReduction="10000"/>
          </a:bodyPr>
          <a:lstStyle/>
          <a:p>
            <a:r>
              <a:rPr lang="en-AU" dirty="0" smtClean="0">
                <a:latin typeface="Garamond" panose="02020404030301010803" pitchFamily="18" charset="0"/>
              </a:rPr>
              <a:t>Il paper è a tutti </a:t>
            </a:r>
            <a:r>
              <a:rPr lang="en-AU" dirty="0" err="1" smtClean="0">
                <a:latin typeface="Garamond" panose="02020404030301010803" pitchFamily="18" charset="0"/>
              </a:rPr>
              <a:t>gli</a:t>
            </a:r>
            <a:r>
              <a:rPr lang="en-AU" dirty="0" smtClean="0">
                <a:latin typeface="Garamond" panose="02020404030301010803" pitchFamily="18" charset="0"/>
              </a:rPr>
              <a:t> </a:t>
            </a:r>
            <a:r>
              <a:rPr lang="en-AU" dirty="0" err="1" smtClean="0">
                <a:latin typeface="Garamond" panose="02020404030301010803" pitchFamily="18" charset="0"/>
              </a:rPr>
              <a:t>effetti</a:t>
            </a:r>
            <a:r>
              <a:rPr lang="en-AU" dirty="0" smtClean="0">
                <a:latin typeface="Garamond" panose="02020404030301010803" pitchFamily="18" charset="0"/>
              </a:rPr>
              <a:t>  </a:t>
            </a:r>
            <a:r>
              <a:rPr lang="en-AU" dirty="0" err="1" smtClean="0">
                <a:latin typeface="Garamond" panose="02020404030301010803" pitchFamily="18" charset="0"/>
              </a:rPr>
              <a:t>una</a:t>
            </a:r>
            <a:r>
              <a:rPr lang="en-AU" dirty="0" smtClean="0">
                <a:latin typeface="Garamond" panose="02020404030301010803" pitchFamily="18" charset="0"/>
              </a:rPr>
              <a:t> </a:t>
            </a:r>
            <a:r>
              <a:rPr lang="en-AU" dirty="0" err="1" smtClean="0">
                <a:latin typeface="Garamond" panose="02020404030301010803" pitchFamily="18" charset="0"/>
              </a:rPr>
              <a:t>piccola</a:t>
            </a:r>
            <a:r>
              <a:rPr lang="en-AU" dirty="0" smtClean="0">
                <a:latin typeface="Garamond" panose="02020404030301010803" pitchFamily="18" charset="0"/>
              </a:rPr>
              <a:t> </a:t>
            </a:r>
            <a:r>
              <a:rPr lang="en-AU" dirty="0" err="1" smtClean="0">
                <a:latin typeface="Garamond" panose="02020404030301010803" pitchFamily="18" charset="0"/>
              </a:rPr>
              <a:t>tesi</a:t>
            </a:r>
            <a:endParaRPr lang="en-AU" dirty="0" smtClean="0">
              <a:latin typeface="Garamond" panose="02020404030301010803" pitchFamily="18" charset="0"/>
            </a:endParaRPr>
          </a:p>
          <a:p>
            <a:r>
              <a:rPr lang="en-AU" dirty="0" smtClean="0">
                <a:latin typeface="Garamond" panose="02020404030301010803" pitchFamily="18" charset="0"/>
              </a:rPr>
              <a:t>Il paper </a:t>
            </a:r>
            <a:r>
              <a:rPr lang="en-AU" dirty="0" err="1" smtClean="0">
                <a:latin typeface="Garamond" panose="02020404030301010803" pitchFamily="18" charset="0"/>
              </a:rPr>
              <a:t>deve</a:t>
            </a:r>
            <a:r>
              <a:rPr lang="en-AU" dirty="0" smtClean="0">
                <a:latin typeface="Garamond" panose="02020404030301010803" pitchFamily="18" charset="0"/>
              </a:rPr>
              <a:t> </a:t>
            </a:r>
            <a:r>
              <a:rPr lang="en-AU" dirty="0" err="1" smtClean="0">
                <a:latin typeface="Garamond" panose="02020404030301010803" pitchFamily="18" charset="0"/>
              </a:rPr>
              <a:t>avere</a:t>
            </a:r>
            <a:r>
              <a:rPr lang="en-AU" dirty="0" smtClean="0">
                <a:latin typeface="Garamond" panose="02020404030301010803" pitchFamily="18" charset="0"/>
              </a:rPr>
              <a:t> </a:t>
            </a:r>
            <a:r>
              <a:rPr lang="en-AU" dirty="0" err="1" smtClean="0">
                <a:latin typeface="Garamond" panose="02020404030301010803" pitchFamily="18" charset="0"/>
              </a:rPr>
              <a:t>una</a:t>
            </a:r>
            <a:r>
              <a:rPr lang="en-AU" dirty="0" smtClean="0">
                <a:latin typeface="Garamond" panose="02020404030301010803" pitchFamily="18" charset="0"/>
              </a:rPr>
              <a:t> </a:t>
            </a:r>
            <a:r>
              <a:rPr lang="en-AU" dirty="0" err="1" smtClean="0">
                <a:latin typeface="Garamond" panose="02020404030301010803" pitchFamily="18" charset="0"/>
              </a:rPr>
              <a:t>lunghezza</a:t>
            </a:r>
            <a:r>
              <a:rPr lang="en-AU" dirty="0" smtClean="0">
                <a:latin typeface="Garamond" panose="02020404030301010803" pitchFamily="18" charset="0"/>
              </a:rPr>
              <a:t> </a:t>
            </a:r>
            <a:r>
              <a:rPr lang="en-AU" dirty="0" err="1" smtClean="0">
                <a:latin typeface="Garamond" panose="02020404030301010803" pitchFamily="18" charset="0"/>
              </a:rPr>
              <a:t>tra</a:t>
            </a:r>
            <a:r>
              <a:rPr lang="en-AU" dirty="0" smtClean="0">
                <a:latin typeface="Garamond" panose="02020404030301010803" pitchFamily="18" charset="0"/>
              </a:rPr>
              <a:t> le 4000 e le 4500 parole </a:t>
            </a:r>
            <a:r>
              <a:rPr lang="en-AU" dirty="0" err="1" smtClean="0">
                <a:latin typeface="Garamond" panose="02020404030301010803" pitchFamily="18" charset="0"/>
              </a:rPr>
              <a:t>bibliografia</a:t>
            </a:r>
            <a:r>
              <a:rPr lang="en-AU" dirty="0" smtClean="0">
                <a:latin typeface="Garamond" panose="02020404030301010803" pitchFamily="18" charset="0"/>
              </a:rPr>
              <a:t> </a:t>
            </a:r>
            <a:r>
              <a:rPr lang="en-AU" dirty="0" err="1" smtClean="0">
                <a:latin typeface="Garamond" panose="02020404030301010803" pitchFamily="18" charset="0"/>
              </a:rPr>
              <a:t>compresa</a:t>
            </a:r>
            <a:endParaRPr lang="en-AU" dirty="0" smtClean="0">
              <a:latin typeface="Garamond" panose="02020404030301010803" pitchFamily="18" charset="0"/>
            </a:endParaRPr>
          </a:p>
          <a:p>
            <a:r>
              <a:rPr lang="en-AU" dirty="0" smtClean="0">
                <a:latin typeface="Garamond" panose="02020404030301010803" pitchFamily="18" charset="0"/>
              </a:rPr>
              <a:t>Il paper </a:t>
            </a:r>
            <a:r>
              <a:rPr lang="en-AU" dirty="0" err="1" smtClean="0">
                <a:latin typeface="Garamond" panose="02020404030301010803" pitchFamily="18" charset="0"/>
              </a:rPr>
              <a:t>deve</a:t>
            </a:r>
            <a:r>
              <a:rPr lang="en-AU" dirty="0" smtClean="0">
                <a:latin typeface="Garamond" panose="02020404030301010803" pitchFamily="18" charset="0"/>
              </a:rPr>
              <a:t> </a:t>
            </a:r>
            <a:r>
              <a:rPr lang="en-AU" dirty="0" err="1" smtClean="0">
                <a:latin typeface="Garamond" panose="02020404030301010803" pitchFamily="18" charset="0"/>
              </a:rPr>
              <a:t>essere</a:t>
            </a:r>
            <a:r>
              <a:rPr lang="en-AU" dirty="0" smtClean="0">
                <a:latin typeface="Garamond" panose="02020404030301010803" pitchFamily="18" charset="0"/>
              </a:rPr>
              <a:t> </a:t>
            </a:r>
            <a:r>
              <a:rPr lang="en-AU" dirty="0" err="1" smtClean="0">
                <a:latin typeface="Garamond" panose="02020404030301010803" pitchFamily="18" charset="0"/>
              </a:rPr>
              <a:t>consegnato</a:t>
            </a:r>
            <a:r>
              <a:rPr lang="en-AU" dirty="0" smtClean="0">
                <a:latin typeface="Garamond" panose="02020404030301010803" pitchFamily="18" charset="0"/>
              </a:rPr>
              <a:t> </a:t>
            </a:r>
            <a:r>
              <a:rPr lang="en-AU" dirty="0" err="1" smtClean="0">
                <a:latin typeface="Garamond" panose="02020404030301010803" pitchFamily="18" charset="0"/>
              </a:rPr>
              <a:t>almeno</a:t>
            </a:r>
            <a:r>
              <a:rPr lang="en-AU" dirty="0" smtClean="0">
                <a:latin typeface="Garamond" panose="02020404030301010803" pitchFamily="18" charset="0"/>
              </a:rPr>
              <a:t> due </a:t>
            </a:r>
            <a:r>
              <a:rPr lang="en-AU" dirty="0" err="1" smtClean="0">
                <a:latin typeface="Garamond" panose="02020404030301010803" pitchFamily="18" charset="0"/>
              </a:rPr>
              <a:t>settimane</a:t>
            </a:r>
            <a:r>
              <a:rPr lang="en-AU" dirty="0" smtClean="0">
                <a:latin typeface="Garamond" panose="02020404030301010803" pitchFamily="18" charset="0"/>
              </a:rPr>
              <a:t> prima </a:t>
            </a:r>
            <a:r>
              <a:rPr lang="en-AU" dirty="0" err="1" smtClean="0">
                <a:latin typeface="Garamond" panose="02020404030301010803" pitchFamily="18" charset="0"/>
              </a:rPr>
              <a:t>dell’appello</a:t>
            </a:r>
            <a:r>
              <a:rPr lang="en-AU" dirty="0" smtClean="0">
                <a:latin typeface="Garamond" panose="02020404030301010803" pitchFamily="18" charset="0"/>
              </a:rPr>
              <a:t> </a:t>
            </a:r>
            <a:r>
              <a:rPr lang="en-AU" dirty="0" err="1" smtClean="0">
                <a:latin typeface="Garamond" panose="02020404030301010803" pitchFamily="18" charset="0"/>
              </a:rPr>
              <a:t>nel</a:t>
            </a:r>
            <a:r>
              <a:rPr lang="en-AU" dirty="0" smtClean="0">
                <a:latin typeface="Garamond" panose="02020404030301010803" pitchFamily="18" charset="0"/>
              </a:rPr>
              <a:t> quale </a:t>
            </a:r>
            <a:r>
              <a:rPr lang="en-AU" dirty="0" err="1" smtClean="0">
                <a:latin typeface="Garamond" panose="02020404030301010803" pitchFamily="18" charset="0"/>
              </a:rPr>
              <a:t>si</a:t>
            </a:r>
            <a:r>
              <a:rPr lang="en-AU" dirty="0" smtClean="0">
                <a:latin typeface="Garamond" panose="02020404030301010803" pitchFamily="18" charset="0"/>
              </a:rPr>
              <a:t> </a:t>
            </a:r>
            <a:r>
              <a:rPr lang="en-AU" dirty="0" err="1" smtClean="0">
                <a:latin typeface="Garamond" panose="02020404030301010803" pitchFamily="18" charset="0"/>
              </a:rPr>
              <a:t>vuole</a:t>
            </a:r>
            <a:r>
              <a:rPr lang="en-AU" dirty="0" smtClean="0">
                <a:latin typeface="Garamond" panose="02020404030301010803" pitchFamily="18" charset="0"/>
              </a:rPr>
              <a:t> </a:t>
            </a:r>
            <a:r>
              <a:rPr lang="en-AU" dirty="0" err="1" smtClean="0">
                <a:latin typeface="Garamond" panose="02020404030301010803" pitchFamily="18" charset="0"/>
              </a:rPr>
              <a:t>sostenere</a:t>
            </a:r>
            <a:r>
              <a:rPr lang="en-AU" dirty="0" smtClean="0">
                <a:latin typeface="Garamond" panose="02020404030301010803" pitchFamily="18" charset="0"/>
              </a:rPr>
              <a:t> </a:t>
            </a:r>
            <a:r>
              <a:rPr lang="en-AU" dirty="0" err="1" smtClean="0">
                <a:latin typeface="Garamond" panose="02020404030301010803" pitchFamily="18" charset="0"/>
              </a:rPr>
              <a:t>l’esame</a:t>
            </a:r>
            <a:endParaRPr lang="en-AU" dirty="0" smtClean="0">
              <a:latin typeface="Garamond" panose="02020404030301010803" pitchFamily="18" charset="0"/>
            </a:endParaRPr>
          </a:p>
          <a:p>
            <a:r>
              <a:rPr lang="en-AU" dirty="0" err="1" smtClean="0">
                <a:latin typeface="Garamond" panose="02020404030301010803" pitchFamily="18" charset="0"/>
              </a:rPr>
              <a:t>Una</a:t>
            </a:r>
            <a:r>
              <a:rPr lang="en-AU" dirty="0" smtClean="0">
                <a:latin typeface="Garamond" panose="02020404030301010803" pitchFamily="18" charset="0"/>
              </a:rPr>
              <a:t> </a:t>
            </a:r>
            <a:r>
              <a:rPr lang="en-AU" dirty="0" err="1" smtClean="0">
                <a:latin typeface="Garamond" panose="02020404030301010803" pitchFamily="18" charset="0"/>
              </a:rPr>
              <a:t>settimana</a:t>
            </a:r>
            <a:r>
              <a:rPr lang="en-AU" dirty="0" smtClean="0">
                <a:latin typeface="Garamond" panose="02020404030301010803" pitchFamily="18" charset="0"/>
              </a:rPr>
              <a:t> prima </a:t>
            </a:r>
            <a:r>
              <a:rPr lang="en-AU" dirty="0" err="1" smtClean="0">
                <a:latin typeface="Garamond" panose="02020404030301010803" pitchFamily="18" charset="0"/>
              </a:rPr>
              <a:t>dell’esame</a:t>
            </a:r>
            <a:r>
              <a:rPr lang="en-AU" dirty="0" smtClean="0">
                <a:latin typeface="Garamond" panose="02020404030301010803" pitchFamily="18" charset="0"/>
              </a:rPr>
              <a:t>, la </a:t>
            </a:r>
            <a:r>
              <a:rPr lang="en-AU" dirty="0" err="1" smtClean="0">
                <a:latin typeface="Garamond" panose="02020404030301010803" pitchFamily="18" charset="0"/>
              </a:rPr>
              <a:t>docente</a:t>
            </a:r>
            <a:r>
              <a:rPr lang="en-AU" dirty="0" smtClean="0">
                <a:latin typeface="Garamond" panose="02020404030301010803" pitchFamily="18" charset="0"/>
              </a:rPr>
              <a:t> </a:t>
            </a:r>
            <a:r>
              <a:rPr lang="en-AU" dirty="0" err="1" smtClean="0">
                <a:latin typeface="Garamond" panose="02020404030301010803" pitchFamily="18" charset="0"/>
              </a:rPr>
              <a:t>comunica</a:t>
            </a:r>
            <a:r>
              <a:rPr lang="en-AU" dirty="0" smtClean="0">
                <a:latin typeface="Garamond" panose="02020404030301010803" pitchFamily="18" charset="0"/>
              </a:rPr>
              <a:t> la </a:t>
            </a:r>
            <a:r>
              <a:rPr lang="en-AU" dirty="0" err="1" smtClean="0">
                <a:latin typeface="Garamond" panose="02020404030301010803" pitchFamily="18" charset="0"/>
              </a:rPr>
              <a:t>valutazione</a:t>
            </a:r>
            <a:r>
              <a:rPr lang="en-AU" dirty="0" smtClean="0">
                <a:latin typeface="Garamond" panose="02020404030301010803" pitchFamily="18" charset="0"/>
              </a:rPr>
              <a:t> del paper</a:t>
            </a:r>
          </a:p>
          <a:p>
            <a:r>
              <a:rPr lang="en-AU" dirty="0" smtClean="0">
                <a:latin typeface="Garamond" panose="02020404030301010803" pitchFamily="18" charset="0"/>
              </a:rPr>
              <a:t>La </a:t>
            </a:r>
            <a:r>
              <a:rPr lang="en-AU" dirty="0" err="1" smtClean="0">
                <a:latin typeface="Garamond" panose="02020404030301010803" pitchFamily="18" charset="0"/>
              </a:rPr>
              <a:t>studentessa</a:t>
            </a:r>
            <a:r>
              <a:rPr lang="en-AU" dirty="0" smtClean="0">
                <a:latin typeface="Garamond" panose="02020404030301010803" pitchFamily="18" charset="0"/>
              </a:rPr>
              <a:t>/lo </a:t>
            </a:r>
            <a:r>
              <a:rPr lang="en-AU" dirty="0" err="1" smtClean="0">
                <a:latin typeface="Garamond" panose="02020404030301010803" pitchFamily="18" charset="0"/>
              </a:rPr>
              <a:t>studente</a:t>
            </a:r>
            <a:r>
              <a:rPr lang="en-AU" dirty="0" smtClean="0">
                <a:latin typeface="Garamond" panose="02020404030301010803" pitchFamily="18" charset="0"/>
              </a:rPr>
              <a:t> </a:t>
            </a:r>
            <a:r>
              <a:rPr lang="en-AU" dirty="0" err="1" smtClean="0">
                <a:latin typeface="Garamond" panose="02020404030301010803" pitchFamily="18" charset="0"/>
              </a:rPr>
              <a:t>si</a:t>
            </a:r>
            <a:r>
              <a:rPr lang="en-AU" dirty="0" smtClean="0">
                <a:latin typeface="Garamond" panose="02020404030301010803" pitchFamily="18" charset="0"/>
              </a:rPr>
              <a:t> </a:t>
            </a:r>
            <a:r>
              <a:rPr lang="en-AU" dirty="0" err="1" smtClean="0">
                <a:latin typeface="Garamond" panose="02020404030301010803" pitchFamily="18" charset="0"/>
              </a:rPr>
              <a:t>presenta</a:t>
            </a:r>
            <a:r>
              <a:rPr lang="en-AU" dirty="0" smtClean="0">
                <a:latin typeface="Garamond" panose="02020404030301010803" pitchFamily="18" charset="0"/>
              </a:rPr>
              <a:t> </a:t>
            </a:r>
            <a:r>
              <a:rPr lang="en-AU" dirty="0" err="1" smtClean="0">
                <a:latin typeface="Garamond" panose="02020404030301010803" pitchFamily="18" charset="0"/>
              </a:rPr>
              <a:t>all’esame</a:t>
            </a:r>
            <a:r>
              <a:rPr lang="en-AU" dirty="0" smtClean="0">
                <a:latin typeface="Garamond" panose="02020404030301010803" pitchFamily="18" charset="0"/>
              </a:rPr>
              <a:t> </a:t>
            </a:r>
            <a:r>
              <a:rPr lang="en-AU" dirty="0" err="1" smtClean="0">
                <a:latin typeface="Garamond" panose="02020404030301010803" pitchFamily="18" charset="0"/>
              </a:rPr>
              <a:t>orale</a:t>
            </a:r>
            <a:r>
              <a:rPr lang="en-AU" dirty="0" smtClean="0">
                <a:latin typeface="Garamond" panose="02020404030301010803" pitchFamily="18" charset="0"/>
              </a:rPr>
              <a:t>. Se </a:t>
            </a:r>
            <a:r>
              <a:rPr lang="en-AU" dirty="0" err="1" smtClean="0">
                <a:latin typeface="Garamond" panose="02020404030301010803" pitchFamily="18" charset="0"/>
              </a:rPr>
              <a:t>accetta</a:t>
            </a:r>
            <a:r>
              <a:rPr lang="en-AU" dirty="0" smtClean="0">
                <a:latin typeface="Garamond" panose="02020404030301010803" pitchFamily="18" charset="0"/>
              </a:rPr>
              <a:t> </a:t>
            </a:r>
            <a:r>
              <a:rPr lang="en-AU" dirty="0" err="1" smtClean="0">
                <a:latin typeface="Garamond" panose="02020404030301010803" pitchFamily="18" charset="0"/>
              </a:rPr>
              <a:t>il</a:t>
            </a:r>
            <a:r>
              <a:rPr lang="en-AU" dirty="0" smtClean="0">
                <a:latin typeface="Garamond" panose="02020404030301010803" pitchFamily="18" charset="0"/>
              </a:rPr>
              <a:t> </a:t>
            </a:r>
            <a:r>
              <a:rPr lang="en-AU" dirty="0" err="1" smtClean="0">
                <a:latin typeface="Garamond" panose="02020404030301010803" pitchFamily="18" charset="0"/>
              </a:rPr>
              <a:t>voto</a:t>
            </a:r>
            <a:r>
              <a:rPr lang="en-AU" dirty="0" smtClean="0">
                <a:latin typeface="Garamond" panose="02020404030301010803" pitchFamily="18" charset="0"/>
              </a:rPr>
              <a:t> del paper, </a:t>
            </a:r>
            <a:r>
              <a:rPr lang="en-AU" dirty="0" err="1" smtClean="0">
                <a:latin typeface="Garamond" panose="02020404030301010803" pitchFamily="18" charset="0"/>
              </a:rPr>
              <a:t>potrà</a:t>
            </a:r>
            <a:r>
              <a:rPr lang="en-AU" dirty="0" smtClean="0">
                <a:latin typeface="Garamond" panose="02020404030301010803" pitchFamily="18" charset="0"/>
              </a:rPr>
              <a:t> </a:t>
            </a:r>
            <a:r>
              <a:rPr lang="en-AU" dirty="0" err="1" smtClean="0">
                <a:latin typeface="Garamond" panose="02020404030301010803" pitchFamily="18" charset="0"/>
              </a:rPr>
              <a:t>verbalizzare</a:t>
            </a:r>
            <a:r>
              <a:rPr lang="en-AU" dirty="0" smtClean="0">
                <a:latin typeface="Garamond" panose="02020404030301010803" pitchFamily="18" charset="0"/>
              </a:rPr>
              <a:t>, </a:t>
            </a:r>
            <a:r>
              <a:rPr lang="en-AU" dirty="0" err="1" smtClean="0">
                <a:latin typeface="Garamond" panose="02020404030301010803" pitchFamily="18" charset="0"/>
              </a:rPr>
              <a:t>previa</a:t>
            </a:r>
            <a:r>
              <a:rPr lang="en-AU" dirty="0" smtClean="0">
                <a:latin typeface="Garamond" panose="02020404030301010803" pitchFamily="18" charset="0"/>
              </a:rPr>
              <a:t> </a:t>
            </a:r>
            <a:r>
              <a:rPr lang="en-AU" dirty="0" err="1" smtClean="0">
                <a:latin typeface="Garamond" panose="02020404030301010803" pitchFamily="18" charset="0"/>
              </a:rPr>
              <a:t>esposizione</a:t>
            </a:r>
            <a:r>
              <a:rPr lang="en-AU" dirty="0" smtClean="0">
                <a:latin typeface="Garamond" panose="02020404030301010803" pitchFamily="18" charset="0"/>
              </a:rPr>
              <a:t> </a:t>
            </a:r>
            <a:r>
              <a:rPr lang="en-AU" dirty="0" err="1" smtClean="0">
                <a:latin typeface="Garamond" panose="02020404030301010803" pitchFamily="18" charset="0"/>
              </a:rPr>
              <a:t>dei</a:t>
            </a:r>
            <a:r>
              <a:rPr lang="en-AU" dirty="0" smtClean="0">
                <a:latin typeface="Garamond" panose="02020404030301010803" pitchFamily="18" charset="0"/>
              </a:rPr>
              <a:t> </a:t>
            </a:r>
            <a:r>
              <a:rPr lang="en-AU" dirty="0" err="1" smtClean="0">
                <a:latin typeface="Garamond" panose="02020404030301010803" pitchFamily="18" charset="0"/>
              </a:rPr>
              <a:t>risulatti</a:t>
            </a:r>
            <a:r>
              <a:rPr lang="en-AU" dirty="0" smtClean="0">
                <a:latin typeface="Garamond" panose="02020404030301010803" pitchFamily="18" charset="0"/>
              </a:rPr>
              <a:t> </a:t>
            </a:r>
            <a:r>
              <a:rPr lang="en-AU" dirty="0" err="1" smtClean="0">
                <a:latin typeface="Garamond" panose="02020404030301010803" pitchFamily="18" charset="0"/>
              </a:rPr>
              <a:t>della</a:t>
            </a:r>
            <a:r>
              <a:rPr lang="en-AU" dirty="0" smtClean="0">
                <a:latin typeface="Garamond" panose="02020404030301010803" pitchFamily="18" charset="0"/>
              </a:rPr>
              <a:t> ricercar </a:t>
            </a:r>
            <a:r>
              <a:rPr lang="en-AU" dirty="0" err="1" smtClean="0">
                <a:latin typeface="Garamond" panose="02020404030301010803" pitchFamily="18" charset="0"/>
              </a:rPr>
              <a:t>condotta</a:t>
            </a:r>
            <a:r>
              <a:rPr lang="en-AU" dirty="0" smtClean="0">
                <a:latin typeface="Garamond" panose="02020404030301010803" pitchFamily="18" charset="0"/>
              </a:rPr>
              <a:t>. Se </a:t>
            </a:r>
            <a:r>
              <a:rPr lang="en-AU" dirty="0" err="1" smtClean="0">
                <a:latin typeface="Garamond" panose="02020404030301010803" pitchFamily="18" charset="0"/>
              </a:rPr>
              <a:t>vuole</a:t>
            </a:r>
            <a:r>
              <a:rPr lang="en-AU" dirty="0" smtClean="0">
                <a:latin typeface="Garamond" panose="02020404030301010803" pitchFamily="18" charset="0"/>
              </a:rPr>
              <a:t> </a:t>
            </a:r>
            <a:r>
              <a:rPr lang="en-AU" dirty="0" err="1" smtClean="0">
                <a:latin typeface="Garamond" panose="02020404030301010803" pitchFamily="18" charset="0"/>
              </a:rPr>
              <a:t>migliorare</a:t>
            </a:r>
            <a:r>
              <a:rPr lang="en-AU" dirty="0" smtClean="0">
                <a:latin typeface="Garamond" panose="02020404030301010803" pitchFamily="18" charset="0"/>
              </a:rPr>
              <a:t> la </a:t>
            </a:r>
            <a:r>
              <a:rPr lang="en-AU" dirty="0" err="1" smtClean="0">
                <a:latin typeface="Garamond" panose="02020404030301010803" pitchFamily="18" charset="0"/>
              </a:rPr>
              <a:t>valutazione</a:t>
            </a:r>
            <a:r>
              <a:rPr lang="en-AU" dirty="0" smtClean="0">
                <a:latin typeface="Garamond" panose="02020404030301010803" pitchFamily="18" charset="0"/>
              </a:rPr>
              <a:t>, </a:t>
            </a:r>
            <a:r>
              <a:rPr lang="en-AU" dirty="0" err="1" smtClean="0">
                <a:latin typeface="Garamond" panose="02020404030301010803" pitchFamily="18" charset="0"/>
              </a:rPr>
              <a:t>dovrà</a:t>
            </a:r>
            <a:r>
              <a:rPr lang="en-AU" dirty="0" smtClean="0">
                <a:latin typeface="Garamond" panose="02020404030301010803" pitchFamily="18" charset="0"/>
              </a:rPr>
              <a:t> </a:t>
            </a:r>
            <a:r>
              <a:rPr lang="en-AU" dirty="0" err="1" smtClean="0">
                <a:latin typeface="Garamond" panose="02020404030301010803" pitchFamily="18" charset="0"/>
              </a:rPr>
              <a:t>prepararsi</a:t>
            </a:r>
            <a:r>
              <a:rPr lang="en-AU" dirty="0" smtClean="0">
                <a:latin typeface="Garamond" panose="02020404030301010803" pitchFamily="18" charset="0"/>
              </a:rPr>
              <a:t> </a:t>
            </a:r>
            <a:r>
              <a:rPr lang="en-AU" dirty="0" err="1" smtClean="0">
                <a:latin typeface="Garamond" panose="02020404030301010803" pitchFamily="18" charset="0"/>
              </a:rPr>
              <a:t>sul</a:t>
            </a:r>
            <a:r>
              <a:rPr lang="en-AU" dirty="0" smtClean="0">
                <a:latin typeface="Garamond" panose="02020404030301010803" pitchFamily="18" charset="0"/>
              </a:rPr>
              <a:t> </a:t>
            </a:r>
            <a:r>
              <a:rPr lang="en-AU" dirty="0" err="1" smtClean="0">
                <a:latin typeface="Garamond" panose="02020404030301010803" pitchFamily="18" charset="0"/>
              </a:rPr>
              <a:t>testo</a:t>
            </a:r>
            <a:r>
              <a:rPr lang="en-AU" dirty="0" smtClean="0">
                <a:latin typeface="Garamond" panose="02020404030301010803" pitchFamily="18" charset="0"/>
              </a:rPr>
              <a:t> di </a:t>
            </a:r>
            <a:r>
              <a:rPr lang="en-AU" dirty="0" err="1" smtClean="0">
                <a:latin typeface="Garamond" panose="02020404030301010803" pitchFamily="18" charset="0"/>
              </a:rPr>
              <a:t>Fedel</a:t>
            </a:r>
            <a:r>
              <a:rPr lang="en-AU" dirty="0" smtClean="0">
                <a:latin typeface="Garamond" panose="02020404030301010803" pitchFamily="18" charset="0"/>
              </a:rPr>
              <a:t> </a:t>
            </a:r>
            <a:r>
              <a:rPr lang="en-AU" dirty="0" smtClean="0">
                <a:latin typeface="Garamond" panose="02020404030301010803" pitchFamily="18" charset="0"/>
              </a:rPr>
              <a:t>+ sui </a:t>
            </a:r>
            <a:r>
              <a:rPr lang="en-AU" dirty="0" err="1" smtClean="0">
                <a:latin typeface="Garamond" panose="02020404030301010803" pitchFamily="18" charset="0"/>
              </a:rPr>
              <a:t>testi</a:t>
            </a:r>
            <a:r>
              <a:rPr lang="en-AU" dirty="0">
                <a:latin typeface="Garamond" panose="02020404030301010803" pitchFamily="18" charset="0"/>
              </a:rPr>
              <a:t> </a:t>
            </a:r>
            <a:r>
              <a:rPr lang="en-AU" dirty="0" err="1" smtClean="0">
                <a:latin typeface="Garamond" panose="02020404030301010803" pitchFamily="18" charset="0"/>
              </a:rPr>
              <a:t>inseriti</a:t>
            </a:r>
            <a:r>
              <a:rPr lang="en-AU" dirty="0" smtClean="0">
                <a:latin typeface="Garamond" panose="02020404030301010803" pitchFamily="18" charset="0"/>
              </a:rPr>
              <a:t> </a:t>
            </a:r>
            <a:r>
              <a:rPr lang="en-AU" dirty="0" err="1" smtClean="0">
                <a:latin typeface="Garamond" panose="02020404030301010803" pitchFamily="18" charset="0"/>
              </a:rPr>
              <a:t>su</a:t>
            </a:r>
            <a:r>
              <a:rPr lang="en-AU" dirty="0" smtClean="0">
                <a:latin typeface="Garamond" panose="02020404030301010803" pitchFamily="18" charset="0"/>
              </a:rPr>
              <a:t> Moodle </a:t>
            </a:r>
            <a:r>
              <a:rPr lang="en-AU" dirty="0" smtClean="0">
                <a:latin typeface="Garamond" panose="02020404030301010803" pitchFamily="18" charset="0"/>
              </a:rPr>
              <a:t>come </a:t>
            </a:r>
            <a:r>
              <a:rPr lang="en-AU" dirty="0" err="1" smtClean="0">
                <a:latin typeface="Garamond" panose="02020404030301010803" pitchFamily="18" charset="0"/>
              </a:rPr>
              <a:t>letture</a:t>
            </a:r>
            <a:r>
              <a:rPr lang="en-AU" dirty="0" smtClean="0">
                <a:latin typeface="Garamond" panose="02020404030301010803" pitchFamily="18" charset="0"/>
              </a:rPr>
              <a:t> </a:t>
            </a:r>
            <a:r>
              <a:rPr lang="en-AU" dirty="0" smtClean="0">
                <a:latin typeface="Garamond" panose="02020404030301010803" pitchFamily="18" charset="0"/>
              </a:rPr>
              <a:t>di </a:t>
            </a:r>
            <a:r>
              <a:rPr lang="en-AU" dirty="0" err="1" smtClean="0">
                <a:latin typeface="Garamond" panose="02020404030301010803" pitchFamily="18" charset="0"/>
              </a:rPr>
              <a:t>rinforzo</a:t>
            </a:r>
            <a:endParaRPr lang="en-AU" dirty="0" smtClean="0">
              <a:latin typeface="Garamond" panose="02020404030301010803" pitchFamily="18" charset="0"/>
            </a:endParaRPr>
          </a:p>
          <a:p>
            <a:r>
              <a:rPr lang="en-AU" dirty="0" smtClean="0">
                <a:latin typeface="Garamond" panose="02020404030301010803" pitchFamily="18" charset="0"/>
              </a:rPr>
              <a:t>Il paper </a:t>
            </a:r>
            <a:r>
              <a:rPr lang="en-AU" dirty="0" err="1" smtClean="0">
                <a:latin typeface="Garamond" panose="02020404030301010803" pitchFamily="18" charset="0"/>
              </a:rPr>
              <a:t>verrrà</a:t>
            </a:r>
            <a:r>
              <a:rPr lang="en-AU" dirty="0">
                <a:latin typeface="Garamond" panose="02020404030301010803" pitchFamily="18" charset="0"/>
              </a:rPr>
              <a:t> </a:t>
            </a:r>
            <a:r>
              <a:rPr lang="en-AU" dirty="0" err="1" smtClean="0">
                <a:latin typeface="Garamond" panose="02020404030301010803" pitchFamily="18" charset="0"/>
              </a:rPr>
              <a:t>valutato</a:t>
            </a:r>
            <a:r>
              <a:rPr lang="en-AU" dirty="0" smtClean="0">
                <a:latin typeface="Garamond" panose="02020404030301010803" pitchFamily="18" charset="0"/>
              </a:rPr>
              <a:t> </a:t>
            </a:r>
            <a:r>
              <a:rPr lang="en-AU" dirty="0" err="1" smtClean="0">
                <a:latin typeface="Garamond" panose="02020404030301010803" pitchFamily="18" charset="0"/>
              </a:rPr>
              <a:t>una</a:t>
            </a:r>
            <a:r>
              <a:rPr lang="en-AU" dirty="0" smtClean="0">
                <a:latin typeface="Garamond" panose="02020404030301010803" pitchFamily="18" charset="0"/>
              </a:rPr>
              <a:t> sola </a:t>
            </a:r>
            <a:r>
              <a:rPr lang="en-AU" dirty="0" err="1" smtClean="0">
                <a:latin typeface="Garamond" panose="02020404030301010803" pitchFamily="18" charset="0"/>
              </a:rPr>
              <a:t>volta</a:t>
            </a:r>
            <a:r>
              <a:rPr lang="en-AU" dirty="0" smtClean="0">
                <a:latin typeface="Garamond" panose="02020404030301010803" pitchFamily="18" charset="0"/>
              </a:rPr>
              <a:t>. Non ci </a:t>
            </a:r>
            <a:r>
              <a:rPr lang="en-AU" dirty="0" err="1" smtClean="0">
                <a:latin typeface="Garamond" panose="02020404030301010803" pitchFamily="18" charset="0"/>
              </a:rPr>
              <a:t>saranno</a:t>
            </a:r>
            <a:r>
              <a:rPr lang="en-AU" dirty="0" smtClean="0">
                <a:latin typeface="Garamond" panose="02020404030301010803" pitchFamily="18" charset="0"/>
              </a:rPr>
              <a:t> </a:t>
            </a:r>
            <a:r>
              <a:rPr lang="en-AU" dirty="0" err="1" smtClean="0">
                <a:latin typeface="Garamond" panose="02020404030301010803" pitchFamily="18" charset="0"/>
              </a:rPr>
              <a:t>correzioni</a:t>
            </a:r>
            <a:r>
              <a:rPr lang="en-AU" dirty="0" smtClean="0">
                <a:latin typeface="Garamond" panose="02020404030301010803" pitchFamily="18" charset="0"/>
              </a:rPr>
              <a:t> </a:t>
            </a:r>
            <a:r>
              <a:rPr lang="en-AU" dirty="0" err="1" smtClean="0">
                <a:latin typeface="Garamond" panose="02020404030301010803" pitchFamily="18" charset="0"/>
              </a:rPr>
              <a:t>intermedie</a:t>
            </a:r>
            <a:r>
              <a:rPr lang="en-AU" dirty="0" smtClean="0">
                <a:latin typeface="Garamond" panose="02020404030301010803" pitchFamily="18" charset="0"/>
              </a:rPr>
              <a:t>.</a:t>
            </a:r>
          </a:p>
          <a:p>
            <a:r>
              <a:rPr lang="en-AU" dirty="0" err="1" smtClean="0">
                <a:latin typeface="Garamond" panose="02020404030301010803" pitchFamily="18" charset="0"/>
              </a:rPr>
              <a:t>L’argomento</a:t>
            </a:r>
            <a:r>
              <a:rPr lang="en-AU" dirty="0" smtClean="0">
                <a:latin typeface="Garamond" panose="02020404030301010803" pitchFamily="18" charset="0"/>
              </a:rPr>
              <a:t> è libero, ma </a:t>
            </a:r>
            <a:r>
              <a:rPr lang="en-AU" dirty="0" err="1" smtClean="0">
                <a:latin typeface="Garamond" panose="02020404030301010803" pitchFamily="18" charset="0"/>
              </a:rPr>
              <a:t>compreso</a:t>
            </a:r>
            <a:r>
              <a:rPr lang="en-AU" dirty="0" smtClean="0">
                <a:latin typeface="Garamond" panose="02020404030301010803" pitchFamily="18" charset="0"/>
              </a:rPr>
              <a:t>  in </a:t>
            </a:r>
            <a:r>
              <a:rPr lang="en-AU" dirty="0" err="1" smtClean="0">
                <a:latin typeface="Garamond" panose="02020404030301010803" pitchFamily="18" charset="0"/>
              </a:rPr>
              <a:t>uno</a:t>
            </a:r>
            <a:r>
              <a:rPr lang="en-AU" dirty="0" smtClean="0">
                <a:latin typeface="Garamond" panose="02020404030301010803" pitchFamily="18" charset="0"/>
              </a:rPr>
              <a:t> </a:t>
            </a:r>
            <a:r>
              <a:rPr lang="en-AU" dirty="0" err="1" smtClean="0">
                <a:latin typeface="Garamond" panose="02020404030301010803" pitchFamily="18" charset="0"/>
              </a:rPr>
              <a:t>dei</a:t>
            </a:r>
            <a:r>
              <a:rPr lang="en-AU" dirty="0" smtClean="0">
                <a:latin typeface="Garamond" panose="02020404030301010803" pitchFamily="18" charset="0"/>
              </a:rPr>
              <a:t> macro-</a:t>
            </a:r>
            <a:r>
              <a:rPr lang="en-AU" dirty="0" err="1" smtClean="0">
                <a:latin typeface="Garamond" panose="02020404030301010803" pitchFamily="18" charset="0"/>
              </a:rPr>
              <a:t>temi</a:t>
            </a:r>
            <a:r>
              <a:rPr lang="en-AU" dirty="0" smtClean="0">
                <a:latin typeface="Garamond" panose="02020404030301010803" pitchFamily="18" charset="0"/>
              </a:rPr>
              <a:t> </a:t>
            </a:r>
            <a:r>
              <a:rPr lang="en-AU" dirty="0" err="1" smtClean="0">
                <a:latin typeface="Garamond" panose="02020404030301010803" pitchFamily="18" charset="0"/>
              </a:rPr>
              <a:t>trattati</a:t>
            </a:r>
            <a:r>
              <a:rPr lang="en-AU" dirty="0" smtClean="0">
                <a:latin typeface="Garamond" panose="02020404030301010803" pitchFamily="18" charset="0"/>
              </a:rPr>
              <a:t> </a:t>
            </a:r>
            <a:r>
              <a:rPr lang="en-AU" dirty="0" err="1" smtClean="0">
                <a:latin typeface="Garamond" panose="02020404030301010803" pitchFamily="18" charset="0"/>
              </a:rPr>
              <a:t>nel</a:t>
            </a:r>
            <a:r>
              <a:rPr lang="en-AU" dirty="0" smtClean="0">
                <a:latin typeface="Garamond" panose="02020404030301010803" pitchFamily="18" charset="0"/>
              </a:rPr>
              <a:t> </a:t>
            </a:r>
            <a:r>
              <a:rPr lang="en-AU" dirty="0" err="1" smtClean="0">
                <a:latin typeface="Garamond" panose="02020404030301010803" pitchFamily="18" charset="0"/>
              </a:rPr>
              <a:t>corso</a:t>
            </a:r>
            <a:endParaRPr lang="en-AU" dirty="0" smtClean="0">
              <a:latin typeface="Garamond" panose="02020404030301010803" pitchFamily="18" charset="0"/>
            </a:endParaRPr>
          </a:p>
          <a:p>
            <a:r>
              <a:rPr lang="en-AU" dirty="0" smtClean="0">
                <a:latin typeface="Garamond" panose="02020404030301010803" pitchFamily="18" charset="0"/>
              </a:rPr>
              <a:t>Il </a:t>
            </a:r>
            <a:r>
              <a:rPr lang="en-AU" dirty="0" err="1" smtClean="0">
                <a:latin typeface="Garamond" panose="02020404030301010803" pitchFamily="18" charset="0"/>
              </a:rPr>
              <a:t>tema</a:t>
            </a:r>
            <a:r>
              <a:rPr lang="en-AU" dirty="0" smtClean="0">
                <a:latin typeface="Garamond" panose="02020404030301010803" pitchFamily="18" charset="0"/>
              </a:rPr>
              <a:t> del paper </a:t>
            </a:r>
            <a:r>
              <a:rPr lang="en-AU" dirty="0" err="1" smtClean="0">
                <a:latin typeface="Garamond" panose="02020404030301010803" pitchFamily="18" charset="0"/>
              </a:rPr>
              <a:t>va</a:t>
            </a:r>
            <a:r>
              <a:rPr lang="en-AU" dirty="0" smtClean="0">
                <a:latin typeface="Garamond" panose="02020404030301010803" pitchFamily="18" charset="0"/>
              </a:rPr>
              <a:t> </a:t>
            </a:r>
            <a:r>
              <a:rPr lang="en-AU" dirty="0" err="1" smtClean="0">
                <a:latin typeface="Garamond" panose="02020404030301010803" pitchFamily="18" charset="0"/>
              </a:rPr>
              <a:t>concordato</a:t>
            </a:r>
            <a:r>
              <a:rPr lang="en-AU" dirty="0" smtClean="0">
                <a:latin typeface="Garamond" panose="02020404030301010803" pitchFamily="18" charset="0"/>
              </a:rPr>
              <a:t> con la </a:t>
            </a:r>
            <a:r>
              <a:rPr lang="en-AU" dirty="0" err="1" smtClean="0">
                <a:latin typeface="Garamond" panose="02020404030301010803" pitchFamily="18" charset="0"/>
              </a:rPr>
              <a:t>docente</a:t>
            </a:r>
            <a:r>
              <a:rPr lang="en-AU" dirty="0" smtClean="0">
                <a:latin typeface="Garamond" panose="02020404030301010803" pitchFamily="18" charset="0"/>
              </a:rPr>
              <a:t>.</a:t>
            </a:r>
          </a:p>
          <a:p>
            <a:endParaRPr lang="en-AU" dirty="0"/>
          </a:p>
        </p:txBody>
      </p:sp>
    </p:spTree>
    <p:extLst>
      <p:ext uri="{BB962C8B-B14F-4D97-AF65-F5344CB8AC3E}">
        <p14:creationId xmlns:p14="http://schemas.microsoft.com/office/powerpoint/2010/main" val="40514127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fontScale="90000"/>
          </a:bodyPr>
          <a:lstStyle/>
          <a:p>
            <a:pPr algn="ctr"/>
            <a:r>
              <a:rPr lang="it-IT" altLang="it-IT" smtClean="0">
                <a:latin typeface="Garamond" pitchFamily="18" charset="0"/>
              </a:rPr>
              <a:t>Lingue specialistiche e lingue settoriali</a:t>
            </a:r>
          </a:p>
        </p:txBody>
      </p:sp>
      <p:sp>
        <p:nvSpPr>
          <p:cNvPr id="16387" name="Rectangle 3"/>
          <p:cNvSpPr>
            <a:spLocks noGrp="1" noChangeArrowheads="1"/>
          </p:cNvSpPr>
          <p:nvPr>
            <p:ph idx="1"/>
          </p:nvPr>
        </p:nvSpPr>
        <p:spPr/>
        <p:txBody>
          <a:bodyPr>
            <a:normAutofit fontScale="92500" lnSpcReduction="10000"/>
          </a:bodyPr>
          <a:lstStyle/>
          <a:p>
            <a:pPr>
              <a:lnSpc>
                <a:spcPct val="90000"/>
              </a:lnSpc>
            </a:pPr>
            <a:r>
              <a:rPr lang="it-IT" altLang="it-IT" sz="2100" b="1" u="sng" smtClean="0">
                <a:latin typeface="Garamond" pitchFamily="18" charset="0"/>
              </a:rPr>
              <a:t>Caratteristiche generali delle Lingue speciali</a:t>
            </a:r>
            <a:endParaRPr lang="it-IT" altLang="it-IT" sz="2100" smtClean="0">
              <a:latin typeface="Garamond" pitchFamily="18" charset="0"/>
            </a:endParaRPr>
          </a:p>
          <a:p>
            <a:pPr>
              <a:lnSpc>
                <a:spcPct val="90000"/>
              </a:lnSpc>
            </a:pPr>
            <a:r>
              <a:rPr lang="it-IT" altLang="it-IT" sz="2100" smtClean="0">
                <a:latin typeface="Garamond" pitchFamily="18" charset="0"/>
              </a:rPr>
              <a:t>Univocità tra </a:t>
            </a:r>
            <a:r>
              <a:rPr lang="it-IT" altLang="it-IT" sz="2100" i="1" smtClean="0">
                <a:latin typeface="Garamond" pitchFamily="18" charset="0"/>
              </a:rPr>
              <a:t>significante</a:t>
            </a:r>
            <a:r>
              <a:rPr lang="it-IT" altLang="it-IT" sz="2100" smtClean="0">
                <a:latin typeface="Garamond" pitchFamily="18" charset="0"/>
              </a:rPr>
              <a:t> e </a:t>
            </a:r>
            <a:r>
              <a:rPr lang="it-IT" altLang="it-IT" sz="2100" i="1" smtClean="0">
                <a:latin typeface="Garamond" pitchFamily="18" charset="0"/>
              </a:rPr>
              <a:t>significato</a:t>
            </a:r>
            <a:r>
              <a:rPr lang="it-IT" altLang="it-IT" sz="2100" smtClean="0">
                <a:latin typeface="Garamond" pitchFamily="18" charset="0"/>
              </a:rPr>
              <a:t>: a ogni termine corrisponde un solo significato in luogo della polivalenza della lingua comune;</a:t>
            </a:r>
          </a:p>
          <a:p>
            <a:pPr>
              <a:lnSpc>
                <a:spcPct val="90000"/>
              </a:lnSpc>
            </a:pPr>
            <a:r>
              <a:rPr lang="it-IT" altLang="it-IT" sz="2100" smtClean="0">
                <a:latin typeface="Garamond" pitchFamily="18" charset="0"/>
              </a:rPr>
              <a:t>non emotività: prevalenza della finalità informativa sulla componente emotiva o estetica;</a:t>
            </a:r>
          </a:p>
          <a:p>
            <a:pPr>
              <a:lnSpc>
                <a:spcPct val="90000"/>
              </a:lnSpc>
            </a:pPr>
            <a:r>
              <a:rPr lang="it-IT" altLang="it-IT" sz="2100" smtClean="0">
                <a:latin typeface="Garamond" pitchFamily="18" charset="0"/>
              </a:rPr>
              <a:t>estrema trasparenza nonché rischio «di costituire delle barriere alla comunicazione» nell’abuso del gergo tecnico;</a:t>
            </a:r>
          </a:p>
          <a:p>
            <a:pPr>
              <a:lnSpc>
                <a:spcPct val="90000"/>
              </a:lnSpc>
            </a:pPr>
            <a:r>
              <a:rPr lang="it-IT" altLang="it-IT" sz="2100" smtClean="0">
                <a:latin typeface="Garamond" pitchFamily="18" charset="0"/>
              </a:rPr>
              <a:t>sinteticità ed efficacia;</a:t>
            </a:r>
          </a:p>
          <a:p>
            <a:pPr>
              <a:lnSpc>
                <a:spcPct val="90000"/>
              </a:lnSpc>
            </a:pPr>
            <a:r>
              <a:rPr lang="it-IT" altLang="it-IT" sz="2100" smtClean="0">
                <a:latin typeface="Garamond" pitchFamily="18" charset="0"/>
              </a:rPr>
              <a:t>dotate di lessico specifico, regole peculiari (modalità di formazione dei neologismi, strutture testuali ecc.);</a:t>
            </a:r>
          </a:p>
          <a:p>
            <a:pPr>
              <a:lnSpc>
                <a:spcPct val="90000"/>
              </a:lnSpc>
            </a:pPr>
            <a:r>
              <a:rPr lang="it-IT" altLang="it-IT" sz="2100" smtClean="0">
                <a:latin typeface="Garamond" pitchFamily="18" charset="0"/>
              </a:rPr>
              <a:t>circolazione ristretta e limitata dei messaggi o destinata di preferenza ad esperti;</a:t>
            </a:r>
          </a:p>
        </p:txBody>
      </p:sp>
    </p:spTree>
    <p:extLst>
      <p:ext uri="{BB962C8B-B14F-4D97-AF65-F5344CB8AC3E}">
        <p14:creationId xmlns:p14="http://schemas.microsoft.com/office/powerpoint/2010/main" val="923966426"/>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AU" dirty="0" smtClean="0">
                <a:latin typeface="Garamond" panose="02020404030301010803" pitchFamily="18" charset="0"/>
              </a:rPr>
              <a:t>La </a:t>
            </a:r>
            <a:r>
              <a:rPr lang="en-AU" dirty="0" err="1" smtClean="0">
                <a:latin typeface="Garamond" panose="02020404030301010803" pitchFamily="18" charset="0"/>
              </a:rPr>
              <a:t>scrittura</a:t>
            </a:r>
            <a:r>
              <a:rPr lang="en-AU" dirty="0" smtClean="0">
                <a:latin typeface="Garamond" panose="02020404030301010803" pitchFamily="18" charset="0"/>
              </a:rPr>
              <a:t> del paper</a:t>
            </a:r>
            <a:endParaRPr lang="en-AU" dirty="0">
              <a:latin typeface="Garamond" panose="02020404030301010803" pitchFamily="18" charset="0"/>
            </a:endParaRPr>
          </a:p>
        </p:txBody>
      </p:sp>
      <p:sp>
        <p:nvSpPr>
          <p:cNvPr id="3" name="Segnaposto contenuto 2"/>
          <p:cNvSpPr>
            <a:spLocks noGrp="1"/>
          </p:cNvSpPr>
          <p:nvPr>
            <p:ph idx="1"/>
          </p:nvPr>
        </p:nvSpPr>
        <p:spPr>
          <a:xfrm>
            <a:off x="822960" y="1268760"/>
            <a:ext cx="7520940" cy="3579849"/>
          </a:xfrm>
        </p:spPr>
        <p:txBody>
          <a:bodyPr/>
          <a:lstStyle/>
          <a:p>
            <a:pPr marL="0" indent="0"/>
            <a:r>
              <a:rPr lang="en-US" dirty="0">
                <a:latin typeface="Garamond" panose="02020404030301010803" pitchFamily="18" charset="0"/>
              </a:rPr>
              <a:t>Your full paper should:</a:t>
            </a:r>
          </a:p>
          <a:p>
            <a:r>
              <a:rPr lang="en-US" dirty="0">
                <a:latin typeface="Garamond" panose="02020404030301010803" pitchFamily="18" charset="0"/>
              </a:rPr>
              <a:t>Have an informative descriptive title</a:t>
            </a:r>
          </a:p>
          <a:p>
            <a:r>
              <a:rPr lang="en-US" dirty="0">
                <a:latin typeface="Garamond" panose="02020404030301010803" pitchFamily="18" charset="0"/>
              </a:rPr>
              <a:t>Address a significant problem or puzzle</a:t>
            </a:r>
          </a:p>
          <a:p>
            <a:r>
              <a:rPr lang="en-US" dirty="0">
                <a:latin typeface="Garamond" panose="02020404030301010803" pitchFamily="18" charset="0"/>
              </a:rPr>
              <a:t>State a clear research question</a:t>
            </a:r>
          </a:p>
          <a:p>
            <a:r>
              <a:rPr lang="en-US" dirty="0">
                <a:latin typeface="Garamond" panose="02020404030301010803" pitchFamily="18" charset="0"/>
              </a:rPr>
              <a:t>Review the relevant literature and debates</a:t>
            </a:r>
          </a:p>
          <a:p>
            <a:r>
              <a:rPr lang="en-US" dirty="0">
                <a:latin typeface="Garamond" panose="02020404030301010803" pitchFamily="18" charset="0"/>
              </a:rPr>
              <a:t>Explain your methodology and research design</a:t>
            </a:r>
          </a:p>
          <a:p>
            <a:r>
              <a:rPr lang="en-US" dirty="0">
                <a:latin typeface="Garamond" panose="02020404030301010803" pitchFamily="18" charset="0"/>
              </a:rPr>
              <a:t>Organize your evidence and findings logically</a:t>
            </a:r>
          </a:p>
          <a:p>
            <a:r>
              <a:rPr lang="en-US" dirty="0">
                <a:latin typeface="Garamond" panose="02020404030301010803" pitchFamily="18" charset="0"/>
              </a:rPr>
              <a:t>Provide clear and convincing analysis</a:t>
            </a:r>
          </a:p>
          <a:p>
            <a:r>
              <a:rPr lang="en-US" dirty="0">
                <a:latin typeface="Garamond" panose="02020404030301010803" pitchFamily="18" charset="0"/>
              </a:rPr>
              <a:t>Summarize your conclusions succinctly</a:t>
            </a:r>
          </a:p>
        </p:txBody>
      </p:sp>
    </p:spTree>
    <p:extLst>
      <p:ext uri="{BB962C8B-B14F-4D97-AF65-F5344CB8AC3E}">
        <p14:creationId xmlns:p14="http://schemas.microsoft.com/office/powerpoint/2010/main" val="180946042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AU" dirty="0" smtClean="0">
                <a:latin typeface="Garamond" panose="02020404030301010803" pitchFamily="18" charset="0"/>
              </a:rPr>
              <a:t>La </a:t>
            </a:r>
            <a:r>
              <a:rPr lang="en-AU" dirty="0" err="1" smtClean="0">
                <a:latin typeface="Garamond" panose="02020404030301010803" pitchFamily="18" charset="0"/>
              </a:rPr>
              <a:t>scrittura</a:t>
            </a:r>
            <a:r>
              <a:rPr lang="en-AU" dirty="0" smtClean="0">
                <a:latin typeface="Garamond" panose="02020404030301010803" pitchFamily="18" charset="0"/>
              </a:rPr>
              <a:t> di un </a:t>
            </a:r>
            <a:r>
              <a:rPr lang="en-AU" dirty="0" err="1" smtClean="0">
                <a:latin typeface="Garamond" panose="02020404030301010803" pitchFamily="18" charset="0"/>
              </a:rPr>
              <a:t>buon</a:t>
            </a:r>
            <a:r>
              <a:rPr lang="en-AU" dirty="0" smtClean="0">
                <a:latin typeface="Garamond" panose="02020404030301010803" pitchFamily="18" charset="0"/>
              </a:rPr>
              <a:t> paper</a:t>
            </a:r>
            <a:endParaRPr lang="en-AU" dirty="0">
              <a:latin typeface="Garamond" panose="02020404030301010803" pitchFamily="18" charset="0"/>
            </a:endParaRPr>
          </a:p>
        </p:txBody>
      </p:sp>
      <p:sp>
        <p:nvSpPr>
          <p:cNvPr id="3" name="Segnaposto contenuto 2"/>
          <p:cNvSpPr>
            <a:spLocks noGrp="1"/>
          </p:cNvSpPr>
          <p:nvPr>
            <p:ph idx="1"/>
          </p:nvPr>
        </p:nvSpPr>
        <p:spPr>
          <a:xfrm>
            <a:off x="1187624" y="1052736"/>
            <a:ext cx="7440835" cy="5112568"/>
          </a:xfrm>
        </p:spPr>
        <p:txBody>
          <a:bodyPr>
            <a:normAutofit fontScale="85000" lnSpcReduction="20000"/>
          </a:bodyPr>
          <a:lstStyle/>
          <a:p>
            <a:r>
              <a:rPr lang="en-US" b="1" dirty="0">
                <a:latin typeface="Garamond" panose="02020404030301010803" pitchFamily="18" charset="0"/>
              </a:rPr>
              <a:t>Have an informative descriptive </a:t>
            </a:r>
            <a:r>
              <a:rPr lang="en-US" b="1" dirty="0" smtClean="0">
                <a:latin typeface="Garamond" panose="02020404030301010803" pitchFamily="18" charset="0"/>
              </a:rPr>
              <a:t>title</a:t>
            </a:r>
          </a:p>
          <a:p>
            <a:pPr lvl="1"/>
            <a:r>
              <a:rPr lang="it-IT" dirty="0" smtClean="0">
                <a:latin typeface="Garamond" panose="02020404030301010803" pitchFamily="18" charset="0"/>
              </a:rPr>
              <a:t>Il titolo del vostro </a:t>
            </a:r>
            <a:r>
              <a:rPr lang="it-IT" dirty="0" err="1" smtClean="0">
                <a:latin typeface="Garamond" panose="02020404030301010803" pitchFamily="18" charset="0"/>
              </a:rPr>
              <a:t>paper</a:t>
            </a:r>
            <a:r>
              <a:rPr lang="it-IT" dirty="0" smtClean="0">
                <a:latin typeface="Garamond" panose="02020404030301010803" pitchFamily="18" charset="0"/>
              </a:rPr>
              <a:t> deve far comprendere in maniera immediata l’argomento che illustrerete. </a:t>
            </a:r>
            <a:endParaRPr lang="it-IT" i="1" dirty="0" smtClean="0">
              <a:latin typeface="Garamond" panose="02020404030301010803" pitchFamily="18" charset="0"/>
            </a:endParaRPr>
          </a:p>
          <a:p>
            <a:r>
              <a:rPr lang="it-IT" dirty="0" err="1" smtClean="0">
                <a:latin typeface="Garamond" panose="02020404030301010803" pitchFamily="18" charset="0"/>
              </a:rPr>
              <a:t>Address</a:t>
            </a:r>
            <a:r>
              <a:rPr lang="it-IT" dirty="0" smtClean="0">
                <a:latin typeface="Garamond" panose="02020404030301010803" pitchFamily="18" charset="0"/>
              </a:rPr>
              <a:t> a </a:t>
            </a:r>
            <a:r>
              <a:rPr lang="it-IT" dirty="0" err="1" smtClean="0">
                <a:latin typeface="Garamond" panose="02020404030301010803" pitchFamily="18" charset="0"/>
              </a:rPr>
              <a:t>significant</a:t>
            </a:r>
            <a:r>
              <a:rPr lang="it-IT" dirty="0" smtClean="0">
                <a:latin typeface="Garamond" panose="02020404030301010803" pitchFamily="18" charset="0"/>
              </a:rPr>
              <a:t> </a:t>
            </a:r>
            <a:r>
              <a:rPr lang="it-IT" dirty="0" err="1" smtClean="0">
                <a:latin typeface="Garamond" panose="02020404030301010803" pitchFamily="18" charset="0"/>
              </a:rPr>
              <a:t>problem</a:t>
            </a:r>
            <a:r>
              <a:rPr lang="it-IT" dirty="0" smtClean="0">
                <a:latin typeface="Garamond" panose="02020404030301010803" pitchFamily="18" charset="0"/>
              </a:rPr>
              <a:t> or puzzle</a:t>
            </a:r>
          </a:p>
          <a:p>
            <a:pPr lvl="1"/>
            <a:r>
              <a:rPr lang="it-IT" dirty="0" smtClean="0">
                <a:latin typeface="Garamond" panose="02020404030301010803" pitchFamily="18" charset="0"/>
              </a:rPr>
              <a:t>Occorre essere chiari sugli obiettivi del Vostro lavoro. In un </a:t>
            </a:r>
            <a:r>
              <a:rPr lang="it-IT" dirty="0" err="1" smtClean="0">
                <a:latin typeface="Garamond" panose="02020404030301010803" pitchFamily="18" charset="0"/>
              </a:rPr>
              <a:t>paper</a:t>
            </a:r>
            <a:r>
              <a:rPr lang="it-IT" dirty="0" smtClean="0">
                <a:latin typeface="Garamond" panose="02020404030301010803" pitchFamily="18" charset="0"/>
              </a:rPr>
              <a:t> di 10 pagine non si possono </a:t>
            </a:r>
            <a:r>
              <a:rPr lang="it-IT" dirty="0" smtClean="0">
                <a:latin typeface="Garamond" panose="02020404030301010803" pitchFamily="18" charset="0"/>
              </a:rPr>
              <a:t>spiegare/affrontare </a:t>
            </a:r>
            <a:r>
              <a:rPr lang="it-IT" dirty="0" smtClean="0">
                <a:latin typeface="Garamond" panose="02020404030301010803" pitchFamily="18" charset="0"/>
              </a:rPr>
              <a:t>fenomeni troppo complessi</a:t>
            </a:r>
          </a:p>
          <a:p>
            <a:r>
              <a:rPr lang="it-IT" dirty="0" smtClean="0">
                <a:latin typeface="Garamond" panose="02020404030301010803" pitchFamily="18" charset="0"/>
              </a:rPr>
              <a:t>State a </a:t>
            </a:r>
            <a:r>
              <a:rPr lang="it-IT" dirty="0" err="1" smtClean="0">
                <a:latin typeface="Garamond" panose="02020404030301010803" pitchFamily="18" charset="0"/>
              </a:rPr>
              <a:t>clear</a:t>
            </a:r>
            <a:r>
              <a:rPr lang="it-IT" dirty="0" smtClean="0">
                <a:latin typeface="Garamond" panose="02020404030301010803" pitchFamily="18" charset="0"/>
              </a:rPr>
              <a:t> </a:t>
            </a:r>
            <a:r>
              <a:rPr lang="it-IT" dirty="0" err="1" smtClean="0">
                <a:latin typeface="Garamond" panose="02020404030301010803" pitchFamily="18" charset="0"/>
              </a:rPr>
              <a:t>research</a:t>
            </a:r>
            <a:r>
              <a:rPr lang="it-IT" dirty="0" smtClean="0">
                <a:latin typeface="Garamond" panose="02020404030301010803" pitchFamily="18" charset="0"/>
              </a:rPr>
              <a:t> </a:t>
            </a:r>
            <a:r>
              <a:rPr lang="it-IT" dirty="0" err="1" smtClean="0">
                <a:latin typeface="Garamond" panose="02020404030301010803" pitchFamily="18" charset="0"/>
              </a:rPr>
              <a:t>question</a:t>
            </a:r>
            <a:endParaRPr lang="it-IT" dirty="0" smtClean="0">
              <a:latin typeface="Garamond" panose="02020404030301010803" pitchFamily="18" charset="0"/>
            </a:endParaRPr>
          </a:p>
          <a:p>
            <a:pPr lvl="1"/>
            <a:r>
              <a:rPr lang="it-IT" dirty="0" smtClean="0">
                <a:latin typeface="Garamond" panose="02020404030301010803" pitchFamily="18" charset="0"/>
              </a:rPr>
              <a:t>Spiegate la domanda di ricerca in modo chiaro e comprensibile. La domanda di ricerca deve essere intellegibile anche ai non addetti ai lavori</a:t>
            </a:r>
          </a:p>
          <a:p>
            <a:r>
              <a:rPr lang="it-IT" dirty="0" err="1" smtClean="0">
                <a:latin typeface="Garamond" panose="02020404030301010803" pitchFamily="18" charset="0"/>
              </a:rPr>
              <a:t>Review</a:t>
            </a:r>
            <a:r>
              <a:rPr lang="it-IT" dirty="0" smtClean="0">
                <a:latin typeface="Garamond" panose="02020404030301010803" pitchFamily="18" charset="0"/>
              </a:rPr>
              <a:t> the </a:t>
            </a:r>
            <a:r>
              <a:rPr lang="it-IT" dirty="0" err="1" smtClean="0">
                <a:latin typeface="Garamond" panose="02020404030301010803" pitchFamily="18" charset="0"/>
              </a:rPr>
              <a:t>relevant</a:t>
            </a:r>
            <a:r>
              <a:rPr lang="it-IT" dirty="0" smtClean="0">
                <a:latin typeface="Garamond" panose="02020404030301010803" pitchFamily="18" charset="0"/>
              </a:rPr>
              <a:t> </a:t>
            </a:r>
            <a:r>
              <a:rPr lang="it-IT" dirty="0" err="1" smtClean="0">
                <a:latin typeface="Garamond" panose="02020404030301010803" pitchFamily="18" charset="0"/>
              </a:rPr>
              <a:t>literature</a:t>
            </a:r>
            <a:r>
              <a:rPr lang="it-IT" dirty="0" smtClean="0">
                <a:latin typeface="Garamond" panose="02020404030301010803" pitchFamily="18" charset="0"/>
              </a:rPr>
              <a:t> and </a:t>
            </a:r>
            <a:r>
              <a:rPr lang="it-IT" dirty="0" err="1" smtClean="0">
                <a:latin typeface="Garamond" panose="02020404030301010803" pitchFamily="18" charset="0"/>
              </a:rPr>
              <a:t>debates</a:t>
            </a:r>
            <a:endParaRPr lang="it-IT" dirty="0" smtClean="0">
              <a:latin typeface="Garamond" panose="02020404030301010803" pitchFamily="18" charset="0"/>
            </a:endParaRPr>
          </a:p>
          <a:p>
            <a:pPr lvl="1"/>
            <a:r>
              <a:rPr lang="it-IT" dirty="0" smtClean="0">
                <a:latin typeface="Garamond" panose="02020404030301010803" pitchFamily="18" charset="0"/>
              </a:rPr>
              <a:t>Non è sufficiente fare riferimento solo ad un articolo. La letteratura sugli argomenti è molto vasta, e ne dovete rendere conto</a:t>
            </a:r>
          </a:p>
          <a:p>
            <a:r>
              <a:rPr lang="it-IT" dirty="0" err="1" smtClean="0">
                <a:latin typeface="Garamond" panose="02020404030301010803" pitchFamily="18" charset="0"/>
              </a:rPr>
              <a:t>Explain</a:t>
            </a:r>
            <a:r>
              <a:rPr lang="it-IT" dirty="0" smtClean="0">
                <a:latin typeface="Garamond" panose="02020404030301010803" pitchFamily="18" charset="0"/>
              </a:rPr>
              <a:t> </a:t>
            </a:r>
            <a:r>
              <a:rPr lang="it-IT" dirty="0" err="1" smtClean="0">
                <a:latin typeface="Garamond" panose="02020404030301010803" pitchFamily="18" charset="0"/>
              </a:rPr>
              <a:t>your</a:t>
            </a:r>
            <a:r>
              <a:rPr lang="it-IT" dirty="0" smtClean="0">
                <a:latin typeface="Garamond" panose="02020404030301010803" pitchFamily="18" charset="0"/>
              </a:rPr>
              <a:t> </a:t>
            </a:r>
            <a:r>
              <a:rPr lang="it-IT" dirty="0" err="1" smtClean="0">
                <a:latin typeface="Garamond" panose="02020404030301010803" pitchFamily="18" charset="0"/>
              </a:rPr>
              <a:t>methodology</a:t>
            </a:r>
            <a:r>
              <a:rPr lang="it-IT" dirty="0" smtClean="0">
                <a:latin typeface="Garamond" panose="02020404030301010803" pitchFamily="18" charset="0"/>
              </a:rPr>
              <a:t> and </a:t>
            </a:r>
            <a:r>
              <a:rPr lang="it-IT" dirty="0" err="1" smtClean="0">
                <a:latin typeface="Garamond" panose="02020404030301010803" pitchFamily="18" charset="0"/>
              </a:rPr>
              <a:t>research</a:t>
            </a:r>
            <a:r>
              <a:rPr lang="it-IT" dirty="0" smtClean="0">
                <a:latin typeface="Garamond" panose="02020404030301010803" pitchFamily="18" charset="0"/>
              </a:rPr>
              <a:t> design</a:t>
            </a:r>
          </a:p>
          <a:p>
            <a:pPr lvl="1"/>
            <a:r>
              <a:rPr lang="it-IT" dirty="0" smtClean="0">
                <a:latin typeface="Garamond" panose="02020404030301010803" pitchFamily="18" charset="0"/>
              </a:rPr>
              <a:t>In questa  sezione è importante dare conto del metodo, della strada che seguirete per esporre le vostre argomentazioni</a:t>
            </a:r>
          </a:p>
          <a:p>
            <a:r>
              <a:rPr lang="it-IT" dirty="0" err="1" smtClean="0">
                <a:latin typeface="Garamond" panose="02020404030301010803" pitchFamily="18" charset="0"/>
              </a:rPr>
              <a:t>Organize</a:t>
            </a:r>
            <a:r>
              <a:rPr lang="it-IT" dirty="0" smtClean="0">
                <a:latin typeface="Garamond" panose="02020404030301010803" pitchFamily="18" charset="0"/>
              </a:rPr>
              <a:t> </a:t>
            </a:r>
            <a:r>
              <a:rPr lang="it-IT" dirty="0" err="1" smtClean="0">
                <a:latin typeface="Garamond" panose="02020404030301010803" pitchFamily="18" charset="0"/>
              </a:rPr>
              <a:t>your</a:t>
            </a:r>
            <a:r>
              <a:rPr lang="it-IT" dirty="0" smtClean="0">
                <a:latin typeface="Garamond" panose="02020404030301010803" pitchFamily="18" charset="0"/>
              </a:rPr>
              <a:t> </a:t>
            </a:r>
            <a:r>
              <a:rPr lang="it-IT" dirty="0" err="1" smtClean="0">
                <a:latin typeface="Garamond" panose="02020404030301010803" pitchFamily="18" charset="0"/>
              </a:rPr>
              <a:t>evidence</a:t>
            </a:r>
            <a:r>
              <a:rPr lang="it-IT" dirty="0" smtClean="0">
                <a:latin typeface="Garamond" panose="02020404030301010803" pitchFamily="18" charset="0"/>
              </a:rPr>
              <a:t> and </a:t>
            </a:r>
            <a:r>
              <a:rPr lang="it-IT" dirty="0" err="1" smtClean="0">
                <a:latin typeface="Garamond" panose="02020404030301010803" pitchFamily="18" charset="0"/>
              </a:rPr>
              <a:t>findings</a:t>
            </a:r>
            <a:r>
              <a:rPr lang="it-IT" dirty="0" smtClean="0">
                <a:latin typeface="Garamond" panose="02020404030301010803" pitchFamily="18" charset="0"/>
              </a:rPr>
              <a:t> </a:t>
            </a:r>
            <a:r>
              <a:rPr lang="it-IT" dirty="0" err="1" smtClean="0">
                <a:latin typeface="Garamond" panose="02020404030301010803" pitchFamily="18" charset="0"/>
              </a:rPr>
              <a:t>logically</a:t>
            </a:r>
            <a:endParaRPr lang="it-IT" dirty="0" smtClean="0">
              <a:latin typeface="Garamond" panose="02020404030301010803" pitchFamily="18" charset="0"/>
            </a:endParaRPr>
          </a:p>
          <a:p>
            <a:pPr lvl="1"/>
            <a:r>
              <a:rPr lang="it-IT" dirty="0" smtClean="0">
                <a:latin typeface="Garamond" panose="02020404030301010803" pitchFamily="18" charset="0"/>
              </a:rPr>
              <a:t>Prima le prove d’appoggio, poi I risultati, non viceversa!</a:t>
            </a:r>
          </a:p>
          <a:p>
            <a:r>
              <a:rPr lang="it-IT" dirty="0" err="1" smtClean="0">
                <a:latin typeface="Garamond" panose="02020404030301010803" pitchFamily="18" charset="0"/>
              </a:rPr>
              <a:t>Provide</a:t>
            </a:r>
            <a:r>
              <a:rPr lang="it-IT" dirty="0" smtClean="0">
                <a:latin typeface="Garamond" panose="02020404030301010803" pitchFamily="18" charset="0"/>
              </a:rPr>
              <a:t> </a:t>
            </a:r>
            <a:r>
              <a:rPr lang="it-IT" dirty="0" err="1" smtClean="0">
                <a:latin typeface="Garamond" panose="02020404030301010803" pitchFamily="18" charset="0"/>
              </a:rPr>
              <a:t>clear</a:t>
            </a:r>
            <a:r>
              <a:rPr lang="it-IT" dirty="0" smtClean="0">
                <a:latin typeface="Garamond" panose="02020404030301010803" pitchFamily="18" charset="0"/>
              </a:rPr>
              <a:t> and </a:t>
            </a:r>
            <a:r>
              <a:rPr lang="it-IT" dirty="0" err="1" smtClean="0">
                <a:latin typeface="Garamond" panose="02020404030301010803" pitchFamily="18" charset="0"/>
              </a:rPr>
              <a:t>convincing</a:t>
            </a:r>
            <a:r>
              <a:rPr lang="it-IT" dirty="0" smtClean="0">
                <a:latin typeface="Garamond" panose="02020404030301010803" pitchFamily="18" charset="0"/>
              </a:rPr>
              <a:t> </a:t>
            </a:r>
            <a:r>
              <a:rPr lang="it-IT" dirty="0" err="1" smtClean="0">
                <a:latin typeface="Garamond" panose="02020404030301010803" pitchFamily="18" charset="0"/>
              </a:rPr>
              <a:t>analysis</a:t>
            </a:r>
            <a:endParaRPr lang="it-IT" dirty="0" smtClean="0">
              <a:latin typeface="Garamond" panose="02020404030301010803" pitchFamily="18" charset="0"/>
            </a:endParaRPr>
          </a:p>
          <a:p>
            <a:pPr lvl="1"/>
            <a:r>
              <a:rPr lang="it-IT" dirty="0" smtClean="0">
                <a:latin typeface="Garamond" panose="02020404030301010803" pitchFamily="18" charset="0"/>
              </a:rPr>
              <a:t>In un </a:t>
            </a:r>
            <a:r>
              <a:rPr lang="it-IT" dirty="0" err="1" smtClean="0">
                <a:latin typeface="Garamond" panose="02020404030301010803" pitchFamily="18" charset="0"/>
              </a:rPr>
              <a:t>paper</a:t>
            </a:r>
            <a:r>
              <a:rPr lang="it-IT" dirty="0" smtClean="0">
                <a:latin typeface="Garamond" panose="02020404030301010803" pitchFamily="18" charset="0"/>
              </a:rPr>
              <a:t> breve non dovrete aver scoperto fenomeni nuovi, ma aver risposto adeguatamente alla domanda di ricerca</a:t>
            </a:r>
          </a:p>
          <a:p>
            <a:r>
              <a:rPr lang="it-IT" dirty="0" err="1" smtClean="0">
                <a:latin typeface="Garamond" panose="02020404030301010803" pitchFamily="18" charset="0"/>
              </a:rPr>
              <a:t>Summarize</a:t>
            </a:r>
            <a:r>
              <a:rPr lang="it-IT" dirty="0" smtClean="0">
                <a:latin typeface="Garamond" panose="02020404030301010803" pitchFamily="18" charset="0"/>
              </a:rPr>
              <a:t> </a:t>
            </a:r>
            <a:r>
              <a:rPr lang="it-IT" dirty="0" err="1" smtClean="0">
                <a:latin typeface="Garamond" panose="02020404030301010803" pitchFamily="18" charset="0"/>
              </a:rPr>
              <a:t>your</a:t>
            </a:r>
            <a:r>
              <a:rPr lang="it-IT" dirty="0" smtClean="0">
                <a:latin typeface="Garamond" panose="02020404030301010803" pitchFamily="18" charset="0"/>
              </a:rPr>
              <a:t> </a:t>
            </a:r>
            <a:r>
              <a:rPr lang="it-IT" dirty="0" err="1" smtClean="0">
                <a:latin typeface="Garamond" panose="02020404030301010803" pitchFamily="18" charset="0"/>
              </a:rPr>
              <a:t>conclusions</a:t>
            </a:r>
            <a:r>
              <a:rPr lang="it-IT" dirty="0" smtClean="0">
                <a:latin typeface="Garamond" panose="02020404030301010803" pitchFamily="18" charset="0"/>
              </a:rPr>
              <a:t> </a:t>
            </a:r>
            <a:r>
              <a:rPr lang="it-IT" dirty="0" err="1" smtClean="0">
                <a:latin typeface="Garamond" panose="02020404030301010803" pitchFamily="18" charset="0"/>
              </a:rPr>
              <a:t>succinctly</a:t>
            </a:r>
            <a:r>
              <a:rPr lang="it-IT" dirty="0" smtClean="0">
                <a:latin typeface="Garamond" panose="02020404030301010803" pitchFamily="18" charset="0"/>
              </a:rPr>
              <a:t>	</a:t>
            </a:r>
          </a:p>
          <a:p>
            <a:pPr lvl="1"/>
            <a:r>
              <a:rPr lang="it-IT" dirty="0" smtClean="0">
                <a:latin typeface="Garamond" panose="02020404030301010803" pitchFamily="18" charset="0"/>
              </a:rPr>
              <a:t>Le conclusioni sono importanti, e non sono un riassunto di quello che avete scritto nella pagine precedenti, ma una rielaborazione. </a:t>
            </a:r>
            <a:endParaRPr lang="it-IT" dirty="0">
              <a:latin typeface="Garamond" panose="02020404030301010803" pitchFamily="18" charset="0"/>
            </a:endParaRPr>
          </a:p>
        </p:txBody>
      </p:sp>
    </p:spTree>
    <p:extLst>
      <p:ext uri="{BB962C8B-B14F-4D97-AF65-F5344CB8AC3E}">
        <p14:creationId xmlns:p14="http://schemas.microsoft.com/office/powerpoint/2010/main" val="20444321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ctr"/>
            <a:r>
              <a:rPr lang="it-IT" altLang="it-IT" smtClean="0">
                <a:latin typeface="Garamond" pitchFamily="18" charset="0"/>
              </a:rPr>
              <a:t>Lingue specialistiche e lingue settoriali</a:t>
            </a:r>
          </a:p>
        </p:txBody>
      </p:sp>
      <p:sp>
        <p:nvSpPr>
          <p:cNvPr id="17411" name="Rectangle 3"/>
          <p:cNvSpPr>
            <a:spLocks noGrp="1" noChangeArrowheads="1"/>
          </p:cNvSpPr>
          <p:nvPr>
            <p:ph idx="1"/>
          </p:nvPr>
        </p:nvSpPr>
        <p:spPr/>
        <p:txBody>
          <a:bodyPr>
            <a:normAutofit fontScale="85000" lnSpcReduction="20000"/>
          </a:bodyPr>
          <a:lstStyle/>
          <a:p>
            <a:pPr>
              <a:lnSpc>
                <a:spcPct val="80000"/>
              </a:lnSpc>
            </a:pPr>
            <a:r>
              <a:rPr lang="it-IT" altLang="it-IT" sz="2100" b="1" u="sng" smtClean="0">
                <a:latin typeface="Garamond" pitchFamily="18" charset="0"/>
              </a:rPr>
              <a:t>Caratteristiche delle lingue settoriali</a:t>
            </a:r>
            <a:endParaRPr lang="it-IT" altLang="it-IT" sz="2100" smtClean="0">
              <a:latin typeface="Garamond" pitchFamily="18" charset="0"/>
            </a:endParaRPr>
          </a:p>
          <a:p>
            <a:pPr>
              <a:lnSpc>
                <a:spcPct val="80000"/>
              </a:lnSpc>
            </a:pPr>
            <a:r>
              <a:rPr lang="it-IT" altLang="it-IT" sz="2100" smtClean="0">
                <a:latin typeface="Garamond" pitchFamily="18" charset="0"/>
              </a:rPr>
              <a:t>non dispongono di un lessico specifico vero e proprio ma di un lessico specifico molto ridotto;</a:t>
            </a:r>
          </a:p>
          <a:p>
            <a:pPr>
              <a:lnSpc>
                <a:spcPct val="80000"/>
              </a:lnSpc>
            </a:pPr>
            <a:r>
              <a:rPr lang="it-IT" altLang="it-IT" sz="2100" smtClean="0">
                <a:latin typeface="Garamond" pitchFamily="18" charset="0"/>
              </a:rPr>
              <a:t>non posseggono regole convenzionali particolari, ma attingono spesso dalla lingua comune o da altre lingue settoriali</a:t>
            </a:r>
          </a:p>
          <a:p>
            <a:pPr>
              <a:lnSpc>
                <a:spcPct val="80000"/>
              </a:lnSpc>
            </a:pPr>
            <a:r>
              <a:rPr lang="it-IT" altLang="it-IT" sz="2100" smtClean="0">
                <a:latin typeface="Garamond" pitchFamily="18" charset="0"/>
              </a:rPr>
              <a:t>sono rivolte ad un’utenza molto più ampia e indifferenziata rispetto alle lingue specialistiche</a:t>
            </a:r>
          </a:p>
          <a:p>
            <a:pPr eaLnBrk="1" hangingPunct="1">
              <a:lnSpc>
                <a:spcPct val="80000"/>
              </a:lnSpc>
            </a:pPr>
            <a:r>
              <a:rPr lang="it-IT" altLang="it-IT" sz="2100" smtClean="0">
                <a:latin typeface="Garamond" pitchFamily="18" charset="0"/>
              </a:rPr>
              <a:t>I linguaggi settoriali nascono e si diffondono in ambiti definiti dell’attività umana rispecchiando la composizione di una società e le sue articolazioni</a:t>
            </a:r>
          </a:p>
          <a:p>
            <a:pPr eaLnBrk="1" hangingPunct="1">
              <a:lnSpc>
                <a:spcPct val="80000"/>
              </a:lnSpc>
            </a:pPr>
            <a:r>
              <a:rPr lang="it-IT" altLang="it-IT" sz="2100" smtClean="0">
                <a:latin typeface="Garamond" pitchFamily="18" charset="0"/>
              </a:rPr>
              <a:t>La forza di un linguaggio settoriale si evidenzia nella capacità di imporre il proprio lessico e nella propensione a spostarsi nel linguaggio comune ( a differenza del linguaggio gergale…pur con qualche eccezione)</a:t>
            </a:r>
          </a:p>
          <a:p>
            <a:pPr eaLnBrk="1" hangingPunct="1">
              <a:lnSpc>
                <a:spcPct val="80000"/>
              </a:lnSpc>
            </a:pPr>
            <a:r>
              <a:rPr lang="it-IT" altLang="it-IT" sz="2100" smtClean="0">
                <a:latin typeface="Garamond" pitchFamily="18" charset="0"/>
              </a:rPr>
              <a:t> L’integrazione dei linguaggi settoriali nel linguaggio comune è n processo accelerato dalla diffusione dei media: omogeneizzazione linguistica dovuta, in Italia, ad un analfabetismo combattuto attraverso la televisione.</a:t>
            </a:r>
          </a:p>
          <a:p>
            <a:pPr>
              <a:lnSpc>
                <a:spcPct val="80000"/>
              </a:lnSpc>
            </a:pPr>
            <a:endParaRPr lang="it-IT" altLang="it-IT" sz="2100" smtClean="0">
              <a:latin typeface="Garamond" pitchFamily="18" charset="0"/>
            </a:endParaRPr>
          </a:p>
        </p:txBody>
      </p:sp>
    </p:spTree>
    <p:extLst>
      <p:ext uri="{BB962C8B-B14F-4D97-AF65-F5344CB8AC3E}">
        <p14:creationId xmlns:p14="http://schemas.microsoft.com/office/powerpoint/2010/main" val="318521515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Angles</Template>
  <TotalTime>219</TotalTime>
  <Words>6296</Words>
  <Application>Microsoft Office PowerPoint</Application>
  <PresentationFormat>Presentazione su schermo (4:3)</PresentationFormat>
  <Paragraphs>638</Paragraphs>
  <Slides>81</Slides>
  <Notes>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81</vt:i4>
      </vt:variant>
    </vt:vector>
  </HeadingPairs>
  <TitlesOfParts>
    <vt:vector size="89" baseType="lpstr">
      <vt:lpstr>Arial</vt:lpstr>
      <vt:lpstr>Bitstream Vera Serif</vt:lpstr>
      <vt:lpstr>Calibri</vt:lpstr>
      <vt:lpstr>Calibri Light</vt:lpstr>
      <vt:lpstr>Garamond</vt:lpstr>
      <vt:lpstr>Tunga</vt:lpstr>
      <vt:lpstr>Wingdings</vt:lpstr>
      <vt:lpstr>Tema di Office</vt:lpstr>
      <vt:lpstr>Corso di ANALISI DEL LINGUAGGIO POLITCO</vt:lpstr>
      <vt:lpstr>Alice nel Paese delle Meraviglie</vt:lpstr>
      <vt:lpstr>Il linguaggio politico: che cosa è?</vt:lpstr>
      <vt:lpstr>Il linguaggio politico: che cosa è?</vt:lpstr>
      <vt:lpstr>Il linguaggio politico: che cosa è?</vt:lpstr>
      <vt:lpstr>Una lingua speciale?</vt:lpstr>
      <vt:lpstr>Lingue specialistiche e lingue settoriali</vt:lpstr>
      <vt:lpstr>Lingue specialistiche e lingue settoriali</vt:lpstr>
      <vt:lpstr>Lingue specialistiche e lingue settoriali</vt:lpstr>
      <vt:lpstr>Lingue specialistiche e lingue settoriali</vt:lpstr>
      <vt:lpstr>Terminologia</vt:lpstr>
      <vt:lpstr>Terminologia</vt:lpstr>
      <vt:lpstr>Parlare di politica è fare politica? </vt:lpstr>
      <vt:lpstr>Il linguaggio politico è la realtà politica?</vt:lpstr>
      <vt:lpstr>Il linguaggio politico è la realtà politica?</vt:lpstr>
      <vt:lpstr>La componente simbolica del linguaggio</vt:lpstr>
      <vt:lpstr>Simboli referenziali e  di condensazione </vt:lpstr>
      <vt:lpstr>Crisi e simbolismo</vt:lpstr>
      <vt:lpstr>Simboli e rituali</vt:lpstr>
      <vt:lpstr>Simboli e procedure</vt:lpstr>
      <vt:lpstr>I simboli di identificazione </vt:lpstr>
      <vt:lpstr>I simboli di identificazione: come agiscono a livello individuale</vt:lpstr>
      <vt:lpstr>Simboli e capacità integrativa</vt:lpstr>
      <vt:lpstr>Componenti del simbolo</vt:lpstr>
      <vt:lpstr>Il processo simbolico</vt:lpstr>
      <vt:lpstr>Il percorso di Fedel</vt:lpstr>
      <vt:lpstr>Tipologie basate sull’atto oratorio</vt:lpstr>
      <vt:lpstr>Altri criteri</vt:lpstr>
      <vt:lpstr>Conclusioni Fedel</vt:lpstr>
      <vt:lpstr>Conclusioni Fedel /panpoliticismo</vt:lpstr>
      <vt:lpstr>Conclusioni Fedel /patologismo</vt:lpstr>
      <vt:lpstr>Conclusioni Fedel. Come porre rimedio?</vt:lpstr>
      <vt:lpstr>Le dichiarazioni programmatiche del primo ministro</vt:lpstr>
      <vt:lpstr>Le dichiarazioni programmatiche del primo ministro: discorsi oggetto dell’indagine</vt:lpstr>
      <vt:lpstr>Le dichiarazioni programmatiche del primo ministro: contesto istituzionale</vt:lpstr>
      <vt:lpstr>Le dichiarazioni programmatiche del primo ministro: il metodo</vt:lpstr>
      <vt:lpstr>Le dichiarazioni programmatiche del primo ministro: il metodo</vt:lpstr>
      <vt:lpstr>Le dichiarazioni programmatiche del primo ministro: il metodo</vt:lpstr>
      <vt:lpstr>Le dichiarazioni programmatiche del primo ministro: il metodo</vt:lpstr>
      <vt:lpstr>Le dichiarazioni programmatiche del primo ministro: i risultati</vt:lpstr>
      <vt:lpstr>Le dichiarazioni programmatiche del primo ministro: i risultati</vt:lpstr>
      <vt:lpstr>Le dichiarazioni programmatiche del primo ministro: dimensione potestativa/dimensione finalistica</vt:lpstr>
      <vt:lpstr>Le dichiarazioni programmatiche del primo ministro: i simboli di partito</vt:lpstr>
      <vt:lpstr>Le dichiarazioni programmatiche del primo ministro: i simboli dello stato</vt:lpstr>
      <vt:lpstr>Le dichiarazioni programmatiche del primo ministro: simboli di società</vt:lpstr>
      <vt:lpstr>Le dichiarazioni programmatiche del primo ministro: simboli dell’ordine interstatate</vt:lpstr>
      <vt:lpstr>Le dichiarazioni programmatiche del primo ministro: conclusioni</vt:lpstr>
      <vt:lpstr>Le dichiarazioni programmatiche del primo ministro: conclusioni</vt:lpstr>
      <vt:lpstr>L’analisi qualitativa: i discorsi politici di Mussolini</vt:lpstr>
      <vt:lpstr>L’analisi qualitativa: i discorsi politici di Mussolini</vt:lpstr>
      <vt:lpstr>I discorsi politici di Mussolini: le premesse</vt:lpstr>
      <vt:lpstr>I discorsi politici di Mussolini: la strategia di analisi</vt:lpstr>
      <vt:lpstr>I discorsi politici di Mussolini: elementi grammatico-sinattici</vt:lpstr>
      <vt:lpstr>I discorsi politici di Mussolini: elementi grammatico-sinattici</vt:lpstr>
      <vt:lpstr>I discorsi politici di Mussolini: elementi grammatico-sinattici</vt:lpstr>
      <vt:lpstr>I discorsi politici di Mussolini: elementi grammatico-sinattici</vt:lpstr>
      <vt:lpstr>Un passo indietro: il manifesto futurista </vt:lpstr>
      <vt:lpstr>Un passo indietro: il manifesto futurista (II)</vt:lpstr>
      <vt:lpstr>I discorsi politici di Mussolini: elementi grammatico-sinattici</vt:lpstr>
      <vt:lpstr>Discorso sulle radiose giornate del 1915 (1932)</vt:lpstr>
      <vt:lpstr>I discorsi politici di Mussolini: elementi grammatico-sinattici</vt:lpstr>
      <vt:lpstr>I discorsi politici di Mussolini: elementi grammatico-sinattici</vt:lpstr>
      <vt:lpstr>I discorsi politici di Mussolini: elementi fonico-ritmici</vt:lpstr>
      <vt:lpstr>I discorsi politici di Mussolini: Artefizi specifici</vt:lpstr>
      <vt:lpstr>I discorsi politici di Mussolini: Artefizi specifici</vt:lpstr>
      <vt:lpstr>Conclusioni</vt:lpstr>
      <vt:lpstr> L’etica della responsabilità</vt:lpstr>
      <vt:lpstr>L’etica della responsabilità</vt:lpstr>
      <vt:lpstr> L’etica della responsabilità</vt:lpstr>
      <vt:lpstr>L’etica della responsabilità. Estratti. Analisi linguistica</vt:lpstr>
      <vt:lpstr>L’etica della responsabilità. Estratti. Analisi linguistica</vt:lpstr>
      <vt:lpstr> L’etica della responsabilità. Estratti. Analisi linguistica</vt:lpstr>
      <vt:lpstr> L’etica della responsabilità. Estratti.  Analisi linguistica</vt:lpstr>
      <vt:lpstr> L’etica della responsabilità. Estratti. Analisi linguistica</vt:lpstr>
      <vt:lpstr> L’etica della responsabilità. Estratti.  Analisi linguistica</vt:lpstr>
      <vt:lpstr>L’etica della responsabilità. Estratti. Analisi linguistica</vt:lpstr>
      <vt:lpstr>L’etica della responsabilità.  Il “chi”</vt:lpstr>
      <vt:lpstr>L’etica della responsabilità.  Il codice simbolico</vt:lpstr>
      <vt:lpstr>Informazioni sul paper</vt:lpstr>
      <vt:lpstr>La scrittura del paper</vt:lpstr>
      <vt:lpstr>La scrittura di un buon paper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Corso di ANALISI DEL LINGUAGGIO POLITCO</dc:title>
  <dc:creator>Giorgia Bulli</dc:creator>
  <cp:lastModifiedBy>Windows User</cp:lastModifiedBy>
  <cp:revision>11</cp:revision>
  <dcterms:created xsi:type="dcterms:W3CDTF">2017-10-18T11:55:45Z</dcterms:created>
  <dcterms:modified xsi:type="dcterms:W3CDTF">2019-12-16T15:44:10Z</dcterms:modified>
</cp:coreProperties>
</file>