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  <p:sldId id="268" r:id="rId14"/>
    <p:sldId id="269" r:id="rId15"/>
    <p:sldId id="271" r:id="rId16"/>
    <p:sldId id="272" r:id="rId17"/>
    <p:sldId id="273" r:id="rId18"/>
    <p:sldId id="276" r:id="rId19"/>
    <p:sldId id="274" r:id="rId20"/>
    <p:sldId id="275" r:id="rId21"/>
    <p:sldId id="270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1" autoAdjust="0"/>
  </p:normalViewPr>
  <p:slideViewPr>
    <p:cSldViewPr snapToGrid="0" snapToObjects="1">
      <p:cViewPr varScale="1">
        <p:scale>
          <a:sx n="34" d="100"/>
          <a:sy n="34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58D4-8D59-984D-B431-2CE83A351E2C}" type="datetimeFigureOut">
              <a:rPr lang="es-ES" smtClean="0"/>
              <a:t>28/10/19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2A7E-8A34-014C-8A90-ED17330F9E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ience-of-aesthetics.org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sac2019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home/art" TargetMode="External"/><Relationship Id="rId4" Type="http://schemas.openxmlformats.org/officeDocument/2006/relationships/hyperlink" Target="https://brill.com/flyer/journals/artp/artp-overview.xml?print=pdf&amp;pdfGenerator=headless_chrome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a.org/pubs/journals/ac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aesthetics.net/neuroaesthetics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2153" y="1969324"/>
            <a:ext cx="6116086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eorgia"/>
                <a:cs typeface="Georgia"/>
              </a:rPr>
              <a:t>Aesthetic E</a:t>
            </a:r>
            <a:r>
              <a:rPr lang="en-GB" dirty="0" smtClean="0">
                <a:latin typeface="Georgia"/>
                <a:cs typeface="Georgia"/>
              </a:rPr>
              <a:t>xperience and Empirical Aesthetics</a:t>
            </a:r>
            <a:r>
              <a:rPr lang="es-ES" dirty="0">
                <a:latin typeface="Georgia"/>
                <a:cs typeface="Georgia"/>
              </a:rPr>
              <a:t/>
            </a:r>
            <a:br>
              <a:rPr lang="es-ES" dirty="0">
                <a:latin typeface="Georgia"/>
                <a:cs typeface="Georgia"/>
              </a:rPr>
            </a:br>
            <a:r>
              <a:rPr lang="en-GB" dirty="0"/>
              <a:t> 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97438" y="5441286"/>
            <a:ext cx="4996879" cy="1416714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>
                <a:latin typeface="Georgia"/>
                <a:cs typeface="Georgia"/>
              </a:rPr>
              <a:t>Enric Munar</a:t>
            </a:r>
          </a:p>
          <a:p>
            <a:pPr algn="r"/>
            <a:r>
              <a:rPr lang="es-ES" sz="2400" dirty="0" err="1" smtClean="0">
                <a:latin typeface="Georgia"/>
                <a:cs typeface="Georgia"/>
              </a:rPr>
              <a:t>University</a:t>
            </a:r>
            <a:r>
              <a:rPr lang="es-ES" sz="2400" dirty="0" smtClean="0">
                <a:latin typeface="Georgia"/>
                <a:cs typeface="Georgia"/>
              </a:rPr>
              <a:t> of </a:t>
            </a:r>
            <a:r>
              <a:rPr lang="es-ES" sz="2400" dirty="0" err="1" smtClean="0">
                <a:latin typeface="Georgia"/>
                <a:cs typeface="Georgia"/>
              </a:rPr>
              <a:t>the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Balearic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Islands</a:t>
            </a:r>
            <a:endParaRPr lang="es-ES" sz="2400" dirty="0">
              <a:latin typeface="Georgia"/>
              <a:cs typeface="Georgia"/>
            </a:endParaRPr>
          </a:p>
        </p:txBody>
      </p:sp>
      <p:pic>
        <p:nvPicPr>
          <p:cNvPr id="4" name="Imagen 3" descr="Logo_EvoCog_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4" y="5441286"/>
            <a:ext cx="2298498" cy="9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Georgia"/>
                <a:cs typeface="Georgia"/>
                <a:hlinkClick r:id="rId2"/>
              </a:rPr>
              <a:t>International Association of Empirical Aesthetics</a:t>
            </a:r>
            <a:endParaRPr lang="es-ES" b="1" dirty="0">
              <a:latin typeface="Georgia"/>
              <a:cs typeface="Georgia"/>
            </a:endParaRPr>
          </a:p>
        </p:txBody>
      </p:sp>
      <p:pic>
        <p:nvPicPr>
          <p:cNvPr id="6" name="Imagen 5" descr="Screen Shot 2019-10-22 at 19.5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" y="1624966"/>
            <a:ext cx="6440461" cy="4642066"/>
          </a:xfrm>
          <a:prstGeom prst="rect">
            <a:avLst/>
          </a:prstGeom>
        </p:spPr>
      </p:pic>
      <p:pic>
        <p:nvPicPr>
          <p:cNvPr id="7" name="Imagen 6" descr="Screen Shot 2019-10-22 at 20.0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4" y="1917777"/>
            <a:ext cx="5943892" cy="4626879"/>
          </a:xfrm>
          <a:prstGeom prst="rect">
            <a:avLst/>
          </a:prstGeom>
        </p:spPr>
      </p:pic>
      <p:pic>
        <p:nvPicPr>
          <p:cNvPr id="8" name="Imagen 7" descr="Screen Shot 2019-10-22 at 20.16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8" y="2698483"/>
            <a:ext cx="6945876" cy="33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67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Visual </a:t>
            </a:r>
            <a:r>
              <a:rPr lang="es-ES" dirty="0" err="1" smtClean="0">
                <a:latin typeface="Georgia"/>
                <a:cs typeface="Georgia"/>
              </a:rPr>
              <a:t>Science</a:t>
            </a:r>
            <a:r>
              <a:rPr lang="es-ES" dirty="0" smtClean="0">
                <a:latin typeface="Georgia"/>
                <a:cs typeface="Georgia"/>
              </a:rPr>
              <a:t> of Art </a:t>
            </a:r>
            <a:r>
              <a:rPr lang="es-ES" dirty="0" err="1" smtClean="0">
                <a:latin typeface="Georgia"/>
                <a:cs typeface="Georgia"/>
              </a:rPr>
              <a:t>Conference</a:t>
            </a:r>
            <a:r>
              <a:rPr lang="es-ES" dirty="0" smtClean="0">
                <a:latin typeface="Georgia"/>
                <a:cs typeface="Georgia"/>
              </a:rPr>
              <a:t> (</a:t>
            </a:r>
            <a:r>
              <a:rPr lang="es-ES" dirty="0" smtClean="0">
                <a:latin typeface="Georgia"/>
                <a:cs typeface="Georgia"/>
                <a:hlinkClick r:id="rId2"/>
              </a:rPr>
              <a:t>VSAC</a:t>
            </a:r>
            <a:r>
              <a:rPr lang="es-ES" dirty="0" smtClean="0">
                <a:latin typeface="Georgia"/>
                <a:cs typeface="Georgia"/>
              </a:rPr>
              <a:t>)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84265"/>
            <a:ext cx="8229600" cy="3741898"/>
          </a:xfrm>
        </p:spPr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It</a:t>
            </a:r>
            <a:r>
              <a:rPr lang="es-ES" dirty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is</a:t>
            </a:r>
            <a:r>
              <a:rPr lang="es-ES" dirty="0" smtClean="0">
                <a:latin typeface="Georgia"/>
                <a:cs typeface="Georgia"/>
              </a:rPr>
              <a:t> a </a:t>
            </a:r>
            <a:r>
              <a:rPr lang="es-ES" dirty="0" err="1" smtClean="0">
                <a:latin typeface="Georgia"/>
                <a:cs typeface="Georgia"/>
              </a:rPr>
              <a:t>satellite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European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Conference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on</a:t>
            </a:r>
            <a:r>
              <a:rPr lang="es-ES" dirty="0" smtClean="0">
                <a:latin typeface="Georgia"/>
                <a:cs typeface="Georgia"/>
              </a:rPr>
              <a:t> Visual </a:t>
            </a:r>
            <a:r>
              <a:rPr lang="es-ES" dirty="0" err="1" smtClean="0">
                <a:latin typeface="Georgia"/>
                <a:cs typeface="Georgia"/>
              </a:rPr>
              <a:t>Perception</a:t>
            </a:r>
            <a:r>
              <a:rPr lang="es-ES" dirty="0" smtClean="0">
                <a:latin typeface="Georgia"/>
                <a:cs typeface="Georgia"/>
              </a:rPr>
              <a:t> (ECVP)</a:t>
            </a:r>
          </a:p>
          <a:p>
            <a:endParaRPr lang="es-ES" dirty="0">
              <a:latin typeface="Georgia"/>
              <a:cs typeface="Georgia"/>
            </a:endParaRPr>
          </a:p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next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one</a:t>
            </a:r>
            <a:r>
              <a:rPr lang="es-ES" dirty="0" smtClean="0">
                <a:latin typeface="Georgia"/>
                <a:cs typeface="Georgia"/>
              </a:rPr>
              <a:t> (2020) </a:t>
            </a:r>
            <a:r>
              <a:rPr lang="es-ES" dirty="0" err="1" smtClean="0">
                <a:latin typeface="Georgia"/>
                <a:cs typeface="Georgia"/>
              </a:rPr>
              <a:t>is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going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to</a:t>
            </a:r>
            <a:r>
              <a:rPr lang="es-ES" dirty="0" smtClean="0">
                <a:latin typeface="Georgia"/>
                <a:cs typeface="Georgia"/>
              </a:rPr>
              <a:t> be in </a:t>
            </a:r>
            <a:r>
              <a:rPr lang="es-ES" dirty="0" err="1" smtClean="0">
                <a:latin typeface="Georgia"/>
                <a:cs typeface="Georgia"/>
              </a:rPr>
              <a:t>Rijeka</a:t>
            </a:r>
            <a:r>
              <a:rPr lang="es-ES" dirty="0" smtClean="0">
                <a:latin typeface="Georgia"/>
                <a:cs typeface="Georgia"/>
              </a:rPr>
              <a:t> (Croacia)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801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Journals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Georgia"/>
                <a:cs typeface="Georgia"/>
                <a:hlinkClick r:id="rId2"/>
              </a:rPr>
              <a:t>Psychology of Aesthetics, Creativity and the Arts</a:t>
            </a:r>
            <a:endParaRPr lang="es-ES" dirty="0" smtClean="0">
              <a:latin typeface="Georgia"/>
              <a:cs typeface="Georgia"/>
            </a:endParaRPr>
          </a:p>
          <a:p>
            <a:endParaRPr lang="es-ES" dirty="0">
              <a:latin typeface="Georgia"/>
              <a:cs typeface="Georgia"/>
            </a:endParaRPr>
          </a:p>
          <a:p>
            <a:r>
              <a:rPr lang="es-ES" dirty="0" smtClean="0">
                <a:latin typeface="Georgia"/>
                <a:cs typeface="Georgia"/>
                <a:hlinkClick r:id="rId3"/>
              </a:rPr>
              <a:t>Empirical Studies of the Arts</a:t>
            </a:r>
            <a:endParaRPr lang="es-ES" dirty="0" smtClean="0">
              <a:latin typeface="Georgia"/>
              <a:cs typeface="Georgia"/>
            </a:endParaRPr>
          </a:p>
          <a:p>
            <a:endParaRPr lang="es-ES" dirty="0">
              <a:latin typeface="Georgia"/>
              <a:cs typeface="Georgia"/>
            </a:endParaRPr>
          </a:p>
          <a:p>
            <a:r>
              <a:rPr lang="es-ES" dirty="0" smtClean="0">
                <a:latin typeface="Georgia"/>
                <a:cs typeface="Georgia"/>
                <a:hlinkClick r:id="rId4"/>
              </a:rPr>
              <a:t>Art &amp; </a:t>
            </a:r>
            <a:r>
              <a:rPr lang="es-ES" dirty="0" err="1" smtClean="0">
                <a:latin typeface="Georgia"/>
                <a:cs typeface="Georgia"/>
                <a:hlinkClick r:id="rId4"/>
              </a:rPr>
              <a:t>Perception</a:t>
            </a:r>
            <a:endParaRPr lang="es-ES" dirty="0">
              <a:latin typeface="Georgia"/>
              <a:cs typeface="Georgia"/>
            </a:endParaRPr>
          </a:p>
        </p:txBody>
      </p:sp>
      <p:pic>
        <p:nvPicPr>
          <p:cNvPr id="4" name="Imagen 3" descr="Screen Shot 2019-10-22 at 20.23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" y="274638"/>
            <a:ext cx="9144000" cy="4943372"/>
          </a:xfrm>
          <a:prstGeom prst="rect">
            <a:avLst/>
          </a:prstGeom>
        </p:spPr>
      </p:pic>
      <p:pic>
        <p:nvPicPr>
          <p:cNvPr id="5" name="Imagen 4" descr="Screen Shot 2019-10-22 at 20.27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" y="1287400"/>
            <a:ext cx="9144000" cy="4637627"/>
          </a:xfrm>
          <a:prstGeom prst="rect">
            <a:avLst/>
          </a:prstGeom>
        </p:spPr>
      </p:pic>
      <p:pic>
        <p:nvPicPr>
          <p:cNvPr id="6" name="Imagen 5" descr="Screen Shot 2019-10-22 at 20.32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00" y="274638"/>
            <a:ext cx="6859622" cy="61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7" y="1325976"/>
            <a:ext cx="2911268" cy="4362531"/>
          </a:xfrm>
          <a:prstGeom prst="rect">
            <a:avLst/>
          </a:prstGeom>
        </p:spPr>
      </p:pic>
      <p:pic>
        <p:nvPicPr>
          <p:cNvPr id="3" name="Imagen 2" descr="Screen Shot 2019-10-28 at 11.3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53" y="2741315"/>
            <a:ext cx="2658876" cy="3950185"/>
          </a:xfrm>
          <a:prstGeom prst="rect">
            <a:avLst/>
          </a:prstGeom>
        </p:spPr>
      </p:pic>
      <p:pic>
        <p:nvPicPr>
          <p:cNvPr id="13" name="Imagen 12" descr="Screen Shot 2019-10-28 at 11.35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99" y="2728740"/>
            <a:ext cx="2682664" cy="39501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550" y="1323851"/>
            <a:ext cx="2877096" cy="4434862"/>
          </a:xfrm>
          <a:prstGeom prst="rect">
            <a:avLst/>
          </a:prstGeom>
        </p:spPr>
      </p:pic>
      <p:pic>
        <p:nvPicPr>
          <p:cNvPr id="14" name="Imagen 13" descr="Screen Shot 2019-10-28 at 11.43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42" y="783225"/>
            <a:ext cx="3387158" cy="4577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eorgia"/>
                <a:cs typeface="Georgia"/>
              </a:rPr>
              <a:t>A </a:t>
            </a:r>
            <a:r>
              <a:rPr lang="es-ES" b="1" dirty="0" err="1" smtClean="0">
                <a:latin typeface="Georgia"/>
                <a:cs typeface="Georgia"/>
              </a:rPr>
              <a:t>few</a:t>
            </a:r>
            <a:r>
              <a:rPr lang="es-ES" b="1" dirty="0" smtClean="0">
                <a:latin typeface="Georgia"/>
                <a:cs typeface="Georgia"/>
              </a:rPr>
              <a:t> </a:t>
            </a:r>
            <a:r>
              <a:rPr lang="es-ES" b="1" dirty="0" err="1">
                <a:latin typeface="Georgia"/>
                <a:cs typeface="Georgia"/>
              </a:rPr>
              <a:t>b</a:t>
            </a:r>
            <a:r>
              <a:rPr lang="es-ES" b="1" dirty="0" err="1" smtClean="0">
                <a:latin typeface="Georgia"/>
                <a:cs typeface="Georgia"/>
              </a:rPr>
              <a:t>ooks</a:t>
            </a:r>
            <a:endParaRPr lang="es-ES" b="1" dirty="0">
              <a:latin typeface="Georgia"/>
              <a:cs typeface="Georgi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5135580"/>
            <a:ext cx="1321249" cy="565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rgbClr val="3366FF"/>
                </a:solidFill>
                <a:latin typeface="Georgia"/>
                <a:cs typeface="Georgia"/>
              </a:rPr>
              <a:t>2009</a:t>
            </a:r>
            <a:endParaRPr lang="es-ES" sz="2800" b="1" dirty="0">
              <a:solidFill>
                <a:srgbClr val="3366FF"/>
              </a:solidFill>
              <a:latin typeface="Georgia"/>
              <a:cs typeface="Georgia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944755" y="5275991"/>
            <a:ext cx="1321249" cy="50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latin typeface="Georgia"/>
                <a:cs typeface="Georgia"/>
              </a:rPr>
              <a:t>2014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038" y="1702713"/>
            <a:ext cx="3171443" cy="458301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009550" y="5360465"/>
            <a:ext cx="1321249" cy="50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latin typeface="Georgia"/>
                <a:cs typeface="Georgia"/>
              </a:rPr>
              <a:t>2015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50" y="1606592"/>
            <a:ext cx="3185192" cy="458301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77784" y="5605343"/>
            <a:ext cx="1321249" cy="50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latin typeface="Georgia"/>
                <a:cs typeface="Georgia"/>
              </a:rPr>
              <a:t>2014</a:t>
            </a:r>
          </a:p>
        </p:txBody>
      </p:sp>
      <p:pic>
        <p:nvPicPr>
          <p:cNvPr id="12" name="Imagen 11" descr="Screen Shot 2019-10-23 at 05.23.2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5" y="2928498"/>
            <a:ext cx="7247729" cy="25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Topics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0526" y="1619531"/>
            <a:ext cx="5620442" cy="415313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Conceptual </a:t>
            </a:r>
            <a:r>
              <a:rPr lang="es-ES" dirty="0" err="1" smtClean="0">
                <a:latin typeface="Georgia"/>
                <a:cs typeface="Georgia"/>
              </a:rPr>
              <a:t>Foundations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Methods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Object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Person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Context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Applications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9880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eorgia"/>
                <a:cs typeface="Georgia"/>
              </a:rPr>
              <a:t>Conceptual </a:t>
            </a:r>
            <a:r>
              <a:rPr lang="es-ES" dirty="0" err="1" smtClean="0">
                <a:latin typeface="Georgia"/>
                <a:cs typeface="Georgia"/>
              </a:rPr>
              <a:t>Foundations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70" y="1654631"/>
            <a:ext cx="9144000" cy="466507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What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is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empirical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aesthetics</a:t>
            </a:r>
            <a:r>
              <a:rPr lang="es-ES" sz="2400" dirty="0" smtClean="0">
                <a:latin typeface="Georgia"/>
                <a:cs typeface="Georgia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History</a:t>
            </a:r>
            <a:r>
              <a:rPr lang="es-ES" sz="2400" dirty="0" smtClean="0">
                <a:latin typeface="Georgia"/>
                <a:cs typeface="Georgia"/>
              </a:rPr>
              <a:t> of </a:t>
            </a:r>
            <a:r>
              <a:rPr lang="es-ES" sz="2400" dirty="0" err="1" smtClean="0">
                <a:latin typeface="Georgia"/>
                <a:cs typeface="Georgia"/>
              </a:rPr>
              <a:t>empirical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aesthetics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Theoretical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approaches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The</a:t>
            </a:r>
            <a:r>
              <a:rPr lang="es-ES" sz="2400" dirty="0" smtClean="0">
                <a:latin typeface="Georgia"/>
                <a:cs typeface="Georgia"/>
              </a:rPr>
              <a:t> link </a:t>
            </a:r>
            <a:r>
              <a:rPr lang="es-ES" sz="2400" dirty="0" err="1" smtClean="0">
                <a:latin typeface="Georgia"/>
                <a:cs typeface="Georgia"/>
              </a:rPr>
              <a:t>between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empirical</a:t>
            </a:r>
            <a:r>
              <a:rPr lang="es-ES" sz="2400" dirty="0" smtClean="0">
                <a:latin typeface="Georgia"/>
                <a:cs typeface="Georgia"/>
              </a:rPr>
              <a:t> and </a:t>
            </a:r>
            <a:r>
              <a:rPr lang="es-ES" sz="2400" dirty="0" err="1" smtClean="0">
                <a:latin typeface="Georgia"/>
                <a:cs typeface="Georgia"/>
              </a:rPr>
              <a:t>philosophical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aesthetics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Subjectivity</a:t>
            </a:r>
            <a:r>
              <a:rPr lang="es-ES" sz="2400" dirty="0" smtClean="0">
                <a:latin typeface="Georgia"/>
                <a:cs typeface="Georgia"/>
              </a:rPr>
              <a:t> and </a:t>
            </a:r>
            <a:r>
              <a:rPr lang="es-ES" sz="2400" dirty="0" err="1" smtClean="0">
                <a:latin typeface="Georgia"/>
                <a:cs typeface="Georgia"/>
              </a:rPr>
              <a:t>objectivity</a:t>
            </a:r>
            <a:r>
              <a:rPr lang="es-ES" sz="2400" dirty="0" smtClean="0">
                <a:latin typeface="Georgia"/>
                <a:cs typeface="Georgia"/>
              </a:rPr>
              <a:t> of </a:t>
            </a:r>
            <a:r>
              <a:rPr lang="es-ES" sz="2400" dirty="0" err="1" smtClean="0">
                <a:latin typeface="Georgia"/>
                <a:cs typeface="Georgia"/>
              </a:rPr>
              <a:t>aesthetic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valuation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Aesthetic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emotions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Aesthetics</a:t>
            </a:r>
            <a:r>
              <a:rPr lang="es-ES" sz="2400" dirty="0" smtClean="0">
                <a:latin typeface="Georgia"/>
                <a:cs typeface="Georgia"/>
              </a:rPr>
              <a:t> and neural </a:t>
            </a:r>
            <a:r>
              <a:rPr lang="es-ES" sz="2400" dirty="0" err="1" smtClean="0">
                <a:latin typeface="Georgia"/>
                <a:cs typeface="Georgia"/>
              </a:rPr>
              <a:t>valuation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systems</a:t>
            </a:r>
            <a:endParaRPr lang="es-ES" sz="2400" dirty="0" smtClean="0">
              <a:latin typeface="Georgia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s-ES" sz="2400" dirty="0" err="1" smtClean="0">
                <a:latin typeface="Georgia"/>
                <a:cs typeface="Georgia"/>
              </a:rPr>
              <a:t>The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evolution</a:t>
            </a:r>
            <a:r>
              <a:rPr lang="es-ES" sz="2400" dirty="0" smtClean="0">
                <a:latin typeface="Georgia"/>
                <a:cs typeface="Georgia"/>
              </a:rPr>
              <a:t> of </a:t>
            </a:r>
            <a:r>
              <a:rPr lang="es-ES" sz="2400" dirty="0" err="1" smtClean="0">
                <a:latin typeface="Georgia"/>
                <a:cs typeface="Georgia"/>
              </a:rPr>
              <a:t>aesthetic</a:t>
            </a:r>
            <a:r>
              <a:rPr lang="es-ES" sz="2400" dirty="0" smtClean="0">
                <a:latin typeface="Georgia"/>
                <a:cs typeface="Georgia"/>
              </a:rPr>
              <a:t> </a:t>
            </a:r>
            <a:r>
              <a:rPr lang="es-ES" sz="2400" dirty="0" err="1" smtClean="0">
                <a:latin typeface="Georgia"/>
                <a:cs typeface="Georgia"/>
              </a:rPr>
              <a:t>productions</a:t>
            </a:r>
            <a:r>
              <a:rPr lang="es-ES" sz="2400" dirty="0" smtClean="0">
                <a:latin typeface="Georgia"/>
                <a:cs typeface="Georgia"/>
              </a:rPr>
              <a:t> and </a:t>
            </a:r>
            <a:r>
              <a:rPr lang="es-ES" sz="2400" dirty="0" err="1" smtClean="0">
                <a:latin typeface="Georgia"/>
                <a:cs typeface="Georgia"/>
              </a:rPr>
              <a:t>appreciation</a:t>
            </a:r>
            <a:endParaRPr lang="es-E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080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Methods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8462" y="1508130"/>
            <a:ext cx="4467115" cy="48076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Fechner’s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methods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Observation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Implicit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measures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Eye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movements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Electrophysiology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Neuroimaging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Brain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stimulation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Comparative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method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Historiometric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approach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Drawing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Integrating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methods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6737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object</a:t>
            </a:r>
            <a:r>
              <a:rPr lang="es-ES" dirty="0" smtClean="0">
                <a:latin typeface="Georgia"/>
                <a:cs typeface="Georgia"/>
              </a:rPr>
              <a:t> 1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059" y="1865732"/>
            <a:ext cx="6376505" cy="41531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Statistical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features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Collative</a:t>
            </a:r>
            <a:r>
              <a:rPr lang="es-ES" dirty="0" smtClean="0">
                <a:latin typeface="Georgia"/>
                <a:cs typeface="Georgia"/>
              </a:rPr>
              <a:t> variables</a:t>
            </a: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Fluency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Color and </a:t>
            </a:r>
            <a:r>
              <a:rPr lang="es-ES" dirty="0" err="1" smtClean="0">
                <a:latin typeface="Georgia"/>
                <a:cs typeface="Georgia"/>
              </a:rPr>
              <a:t>texture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Balance, </a:t>
            </a:r>
            <a:r>
              <a:rPr lang="es-ES" dirty="0" err="1" smtClean="0">
                <a:latin typeface="Georgia"/>
                <a:cs typeface="Georgia"/>
              </a:rPr>
              <a:t>symmetry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composition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Contour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Attractiveness</a:t>
            </a:r>
            <a:r>
              <a:rPr lang="es-ES" dirty="0" smtClean="0">
                <a:latin typeface="Georgia"/>
                <a:cs typeface="Georgia"/>
              </a:rPr>
              <a:t> of faces</a:t>
            </a: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Attractveness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people</a:t>
            </a:r>
            <a:endParaRPr lang="es-ES" dirty="0" smtClean="0"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2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object</a:t>
            </a:r>
            <a:r>
              <a:rPr lang="es-ES" dirty="0" smtClean="0">
                <a:latin typeface="Georgia"/>
                <a:cs typeface="Georgia"/>
              </a:rPr>
              <a:t> 2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121" y="1632489"/>
            <a:ext cx="6635679" cy="45873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sound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music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action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movement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dance</a:t>
            </a: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touch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smell</a:t>
            </a:r>
            <a:r>
              <a:rPr lang="es-ES" dirty="0" smtClean="0">
                <a:latin typeface="Georgia"/>
                <a:cs typeface="Georgia"/>
              </a:rPr>
              <a:t> and taste</a:t>
            </a:r>
          </a:p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Film</a:t>
            </a: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Theatre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Literary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aesthetics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Authenticity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3920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Person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0525" y="1619530"/>
            <a:ext cx="6540513" cy="47298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Memory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attention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Personality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Experience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expertise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Viewer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history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Brain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lesions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diseases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Development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Aesthetic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Sensitivity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Cross cultural </a:t>
            </a:r>
            <a:r>
              <a:rPr lang="es-ES" dirty="0" err="1" smtClean="0">
                <a:latin typeface="Georgia"/>
                <a:cs typeface="Georgia"/>
              </a:rPr>
              <a:t>empirical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aesthetics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352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>
                <a:latin typeface="Georgia"/>
                <a:cs typeface="Georgia"/>
              </a:rPr>
              <a:t>What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is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an</a:t>
            </a:r>
            <a:r>
              <a:rPr lang="es-ES" dirty="0" smtClean="0">
                <a:latin typeface="Georgia"/>
                <a:cs typeface="Georgia"/>
              </a:rPr>
              <a:t> “</a:t>
            </a:r>
            <a:r>
              <a:rPr lang="es-ES" dirty="0" err="1" smtClean="0">
                <a:latin typeface="Georgia"/>
                <a:cs typeface="Georgia"/>
              </a:rPr>
              <a:t>aesthetic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experience</a:t>
            </a:r>
            <a:r>
              <a:rPr lang="es-ES" dirty="0" smtClean="0">
                <a:latin typeface="Georgia"/>
                <a:cs typeface="Georgia"/>
              </a:rPr>
              <a:t>”?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61151"/>
            <a:ext cx="8229600" cy="4165012"/>
          </a:xfrm>
        </p:spPr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Historically</a:t>
            </a:r>
            <a:endParaRPr lang="es-ES" dirty="0" smtClean="0">
              <a:latin typeface="Georgia"/>
              <a:cs typeface="Georgia"/>
            </a:endParaRPr>
          </a:p>
          <a:p>
            <a:r>
              <a:rPr lang="es-ES" dirty="0" err="1" smtClean="0">
                <a:latin typeface="Georgia"/>
                <a:cs typeface="Georgia"/>
              </a:rPr>
              <a:t>Evolutionary</a:t>
            </a:r>
            <a:endParaRPr lang="es-ES" dirty="0" smtClean="0">
              <a:latin typeface="Georgia"/>
              <a:cs typeface="Georgia"/>
            </a:endParaRPr>
          </a:p>
          <a:p>
            <a:r>
              <a:rPr lang="es-ES" dirty="0" err="1" smtClean="0">
                <a:latin typeface="Georgia"/>
                <a:cs typeface="Georgia"/>
              </a:rPr>
              <a:t>Cognitive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perspective</a:t>
            </a:r>
            <a:endParaRPr lang="es-ES" dirty="0" smtClean="0">
              <a:latin typeface="Georgia"/>
              <a:cs typeface="Georgia"/>
            </a:endParaRPr>
          </a:p>
          <a:p>
            <a:endParaRPr lang="es-ES" dirty="0">
              <a:latin typeface="Georgia"/>
              <a:cs typeface="Georgia"/>
            </a:endParaRPr>
          </a:p>
          <a:p>
            <a:r>
              <a:rPr lang="es-ES" dirty="0" smtClean="0">
                <a:latin typeface="Georgia"/>
                <a:cs typeface="Georgia"/>
              </a:rPr>
              <a:t>“</a:t>
            </a: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” </a:t>
            </a:r>
            <a:r>
              <a:rPr lang="es-ES" dirty="0" err="1" smtClean="0">
                <a:latin typeface="Georgia"/>
                <a:cs typeface="Georgia"/>
              </a:rPr>
              <a:t>with</a:t>
            </a:r>
            <a:r>
              <a:rPr lang="es-ES" dirty="0" smtClean="0">
                <a:latin typeface="Georgia"/>
                <a:cs typeface="Georgia"/>
              </a:rPr>
              <a:t> capital A</a:t>
            </a:r>
          </a:p>
          <a:p>
            <a:r>
              <a:rPr lang="es-ES" dirty="0" smtClean="0">
                <a:latin typeface="Georgia"/>
                <a:cs typeface="Georgia"/>
              </a:rPr>
              <a:t>“</a:t>
            </a:r>
            <a:r>
              <a:rPr lang="es-ES" dirty="0" err="1" smtClean="0">
                <a:latin typeface="Georgia"/>
                <a:cs typeface="Georgia"/>
              </a:rPr>
              <a:t>aesthetics</a:t>
            </a:r>
            <a:r>
              <a:rPr lang="es-ES" dirty="0" smtClean="0">
                <a:latin typeface="Georgia"/>
                <a:cs typeface="Georgia"/>
              </a:rPr>
              <a:t>” </a:t>
            </a:r>
            <a:r>
              <a:rPr lang="es-ES" dirty="0" err="1" smtClean="0">
                <a:latin typeface="Georgia"/>
                <a:cs typeface="Georgia"/>
              </a:rPr>
              <a:t>with</a:t>
            </a:r>
            <a:r>
              <a:rPr lang="es-ES" dirty="0" smtClean="0">
                <a:latin typeface="Georgia"/>
                <a:cs typeface="Georgia"/>
              </a:rPr>
              <a:t> a </a:t>
            </a:r>
            <a:r>
              <a:rPr lang="es-ES" dirty="0" err="1" smtClean="0">
                <a:latin typeface="Georgia"/>
                <a:cs typeface="Georgia"/>
              </a:rPr>
              <a:t>lower</a:t>
            </a:r>
            <a:r>
              <a:rPr lang="es-ES" dirty="0" smtClean="0">
                <a:latin typeface="Georgia"/>
                <a:cs typeface="Georgia"/>
              </a:rPr>
              <a:t> case a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1216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Context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3371" y="2034186"/>
            <a:ext cx="5620442" cy="37321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Information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framing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Museum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studies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Everyday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environments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latin typeface="Georgia"/>
                <a:cs typeface="Georgia"/>
              </a:rPr>
              <a:t>Social </a:t>
            </a:r>
            <a:r>
              <a:rPr lang="es-ES" dirty="0" err="1" smtClean="0">
                <a:latin typeface="Georgia"/>
                <a:cs typeface="Georgia"/>
              </a:rPr>
              <a:t>content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Physical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context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7455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Applications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8875" y="2319261"/>
            <a:ext cx="5620442" cy="415313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Architecture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Design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Consumer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behaviour</a:t>
            </a:r>
            <a:endParaRPr lang="es-ES" dirty="0" smtClean="0"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Georgia"/>
                <a:cs typeface="Georgia"/>
              </a:rPr>
              <a:t>Education</a:t>
            </a:r>
            <a:endParaRPr lang="es-E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587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277" y="-421213"/>
            <a:ext cx="10418238" cy="77424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0449"/>
            <a:ext cx="8229600" cy="1143000"/>
          </a:xfrm>
        </p:spPr>
        <p:txBody>
          <a:bodyPr/>
          <a:lstStyle/>
          <a:p>
            <a:r>
              <a:rPr lang="es-ES" b="1" dirty="0" err="1" smtClean="0">
                <a:solidFill>
                  <a:schemeClr val="bg1"/>
                </a:solidFill>
                <a:latin typeface="Georgia"/>
                <a:cs typeface="Georgia"/>
              </a:rPr>
              <a:t>That’s</a:t>
            </a:r>
            <a:r>
              <a:rPr lang="es-ES" b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Georgia"/>
                <a:cs typeface="Georgia"/>
              </a:rPr>
              <a:t>all</a:t>
            </a:r>
            <a:r>
              <a:rPr lang="es-ES" b="1" dirty="0" smtClean="0">
                <a:solidFill>
                  <a:schemeClr val="bg1"/>
                </a:solidFill>
                <a:latin typeface="Georgia"/>
                <a:cs typeface="Georgia"/>
              </a:rPr>
              <a:t>!</a:t>
            </a:r>
            <a:endParaRPr lang="es-ES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9442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458" cy="1143000"/>
          </a:xfrm>
        </p:spPr>
        <p:txBody>
          <a:bodyPr/>
          <a:lstStyle/>
          <a:p>
            <a:r>
              <a:rPr lang="es-ES" dirty="0" smtClean="0">
                <a:latin typeface="Georgia"/>
                <a:cs typeface="Georgia"/>
              </a:rPr>
              <a:t>G. T. </a:t>
            </a:r>
            <a:r>
              <a:rPr lang="es-ES" dirty="0" err="1" smtClean="0">
                <a:latin typeface="Georgia"/>
                <a:cs typeface="Georgia"/>
              </a:rPr>
              <a:t>Fechner</a:t>
            </a:r>
            <a:endParaRPr lang="es-ES" dirty="0">
              <a:latin typeface="Georgia"/>
              <a:cs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19" y="854534"/>
            <a:ext cx="2286000" cy="3314700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" y="1975462"/>
            <a:ext cx="6071658" cy="44896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3000" dirty="0" smtClean="0">
                <a:latin typeface="Georgia"/>
                <a:cs typeface="Georgia"/>
              </a:rPr>
              <a:t>In 1876, </a:t>
            </a:r>
            <a:r>
              <a:rPr lang="es-ES" sz="3000" i="1" dirty="0" err="1" smtClean="0">
                <a:latin typeface="Georgia"/>
                <a:cs typeface="Georgia"/>
              </a:rPr>
              <a:t>Vorschule</a:t>
            </a:r>
            <a:r>
              <a:rPr lang="es-ES" sz="3000" i="1" dirty="0" smtClean="0">
                <a:latin typeface="Georgia"/>
                <a:cs typeface="Georgia"/>
              </a:rPr>
              <a:t> der </a:t>
            </a:r>
            <a:r>
              <a:rPr lang="es-ES" sz="3000" i="1" dirty="0" err="1" smtClean="0">
                <a:latin typeface="Georgia"/>
                <a:cs typeface="Georgia"/>
              </a:rPr>
              <a:t>Aesthetik</a:t>
            </a:r>
            <a:r>
              <a:rPr lang="es-ES" sz="3000" i="1" dirty="0" smtClean="0">
                <a:latin typeface="Georgia"/>
                <a:cs typeface="Georgia"/>
              </a:rPr>
              <a:t> </a:t>
            </a:r>
            <a:r>
              <a:rPr lang="es-ES" sz="3000" dirty="0" smtClean="0">
                <a:latin typeface="Georgia"/>
                <a:cs typeface="Georgia"/>
              </a:rPr>
              <a:t>(Pre-</a:t>
            </a:r>
            <a:r>
              <a:rPr lang="es-ES" sz="3000" dirty="0" err="1" smtClean="0">
                <a:latin typeface="Georgia"/>
                <a:cs typeface="Georgia"/>
              </a:rPr>
              <a:t>school</a:t>
            </a:r>
            <a:r>
              <a:rPr lang="es-ES" sz="3000" dirty="0" smtClean="0">
                <a:latin typeface="Georgia"/>
                <a:cs typeface="Georgia"/>
              </a:rPr>
              <a:t> of </a:t>
            </a:r>
            <a:r>
              <a:rPr lang="es-ES" sz="3000" dirty="0" err="1" smtClean="0">
                <a:latin typeface="Georgia"/>
                <a:cs typeface="Georgia"/>
              </a:rPr>
              <a:t>Aesthetics</a:t>
            </a:r>
            <a:r>
              <a:rPr lang="es-ES" sz="3000" dirty="0" smtClean="0">
                <a:latin typeface="Georgia"/>
                <a:cs typeface="Georgia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s-ES" sz="3000" dirty="0" err="1" smtClean="0">
                <a:latin typeface="Georgia"/>
                <a:cs typeface="Georgia"/>
              </a:rPr>
              <a:t>An</a:t>
            </a:r>
            <a:r>
              <a:rPr lang="es-ES" sz="3000" dirty="0" smtClean="0">
                <a:latin typeface="Georgia"/>
                <a:cs typeface="Georgia"/>
              </a:rPr>
              <a:t> “</a:t>
            </a:r>
            <a:r>
              <a:rPr lang="es-ES" sz="3000" dirty="0" err="1" smtClean="0">
                <a:latin typeface="Georgia"/>
                <a:cs typeface="Georgia"/>
              </a:rPr>
              <a:t>empirical</a:t>
            </a:r>
            <a:r>
              <a:rPr lang="es-ES" sz="3000" dirty="0" smtClean="0">
                <a:latin typeface="Georgia"/>
                <a:cs typeface="Georgia"/>
              </a:rPr>
              <a:t> </a:t>
            </a:r>
            <a:r>
              <a:rPr lang="es-ES" sz="3000" dirty="0" err="1" smtClean="0">
                <a:latin typeface="Georgia"/>
                <a:cs typeface="Georgia"/>
              </a:rPr>
              <a:t>aesthetics</a:t>
            </a:r>
            <a:r>
              <a:rPr lang="es-ES" sz="3000" dirty="0" smtClean="0">
                <a:latin typeface="Georgia"/>
                <a:cs typeface="Georgia"/>
              </a:rPr>
              <a:t> </a:t>
            </a:r>
            <a:r>
              <a:rPr lang="es-ES" sz="3000" dirty="0" err="1" smtClean="0">
                <a:latin typeface="Georgia"/>
                <a:cs typeface="Georgia"/>
              </a:rPr>
              <a:t>from</a:t>
            </a:r>
            <a:r>
              <a:rPr lang="es-ES" sz="3000" dirty="0" smtClean="0">
                <a:latin typeface="Georgia"/>
                <a:cs typeface="Georgia"/>
              </a:rPr>
              <a:t> </a:t>
            </a:r>
            <a:r>
              <a:rPr lang="es-ES" sz="3000" dirty="0" err="1" smtClean="0">
                <a:latin typeface="Georgia"/>
                <a:cs typeface="Georgia"/>
              </a:rPr>
              <a:t>below</a:t>
            </a:r>
            <a:r>
              <a:rPr lang="es-ES" sz="3000" dirty="0" smtClean="0">
                <a:latin typeface="Georgia"/>
                <a:cs typeface="Georgia"/>
              </a:rPr>
              <a:t>” </a:t>
            </a:r>
          </a:p>
          <a:p>
            <a:pPr>
              <a:lnSpc>
                <a:spcPct val="120000"/>
              </a:lnSpc>
            </a:pPr>
            <a:r>
              <a:rPr lang="es-ES" sz="3000" dirty="0" smtClean="0">
                <a:latin typeface="Georgia"/>
                <a:cs typeface="Georgia"/>
              </a:rPr>
              <a:t>“Experimental </a:t>
            </a:r>
            <a:r>
              <a:rPr lang="es-ES" sz="3000" dirty="0" err="1" smtClean="0">
                <a:latin typeface="Georgia"/>
                <a:cs typeface="Georgia"/>
              </a:rPr>
              <a:t>Aesthetics</a:t>
            </a:r>
            <a:r>
              <a:rPr lang="es-ES" sz="3000" dirty="0" smtClean="0">
                <a:latin typeface="Georgia"/>
                <a:cs typeface="Georgia"/>
              </a:rPr>
              <a:t>”</a:t>
            </a:r>
          </a:p>
          <a:p>
            <a:pPr marL="0" indent="0">
              <a:buNone/>
            </a:pPr>
            <a:endParaRPr lang="es-ES" sz="3000" dirty="0">
              <a:latin typeface="Georgia"/>
              <a:cs typeface="Georgi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3398575"/>
            <a:ext cx="1950343" cy="3066577"/>
          </a:xfrm>
          <a:prstGeom prst="rect">
            <a:avLst/>
          </a:prstGeom>
        </p:spPr>
      </p:pic>
      <p:pic>
        <p:nvPicPr>
          <p:cNvPr id="9" name="Imagen 8" descr="Screen Shot 2019-10-21 at 18.37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93" y="4413297"/>
            <a:ext cx="5885388" cy="20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Screen Shot 2019-10-21 at 19.0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7" y="873029"/>
            <a:ext cx="2908300" cy="2489200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/>
          <a:srcRect l="1364" r="1364"/>
          <a:stretch>
            <a:fillRect/>
          </a:stretch>
        </p:blipFill>
        <p:spPr>
          <a:xfrm>
            <a:off x="5592866" y="633818"/>
            <a:ext cx="2192952" cy="310961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1120" y="1005327"/>
            <a:ext cx="1634698" cy="1018227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Georgia"/>
                <a:cs typeface="Georgia"/>
              </a:rPr>
              <a:t>Individual </a:t>
            </a:r>
            <a:r>
              <a:rPr lang="es-ES" sz="2000" dirty="0" err="1" smtClean="0">
                <a:solidFill>
                  <a:srgbClr val="FF0000"/>
                </a:solidFill>
                <a:latin typeface="Georgia"/>
                <a:cs typeface="Georgia"/>
              </a:rPr>
              <a:t>Experience</a:t>
            </a:r>
            <a:endParaRPr lang="es-ES" sz="20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835" y="3514582"/>
            <a:ext cx="1440061" cy="1440061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2473676" y="1650501"/>
            <a:ext cx="3426107" cy="2142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2381079" y="1190076"/>
            <a:ext cx="3518704" cy="46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ítulo 1"/>
          <p:cNvSpPr txBox="1">
            <a:spLocks/>
          </p:cNvSpPr>
          <p:nvPr/>
        </p:nvSpPr>
        <p:spPr>
          <a:xfrm>
            <a:off x="4678198" y="4378460"/>
            <a:ext cx="1634698" cy="77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err="1" smtClean="0">
                <a:solidFill>
                  <a:srgbClr val="3366FF"/>
                </a:solidFill>
                <a:latin typeface="Georgia"/>
                <a:cs typeface="Georgia"/>
              </a:rPr>
              <a:t>Report</a:t>
            </a:r>
            <a:endParaRPr lang="es-ES" sz="2000" b="1" dirty="0">
              <a:solidFill>
                <a:srgbClr val="3366FF"/>
              </a:solidFill>
              <a:latin typeface="Georgia"/>
              <a:cs typeface="Georgia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971003" y="5483406"/>
            <a:ext cx="6137890" cy="77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 smtClean="0">
                <a:solidFill>
                  <a:srgbClr val="FFFF00"/>
                </a:solidFill>
                <a:latin typeface="Georgia"/>
                <a:cs typeface="Georgia"/>
              </a:rPr>
              <a:t>Aesthetic</a:t>
            </a:r>
            <a:r>
              <a:rPr lang="es-ES" sz="4000" b="1" dirty="0" smtClean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latin typeface="Georgia"/>
                <a:cs typeface="Georgia"/>
              </a:rPr>
              <a:t>Threshold</a:t>
            </a:r>
            <a:endParaRPr lang="es-ES" sz="4000" b="1" dirty="0">
              <a:solidFill>
                <a:srgbClr val="FFFF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0788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eorgia"/>
                <a:cs typeface="Georgia"/>
              </a:rPr>
              <a:t>Gestalt</a:t>
            </a:r>
            <a:endParaRPr lang="es-ES" b="1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629" y="1600200"/>
            <a:ext cx="5300118" cy="4525963"/>
          </a:xfrm>
        </p:spPr>
        <p:txBody>
          <a:bodyPr/>
          <a:lstStyle/>
          <a:p>
            <a:r>
              <a:rPr lang="es-ES" dirty="0" smtClean="0">
                <a:latin typeface="Georgia"/>
                <a:cs typeface="Georgia"/>
              </a:rPr>
              <a:t>Rudolf </a:t>
            </a:r>
            <a:r>
              <a:rPr lang="es-ES" dirty="0" err="1" smtClean="0">
                <a:latin typeface="Georgia"/>
                <a:cs typeface="Georgia"/>
              </a:rPr>
              <a:t>Arnheim</a:t>
            </a:r>
            <a:r>
              <a:rPr lang="es-ES" dirty="0" smtClean="0">
                <a:latin typeface="Georgia"/>
                <a:cs typeface="Georgia"/>
              </a:rPr>
              <a:t>.</a:t>
            </a:r>
          </a:p>
          <a:p>
            <a:endParaRPr lang="es-ES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s-ES" dirty="0" smtClean="0">
                <a:latin typeface="Georgia"/>
                <a:cs typeface="Georgia"/>
              </a:rPr>
              <a:t>1954 </a:t>
            </a:r>
          </a:p>
          <a:p>
            <a:endParaRPr lang="es-ES" i="1" dirty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s-ES" i="1" dirty="0" smtClean="0">
                <a:latin typeface="Georgia"/>
                <a:cs typeface="Georgia"/>
              </a:rPr>
              <a:t>Art and Visual </a:t>
            </a:r>
            <a:r>
              <a:rPr lang="es-ES" i="1" dirty="0" err="1" smtClean="0">
                <a:latin typeface="Georgia"/>
                <a:cs typeface="Georgia"/>
              </a:rPr>
              <a:t>Perception</a:t>
            </a:r>
            <a:endParaRPr lang="es-ES" i="1" dirty="0" smtClean="0">
              <a:latin typeface="Georgia"/>
              <a:cs typeface="Georgia"/>
            </a:endParaRPr>
          </a:p>
          <a:p>
            <a:endParaRPr lang="es-ES" dirty="0">
              <a:latin typeface="Georgia"/>
              <a:cs typeface="Georgia"/>
            </a:endParaRPr>
          </a:p>
        </p:txBody>
      </p:sp>
      <p:pic>
        <p:nvPicPr>
          <p:cNvPr id="5" name="Imagen 4" descr="Screen Shot 2019-10-21 at 19.2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41" y="847486"/>
            <a:ext cx="2609264" cy="25994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23" y="3028048"/>
            <a:ext cx="2144457" cy="32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eorgia"/>
                <a:cs typeface="Georgia"/>
              </a:rPr>
              <a:t>Gestalt</a:t>
            </a:r>
            <a:endParaRPr lang="es-ES" b="1" dirty="0">
              <a:latin typeface="Georgia"/>
              <a:cs typeface="Georgia"/>
            </a:endParaRPr>
          </a:p>
        </p:txBody>
      </p:sp>
      <p:pic>
        <p:nvPicPr>
          <p:cNvPr id="5" name="Imagen 4" descr="Screen Shot 2019-10-21 at 19.2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83" y="847487"/>
            <a:ext cx="1815722" cy="1808896"/>
          </a:xfrm>
          <a:prstGeom prst="rect">
            <a:avLst/>
          </a:prstGeom>
        </p:spPr>
      </p:pic>
      <p:pic>
        <p:nvPicPr>
          <p:cNvPr id="7" name="Imagen 6" descr="Screen Shot 2019-10-22 at 18.2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600"/>
            <a:ext cx="1511300" cy="1549400"/>
          </a:xfrm>
          <a:prstGeom prst="rect">
            <a:avLst/>
          </a:prstGeom>
        </p:spPr>
      </p:pic>
      <p:pic>
        <p:nvPicPr>
          <p:cNvPr id="9" name="Imagen 8" descr="Screen Shot 2019-10-22 at 18.26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4" y="1625600"/>
            <a:ext cx="1498600" cy="1562100"/>
          </a:xfrm>
          <a:prstGeom prst="rect">
            <a:avLst/>
          </a:prstGeom>
        </p:spPr>
      </p:pic>
      <p:pic>
        <p:nvPicPr>
          <p:cNvPr id="10" name="Imagen 9" descr="Screen Shot 2019-10-22 at 08.28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3480831"/>
            <a:ext cx="3003035" cy="3100192"/>
          </a:xfrm>
          <a:prstGeom prst="rect">
            <a:avLst/>
          </a:prstGeom>
        </p:spPr>
      </p:pic>
      <p:pic>
        <p:nvPicPr>
          <p:cNvPr id="11" name="Imagen 10" descr="Screen Shot 2019-10-22 at 18.28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5" y="2952518"/>
            <a:ext cx="3617770" cy="36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07254" cy="1143000"/>
          </a:xfrm>
        </p:spPr>
        <p:txBody>
          <a:bodyPr/>
          <a:lstStyle/>
          <a:p>
            <a:r>
              <a:rPr lang="es-ES" b="1" dirty="0" smtClean="0">
                <a:latin typeface="Georgia"/>
                <a:cs typeface="Georgia"/>
              </a:rPr>
              <a:t>Daniel </a:t>
            </a:r>
            <a:r>
              <a:rPr lang="es-ES" b="1" dirty="0" err="1" smtClean="0">
                <a:latin typeface="Georgia"/>
                <a:cs typeface="Georgia"/>
              </a:rPr>
              <a:t>Berlyne</a:t>
            </a:r>
            <a:endParaRPr lang="es-ES" b="1" dirty="0">
              <a:latin typeface="Georgia"/>
              <a:cs typeface="Georgia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16627" y="1937109"/>
            <a:ext cx="6479363" cy="30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i="1" dirty="0" err="1" smtClean="0">
                <a:latin typeface="Georgia"/>
                <a:cs typeface="Georgia"/>
              </a:rPr>
              <a:t>Aesthetics</a:t>
            </a:r>
            <a:r>
              <a:rPr lang="es-ES" i="1" dirty="0" smtClean="0">
                <a:latin typeface="Georgia"/>
                <a:cs typeface="Georgia"/>
              </a:rPr>
              <a:t> and </a:t>
            </a:r>
            <a:r>
              <a:rPr lang="es-ES" i="1" dirty="0" err="1" smtClean="0">
                <a:latin typeface="Georgia"/>
                <a:cs typeface="Georgia"/>
              </a:rPr>
              <a:t>Psychobiology</a:t>
            </a:r>
            <a:r>
              <a:rPr lang="es-ES" i="1" dirty="0" smtClean="0">
                <a:latin typeface="Georgia"/>
                <a:cs typeface="Georgia"/>
              </a:rPr>
              <a:t> (1971)</a:t>
            </a:r>
          </a:p>
          <a:p>
            <a:pPr marL="0" indent="0">
              <a:buNone/>
            </a:pPr>
            <a:endParaRPr lang="es-ES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s-ES" dirty="0" err="1" smtClean="0">
                <a:latin typeface="Georgia"/>
                <a:cs typeface="Georgia"/>
              </a:rPr>
              <a:t>Psychobiological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approach</a:t>
            </a:r>
            <a:endParaRPr lang="es-E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s-ES" dirty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s-ES" dirty="0" err="1" smtClean="0">
                <a:latin typeface="Georgia"/>
                <a:cs typeface="Georgia"/>
              </a:rPr>
              <a:t>Importance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Arousal</a:t>
            </a:r>
            <a:endParaRPr lang="es-E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s-E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s-E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s-ES" dirty="0">
              <a:latin typeface="Georgia"/>
              <a:cs typeface="Georgi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48" y="801768"/>
            <a:ext cx="2334059" cy="23340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522" y="3343153"/>
            <a:ext cx="4069711" cy="34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9770" y="2801440"/>
            <a:ext cx="4026518" cy="839746"/>
          </a:xfrm>
        </p:spPr>
        <p:txBody>
          <a:bodyPr>
            <a:noAutofit/>
          </a:bodyPr>
          <a:lstStyle/>
          <a:p>
            <a:r>
              <a:rPr lang="es-ES" sz="5400" b="1" dirty="0" err="1" smtClean="0">
                <a:latin typeface="Georgia"/>
                <a:cs typeface="Georgia"/>
              </a:rPr>
              <a:t>Nowadays</a:t>
            </a:r>
            <a:endParaRPr lang="es-ES" sz="5400" b="1" dirty="0">
              <a:latin typeface="Georgia"/>
              <a:cs typeface="Georgia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28910" y="642440"/>
            <a:ext cx="4582889" cy="83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Georgia"/>
                <a:cs typeface="Georgia"/>
              </a:rPr>
              <a:t>Empirical </a:t>
            </a:r>
            <a:r>
              <a:rPr lang="es-ES" sz="3200" b="1" dirty="0" err="1" smtClean="0">
                <a:latin typeface="Georgia"/>
                <a:cs typeface="Georgia"/>
              </a:rPr>
              <a:t>Aesthetics</a:t>
            </a:r>
            <a:endParaRPr lang="es-ES" sz="3200" b="1" dirty="0">
              <a:latin typeface="Georgia"/>
              <a:cs typeface="Georgia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76600" y="5190586"/>
            <a:ext cx="5321299" cy="83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tx2"/>
                </a:solidFill>
                <a:latin typeface="Georgia"/>
                <a:cs typeface="Georgia"/>
              </a:rPr>
              <a:t>Experimental </a:t>
            </a:r>
            <a:r>
              <a:rPr lang="es-ES" sz="3200" b="1" dirty="0" err="1" smtClean="0">
                <a:solidFill>
                  <a:schemeClr val="tx2"/>
                </a:solidFill>
                <a:latin typeface="Georgia"/>
                <a:cs typeface="Georgia"/>
              </a:rPr>
              <a:t>Aesthetics</a:t>
            </a:r>
            <a:endParaRPr lang="es-ES" sz="3200" b="1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120" y="4187286"/>
            <a:ext cx="5321299" cy="83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1"/>
                </a:solidFill>
                <a:latin typeface="Georgia"/>
                <a:cs typeface="Georgia"/>
              </a:rPr>
              <a:t>Psychology of </a:t>
            </a:r>
            <a:r>
              <a:rPr lang="es-ES" sz="3200" b="1" dirty="0" err="1" smtClean="0">
                <a:solidFill>
                  <a:schemeClr val="accent1"/>
                </a:solidFill>
                <a:latin typeface="Georgia"/>
                <a:cs typeface="Georgia"/>
              </a:rPr>
              <a:t>Aesthetics</a:t>
            </a:r>
            <a:endParaRPr lang="es-ES" sz="3200" b="1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46600" y="1647286"/>
            <a:ext cx="4713819" cy="63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2"/>
                </a:solidFill>
                <a:latin typeface="Georgia"/>
                <a:cs typeface="Georgia"/>
              </a:rPr>
              <a:t>Psychology of Art</a:t>
            </a:r>
            <a:endParaRPr lang="es-ES" sz="3200" b="1" dirty="0">
              <a:solidFill>
                <a:schemeClr val="accent2"/>
              </a:solidFill>
              <a:latin typeface="Georgia"/>
              <a:cs typeface="Georgia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9120" y="2119043"/>
            <a:ext cx="4713819" cy="63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 smtClean="0">
                <a:solidFill>
                  <a:schemeClr val="accent3"/>
                </a:solidFill>
                <a:latin typeface="Georgia"/>
                <a:cs typeface="Georgia"/>
              </a:rPr>
              <a:t>Neuroaesthetics</a:t>
            </a:r>
            <a:endParaRPr lang="es-ES" sz="3200" b="1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3231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36" y="1109226"/>
            <a:ext cx="2641763" cy="39586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142"/>
            <a:ext cx="8229600" cy="1143000"/>
          </a:xfrm>
        </p:spPr>
        <p:txBody>
          <a:bodyPr/>
          <a:lstStyle/>
          <a:p>
            <a:r>
              <a:rPr lang="es-ES" dirty="0" err="1" smtClean="0">
                <a:latin typeface="Georgia"/>
                <a:cs typeface="Georgia"/>
              </a:rPr>
              <a:t>Neuroaesthetics</a:t>
            </a:r>
            <a:endParaRPr lang="es-ES" dirty="0">
              <a:latin typeface="Georgia"/>
              <a:cs typeface="Georgi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491" y="1366957"/>
            <a:ext cx="5257598" cy="496948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Georgia"/>
                <a:cs typeface="Georgia"/>
              </a:rPr>
              <a:t>2002</a:t>
            </a:r>
          </a:p>
          <a:p>
            <a:endParaRPr lang="es-ES" dirty="0" smtClean="0">
              <a:latin typeface="Georgia"/>
              <a:cs typeface="Georgia"/>
            </a:endParaRPr>
          </a:p>
          <a:p>
            <a:r>
              <a:rPr lang="es-ES" dirty="0" err="1" smtClean="0">
                <a:latin typeface="Georgia"/>
                <a:cs typeface="Georgia"/>
              </a:rPr>
              <a:t>Focused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on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the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neurobiological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correlates</a:t>
            </a:r>
            <a:r>
              <a:rPr lang="es-ES" dirty="0" smtClean="0">
                <a:latin typeface="Georgia"/>
                <a:cs typeface="Georgia"/>
              </a:rPr>
              <a:t> of </a:t>
            </a:r>
            <a:r>
              <a:rPr lang="es-ES" dirty="0" err="1" smtClean="0">
                <a:latin typeface="Georgia"/>
                <a:cs typeface="Georgia"/>
              </a:rPr>
              <a:t>aesthetic</a:t>
            </a:r>
            <a:r>
              <a:rPr lang="es-ES" dirty="0" smtClean="0">
                <a:latin typeface="Georgia"/>
                <a:cs typeface="Georgia"/>
              </a:rPr>
              <a:t> </a:t>
            </a:r>
            <a:r>
              <a:rPr lang="es-ES" dirty="0" err="1" smtClean="0">
                <a:latin typeface="Georgia"/>
                <a:cs typeface="Georgia"/>
              </a:rPr>
              <a:t>experience</a:t>
            </a:r>
            <a:r>
              <a:rPr lang="es-ES" dirty="0" smtClean="0">
                <a:latin typeface="Georgia"/>
                <a:cs typeface="Georgia"/>
              </a:rPr>
              <a:t> and </a:t>
            </a:r>
            <a:r>
              <a:rPr lang="es-ES" dirty="0" err="1" smtClean="0">
                <a:latin typeface="Georgia"/>
                <a:cs typeface="Georgia"/>
              </a:rPr>
              <a:t>creativity</a:t>
            </a:r>
            <a:r>
              <a:rPr lang="es-ES" dirty="0" smtClean="0">
                <a:latin typeface="Georgia"/>
                <a:cs typeface="Georgia"/>
              </a:rPr>
              <a:t>.</a:t>
            </a:r>
          </a:p>
          <a:p>
            <a:endParaRPr lang="es-ES" dirty="0" smtClean="0">
              <a:latin typeface="Georgia"/>
              <a:cs typeface="Georgia"/>
            </a:endParaRPr>
          </a:p>
          <a:p>
            <a:r>
              <a:rPr lang="es-ES" dirty="0" smtClean="0">
                <a:latin typeface="Georgia"/>
                <a:cs typeface="Georgia"/>
                <a:hlinkClick r:id="rId3"/>
              </a:rPr>
              <a:t>International Network </a:t>
            </a:r>
            <a:r>
              <a:rPr lang="es-ES" dirty="0" err="1" smtClean="0">
                <a:latin typeface="Georgia"/>
                <a:cs typeface="Georgia"/>
                <a:hlinkClick r:id="rId3"/>
              </a:rPr>
              <a:t>for</a:t>
            </a:r>
            <a:r>
              <a:rPr lang="es-ES" dirty="0" smtClean="0">
                <a:latin typeface="Georgia"/>
                <a:cs typeface="Georgia"/>
                <a:hlinkClick r:id="rId3"/>
              </a:rPr>
              <a:t> </a:t>
            </a:r>
            <a:r>
              <a:rPr lang="es-ES" dirty="0" err="1" smtClean="0">
                <a:latin typeface="Georgia"/>
                <a:cs typeface="Georgia"/>
                <a:hlinkClick r:id="rId3"/>
              </a:rPr>
              <a:t>Neuroaesthetics</a:t>
            </a:r>
            <a:endParaRPr lang="es-ES" dirty="0" smtClean="0">
              <a:latin typeface="Georgia"/>
              <a:cs typeface="Georgia"/>
            </a:endParaRPr>
          </a:p>
          <a:p>
            <a:endParaRPr lang="es-ES" dirty="0">
              <a:latin typeface="Georgia"/>
              <a:cs typeface="Georgia"/>
            </a:endParaRPr>
          </a:p>
        </p:txBody>
      </p:sp>
      <p:pic>
        <p:nvPicPr>
          <p:cNvPr id="6" name="Imagen 5" descr="Screen Shot 2019-10-22 at 21.22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06" y="2576196"/>
            <a:ext cx="6163493" cy="42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6338</TotalTime>
  <Words>359</Words>
  <Application>Microsoft Macintosh PowerPoint</Application>
  <PresentationFormat>Presentación en pantalla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Negro</vt:lpstr>
      <vt:lpstr>Aesthetic Experience and Empirical Aesthetics  </vt:lpstr>
      <vt:lpstr>What is an “aesthetic experience”?</vt:lpstr>
      <vt:lpstr>G. T. Fechner</vt:lpstr>
      <vt:lpstr>Individual Experience</vt:lpstr>
      <vt:lpstr>Gestalt</vt:lpstr>
      <vt:lpstr>Gestalt</vt:lpstr>
      <vt:lpstr>Daniel Berlyne</vt:lpstr>
      <vt:lpstr>Nowadays</vt:lpstr>
      <vt:lpstr>Neuroaesthetics</vt:lpstr>
      <vt:lpstr>International Association of Empirical Aesthetics</vt:lpstr>
      <vt:lpstr>The Visual Science of Art Conference (VSAC)</vt:lpstr>
      <vt:lpstr>Journals</vt:lpstr>
      <vt:lpstr>A few books</vt:lpstr>
      <vt:lpstr>Topics</vt:lpstr>
      <vt:lpstr>Conceptual Foundations</vt:lpstr>
      <vt:lpstr>Methods</vt:lpstr>
      <vt:lpstr>The object 1</vt:lpstr>
      <vt:lpstr>The object 2</vt:lpstr>
      <vt:lpstr>The Person</vt:lpstr>
      <vt:lpstr>The Context</vt:lpstr>
      <vt:lpstr>Applications</vt:lpstr>
      <vt:lpstr>That’s all!</vt:lpstr>
    </vt:vector>
  </TitlesOfParts>
  <Company>Universitat de les Illes Balears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experience, visual preference and  low-level visual properties  </dc:title>
  <dc:creator>Enric  Munar Roca</dc:creator>
  <cp:lastModifiedBy>Enric  Munar Roca</cp:lastModifiedBy>
  <cp:revision>59</cp:revision>
  <dcterms:created xsi:type="dcterms:W3CDTF">2019-10-21T14:59:39Z</dcterms:created>
  <dcterms:modified xsi:type="dcterms:W3CDTF">2019-10-30T11:14:23Z</dcterms:modified>
</cp:coreProperties>
</file>