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7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B0EC-A2B7-EB4B-B2A4-6DFCCF25FC04}" type="datetimeFigureOut">
              <a:rPr lang="es-ES" smtClean="0"/>
              <a:t>28/10/19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46C0-58B6-BC43-9920-E47CDFDFBBCE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B0EC-A2B7-EB4B-B2A4-6DFCCF25FC04}" type="datetimeFigureOut">
              <a:rPr lang="es-ES" smtClean="0"/>
              <a:t>28/10/19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46C0-58B6-BC43-9920-E47CDFDFBBCE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B0EC-A2B7-EB4B-B2A4-6DFCCF25FC04}" type="datetimeFigureOut">
              <a:rPr lang="es-ES" smtClean="0"/>
              <a:t>28/10/19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46C0-58B6-BC43-9920-E47CDFDFBBCE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B0EC-A2B7-EB4B-B2A4-6DFCCF25FC04}" type="datetimeFigureOut">
              <a:rPr lang="es-ES" smtClean="0"/>
              <a:t>28/10/19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46C0-58B6-BC43-9920-E47CDFDFBBCE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B0EC-A2B7-EB4B-B2A4-6DFCCF25FC04}" type="datetimeFigureOut">
              <a:rPr lang="es-ES" smtClean="0"/>
              <a:t>28/10/19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46C0-58B6-BC43-9920-E47CDFDFBBCE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B0EC-A2B7-EB4B-B2A4-6DFCCF25FC04}" type="datetimeFigureOut">
              <a:rPr lang="es-ES" smtClean="0"/>
              <a:t>28/10/19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46C0-58B6-BC43-9920-E47CDFDFBBCE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B0EC-A2B7-EB4B-B2A4-6DFCCF25FC04}" type="datetimeFigureOut">
              <a:rPr lang="es-ES" smtClean="0"/>
              <a:t>28/10/19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46C0-58B6-BC43-9920-E47CDFDFBBCE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B0EC-A2B7-EB4B-B2A4-6DFCCF25FC04}" type="datetimeFigureOut">
              <a:rPr lang="es-ES" smtClean="0"/>
              <a:t>28/10/19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46C0-58B6-BC43-9920-E47CDFDFBBCE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B0EC-A2B7-EB4B-B2A4-6DFCCF25FC04}" type="datetimeFigureOut">
              <a:rPr lang="es-ES" smtClean="0"/>
              <a:t>28/10/19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46C0-58B6-BC43-9920-E47CDFDFBBCE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B0EC-A2B7-EB4B-B2A4-6DFCCF25FC04}" type="datetimeFigureOut">
              <a:rPr lang="es-ES" smtClean="0"/>
              <a:t>28/10/19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46C0-58B6-BC43-9920-E47CDFDFBBCE}" type="slidenum">
              <a:rPr lang="es-ES" smtClean="0"/>
              <a:t>‹Nr.›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B0EC-A2B7-EB4B-B2A4-6DFCCF25FC04}" type="datetimeFigureOut">
              <a:rPr lang="es-ES" smtClean="0"/>
              <a:t>28/10/19</a:t>
            </a:fld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AD46C0-58B6-BC43-9920-E47CDFDFBBCE}" type="slidenum">
              <a:rPr lang="es-ES" smtClean="0"/>
              <a:t>‹Nr.›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6AD46C0-58B6-BC43-9920-E47CDFDFBBCE}" type="slidenum">
              <a:rPr lang="es-ES" smtClean="0"/>
              <a:t>‹Nr.›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DCBB0EC-A2B7-EB4B-B2A4-6DFCCF25FC04}" type="datetimeFigureOut">
              <a:rPr lang="es-ES" smtClean="0"/>
              <a:t>28/10/19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5877" y="1905000"/>
            <a:ext cx="8319757" cy="2593975"/>
          </a:xfrm>
        </p:spPr>
        <p:txBody>
          <a:bodyPr/>
          <a:lstStyle/>
          <a:p>
            <a:r>
              <a:rPr lang="es-ES" sz="5400" dirty="0" err="1" smtClean="0"/>
              <a:t>Preference</a:t>
            </a:r>
            <a:r>
              <a:rPr lang="es-ES" sz="5400" dirty="0" smtClean="0"/>
              <a:t> </a:t>
            </a:r>
            <a:r>
              <a:rPr lang="es-ES" sz="5400" dirty="0" err="1" smtClean="0"/>
              <a:t>for</a:t>
            </a:r>
            <a:r>
              <a:rPr lang="es-ES" sz="5400" dirty="0" smtClean="0"/>
              <a:t> </a:t>
            </a:r>
            <a:r>
              <a:rPr lang="es-ES" sz="5400" dirty="0" err="1" smtClean="0"/>
              <a:t>Curvature</a:t>
            </a:r>
            <a:endParaRPr lang="es-ES" sz="5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5687976"/>
            <a:ext cx="3524297" cy="851982"/>
          </a:xfrm>
        </p:spPr>
        <p:txBody>
          <a:bodyPr>
            <a:normAutofit fontScale="92500"/>
          </a:bodyPr>
          <a:lstStyle/>
          <a:p>
            <a:r>
              <a:rPr lang="es-ES" dirty="0" smtClean="0"/>
              <a:t>Enric Munar</a:t>
            </a:r>
          </a:p>
          <a:p>
            <a:r>
              <a:rPr lang="es-ES" dirty="0" err="1" smtClean="0"/>
              <a:t>University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Balearic</a:t>
            </a:r>
            <a:r>
              <a:rPr lang="es-ES" dirty="0" smtClean="0"/>
              <a:t> </a:t>
            </a:r>
            <a:r>
              <a:rPr lang="es-ES" dirty="0" err="1" smtClean="0"/>
              <a:t>Islands</a:t>
            </a:r>
            <a:endParaRPr lang="es-ES" dirty="0"/>
          </a:p>
        </p:txBody>
      </p:sp>
      <p:pic>
        <p:nvPicPr>
          <p:cNvPr id="4" name="Imagen 3" descr="Logo_EvoCog_20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102" y="5524838"/>
            <a:ext cx="2298498" cy="99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5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3004" y="344061"/>
            <a:ext cx="6055818" cy="1143000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Munroe</a:t>
            </a:r>
            <a:r>
              <a:rPr lang="es-ES" sz="2800" dirty="0" smtClean="0">
                <a:latin typeface="Georgia"/>
                <a:cs typeface="Georgia"/>
              </a:rPr>
              <a:t> (1976)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00397"/>
            <a:ext cx="7501758" cy="416067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s-ES" sz="2000" dirty="0" err="1" smtClean="0">
                <a:latin typeface="Georgia"/>
                <a:cs typeface="Georgia"/>
              </a:rPr>
              <a:t>Asked</a:t>
            </a:r>
            <a:r>
              <a:rPr lang="es-ES" sz="2000" dirty="0" smtClean="0">
                <a:latin typeface="Georgia"/>
                <a:cs typeface="Georgia"/>
              </a:rPr>
              <a:t> 175 </a:t>
            </a:r>
            <a:r>
              <a:rPr lang="es-ES" sz="2000" dirty="0" err="1" smtClean="0">
                <a:latin typeface="Georgia"/>
                <a:cs typeface="Georgia"/>
              </a:rPr>
              <a:t>children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to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select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two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pieces</a:t>
            </a:r>
            <a:r>
              <a:rPr lang="es-ES" sz="2000" dirty="0" smtClean="0">
                <a:latin typeface="Georgia"/>
                <a:cs typeface="Georgia"/>
              </a:rPr>
              <a:t> of </a:t>
            </a:r>
            <a:r>
              <a:rPr lang="es-ES" sz="2000" dirty="0" err="1" smtClean="0">
                <a:latin typeface="Georgia"/>
                <a:cs typeface="Georgia"/>
              </a:rPr>
              <a:t>wrapped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candies</a:t>
            </a:r>
            <a:r>
              <a:rPr lang="es-ES" sz="2000" dirty="0" smtClean="0">
                <a:latin typeface="Georgia"/>
                <a:cs typeface="Georgia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s-ES" sz="2000" dirty="0" err="1" smtClean="0">
                <a:latin typeface="Georgia"/>
                <a:cs typeface="Georgia"/>
              </a:rPr>
              <a:t>There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were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spherical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wrapped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candies</a:t>
            </a:r>
            <a:r>
              <a:rPr lang="es-ES" sz="2000" dirty="0" smtClean="0">
                <a:latin typeface="Georgia"/>
                <a:cs typeface="Georgia"/>
              </a:rPr>
              <a:t> and cube-</a:t>
            </a:r>
            <a:r>
              <a:rPr lang="es-ES" sz="2000" dirty="0" err="1" smtClean="0">
                <a:latin typeface="Georgia"/>
                <a:cs typeface="Georgia"/>
              </a:rPr>
              <a:t>shaped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ones</a:t>
            </a:r>
            <a:r>
              <a:rPr lang="es-ES" sz="2000" dirty="0" smtClean="0">
                <a:latin typeface="Georgia"/>
                <a:cs typeface="Georgia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s-ES" sz="2000" dirty="0" err="1">
                <a:latin typeface="Georgia"/>
                <a:cs typeface="Georgia"/>
              </a:rPr>
              <a:t>B</a:t>
            </a:r>
            <a:r>
              <a:rPr lang="es-ES" sz="2000" dirty="0" err="1" smtClean="0">
                <a:latin typeface="Georgia"/>
                <a:cs typeface="Georgia"/>
              </a:rPr>
              <a:t>oth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sexes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chose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the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spherical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candy</a:t>
            </a:r>
            <a:r>
              <a:rPr lang="es-ES" sz="2000" dirty="0" smtClean="0">
                <a:latin typeface="Georgia"/>
                <a:cs typeface="Georgia"/>
              </a:rPr>
              <a:t> more </a:t>
            </a:r>
            <a:r>
              <a:rPr lang="es-ES" sz="2000" dirty="0" err="1" smtClean="0">
                <a:latin typeface="Georgia"/>
                <a:cs typeface="Georgia"/>
              </a:rPr>
              <a:t>frequently</a:t>
            </a:r>
            <a:r>
              <a:rPr lang="es-ES" sz="2000" dirty="0" smtClean="0">
                <a:latin typeface="Georgia"/>
                <a:cs typeface="Georgia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s-ES" sz="2000" dirty="0" err="1" smtClean="0">
                <a:latin typeface="Georgia"/>
                <a:cs typeface="Georgia"/>
              </a:rPr>
              <a:t>However</a:t>
            </a:r>
            <a:r>
              <a:rPr lang="es-ES" sz="2000" dirty="0" smtClean="0">
                <a:latin typeface="Georgia"/>
                <a:cs typeface="Georgia"/>
              </a:rPr>
              <a:t>, </a:t>
            </a:r>
            <a:r>
              <a:rPr lang="es-ES" sz="2000" dirty="0" err="1" smtClean="0">
                <a:latin typeface="Georgia"/>
                <a:cs typeface="Georgia"/>
              </a:rPr>
              <a:t>girls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chose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it</a:t>
            </a:r>
            <a:r>
              <a:rPr lang="es-ES" sz="2000" dirty="0" smtClean="0">
                <a:latin typeface="Georgia"/>
                <a:cs typeface="Georgia"/>
              </a:rPr>
              <a:t> 83% and </a:t>
            </a:r>
            <a:r>
              <a:rPr lang="es-ES" sz="2000" dirty="0" err="1" smtClean="0">
                <a:latin typeface="Georgia"/>
                <a:cs typeface="Georgia"/>
              </a:rPr>
              <a:t>boys</a:t>
            </a:r>
            <a:r>
              <a:rPr lang="es-ES" sz="2000" dirty="0" smtClean="0">
                <a:latin typeface="Georgia"/>
                <a:cs typeface="Georgia"/>
              </a:rPr>
              <a:t> 57%.</a:t>
            </a:r>
          </a:p>
          <a:p>
            <a:pPr>
              <a:lnSpc>
                <a:spcPct val="200000"/>
              </a:lnSpc>
            </a:pPr>
            <a:r>
              <a:rPr lang="es-ES" sz="2000" dirty="0" err="1" smtClean="0">
                <a:latin typeface="Georgia"/>
                <a:cs typeface="Georgia"/>
              </a:rPr>
              <a:t>Since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then</a:t>
            </a:r>
            <a:r>
              <a:rPr lang="es-ES" sz="2000" dirty="0" smtClean="0">
                <a:latin typeface="Georgia"/>
                <a:cs typeface="Georgia"/>
              </a:rPr>
              <a:t>, </a:t>
            </a:r>
            <a:r>
              <a:rPr lang="es-ES" sz="2000" dirty="0" err="1" smtClean="0">
                <a:latin typeface="Georgia"/>
                <a:cs typeface="Georgia"/>
              </a:rPr>
              <a:t>current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studies</a:t>
            </a:r>
            <a:r>
              <a:rPr lang="es-ES" sz="2000" dirty="0" smtClean="0">
                <a:latin typeface="Georgia"/>
                <a:cs typeface="Georgia"/>
              </a:rPr>
              <a:t> are no </a:t>
            </a:r>
            <a:r>
              <a:rPr lang="es-ES" sz="2000" dirty="0" err="1" smtClean="0">
                <a:latin typeface="Georgia"/>
                <a:cs typeface="Georgia"/>
              </a:rPr>
              <a:t>finding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any</a:t>
            </a:r>
            <a:r>
              <a:rPr lang="es-ES" sz="2000" dirty="0" smtClean="0">
                <a:latin typeface="Georgia"/>
                <a:cs typeface="Georgia"/>
              </a:rPr>
              <a:t> sex </a:t>
            </a:r>
            <a:r>
              <a:rPr lang="es-ES" sz="2000" dirty="0" err="1" smtClean="0">
                <a:latin typeface="Georgia"/>
                <a:cs typeface="Georgia"/>
              </a:rPr>
              <a:t>differences</a:t>
            </a:r>
            <a:r>
              <a:rPr lang="es-ES" sz="2000" dirty="0" smtClean="0">
                <a:latin typeface="Georgia"/>
                <a:cs typeface="Georgia"/>
              </a:rPr>
              <a:t>.</a:t>
            </a:r>
            <a:endParaRPr lang="es-E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1417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8081" y="1208230"/>
            <a:ext cx="1925806" cy="812824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Uher</a:t>
            </a:r>
            <a:r>
              <a:rPr lang="es-ES" sz="2800" dirty="0" smtClean="0">
                <a:latin typeface="Georgia"/>
                <a:cs typeface="Georgia"/>
              </a:rPr>
              <a:t> (1991)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734" y="2640715"/>
            <a:ext cx="2634475" cy="76706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s-ES" sz="2000" dirty="0" smtClean="0">
                <a:latin typeface="Georgia"/>
                <a:cs typeface="Georgia"/>
              </a:rPr>
              <a:t>1,100 </a:t>
            </a:r>
            <a:r>
              <a:rPr lang="es-ES" sz="2000" dirty="0" err="1" smtClean="0">
                <a:latin typeface="Georgia"/>
                <a:cs typeface="Georgia"/>
              </a:rPr>
              <a:t>participants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4" name="Imagen 3" descr="Screen Shot 2019-10-23 at 18.50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09" y="-1"/>
            <a:ext cx="5730512" cy="65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4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799" y="282233"/>
            <a:ext cx="3101071" cy="812824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Aronoff</a:t>
            </a:r>
            <a:r>
              <a:rPr lang="es-ES" sz="2800" dirty="0" smtClean="0">
                <a:latin typeface="Georgia"/>
                <a:cs typeface="Georgia"/>
              </a:rPr>
              <a:t> et al. (1992)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20803"/>
            <a:ext cx="4501275" cy="262709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</a:pPr>
            <a:r>
              <a:rPr lang="es-ES" sz="2000" dirty="0" smtClean="0">
                <a:latin typeface="Georgia"/>
                <a:cs typeface="Georgia"/>
              </a:rPr>
              <a:t>Videotapes of </a:t>
            </a:r>
            <a:r>
              <a:rPr lang="es-ES" sz="2000" dirty="0" err="1" smtClean="0">
                <a:latin typeface="Georgia"/>
                <a:cs typeface="Georgia"/>
              </a:rPr>
              <a:t>classical</a:t>
            </a:r>
            <a:r>
              <a:rPr lang="es-ES" sz="2000" dirty="0" smtClean="0">
                <a:latin typeface="Georgia"/>
                <a:cs typeface="Georgia"/>
              </a:rPr>
              <a:t> ballet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Georgia"/>
                <a:cs typeface="Georgia"/>
              </a:rPr>
              <a:t>Roundness </a:t>
            </a:r>
            <a:r>
              <a:rPr lang="en-US" sz="2000" dirty="0">
                <a:latin typeface="Georgia"/>
                <a:cs typeface="Georgia"/>
              </a:rPr>
              <a:t>was strongly associated with warm </a:t>
            </a:r>
            <a:r>
              <a:rPr lang="en-US" sz="2000" dirty="0" smtClean="0">
                <a:latin typeface="Georgia"/>
                <a:cs typeface="Georgia"/>
              </a:rPr>
              <a:t>characters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Georgia"/>
                <a:cs typeface="Georgia"/>
              </a:rPr>
              <a:t>Angularity </a:t>
            </a:r>
            <a:r>
              <a:rPr lang="en-US" sz="2000" dirty="0">
                <a:latin typeface="Georgia"/>
                <a:cs typeface="Georgia"/>
              </a:rPr>
              <a:t>was strongly associated with threatening characters</a:t>
            </a:r>
            <a:r>
              <a:rPr lang="es-ES" sz="2000" dirty="0">
                <a:latin typeface="Georgia"/>
                <a:cs typeface="Georgia"/>
              </a:rPr>
              <a:t> </a:t>
            </a:r>
          </a:p>
        </p:txBody>
      </p:sp>
      <p:pic>
        <p:nvPicPr>
          <p:cNvPr id="5" name="Imagen 4" descr="Screen Shot 2019-10-23 at 10.11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169" y="0"/>
            <a:ext cx="3644680" cy="4893751"/>
          </a:xfrm>
          <a:prstGeom prst="rect">
            <a:avLst/>
          </a:prstGeom>
        </p:spPr>
      </p:pic>
      <p:pic>
        <p:nvPicPr>
          <p:cNvPr id="6" name="Imagen 5" descr="Screen Shot 2019-10-23 at 19.13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9936"/>
            <a:ext cx="4969634" cy="2788064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110874" y="5301094"/>
            <a:ext cx="3101071" cy="812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dirty="0" err="1" smtClean="0">
                <a:latin typeface="Georgia"/>
                <a:cs typeface="Georgia"/>
              </a:rPr>
              <a:t>Christensen</a:t>
            </a:r>
            <a:r>
              <a:rPr lang="es-ES" sz="2800" dirty="0" smtClean="0">
                <a:latin typeface="Georgia"/>
                <a:cs typeface="Georgia"/>
              </a:rPr>
              <a:t> et al. (2017)</a:t>
            </a:r>
            <a:endParaRPr lang="es-ES" sz="28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0632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8304" y="282233"/>
            <a:ext cx="4282971" cy="812824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Leder</a:t>
            </a:r>
            <a:r>
              <a:rPr lang="es-ES" sz="2800" dirty="0" smtClean="0">
                <a:latin typeface="Georgia"/>
                <a:cs typeface="Georgia"/>
              </a:rPr>
              <a:t> &amp; </a:t>
            </a:r>
            <a:r>
              <a:rPr lang="es-ES" sz="2800" dirty="0" err="1" smtClean="0">
                <a:latin typeface="Georgia"/>
                <a:cs typeface="Georgia"/>
              </a:rPr>
              <a:t>Carbon</a:t>
            </a:r>
            <a:r>
              <a:rPr lang="es-ES" sz="2800" dirty="0" smtClean="0">
                <a:latin typeface="Georgia"/>
                <a:cs typeface="Georgia"/>
              </a:rPr>
              <a:t> (2005)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2313420"/>
            <a:ext cx="3101527" cy="329495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s-ES" sz="2000" dirty="0" err="1" smtClean="0">
                <a:latin typeface="Georgia"/>
                <a:cs typeface="Georgia"/>
              </a:rPr>
              <a:t>To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explain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their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results</a:t>
            </a:r>
            <a:r>
              <a:rPr lang="es-ES" sz="2000" dirty="0" smtClean="0">
                <a:latin typeface="Georgia"/>
                <a:cs typeface="Georgia"/>
              </a:rPr>
              <a:t>, </a:t>
            </a:r>
            <a:r>
              <a:rPr lang="es-ES" sz="2000" dirty="0" err="1" smtClean="0">
                <a:latin typeface="Georgia"/>
                <a:cs typeface="Georgia"/>
              </a:rPr>
              <a:t>they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relied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on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familiarity</a:t>
            </a:r>
            <a:r>
              <a:rPr lang="es-ES" sz="2000" dirty="0" smtClean="0">
                <a:latin typeface="Georgia"/>
                <a:cs typeface="Georgia"/>
              </a:rPr>
              <a:t>, </a:t>
            </a:r>
            <a:r>
              <a:rPr lang="es-ES" sz="2000" dirty="0" err="1" smtClean="0">
                <a:latin typeface="Georgia"/>
                <a:cs typeface="Georgia"/>
              </a:rPr>
              <a:t>mere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exposure</a:t>
            </a:r>
            <a:r>
              <a:rPr lang="es-ES" sz="2000" dirty="0" smtClean="0">
                <a:latin typeface="Georgia"/>
                <a:cs typeface="Georgia"/>
              </a:rPr>
              <a:t> and </a:t>
            </a:r>
            <a:r>
              <a:rPr lang="es-ES" sz="2000" dirty="0" err="1" smtClean="0">
                <a:latin typeface="Georgia"/>
                <a:cs typeface="Georgia"/>
              </a:rPr>
              <a:t>innovativenness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4" name="Imagen 3" descr="Screen Shot 2019-10-23 at 19.37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28" y="1095057"/>
            <a:ext cx="5275493" cy="4770578"/>
          </a:xfrm>
          <a:prstGeom prst="rect">
            <a:avLst/>
          </a:prstGeom>
        </p:spPr>
      </p:pic>
      <p:pic>
        <p:nvPicPr>
          <p:cNvPr id="9" name="Imagen 8" descr="Screen Shot 2019-10-23 at 19.47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37" y="2313420"/>
            <a:ext cx="4194903" cy="2024898"/>
          </a:xfrm>
          <a:prstGeom prst="rect">
            <a:avLst/>
          </a:prstGeom>
        </p:spPr>
      </p:pic>
      <p:pic>
        <p:nvPicPr>
          <p:cNvPr id="10" name="Imagen 9" descr="Screen Shot 2019-10-23 at 19.47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28" y="5258402"/>
            <a:ext cx="5258979" cy="1574447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2" y="5459223"/>
            <a:ext cx="3256508" cy="812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dirty="0" err="1" smtClean="0">
                <a:latin typeface="Georgia"/>
                <a:cs typeface="Georgia"/>
              </a:rPr>
              <a:t>Carbon</a:t>
            </a:r>
            <a:r>
              <a:rPr lang="es-ES" sz="2800" dirty="0" smtClean="0">
                <a:latin typeface="Georgia"/>
                <a:cs typeface="Georgia"/>
              </a:rPr>
              <a:t> (2010)</a:t>
            </a:r>
            <a:endParaRPr lang="es-ES" sz="28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8609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779" y="169060"/>
            <a:ext cx="3893195" cy="812824"/>
          </a:xfrm>
        </p:spPr>
        <p:txBody>
          <a:bodyPr/>
          <a:lstStyle/>
          <a:p>
            <a:pPr algn="ctr"/>
            <a:r>
              <a:rPr lang="es-ES" sz="2800" dirty="0" smtClean="0">
                <a:latin typeface="Georgia"/>
                <a:cs typeface="Georgia"/>
              </a:rPr>
              <a:t>Bar &amp; Neta (2006, 2007)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2313420"/>
            <a:ext cx="3101527" cy="124525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s-ES" sz="2000" dirty="0" err="1" smtClean="0">
                <a:latin typeface="Georgia"/>
                <a:cs typeface="Georgia"/>
              </a:rPr>
              <a:t>Like</a:t>
            </a:r>
            <a:r>
              <a:rPr lang="es-ES" sz="2000" dirty="0" smtClean="0">
                <a:latin typeface="Georgia"/>
                <a:cs typeface="Georgia"/>
              </a:rPr>
              <a:t>/</a:t>
            </a:r>
            <a:r>
              <a:rPr lang="es-ES" sz="2000" dirty="0" err="1" smtClean="0">
                <a:latin typeface="Georgia"/>
                <a:cs typeface="Georgia"/>
              </a:rPr>
              <a:t>dislike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task</a:t>
            </a:r>
            <a:endParaRPr lang="es-E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s-ES" sz="2000" dirty="0" smtClean="0">
                <a:latin typeface="Georgia"/>
                <a:cs typeface="Georgia"/>
              </a:rPr>
              <a:t>A </a:t>
            </a:r>
            <a:r>
              <a:rPr lang="es-ES" sz="2000" dirty="0" err="1" smtClean="0">
                <a:latin typeface="Georgia"/>
                <a:cs typeface="Georgia"/>
              </a:rPr>
              <a:t>fMRI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study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5" name="Imagen 4" descr="Screen Shot 2019-10-23 at 20.44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9" y="1308968"/>
            <a:ext cx="5016783" cy="2454448"/>
          </a:xfrm>
          <a:prstGeom prst="rect">
            <a:avLst/>
          </a:prstGeom>
        </p:spPr>
      </p:pic>
      <p:pic>
        <p:nvPicPr>
          <p:cNvPr id="6" name="Imagen 5" descr="Screen Shot 2019-10-23 at 20.45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06" y="1482980"/>
            <a:ext cx="3913469" cy="2942107"/>
          </a:xfrm>
          <a:prstGeom prst="rect">
            <a:avLst/>
          </a:prstGeom>
        </p:spPr>
      </p:pic>
      <p:pic>
        <p:nvPicPr>
          <p:cNvPr id="7" name="Imagen 6" descr="Screen Shot 2019-10-23 at 20.48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93" y="754490"/>
            <a:ext cx="2838841" cy="6103510"/>
          </a:xfrm>
          <a:prstGeom prst="rect">
            <a:avLst/>
          </a:prstGeom>
        </p:spPr>
      </p:pic>
      <p:sp>
        <p:nvSpPr>
          <p:cNvPr id="12" name="Marcador de contenido 2"/>
          <p:cNvSpPr txBox="1">
            <a:spLocks/>
          </p:cNvSpPr>
          <p:nvPr/>
        </p:nvSpPr>
        <p:spPr>
          <a:xfrm>
            <a:off x="687779" y="5029934"/>
            <a:ext cx="3101527" cy="980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2000" dirty="0" err="1" smtClean="0">
                <a:latin typeface="Georgia"/>
                <a:cs typeface="Georgia"/>
              </a:rPr>
              <a:t>The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threat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hypothesis</a:t>
            </a:r>
            <a:endParaRPr lang="es-E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1808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603" y="362223"/>
            <a:ext cx="3893195" cy="1239321"/>
          </a:xfrm>
        </p:spPr>
        <p:txBody>
          <a:bodyPr/>
          <a:lstStyle/>
          <a:p>
            <a:pPr algn="ctr"/>
            <a:r>
              <a:rPr lang="es-ES" sz="2800" dirty="0" smtClean="0">
                <a:latin typeface="Georgia"/>
                <a:cs typeface="Georgia"/>
              </a:rPr>
              <a:t>Zhang et al. (2006)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8602" y="2401444"/>
            <a:ext cx="3101527" cy="124525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s-ES" sz="2000" dirty="0" err="1" smtClean="0">
                <a:latin typeface="Georgia"/>
                <a:cs typeface="Georgia"/>
              </a:rPr>
              <a:t>With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brand</a:t>
            </a:r>
            <a:r>
              <a:rPr lang="es-ES" sz="2000" dirty="0" smtClean="0">
                <a:latin typeface="Georgia"/>
                <a:cs typeface="Georgia"/>
              </a:rPr>
              <a:t> logos and </a:t>
            </a:r>
            <a:r>
              <a:rPr lang="es-ES" sz="2000" dirty="0" err="1" smtClean="0">
                <a:latin typeface="Georgia"/>
                <a:cs typeface="Georgia"/>
              </a:rPr>
              <a:t>trademarks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391997" y="4791011"/>
            <a:ext cx="7745208" cy="20921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Participants emphasizing </a:t>
            </a:r>
            <a:r>
              <a:rPr lang="en-US" sz="2000" dirty="0">
                <a:latin typeface="Georgia"/>
                <a:cs typeface="Georgia"/>
              </a:rPr>
              <a:t>compromise and </a:t>
            </a:r>
            <a:r>
              <a:rPr lang="en-US" sz="2000" dirty="0" smtClean="0">
                <a:latin typeface="Georgia"/>
                <a:cs typeface="Georgia"/>
              </a:rPr>
              <a:t>collectivism </a:t>
            </a:r>
            <a:r>
              <a:rPr lang="en-US" sz="2000" dirty="0">
                <a:latin typeface="Georgia"/>
                <a:cs typeface="Georgia"/>
              </a:rPr>
              <a:t>perceived curved </a:t>
            </a:r>
            <a:r>
              <a:rPr lang="en-US" sz="2000" dirty="0" smtClean="0">
                <a:latin typeface="Georgia"/>
                <a:cs typeface="Georgia"/>
              </a:rPr>
              <a:t>as </a:t>
            </a:r>
            <a:r>
              <a:rPr lang="en-US" sz="2000" dirty="0">
                <a:latin typeface="Georgia"/>
                <a:cs typeface="Georgia"/>
              </a:rPr>
              <a:t>more attractive than </a:t>
            </a:r>
            <a:r>
              <a:rPr lang="en-US" sz="2000" dirty="0" smtClean="0">
                <a:latin typeface="Georgia"/>
                <a:cs typeface="Georgia"/>
              </a:rPr>
              <a:t>people </a:t>
            </a:r>
            <a:r>
              <a:rPr lang="en-US" sz="2000" dirty="0">
                <a:latin typeface="Georgia"/>
                <a:cs typeface="Georgia"/>
              </a:rPr>
              <a:t>emphasizing confrontation and </a:t>
            </a:r>
            <a:r>
              <a:rPr lang="en-US" sz="2000" dirty="0" smtClean="0">
                <a:latin typeface="Georgia"/>
                <a:cs typeface="Georgia"/>
              </a:rPr>
              <a:t>individualism.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C</a:t>
            </a:r>
            <a:r>
              <a:rPr lang="en-US" sz="2000" dirty="0" smtClean="0">
                <a:latin typeface="Georgia"/>
                <a:cs typeface="Georgia"/>
              </a:rPr>
              <a:t>ountries </a:t>
            </a:r>
            <a:r>
              <a:rPr lang="en-US" sz="2000" dirty="0">
                <a:latin typeface="Georgia"/>
                <a:cs typeface="Georgia"/>
              </a:rPr>
              <a:t>high on collectivism (Hong Kong, Korea, and Japan) tended to use less angular logos than countries high on individualism (United States, Canada, United Kingdom, and Germany).</a:t>
            </a:r>
            <a:r>
              <a:rPr lang="es-ES" sz="2000" dirty="0">
                <a:latin typeface="Georgia"/>
                <a:cs typeface="Georgia"/>
              </a:rPr>
              <a:t> </a:t>
            </a:r>
          </a:p>
        </p:txBody>
      </p:sp>
      <p:pic>
        <p:nvPicPr>
          <p:cNvPr id="4" name="Imagen 3" descr="Screen Shot 2019-10-24 at 09.27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05" y="362223"/>
            <a:ext cx="42291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604" y="362223"/>
            <a:ext cx="3231360" cy="1239321"/>
          </a:xfrm>
        </p:spPr>
        <p:txBody>
          <a:bodyPr/>
          <a:lstStyle/>
          <a:p>
            <a:pPr algn="ctr"/>
            <a:r>
              <a:rPr lang="es-ES" sz="2800" dirty="0" smtClean="0">
                <a:latin typeface="Georgia"/>
                <a:cs typeface="Georgia"/>
              </a:rPr>
              <a:t>Silvia &amp; Barona (2009)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8602" y="1911025"/>
            <a:ext cx="3860031" cy="124525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s-ES" sz="2000" dirty="0" err="1" smtClean="0">
                <a:latin typeface="Georgia"/>
                <a:cs typeface="Georgia"/>
              </a:rPr>
              <a:t>Compared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low</a:t>
            </a:r>
            <a:r>
              <a:rPr lang="es-ES" sz="2000" dirty="0" smtClean="0">
                <a:latin typeface="Georgia"/>
                <a:cs typeface="Georgia"/>
              </a:rPr>
              <a:t> and </a:t>
            </a:r>
            <a:r>
              <a:rPr lang="es-ES" sz="2000" dirty="0" err="1" smtClean="0">
                <a:latin typeface="Georgia"/>
                <a:cs typeface="Georgia"/>
              </a:rPr>
              <a:t>high</a:t>
            </a:r>
            <a:r>
              <a:rPr lang="es-ES" sz="2000" dirty="0" err="1">
                <a:latin typeface="Georgia"/>
                <a:cs typeface="Georgia"/>
              </a:rPr>
              <a:t>-</a:t>
            </a:r>
            <a:r>
              <a:rPr lang="es-ES" sz="2000" dirty="0" err="1" smtClean="0">
                <a:latin typeface="Georgia"/>
                <a:cs typeface="Georgia"/>
              </a:rPr>
              <a:t>expertise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participants</a:t>
            </a:r>
            <a:r>
              <a:rPr lang="es-ES" sz="2000" dirty="0" smtClean="0">
                <a:latin typeface="Georgia"/>
                <a:cs typeface="Georgia"/>
              </a:rPr>
              <a:t> in </a:t>
            </a:r>
            <a:r>
              <a:rPr lang="es-ES" sz="2000" dirty="0" err="1" smtClean="0">
                <a:latin typeface="Georgia"/>
                <a:cs typeface="Georgia"/>
              </a:rPr>
              <a:t>arts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188604" y="3535211"/>
            <a:ext cx="4048633" cy="333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2000" dirty="0" err="1" smtClean="0">
                <a:latin typeface="Georgia"/>
                <a:cs typeface="Georgia"/>
              </a:rPr>
              <a:t>With</a:t>
            </a:r>
            <a:r>
              <a:rPr lang="es-ES" sz="2000" dirty="0" smtClean="0">
                <a:latin typeface="Georgia"/>
                <a:cs typeface="Georgia"/>
              </a:rPr>
              <a:t> more </a:t>
            </a:r>
            <a:r>
              <a:rPr lang="es-ES" sz="2000" dirty="0" err="1" smtClean="0">
                <a:latin typeface="Georgia"/>
                <a:cs typeface="Georgia"/>
              </a:rPr>
              <a:t>conventional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stimuli</a:t>
            </a:r>
            <a:r>
              <a:rPr lang="es-ES" sz="2000" dirty="0" smtClean="0">
                <a:latin typeface="Georgia"/>
                <a:cs typeface="Georgia"/>
              </a:rPr>
              <a:t>, </a:t>
            </a:r>
            <a:r>
              <a:rPr lang="es-ES" sz="2000" dirty="0" err="1" smtClean="0">
                <a:latin typeface="Georgia"/>
                <a:cs typeface="Georgia"/>
              </a:rPr>
              <a:t>only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low-expertise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participants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showed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the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effect</a:t>
            </a:r>
            <a:endParaRPr lang="es-E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endParaRPr lang="es-E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s-ES" sz="2000" dirty="0" err="1" smtClean="0">
                <a:latin typeface="Georgia"/>
                <a:cs typeface="Georgia"/>
              </a:rPr>
              <a:t>With</a:t>
            </a:r>
            <a:r>
              <a:rPr lang="es-ES" sz="2000" dirty="0" smtClean="0">
                <a:latin typeface="Georgia"/>
                <a:cs typeface="Georgia"/>
              </a:rPr>
              <a:t> novel-</a:t>
            </a:r>
            <a:r>
              <a:rPr lang="es-ES" sz="2000" dirty="0" err="1" smtClean="0">
                <a:latin typeface="Georgia"/>
                <a:cs typeface="Georgia"/>
              </a:rPr>
              <a:t>complex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stimuli</a:t>
            </a:r>
            <a:r>
              <a:rPr lang="es-ES" sz="2000" dirty="0" smtClean="0">
                <a:latin typeface="Georgia"/>
                <a:cs typeface="Georgia"/>
              </a:rPr>
              <a:t>, </a:t>
            </a:r>
            <a:r>
              <a:rPr lang="es-ES" sz="2000" dirty="0" err="1" smtClean="0">
                <a:latin typeface="Georgia"/>
                <a:cs typeface="Georgia"/>
              </a:rPr>
              <a:t>only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high-expertise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participants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showed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the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effect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8" name="Imagen 7" descr="Screen Shot 2019-10-24 at 10.11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904" y="88024"/>
            <a:ext cx="1735081" cy="3973647"/>
          </a:xfrm>
          <a:prstGeom prst="rect">
            <a:avLst/>
          </a:prstGeom>
        </p:spPr>
      </p:pic>
      <p:pic>
        <p:nvPicPr>
          <p:cNvPr id="9" name="Imagen 8" descr="Screen Shot 2019-10-24 at 10.11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01" y="88024"/>
            <a:ext cx="1727673" cy="3973647"/>
          </a:xfrm>
          <a:prstGeom prst="rect">
            <a:avLst/>
          </a:prstGeom>
        </p:spPr>
      </p:pic>
      <p:pic>
        <p:nvPicPr>
          <p:cNvPr id="11" name="Imagen 10" descr="Screen Shot 2019-10-24 at 10.08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76" y="3734727"/>
            <a:ext cx="2898171" cy="3005150"/>
          </a:xfrm>
          <a:prstGeom prst="rect">
            <a:avLst/>
          </a:prstGeom>
        </p:spPr>
      </p:pic>
      <p:pic>
        <p:nvPicPr>
          <p:cNvPr id="13" name="Imagen 12" descr="Screen Shot 2019-10-24 at 10.09.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145" y="4249956"/>
            <a:ext cx="3435679" cy="1973688"/>
          </a:xfrm>
          <a:prstGeom prst="rect">
            <a:avLst/>
          </a:prstGeom>
        </p:spPr>
      </p:pic>
      <p:pic>
        <p:nvPicPr>
          <p:cNvPr id="14" name="Imagen 13" descr="Screen Shot 2019-10-24 at 10.14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44" y="819392"/>
            <a:ext cx="2861590" cy="24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9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604" y="362223"/>
            <a:ext cx="3231360" cy="1239321"/>
          </a:xfrm>
        </p:spPr>
        <p:txBody>
          <a:bodyPr/>
          <a:lstStyle/>
          <a:p>
            <a:pPr algn="ctr"/>
            <a:r>
              <a:rPr lang="es-ES" sz="2800" dirty="0" smtClean="0">
                <a:latin typeface="Georgia"/>
                <a:cs typeface="Georgia"/>
              </a:rPr>
              <a:t>Amir et al. (2011)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601544"/>
            <a:ext cx="4048633" cy="1944559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s-ES" sz="2000" dirty="0" err="1" smtClean="0">
                <a:latin typeface="Georgia"/>
                <a:cs typeface="Georgia"/>
              </a:rPr>
              <a:t>Eye-tracker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experiment</a:t>
            </a:r>
            <a:r>
              <a:rPr lang="es-ES" sz="2000" dirty="0" smtClean="0">
                <a:latin typeface="Georgia"/>
                <a:cs typeface="Georgia"/>
              </a:rPr>
              <a:t> (2 </a:t>
            </a:r>
            <a:r>
              <a:rPr lang="es-ES" sz="2000" dirty="0" err="1" smtClean="0">
                <a:latin typeface="Georgia"/>
                <a:cs typeface="Georgia"/>
              </a:rPr>
              <a:t>stimuli</a:t>
            </a:r>
            <a:r>
              <a:rPr lang="es-ES" sz="2000" dirty="0" smtClean="0">
                <a:latin typeface="Georgia"/>
                <a:cs typeface="Georgia"/>
              </a:rPr>
              <a:t> at </a:t>
            </a:r>
            <a:r>
              <a:rPr lang="es-ES" sz="2000" dirty="0" err="1" smtClean="0">
                <a:latin typeface="Georgia"/>
                <a:cs typeface="Georgia"/>
              </a:rPr>
              <a:t>the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same</a:t>
            </a:r>
            <a:r>
              <a:rPr lang="es-ES" sz="2000" dirty="0" smtClean="0">
                <a:latin typeface="Georgia"/>
                <a:cs typeface="Georgia"/>
              </a:rPr>
              <a:t> time) </a:t>
            </a:r>
            <a:r>
              <a:rPr lang="es-ES" sz="2000" dirty="0" err="1" smtClean="0">
                <a:latin typeface="Georgia"/>
                <a:cs typeface="Georgia"/>
              </a:rPr>
              <a:t>with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adults</a:t>
            </a:r>
            <a:r>
              <a:rPr lang="es-ES" sz="2000" dirty="0" smtClean="0">
                <a:latin typeface="Georgia"/>
                <a:cs typeface="Georgia"/>
              </a:rPr>
              <a:t> and </a:t>
            </a:r>
            <a:r>
              <a:rPr lang="es-ES" sz="2000" dirty="0" err="1" smtClean="0">
                <a:latin typeface="Georgia"/>
                <a:cs typeface="Georgia"/>
              </a:rPr>
              <a:t>infants</a:t>
            </a:r>
            <a:r>
              <a:rPr lang="es-ES" sz="2000" dirty="0" smtClean="0">
                <a:latin typeface="Georgia"/>
                <a:cs typeface="Georgia"/>
              </a:rPr>
              <a:t> (5 </a:t>
            </a:r>
            <a:r>
              <a:rPr lang="es-ES" sz="2000" dirty="0" err="1" smtClean="0">
                <a:latin typeface="Georgia"/>
                <a:cs typeface="Georgia"/>
              </a:rPr>
              <a:t>m.y.o</a:t>
            </a:r>
            <a:r>
              <a:rPr lang="es-ES" sz="2000" dirty="0" smtClean="0">
                <a:latin typeface="Georgia"/>
                <a:cs typeface="Georgia"/>
              </a:rPr>
              <a:t>.)</a:t>
            </a:r>
          </a:p>
          <a:p>
            <a:pPr>
              <a:lnSpc>
                <a:spcPct val="120000"/>
              </a:lnSpc>
            </a:pPr>
            <a:r>
              <a:rPr lang="es-ES" sz="2000" dirty="0" err="1" smtClean="0">
                <a:latin typeface="Georgia"/>
                <a:cs typeface="Georgia"/>
              </a:rPr>
              <a:t>fMRI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study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only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adults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with</a:t>
            </a:r>
            <a:r>
              <a:rPr lang="es-ES" sz="2000" dirty="0" smtClean="0">
                <a:latin typeface="Georgia"/>
                <a:cs typeface="Georgia"/>
              </a:rPr>
              <a:t> 1 </a:t>
            </a:r>
            <a:r>
              <a:rPr lang="es-ES" sz="2000" dirty="0" err="1" smtClean="0">
                <a:latin typeface="Georgia"/>
                <a:cs typeface="Georgia"/>
              </a:rPr>
              <a:t>stimuli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188604" y="3986222"/>
            <a:ext cx="4048633" cy="24049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A</a:t>
            </a:r>
            <a:r>
              <a:rPr lang="en-US" sz="2000" dirty="0" smtClean="0">
                <a:latin typeface="Georgia"/>
                <a:cs typeface="Georgia"/>
              </a:rPr>
              <a:t>dults </a:t>
            </a:r>
            <a:r>
              <a:rPr lang="en-US" sz="2000" dirty="0">
                <a:latin typeface="Georgia"/>
                <a:cs typeface="Georgia"/>
              </a:rPr>
              <a:t>and infants looked first, and adults looked longer, at curved </a:t>
            </a:r>
            <a:r>
              <a:rPr lang="en-US" sz="2000" dirty="0" err="1" smtClean="0">
                <a:latin typeface="Georgia"/>
                <a:cs typeface="Georgia"/>
              </a:rPr>
              <a:t>geons</a:t>
            </a:r>
            <a:r>
              <a:rPr lang="en-US" sz="2000" dirty="0" smtClean="0">
                <a:latin typeface="Georgia"/>
                <a:cs typeface="Georgia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C</a:t>
            </a:r>
            <a:r>
              <a:rPr lang="en-US" sz="2000" dirty="0" smtClean="0">
                <a:latin typeface="Georgia"/>
                <a:cs typeface="Georgia"/>
              </a:rPr>
              <a:t>urved </a:t>
            </a:r>
            <a:r>
              <a:rPr lang="en-US" sz="2000" dirty="0" err="1">
                <a:latin typeface="Georgia"/>
                <a:cs typeface="Georgia"/>
              </a:rPr>
              <a:t>geons</a:t>
            </a:r>
            <a:r>
              <a:rPr lang="en-US" sz="2000" dirty="0">
                <a:latin typeface="Georgia"/>
                <a:cs typeface="Georgia"/>
              </a:rPr>
              <a:t> produced great </a:t>
            </a:r>
            <a:r>
              <a:rPr lang="en-US" sz="2000" dirty="0" smtClean="0">
                <a:latin typeface="Georgia"/>
                <a:cs typeface="Georgia"/>
              </a:rPr>
              <a:t>BOLD </a:t>
            </a:r>
            <a:r>
              <a:rPr lang="en-US" sz="2000" dirty="0">
                <a:latin typeface="Georgia"/>
                <a:cs typeface="Georgia"/>
              </a:rPr>
              <a:t>activity </a:t>
            </a:r>
            <a:r>
              <a:rPr lang="en-US" sz="2000" dirty="0" smtClean="0">
                <a:latin typeface="Georgia"/>
                <a:cs typeface="Georgia"/>
              </a:rPr>
              <a:t>in</a:t>
            </a:r>
            <a:r>
              <a:rPr lang="en-US" sz="2000" dirty="0">
                <a:latin typeface="Georgia"/>
                <a:cs typeface="Georgia"/>
              </a:rPr>
              <a:t> </a:t>
            </a:r>
            <a:r>
              <a:rPr lang="en-US" sz="2000" dirty="0" smtClean="0">
                <a:latin typeface="Georgia"/>
                <a:cs typeface="Georgia"/>
              </a:rPr>
              <a:t>Lateral Occipital </a:t>
            </a:r>
            <a:r>
              <a:rPr lang="en-US" sz="2000" dirty="0">
                <a:latin typeface="Georgia"/>
                <a:cs typeface="Georgia"/>
              </a:rPr>
              <a:t>C</a:t>
            </a:r>
            <a:r>
              <a:rPr lang="en-US" sz="2000" dirty="0" smtClean="0">
                <a:latin typeface="Georgia"/>
                <a:cs typeface="Georgia"/>
              </a:rPr>
              <a:t>ortex </a:t>
            </a:r>
            <a:r>
              <a:rPr lang="en-US" sz="2000" dirty="0">
                <a:latin typeface="Georgia"/>
                <a:cs typeface="Georgia"/>
              </a:rPr>
              <a:t>and P</a:t>
            </a:r>
            <a:r>
              <a:rPr lang="en-US" sz="2000" dirty="0" smtClean="0">
                <a:latin typeface="Georgia"/>
                <a:cs typeface="Georgia"/>
              </a:rPr>
              <a:t>osterior </a:t>
            </a:r>
            <a:r>
              <a:rPr lang="en-US" sz="2000" dirty="0">
                <a:latin typeface="Georgia"/>
                <a:cs typeface="Georgia"/>
              </a:rPr>
              <a:t>F</a:t>
            </a:r>
            <a:r>
              <a:rPr lang="en-US" sz="2000" dirty="0" smtClean="0">
                <a:latin typeface="Georgia"/>
                <a:cs typeface="Georgia"/>
              </a:rPr>
              <a:t>usiform </a:t>
            </a:r>
            <a:r>
              <a:rPr lang="en-US" sz="2000" dirty="0" err="1">
                <a:latin typeface="Georgia"/>
                <a:cs typeface="Georgia"/>
              </a:rPr>
              <a:t>G</a:t>
            </a:r>
            <a:r>
              <a:rPr lang="en-US" sz="2000" dirty="0" err="1" smtClean="0">
                <a:latin typeface="Georgia"/>
                <a:cs typeface="Georgia"/>
              </a:rPr>
              <a:t>yrus</a:t>
            </a:r>
            <a:r>
              <a:rPr lang="en-US" sz="2000" dirty="0">
                <a:latin typeface="Georgia"/>
                <a:cs typeface="Georgia"/>
              </a:rPr>
              <a:t>. 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5" name="Imagen 4" descr="Screen Shot 2019-10-24 at 10.56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44" y="0"/>
            <a:ext cx="4636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4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658" y="186175"/>
            <a:ext cx="6626175" cy="1239321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Leder</a:t>
            </a:r>
            <a:r>
              <a:rPr lang="es-ES" sz="2800" dirty="0" smtClean="0">
                <a:latin typeface="Georgia"/>
                <a:cs typeface="Georgia"/>
              </a:rPr>
              <a:t>, </a:t>
            </a:r>
            <a:r>
              <a:rPr lang="es-ES" sz="2800" dirty="0" err="1" smtClean="0">
                <a:latin typeface="Georgia"/>
                <a:cs typeface="Georgia"/>
              </a:rPr>
              <a:t>Tinio</a:t>
            </a:r>
            <a:r>
              <a:rPr lang="es-ES" sz="2800" dirty="0" smtClean="0">
                <a:latin typeface="Georgia"/>
                <a:cs typeface="Georgia"/>
              </a:rPr>
              <a:t> &amp; Bar (2011)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1761" y="1433528"/>
            <a:ext cx="7808077" cy="84251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H</a:t>
            </a:r>
            <a:r>
              <a:rPr lang="en-US" sz="2000" dirty="0" smtClean="0"/>
              <a:t>ypothesized that </a:t>
            </a:r>
            <a:r>
              <a:rPr lang="en-US" sz="2000" dirty="0"/>
              <a:t>the negative valence could </a:t>
            </a:r>
            <a:r>
              <a:rPr lang="en-US" sz="2000" dirty="0" smtClean="0"/>
              <a:t>override </a:t>
            </a:r>
            <a:r>
              <a:rPr lang="en-US" sz="2000" dirty="0"/>
              <a:t>positive cues such as the </a:t>
            </a:r>
            <a:r>
              <a:rPr lang="en-US" sz="2000" dirty="0" smtClean="0"/>
              <a:t>curvature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188604" y="4891610"/>
            <a:ext cx="7921234" cy="1499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/>
              <a:t>C</a:t>
            </a:r>
            <a:r>
              <a:rPr lang="en-US" sz="1600" dirty="0" smtClean="0"/>
              <a:t>urved </a:t>
            </a:r>
            <a:r>
              <a:rPr lang="en-US" sz="1600" dirty="0"/>
              <a:t>stimuli were preferred to sharp ones, but only when the objects had a positive or neutral valence. </a:t>
            </a:r>
            <a:endParaRPr lang="en-US" sz="1600" dirty="0" smtClean="0"/>
          </a:p>
          <a:p>
            <a:pPr>
              <a:lnSpc>
                <a:spcPct val="120000"/>
              </a:lnSpc>
            </a:pPr>
            <a:r>
              <a:rPr lang="en-US" sz="1600" dirty="0" smtClean="0"/>
              <a:t>They </a:t>
            </a:r>
            <a:r>
              <a:rPr lang="en-US" sz="1600" dirty="0"/>
              <a:t>argued that this showed </a:t>
            </a:r>
            <a:r>
              <a:rPr lang="en-US" sz="1600" dirty="0" smtClean="0"/>
              <a:t>that </a:t>
            </a:r>
            <a:r>
              <a:rPr lang="en-US" sz="1600" dirty="0"/>
              <a:t>semantic evaluation takes precedence over the evaluation of contour, overriding the effects </a:t>
            </a:r>
            <a:r>
              <a:rPr lang="en-US" sz="1600" dirty="0" smtClean="0"/>
              <a:t>of preference for curvature.</a:t>
            </a:r>
            <a:r>
              <a:rPr lang="es-ES" sz="1600" dirty="0" smtClean="0"/>
              <a:t> 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4" name="Imagen 3" descr="Screen Shot 2019-10-24 at 11.12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61" y="2395662"/>
            <a:ext cx="4914900" cy="1244600"/>
          </a:xfrm>
          <a:prstGeom prst="rect">
            <a:avLst/>
          </a:prstGeom>
        </p:spPr>
      </p:pic>
      <p:pic>
        <p:nvPicPr>
          <p:cNvPr id="6" name="Imagen 5" descr="Screen Shot 2019-10-24 at 11.16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11" y="2023030"/>
            <a:ext cx="3548840" cy="26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52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659" y="186175"/>
            <a:ext cx="4186938" cy="1239321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Westerman</a:t>
            </a:r>
            <a:r>
              <a:rPr lang="es-ES" sz="2800" dirty="0" smtClean="0">
                <a:latin typeface="Georgia"/>
                <a:cs typeface="Georgia"/>
              </a:rPr>
              <a:t> et al. (2012)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1761" y="1551240"/>
            <a:ext cx="4740170" cy="172275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Tested the congruence of the product and preference for curvature on logos and packages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188604" y="3244306"/>
            <a:ext cx="4702446" cy="3499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latin typeface="Georgia"/>
                <a:cs typeface="Georgia"/>
              </a:rPr>
              <a:t>They found </a:t>
            </a:r>
            <a:r>
              <a:rPr lang="en-US" sz="1800" dirty="0">
                <a:latin typeface="Georgia"/>
                <a:cs typeface="Georgia"/>
              </a:rPr>
              <a:t>no beneficial effect of semantic congruence associated with using angular and round </a:t>
            </a:r>
            <a:r>
              <a:rPr lang="en-US" sz="1800" dirty="0" smtClean="0">
                <a:latin typeface="Georgia"/>
                <a:cs typeface="Georgia"/>
              </a:rPr>
              <a:t>shapes</a:t>
            </a:r>
            <a:endParaRPr lang="en-US" sz="1800" dirty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n-US" sz="1800" dirty="0">
                <a:latin typeface="Georgia"/>
                <a:cs typeface="Georgia"/>
              </a:rPr>
              <a:t>P</a:t>
            </a:r>
            <a:r>
              <a:rPr lang="en-US" sz="1800" dirty="0" smtClean="0">
                <a:latin typeface="Georgia"/>
                <a:cs typeface="Georgia"/>
              </a:rPr>
              <a:t>reference </a:t>
            </a:r>
            <a:r>
              <a:rPr lang="en-US" sz="1800" dirty="0">
                <a:latin typeface="Georgia"/>
                <a:cs typeface="Georgia"/>
              </a:rPr>
              <a:t>for curved designs for </a:t>
            </a:r>
            <a:r>
              <a:rPr lang="en-US" sz="1800" dirty="0" smtClean="0">
                <a:latin typeface="Georgia"/>
                <a:cs typeface="Georgia"/>
              </a:rPr>
              <a:t>different </a:t>
            </a:r>
            <a:r>
              <a:rPr lang="en-US" sz="1800" dirty="0">
                <a:latin typeface="Georgia"/>
                <a:cs typeface="Georgia"/>
              </a:rPr>
              <a:t>products (chocolate, water, and bleach) and different packaging designs (box vs. bottle)</a:t>
            </a:r>
            <a:r>
              <a:rPr lang="en-US" sz="1800" dirty="0" smtClean="0">
                <a:latin typeface="Georgia"/>
                <a:cs typeface="Georgia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Georgia"/>
                <a:cs typeface="Georgia"/>
              </a:rPr>
              <a:t>P</a:t>
            </a:r>
            <a:r>
              <a:rPr lang="en-US" sz="1800" dirty="0" smtClean="0">
                <a:latin typeface="Georgia"/>
                <a:cs typeface="Georgia"/>
              </a:rPr>
              <a:t>reference </a:t>
            </a:r>
            <a:r>
              <a:rPr lang="en-US" sz="1800" dirty="0">
                <a:latin typeface="Georgia"/>
                <a:cs typeface="Georgia"/>
              </a:rPr>
              <a:t>for curved designs </a:t>
            </a:r>
            <a:r>
              <a:rPr lang="en-US" sz="1800" dirty="0" smtClean="0">
                <a:latin typeface="Georgia"/>
                <a:cs typeface="Georgia"/>
              </a:rPr>
              <a:t>was </a:t>
            </a:r>
            <a:r>
              <a:rPr lang="en-US" sz="1800" dirty="0">
                <a:latin typeface="Georgia"/>
                <a:cs typeface="Georgia"/>
              </a:rPr>
              <a:t>extended to self-report purchase likelihood</a:t>
            </a:r>
            <a:r>
              <a:rPr lang="en-US" sz="1800" dirty="0" smtClean="0">
                <a:latin typeface="Georgia"/>
                <a:cs typeface="Georgia"/>
              </a:rPr>
              <a:t>.</a:t>
            </a:r>
            <a:endParaRPr lang="es-ES" sz="1800" dirty="0">
              <a:latin typeface="Georgia"/>
              <a:cs typeface="Georgia"/>
            </a:endParaRPr>
          </a:p>
        </p:txBody>
      </p:sp>
      <p:pic>
        <p:nvPicPr>
          <p:cNvPr id="5" name="Imagen 4" descr="Screen Shot 2019-10-24 at 11.26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94" y="186176"/>
            <a:ext cx="2660843" cy="2512690"/>
          </a:xfrm>
          <a:prstGeom prst="rect">
            <a:avLst/>
          </a:prstGeom>
        </p:spPr>
      </p:pic>
      <p:pic>
        <p:nvPicPr>
          <p:cNvPr id="7" name="Imagen 6" descr="Screen Shot 2019-10-24 at 11.27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64" y="2663813"/>
            <a:ext cx="3129566" cy="407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5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78180"/>
            <a:ext cx="7620000" cy="4422619"/>
          </a:xfrm>
        </p:spPr>
        <p:txBody>
          <a:bodyPr/>
          <a:lstStyle/>
          <a:p>
            <a:r>
              <a:rPr lang="es-ES" dirty="0" smtClean="0">
                <a:latin typeface="Georgia"/>
                <a:cs typeface="Georgia"/>
              </a:rPr>
              <a:t>Visual </a:t>
            </a:r>
            <a:r>
              <a:rPr lang="es-ES" dirty="0" err="1" smtClean="0">
                <a:latin typeface="Georgia"/>
                <a:cs typeface="Georgia"/>
              </a:rPr>
              <a:t>preference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based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on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low-level</a:t>
            </a:r>
            <a:r>
              <a:rPr lang="es-ES" dirty="0" smtClean="0">
                <a:latin typeface="Georgia"/>
                <a:cs typeface="Georgia"/>
              </a:rPr>
              <a:t> visual </a:t>
            </a:r>
            <a:r>
              <a:rPr lang="es-ES" dirty="0" err="1" smtClean="0">
                <a:latin typeface="Georgia"/>
                <a:cs typeface="Georgia"/>
              </a:rPr>
              <a:t>properties</a:t>
            </a:r>
            <a:r>
              <a:rPr lang="es-ES" dirty="0" smtClean="0">
                <a:latin typeface="Georgia"/>
                <a:cs typeface="Georgia"/>
              </a:rPr>
              <a:t>.</a:t>
            </a:r>
          </a:p>
          <a:p>
            <a:endParaRPr lang="es-ES" dirty="0">
              <a:latin typeface="Georgia"/>
              <a:cs typeface="Georgia"/>
            </a:endParaRPr>
          </a:p>
          <a:p>
            <a:r>
              <a:rPr lang="es-ES" dirty="0" smtClean="0">
                <a:latin typeface="Georgia"/>
                <a:cs typeface="Georgia"/>
              </a:rPr>
              <a:t>Balance, </a:t>
            </a:r>
            <a:r>
              <a:rPr lang="es-ES" dirty="0" err="1" smtClean="0">
                <a:latin typeface="Georgia"/>
                <a:cs typeface="Georgia"/>
              </a:rPr>
              <a:t>Brightness</a:t>
            </a:r>
            <a:r>
              <a:rPr lang="es-ES" dirty="0" smtClean="0">
                <a:latin typeface="Georgia"/>
                <a:cs typeface="Georgia"/>
              </a:rPr>
              <a:t>, </a:t>
            </a:r>
            <a:r>
              <a:rPr lang="es-ES" dirty="0" err="1" smtClean="0">
                <a:latin typeface="Georgia"/>
                <a:cs typeface="Georgia"/>
              </a:rPr>
              <a:t>Contrast</a:t>
            </a:r>
            <a:r>
              <a:rPr lang="es-ES" dirty="0" smtClean="0">
                <a:latin typeface="Georgia"/>
                <a:cs typeface="Georgia"/>
              </a:rPr>
              <a:t>, </a:t>
            </a:r>
            <a:r>
              <a:rPr lang="es-ES" dirty="0" err="1" smtClean="0">
                <a:latin typeface="Georgia"/>
                <a:cs typeface="Georgia"/>
              </a:rPr>
              <a:t>Curvature</a:t>
            </a:r>
            <a:r>
              <a:rPr lang="es-ES" dirty="0" smtClean="0">
                <a:latin typeface="Georgia"/>
                <a:cs typeface="Georgia"/>
              </a:rPr>
              <a:t>, </a:t>
            </a:r>
            <a:r>
              <a:rPr lang="es-ES" dirty="0" err="1" smtClean="0">
                <a:latin typeface="Georgia"/>
                <a:cs typeface="Georgia"/>
              </a:rPr>
              <a:t>Proportion</a:t>
            </a:r>
            <a:r>
              <a:rPr lang="es-ES" dirty="0" smtClean="0">
                <a:latin typeface="Georgia"/>
                <a:cs typeface="Georgia"/>
              </a:rPr>
              <a:t>, </a:t>
            </a:r>
            <a:r>
              <a:rPr lang="es-ES" dirty="0" err="1" smtClean="0">
                <a:latin typeface="Georgia"/>
                <a:cs typeface="Georgia"/>
              </a:rPr>
              <a:t>Self-similarity</a:t>
            </a:r>
            <a:r>
              <a:rPr lang="es-ES" dirty="0" smtClean="0">
                <a:latin typeface="Georgia"/>
                <a:cs typeface="Georgia"/>
              </a:rPr>
              <a:t>, </a:t>
            </a:r>
            <a:r>
              <a:rPr lang="es-ES" dirty="0" err="1">
                <a:latin typeface="Georgia"/>
                <a:cs typeface="Georgia"/>
              </a:rPr>
              <a:t>S</a:t>
            </a:r>
            <a:r>
              <a:rPr lang="es-ES" dirty="0" err="1" smtClean="0">
                <a:latin typeface="Georgia"/>
                <a:cs typeface="Georgia"/>
              </a:rPr>
              <a:t>ymmetry</a:t>
            </a:r>
            <a:r>
              <a:rPr lang="es-ES" dirty="0" smtClean="0">
                <a:latin typeface="Georgia"/>
                <a:cs typeface="Georgia"/>
              </a:rPr>
              <a:t>, </a:t>
            </a:r>
            <a:r>
              <a:rPr lang="es-ES" dirty="0" err="1" smtClean="0">
                <a:latin typeface="Georgia"/>
                <a:cs typeface="Georgia"/>
              </a:rPr>
              <a:t>maybe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others</a:t>
            </a:r>
            <a:r>
              <a:rPr lang="es-ES" dirty="0" smtClean="0">
                <a:latin typeface="Georgia"/>
                <a:cs typeface="Georgia"/>
              </a:rPr>
              <a:t>.</a:t>
            </a:r>
          </a:p>
          <a:p>
            <a:endParaRPr lang="es-ES" dirty="0">
              <a:latin typeface="Georgia"/>
              <a:cs typeface="Georgia"/>
            </a:endParaRPr>
          </a:p>
          <a:p>
            <a:r>
              <a:rPr lang="es-ES" dirty="0" err="1" smtClean="0">
                <a:latin typeface="Georgia"/>
                <a:cs typeface="Georgia"/>
              </a:rPr>
              <a:t>Is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aesthetic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sensitivity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based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on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these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preferences</a:t>
            </a:r>
            <a:r>
              <a:rPr lang="es-ES" dirty="0" smtClean="0">
                <a:latin typeface="Georgia"/>
                <a:cs typeface="Georgia"/>
              </a:rPr>
              <a:t>?</a:t>
            </a:r>
          </a:p>
          <a:p>
            <a:endParaRPr lang="es-ES" dirty="0">
              <a:latin typeface="Georgia"/>
              <a:cs typeface="Georgia"/>
            </a:endParaRPr>
          </a:p>
          <a:p>
            <a:r>
              <a:rPr lang="es-ES" dirty="0" err="1" smtClean="0">
                <a:latin typeface="Georgia"/>
                <a:cs typeface="Georgia"/>
              </a:rPr>
              <a:t>Aesthetic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primitives</a:t>
            </a:r>
            <a:r>
              <a:rPr lang="es-ES" dirty="0" smtClean="0">
                <a:latin typeface="Georgia"/>
                <a:cs typeface="Georgia"/>
              </a:rPr>
              <a:t>?</a:t>
            </a:r>
            <a:endParaRPr lang="es-ES" dirty="0">
              <a:latin typeface="Georgia"/>
              <a:cs typeface="Georgia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s-ES" dirty="0" err="1" smtClean="0"/>
              <a:t>Context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7784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Screen Shot 2019-10-24 at 11.42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959" y="1026530"/>
            <a:ext cx="6043327" cy="356328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58578"/>
            <a:ext cx="4186938" cy="1239321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Dazkir</a:t>
            </a:r>
            <a:r>
              <a:rPr lang="es-ES" sz="2800" dirty="0" smtClean="0">
                <a:latin typeface="Georgia"/>
                <a:cs typeface="Georgia"/>
              </a:rPr>
              <a:t> &amp; </a:t>
            </a:r>
            <a:r>
              <a:rPr lang="es-ES" sz="2800" dirty="0" err="1" smtClean="0">
                <a:latin typeface="Georgia"/>
                <a:cs typeface="Georgia"/>
              </a:rPr>
              <a:t>Read</a:t>
            </a:r>
            <a:r>
              <a:rPr lang="es-ES" sz="2800" dirty="0" smtClean="0">
                <a:latin typeface="Georgia"/>
                <a:cs typeface="Georgia"/>
              </a:rPr>
              <a:t> (2012)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041659"/>
            <a:ext cx="2439239" cy="172275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Tested pleasure and approach reactions with furniture forms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188603" y="4803587"/>
            <a:ext cx="7833221" cy="1939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The curvilinear forms elicited higher amounts of pleasant emotions (feeling relaxed, peaceful, calm</a:t>
            </a:r>
            <a:r>
              <a:rPr lang="en-US" sz="2000" dirty="0" smtClean="0">
                <a:latin typeface="Georgia"/>
                <a:cs typeface="Georgia"/>
              </a:rPr>
              <a:t>). 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Also</a:t>
            </a:r>
            <a:r>
              <a:rPr lang="en-US" sz="2000" dirty="0">
                <a:latin typeface="Georgia"/>
                <a:cs typeface="Georgia"/>
              </a:rPr>
              <a:t>, the participants desired to approach curvilinear </a:t>
            </a:r>
            <a:r>
              <a:rPr lang="en-US" sz="2000" dirty="0" smtClean="0">
                <a:latin typeface="Georgia"/>
                <a:cs typeface="Georgia"/>
              </a:rPr>
              <a:t>settings.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endParaRPr lang="es-E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5735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58578"/>
            <a:ext cx="3533123" cy="1425851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Hess</a:t>
            </a:r>
            <a:r>
              <a:rPr lang="es-ES" sz="2800" dirty="0" smtClean="0">
                <a:latin typeface="Georgia"/>
                <a:cs typeface="Georgia"/>
              </a:rPr>
              <a:t>, </a:t>
            </a:r>
            <a:r>
              <a:rPr lang="es-ES" sz="2800" dirty="0" err="1" smtClean="0">
                <a:latin typeface="Georgia"/>
                <a:cs typeface="Georgia"/>
              </a:rPr>
              <a:t>Gryc</a:t>
            </a:r>
            <a:r>
              <a:rPr lang="es-ES" sz="2800" dirty="0" smtClean="0">
                <a:latin typeface="Georgia"/>
                <a:cs typeface="Georgia"/>
              </a:rPr>
              <a:t> &amp; </a:t>
            </a:r>
            <a:r>
              <a:rPr lang="es-ES" sz="2800" dirty="0" err="1" smtClean="0">
                <a:latin typeface="Georgia"/>
                <a:cs typeface="Georgia"/>
              </a:rPr>
              <a:t>Hareli</a:t>
            </a:r>
            <a:r>
              <a:rPr lang="es-ES" sz="2800" dirty="0" smtClean="0">
                <a:latin typeface="Georgia"/>
                <a:cs typeface="Georgia"/>
              </a:rPr>
              <a:t> (2013)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8898" y="1597004"/>
            <a:ext cx="4702449" cy="217998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In experiment 1, participants assembled a puzzle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In experiment 2, they played a game and were told that their decisions would be paired with the decisions from other participants.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1" y="4099396"/>
            <a:ext cx="4941346" cy="264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1. When </a:t>
            </a:r>
            <a:r>
              <a:rPr lang="en-US" sz="2000" dirty="0">
                <a:latin typeface="Georgia"/>
                <a:cs typeface="Georgia"/>
              </a:rPr>
              <a:t>the photo was assembled from round shapes, </a:t>
            </a:r>
            <a:r>
              <a:rPr lang="en-US" sz="2000" dirty="0" smtClean="0">
                <a:latin typeface="Georgia"/>
                <a:cs typeface="Georgia"/>
              </a:rPr>
              <a:t>they rated </a:t>
            </a:r>
            <a:r>
              <a:rPr lang="en-US" sz="2000" dirty="0">
                <a:latin typeface="Georgia"/>
                <a:cs typeface="Georgia"/>
              </a:rPr>
              <a:t>the photo as significantly less aggressive 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2. </a:t>
            </a:r>
            <a:r>
              <a:rPr lang="en-US" sz="2000" dirty="0">
                <a:latin typeface="Georgia"/>
                <a:cs typeface="Georgia"/>
              </a:rPr>
              <a:t>When the room was decorated with sharp objects, </a:t>
            </a:r>
            <a:r>
              <a:rPr lang="en-US" sz="2000" dirty="0" smtClean="0">
                <a:latin typeface="Georgia"/>
                <a:cs typeface="Georgia"/>
              </a:rPr>
              <a:t>they </a:t>
            </a:r>
            <a:r>
              <a:rPr lang="en-US" sz="2000" dirty="0">
                <a:latin typeface="Georgia"/>
                <a:cs typeface="Georgia"/>
              </a:rPr>
              <a:t>chose the aggressive option </a:t>
            </a:r>
            <a:r>
              <a:rPr lang="en-US" sz="2000" dirty="0" smtClean="0">
                <a:latin typeface="Georgia"/>
                <a:cs typeface="Georgia"/>
              </a:rPr>
              <a:t>more often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4" name="Imagen 3" descr="Screen Shot 2019-10-24 at 11.58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27" y="158579"/>
            <a:ext cx="2935351" cy="2218066"/>
          </a:xfrm>
          <a:prstGeom prst="rect">
            <a:avLst/>
          </a:prstGeom>
        </p:spPr>
      </p:pic>
      <p:pic>
        <p:nvPicPr>
          <p:cNvPr id="5" name="Imagen 4" descr="Screen Shot 2019-10-24 at 11.58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25" y="2376645"/>
            <a:ext cx="3111553" cy="45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5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589" y="0"/>
            <a:ext cx="5343689" cy="980837"/>
          </a:xfrm>
        </p:spPr>
        <p:txBody>
          <a:bodyPr/>
          <a:lstStyle/>
          <a:p>
            <a:pPr algn="ctr"/>
            <a:r>
              <a:rPr lang="es-ES" sz="2800" dirty="0" smtClean="0">
                <a:latin typeface="Georgia"/>
                <a:cs typeface="Georgia"/>
              </a:rPr>
              <a:t>Van </a:t>
            </a:r>
            <a:r>
              <a:rPr lang="es-ES" sz="2800" dirty="0" err="1" smtClean="0">
                <a:latin typeface="Georgia"/>
                <a:cs typeface="Georgia"/>
              </a:rPr>
              <a:t>Oel</a:t>
            </a:r>
            <a:r>
              <a:rPr lang="es-ES" sz="2800" dirty="0" smtClean="0">
                <a:latin typeface="Georgia"/>
                <a:cs typeface="Georgia"/>
              </a:rPr>
              <a:t> &amp; Van den </a:t>
            </a:r>
            <a:r>
              <a:rPr lang="es-ES" sz="2800" dirty="0" err="1" smtClean="0">
                <a:latin typeface="Georgia"/>
                <a:cs typeface="Georgia"/>
              </a:rPr>
              <a:t>Berkhof</a:t>
            </a:r>
            <a:r>
              <a:rPr lang="es-ES" sz="2800" dirty="0" smtClean="0">
                <a:latin typeface="Georgia"/>
                <a:cs typeface="Georgia"/>
              </a:rPr>
              <a:t> (2013)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19760"/>
            <a:ext cx="2577546" cy="275388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Investigated the way passenger value architectural airport design characteristics</a:t>
            </a:r>
            <a:endParaRPr lang="es-ES" sz="2000" dirty="0" smtClean="0">
              <a:latin typeface="Georgia"/>
              <a:cs typeface="Georgia"/>
            </a:endParaRPr>
          </a:p>
        </p:txBody>
      </p:sp>
      <p:pic>
        <p:nvPicPr>
          <p:cNvPr id="6" name="Imagen 5" descr="Screen Shot 2019-10-24 at 12.07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46" y="849923"/>
            <a:ext cx="6172200" cy="2324100"/>
          </a:xfrm>
          <a:prstGeom prst="rect">
            <a:avLst/>
          </a:prstGeom>
        </p:spPr>
      </p:pic>
      <p:pic>
        <p:nvPicPr>
          <p:cNvPr id="7" name="Imagen 6" descr="Screen Shot 2019-10-24 at 12.09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89" y="1964999"/>
            <a:ext cx="4883135" cy="2796325"/>
          </a:xfrm>
          <a:prstGeom prst="rect">
            <a:avLst/>
          </a:prstGeom>
        </p:spPr>
      </p:pic>
      <p:sp>
        <p:nvSpPr>
          <p:cNvPr id="12" name="Marcador de contenido 2"/>
          <p:cNvSpPr txBox="1">
            <a:spLocks/>
          </p:cNvSpPr>
          <p:nvPr/>
        </p:nvSpPr>
        <p:spPr>
          <a:xfrm>
            <a:off x="0" y="4489216"/>
            <a:ext cx="8034398" cy="2254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/>
              <a:t>The “form</a:t>
            </a:r>
            <a:r>
              <a:rPr lang="en-US" sz="2000" dirty="0" smtClean="0"/>
              <a:t>” was curvilinear or orthogonal roof. It was </a:t>
            </a:r>
            <a:r>
              <a:rPr lang="en-US" sz="2000" dirty="0"/>
              <a:t>the most influential characteristic in choosing the most </a:t>
            </a:r>
            <a:r>
              <a:rPr lang="en-US" sz="2000" dirty="0" smtClean="0"/>
              <a:t>preferred passenger area</a:t>
            </a:r>
            <a:r>
              <a:rPr lang="en-US" sz="2000" dirty="0"/>
              <a:t>. </a:t>
            </a:r>
            <a:endParaRPr lang="en-US" sz="2000" dirty="0" smtClean="0"/>
          </a:p>
          <a:p>
            <a:pPr>
              <a:lnSpc>
                <a:spcPct val="120000"/>
              </a:lnSpc>
            </a:pPr>
            <a:r>
              <a:rPr lang="en-US" sz="2000" dirty="0" smtClean="0"/>
              <a:t>The </a:t>
            </a:r>
            <a:r>
              <a:rPr lang="en-US" sz="2000" dirty="0"/>
              <a:t>curvilinear form was more preferred than the </a:t>
            </a:r>
            <a:r>
              <a:rPr lang="en-US" sz="2000" dirty="0" smtClean="0"/>
              <a:t>orthogonal one. 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The </a:t>
            </a:r>
            <a:r>
              <a:rPr lang="en-US" sz="2000" dirty="0"/>
              <a:t>layout </a:t>
            </a:r>
            <a:r>
              <a:rPr lang="en-US" sz="2000" dirty="0" smtClean="0"/>
              <a:t>was </a:t>
            </a:r>
            <a:r>
              <a:rPr lang="en-US" sz="2000" dirty="0"/>
              <a:t>a </a:t>
            </a:r>
            <a:r>
              <a:rPr lang="en-US" sz="2000" dirty="0" smtClean="0"/>
              <a:t>straight or </a:t>
            </a:r>
            <a:r>
              <a:rPr lang="en-US" sz="2000" dirty="0"/>
              <a:t>curved area layout. </a:t>
            </a:r>
            <a:endParaRPr lang="en-US" sz="2000" dirty="0" smtClean="0"/>
          </a:p>
          <a:p>
            <a:pPr>
              <a:lnSpc>
                <a:spcPct val="120000"/>
              </a:lnSpc>
            </a:pPr>
            <a:r>
              <a:rPr lang="en-US" sz="2000" dirty="0" smtClean="0"/>
              <a:t>In </a:t>
            </a:r>
            <a:r>
              <a:rPr lang="en-US" sz="2000" dirty="0"/>
              <a:t>general, passengers </a:t>
            </a:r>
            <a:r>
              <a:rPr lang="en-US" sz="2000" dirty="0" smtClean="0"/>
              <a:t>had </a:t>
            </a:r>
            <a:r>
              <a:rPr lang="en-US" sz="2000" dirty="0"/>
              <a:t>preference for an area with curved hallways.</a:t>
            </a:r>
            <a:r>
              <a:rPr lang="es-ES" sz="2000" dirty="0"/>
              <a:t> </a:t>
            </a:r>
            <a:endParaRPr lang="es-E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52072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creen Shot 2019-10-24 at 12.34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97" y="108428"/>
            <a:ext cx="3219717" cy="419766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589" y="0"/>
            <a:ext cx="5343689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Zhu</a:t>
            </a:r>
            <a:r>
              <a:rPr lang="es-ES" sz="2800" dirty="0" smtClean="0">
                <a:latin typeface="Georgia"/>
                <a:cs typeface="Georgia"/>
              </a:rPr>
              <a:t> &amp; </a:t>
            </a:r>
            <a:r>
              <a:rPr lang="es-ES" sz="2800" dirty="0" err="1" smtClean="0">
                <a:latin typeface="Georgia"/>
                <a:cs typeface="Georgia"/>
              </a:rPr>
              <a:t>Argo</a:t>
            </a:r>
            <a:r>
              <a:rPr lang="es-ES" sz="2800" dirty="0" smtClean="0">
                <a:latin typeface="Georgia"/>
                <a:cs typeface="Georgia"/>
              </a:rPr>
              <a:t> (2013)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1118" y="1219760"/>
            <a:ext cx="4166397" cy="26371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err="1" smtClean="0">
                <a:latin typeface="Georgia"/>
                <a:cs typeface="Georgia"/>
              </a:rPr>
              <a:t>H﻿ypothesis</a:t>
            </a:r>
            <a:r>
              <a:rPr lang="en-US" sz="2000" dirty="0">
                <a:latin typeface="Georgia"/>
                <a:cs typeface="Georgia"/>
              </a:rPr>
              <a:t>:</a:t>
            </a:r>
            <a:r>
              <a:rPr lang="en-US" sz="2000" dirty="0" smtClean="0">
                <a:latin typeface="Georgia"/>
                <a:cs typeface="Georgia"/>
              </a:rPr>
              <a:t> </a:t>
            </a:r>
            <a:r>
              <a:rPr lang="en-US" sz="2000" dirty="0">
                <a:latin typeface="Georgia"/>
                <a:cs typeface="Georgia"/>
              </a:rPr>
              <a:t>the shape </a:t>
            </a:r>
            <a:r>
              <a:rPr lang="en-US" sz="2000" dirty="0" smtClean="0">
                <a:latin typeface="Georgia"/>
                <a:cs typeface="Georgia"/>
              </a:rPr>
              <a:t>of </a:t>
            </a:r>
            <a:r>
              <a:rPr lang="en-US" sz="2000" dirty="0">
                <a:latin typeface="Georgia"/>
                <a:cs typeface="Georgia"/>
              </a:rPr>
              <a:t>seating </a:t>
            </a:r>
            <a:r>
              <a:rPr lang="en-US" sz="2000" dirty="0" smtClean="0">
                <a:latin typeface="Georgia"/>
                <a:cs typeface="Georgia"/>
              </a:rPr>
              <a:t>arrangements could </a:t>
            </a:r>
            <a:r>
              <a:rPr lang="en-US" sz="2000" dirty="0">
                <a:latin typeface="Georgia"/>
                <a:cs typeface="Georgia"/>
              </a:rPr>
              <a:t>prime </a:t>
            </a:r>
            <a:r>
              <a:rPr lang="en-US" sz="2000" dirty="0" smtClean="0">
                <a:latin typeface="Georgia"/>
                <a:cs typeface="Georgia"/>
              </a:rPr>
              <a:t>the </a:t>
            </a:r>
            <a:r>
              <a:rPr lang="en-US" sz="2000" dirty="0">
                <a:latin typeface="Georgia"/>
                <a:cs typeface="Georgia"/>
              </a:rPr>
              <a:t>need to belong and </a:t>
            </a:r>
            <a:r>
              <a:rPr lang="en-US" sz="2000" dirty="0" smtClean="0">
                <a:latin typeface="Georgia"/>
                <a:cs typeface="Georgia"/>
              </a:rPr>
              <a:t>the </a:t>
            </a:r>
            <a:r>
              <a:rPr lang="en-US" sz="2000" dirty="0">
                <a:latin typeface="Georgia"/>
                <a:cs typeface="Georgia"/>
              </a:rPr>
              <a:t>need to be unique, </a:t>
            </a:r>
            <a:r>
              <a:rPr lang="en-US" sz="2000" dirty="0" smtClean="0">
                <a:latin typeface="Georgia"/>
                <a:cs typeface="Georgia"/>
              </a:rPr>
              <a:t>and to </a:t>
            </a:r>
            <a:r>
              <a:rPr lang="en-US" sz="2000" dirty="0">
                <a:latin typeface="Georgia"/>
                <a:cs typeface="Georgia"/>
              </a:rPr>
              <a:t>be most favorable toward persuasion </a:t>
            </a:r>
            <a:r>
              <a:rPr lang="en-US" sz="2000" dirty="0" smtClean="0">
                <a:latin typeface="Georgia"/>
                <a:cs typeface="Georgia"/>
              </a:rPr>
              <a:t>material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149316" y="4306096"/>
            <a:ext cx="8034398" cy="2437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W</a:t>
            </a:r>
            <a:r>
              <a:rPr lang="en-US" sz="2000" dirty="0" smtClean="0">
                <a:latin typeface="Georgia"/>
                <a:cs typeface="Georgia"/>
              </a:rPr>
              <a:t>hen arrangement was </a:t>
            </a:r>
            <a:r>
              <a:rPr lang="en-US" sz="2000" dirty="0">
                <a:latin typeface="Georgia"/>
                <a:cs typeface="Georgia"/>
              </a:rPr>
              <a:t>circular, consumers evaluated persuasive material more favorably </a:t>
            </a:r>
            <a:r>
              <a:rPr lang="en-US" sz="2000" dirty="0" smtClean="0">
                <a:latin typeface="Georgia"/>
                <a:cs typeface="Georgia"/>
              </a:rPr>
              <a:t>and </a:t>
            </a:r>
            <a:r>
              <a:rPr lang="en-US" sz="2000" dirty="0">
                <a:latin typeface="Georgia"/>
                <a:cs typeface="Georgia"/>
              </a:rPr>
              <a:t>consistent with a belongingness need </a:t>
            </a:r>
            <a:r>
              <a:rPr lang="en-US" sz="2000" dirty="0" smtClean="0">
                <a:latin typeface="Georgia"/>
                <a:cs typeface="Georgia"/>
              </a:rPr>
              <a:t>(family</a:t>
            </a:r>
            <a:r>
              <a:rPr lang="en-US" sz="2000" dirty="0">
                <a:latin typeface="Georgia"/>
                <a:cs typeface="Georgia"/>
              </a:rPr>
              <a:t>-oriented information or a majority endorsement). </a:t>
            </a:r>
            <a:endParaRPr lang="en-U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W</a:t>
            </a:r>
            <a:r>
              <a:rPr lang="en-US" sz="2000" dirty="0" smtClean="0">
                <a:latin typeface="Georgia"/>
                <a:cs typeface="Georgia"/>
              </a:rPr>
              <a:t>hen it </a:t>
            </a:r>
            <a:r>
              <a:rPr lang="en-US" sz="2000" dirty="0">
                <a:latin typeface="Georgia"/>
                <a:cs typeface="Georgia"/>
              </a:rPr>
              <a:t>contained angles, </a:t>
            </a:r>
            <a:r>
              <a:rPr lang="en-US" sz="2000" dirty="0" smtClean="0">
                <a:latin typeface="Georgia"/>
                <a:cs typeface="Georgia"/>
              </a:rPr>
              <a:t>they </a:t>
            </a:r>
            <a:r>
              <a:rPr lang="en-US" sz="2000" dirty="0">
                <a:latin typeface="Georgia"/>
                <a:cs typeface="Georgia"/>
              </a:rPr>
              <a:t>preferred a persuasive message </a:t>
            </a:r>
            <a:r>
              <a:rPr lang="en-US" sz="2000" dirty="0" smtClean="0">
                <a:latin typeface="Georgia"/>
                <a:cs typeface="Georgia"/>
              </a:rPr>
              <a:t>related </a:t>
            </a:r>
            <a:r>
              <a:rPr lang="en-US" sz="2000" dirty="0">
                <a:latin typeface="Georgia"/>
                <a:cs typeface="Georgia"/>
              </a:rPr>
              <a:t>to a uniqueness need </a:t>
            </a:r>
            <a:r>
              <a:rPr lang="en-US" sz="2000" dirty="0" smtClean="0">
                <a:latin typeface="Georgia"/>
                <a:cs typeface="Georgia"/>
              </a:rPr>
              <a:t>(self</a:t>
            </a:r>
            <a:r>
              <a:rPr lang="en-US" sz="2000" dirty="0">
                <a:latin typeface="Georgia"/>
                <a:cs typeface="Georgia"/>
              </a:rPr>
              <a:t>-oriented information or a minority endorsement)</a:t>
            </a:r>
            <a:r>
              <a:rPr lang="en-US" sz="2000" dirty="0" smtClean="0">
                <a:latin typeface="Georgia"/>
                <a:cs typeface="Georgia"/>
              </a:rPr>
              <a:t>.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endParaRPr lang="es-E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73033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589" y="0"/>
            <a:ext cx="5343689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Vartanian</a:t>
            </a:r>
            <a:r>
              <a:rPr lang="es-ES" sz="2800" dirty="0" smtClean="0">
                <a:latin typeface="Georgia"/>
                <a:cs typeface="Georgia"/>
              </a:rPr>
              <a:t> et al (2013)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9316" y="3037816"/>
            <a:ext cx="7253181" cy="140831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err="1" smtClean="0">
                <a:latin typeface="Georgia"/>
                <a:cs typeface="Georgia"/>
              </a:rPr>
              <a:t>Behavioural</a:t>
            </a:r>
            <a:r>
              <a:rPr lang="en-US" sz="2000" dirty="0" smtClean="0">
                <a:latin typeface="Georgia"/>
                <a:cs typeface="Georgia"/>
              </a:rPr>
              <a:t> and fMRI study. </a:t>
            </a:r>
            <a:endParaRPr lang="en-US" sz="2000" dirty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Participants carried out beauty judgments and approach-avoidance decisions.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149316" y="4446131"/>
            <a:ext cx="8034398" cy="2297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2000" dirty="0">
                <a:latin typeface="Georgia"/>
                <a:cs typeface="Georgia"/>
              </a:rPr>
              <a:t>﻿</a:t>
            </a:r>
            <a:r>
              <a:rPr lang="es-ES" sz="2000" dirty="0" err="1" smtClean="0">
                <a:latin typeface="Georgia"/>
                <a:cs typeface="Georgia"/>
              </a:rPr>
              <a:t>Participants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judged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curvilinear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spaces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>
                <a:latin typeface="Georgia"/>
                <a:cs typeface="Georgia"/>
              </a:rPr>
              <a:t>as </a:t>
            </a:r>
            <a:r>
              <a:rPr lang="es-ES" sz="2000" dirty="0" smtClean="0">
                <a:latin typeface="Georgia"/>
                <a:cs typeface="Georgia"/>
              </a:rPr>
              <a:t>more </a:t>
            </a:r>
            <a:r>
              <a:rPr lang="es-ES" sz="2000" dirty="0" err="1" smtClean="0">
                <a:latin typeface="Georgia"/>
                <a:cs typeface="Georgia"/>
              </a:rPr>
              <a:t>beautiful</a:t>
            </a:r>
            <a:r>
              <a:rPr lang="es-ES" sz="2000" dirty="0" smtClean="0">
                <a:latin typeface="Georgia"/>
                <a:cs typeface="Georgia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s-ES" sz="2000" dirty="0" err="1" smtClean="0">
                <a:latin typeface="Georgia"/>
                <a:cs typeface="Georgia"/>
              </a:rPr>
              <a:t>Beautiful</a:t>
            </a:r>
            <a:r>
              <a:rPr lang="es-ES" sz="2000" dirty="0" smtClean="0">
                <a:latin typeface="Georgia"/>
                <a:cs typeface="Georgia"/>
              </a:rPr>
              <a:t> and </a:t>
            </a:r>
            <a:r>
              <a:rPr lang="es-ES" sz="2000" dirty="0" err="1" smtClean="0">
                <a:latin typeface="Georgia"/>
                <a:cs typeface="Georgia"/>
              </a:rPr>
              <a:t>curvilinear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spaces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activated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the</a:t>
            </a:r>
            <a:r>
              <a:rPr lang="es-ES" sz="2000" dirty="0">
                <a:latin typeface="Georgia"/>
                <a:cs typeface="Georgia"/>
              </a:rPr>
              <a:t> anterior </a:t>
            </a:r>
            <a:r>
              <a:rPr lang="es-ES" sz="2000" dirty="0" err="1">
                <a:latin typeface="Georgia"/>
                <a:cs typeface="Georgia"/>
              </a:rPr>
              <a:t>cingulate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cortex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exclusively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smtClean="0">
                <a:latin typeface="Georgia"/>
                <a:cs typeface="Georgia"/>
              </a:rPr>
              <a:t>(</a:t>
            </a:r>
            <a:r>
              <a:rPr lang="es-ES" sz="2000" dirty="0" err="1" smtClean="0">
                <a:latin typeface="Georgia"/>
                <a:cs typeface="Georgia"/>
              </a:rPr>
              <a:t>related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to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the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reward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properties</a:t>
            </a:r>
            <a:r>
              <a:rPr lang="es-ES" sz="2000" dirty="0">
                <a:latin typeface="Georgia"/>
                <a:cs typeface="Georgia"/>
              </a:rPr>
              <a:t> and </a:t>
            </a:r>
            <a:r>
              <a:rPr lang="es-ES" sz="2000" dirty="0" err="1">
                <a:latin typeface="Georgia"/>
                <a:cs typeface="Georgia"/>
              </a:rPr>
              <a:t>emotional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salience</a:t>
            </a:r>
            <a:r>
              <a:rPr lang="es-ES" sz="2000" dirty="0">
                <a:latin typeface="Georgia"/>
                <a:cs typeface="Georgia"/>
              </a:rPr>
              <a:t> of </a:t>
            </a:r>
            <a:r>
              <a:rPr lang="es-ES" sz="2000" dirty="0" err="1" smtClean="0">
                <a:latin typeface="Georgia"/>
                <a:cs typeface="Georgia"/>
              </a:rPr>
              <a:t>objects</a:t>
            </a:r>
            <a:r>
              <a:rPr lang="es-ES" sz="2000" dirty="0" smtClean="0">
                <a:latin typeface="Georgia"/>
                <a:cs typeface="Georgia"/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es-ES" sz="2000" dirty="0" err="1" smtClean="0">
                <a:latin typeface="Georgia"/>
                <a:cs typeface="Georgia"/>
              </a:rPr>
              <a:t>Contour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did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not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affect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approach-avoidance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decisions</a:t>
            </a:r>
            <a:r>
              <a:rPr lang="es-ES" sz="2000" dirty="0" smtClean="0">
                <a:latin typeface="Georgia"/>
                <a:cs typeface="Georgia"/>
              </a:rPr>
              <a:t>. 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5" name="Imagen 4" descr="Screen Shot 2019-10-24 at 12.53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67" y="980837"/>
            <a:ext cx="5943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2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Screen Shot 2019-10-24 at 13.49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" y="-54040"/>
            <a:ext cx="8420100" cy="18288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5047" y="417478"/>
            <a:ext cx="6809865" cy="980837"/>
          </a:xfrm>
        </p:spPr>
        <p:txBody>
          <a:bodyPr/>
          <a:lstStyle/>
          <a:p>
            <a:pPr algn="ctr"/>
            <a:r>
              <a:rPr lang="es-ES" sz="2800" b="1" dirty="0" err="1" smtClean="0">
                <a:latin typeface="Georgia"/>
                <a:cs typeface="Georgia"/>
              </a:rPr>
              <a:t>Palumbo</a:t>
            </a:r>
            <a:r>
              <a:rPr lang="es-ES" sz="2800" b="1" dirty="0" smtClean="0">
                <a:latin typeface="Georgia"/>
                <a:cs typeface="Georgia"/>
              </a:rPr>
              <a:t>, Ruta &amp; </a:t>
            </a:r>
            <a:r>
              <a:rPr lang="es-ES" sz="2800" b="1" dirty="0" err="1" smtClean="0">
                <a:latin typeface="Georgia"/>
                <a:cs typeface="Georgia"/>
              </a:rPr>
              <a:t>Bertamini</a:t>
            </a:r>
            <a:r>
              <a:rPr lang="es-ES" sz="2800" b="1" dirty="0" smtClean="0">
                <a:latin typeface="Georgia"/>
                <a:cs typeface="Georgia"/>
              </a:rPr>
              <a:t> (2015)</a:t>
            </a:r>
            <a:endParaRPr lang="es-ES" sz="2800" b="1" dirty="0">
              <a:latin typeface="Georgia"/>
              <a:cs typeface="Georgia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27708" y="4683789"/>
            <a:ext cx="8420100" cy="1990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>
                <a:latin typeface="Georgia"/>
                <a:cs typeface="Georgia"/>
              </a:rPr>
              <a:t>﻿</a:t>
            </a:r>
            <a:r>
              <a:rPr lang="en-US" sz="1800" dirty="0" smtClean="0">
                <a:latin typeface="Georgia"/>
                <a:cs typeface="Georgia"/>
              </a:rPr>
              <a:t>Curved was associated </a:t>
            </a:r>
            <a:r>
              <a:rPr lang="en-US" sz="1800" dirty="0">
                <a:latin typeface="Georgia"/>
                <a:cs typeface="Georgia"/>
              </a:rPr>
              <a:t>with </a:t>
            </a:r>
            <a:r>
              <a:rPr lang="en-US" sz="1800" dirty="0" smtClean="0">
                <a:latin typeface="Georgia"/>
                <a:cs typeface="Georgia"/>
              </a:rPr>
              <a:t>safe, </a:t>
            </a:r>
            <a:r>
              <a:rPr lang="en-US" sz="1800" dirty="0">
                <a:latin typeface="Georgia"/>
                <a:cs typeface="Georgia"/>
              </a:rPr>
              <a:t>positive </a:t>
            </a:r>
            <a:r>
              <a:rPr lang="en-US" sz="1800" dirty="0" smtClean="0">
                <a:latin typeface="Georgia"/>
                <a:cs typeface="Georgia"/>
              </a:rPr>
              <a:t>valence </a:t>
            </a:r>
            <a:r>
              <a:rPr lang="en-US" sz="1800" dirty="0">
                <a:latin typeface="Georgia"/>
                <a:cs typeface="Georgia"/>
              </a:rPr>
              <a:t>and </a:t>
            </a:r>
            <a:r>
              <a:rPr lang="en-US" sz="1800" dirty="0" smtClean="0">
                <a:latin typeface="Georgia"/>
                <a:cs typeface="Georgia"/>
              </a:rPr>
              <a:t> </a:t>
            </a:r>
            <a:r>
              <a:rPr lang="en-US" sz="1800" dirty="0">
                <a:latin typeface="Georgia"/>
                <a:cs typeface="Georgia"/>
              </a:rPr>
              <a:t>female names. </a:t>
            </a:r>
            <a:endParaRPr lang="en-US" sz="18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n-US" sz="1800" dirty="0">
                <a:latin typeface="Georgia"/>
                <a:cs typeface="Georgia"/>
              </a:rPr>
              <a:t>A</a:t>
            </a:r>
            <a:r>
              <a:rPr lang="en-US" sz="1800" dirty="0" smtClean="0">
                <a:latin typeface="Georgia"/>
                <a:cs typeface="Georgia"/>
              </a:rPr>
              <a:t>ngular was </a:t>
            </a:r>
            <a:r>
              <a:rPr lang="en-US" sz="1800" dirty="0">
                <a:latin typeface="Georgia"/>
                <a:cs typeface="Georgia"/>
              </a:rPr>
              <a:t>with </a:t>
            </a:r>
            <a:r>
              <a:rPr lang="en-US" sz="1800" dirty="0" smtClean="0">
                <a:latin typeface="Georgia"/>
                <a:cs typeface="Georgia"/>
              </a:rPr>
              <a:t>danger, </a:t>
            </a:r>
            <a:r>
              <a:rPr lang="en-US" sz="1800" dirty="0">
                <a:latin typeface="Georgia"/>
                <a:cs typeface="Georgia"/>
              </a:rPr>
              <a:t>negative </a:t>
            </a:r>
            <a:r>
              <a:rPr lang="en-US" sz="1800" dirty="0" smtClean="0">
                <a:latin typeface="Georgia"/>
                <a:cs typeface="Georgia"/>
              </a:rPr>
              <a:t>valence and </a:t>
            </a:r>
            <a:r>
              <a:rPr lang="en-US" sz="1800" dirty="0">
                <a:latin typeface="Georgia"/>
                <a:cs typeface="Georgia"/>
              </a:rPr>
              <a:t>male names. </a:t>
            </a:r>
            <a:endParaRPr lang="en-US" sz="18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n-US" sz="1800" dirty="0" smtClean="0">
                <a:latin typeface="Georgia"/>
                <a:cs typeface="Georgia"/>
              </a:rPr>
              <a:t>With curved shapes, participants were faster approaching than avoiding.</a:t>
            </a:r>
          </a:p>
          <a:p>
            <a:pPr>
              <a:lnSpc>
                <a:spcPct val="120000"/>
              </a:lnSpc>
            </a:pPr>
            <a:r>
              <a:rPr lang="en-US" sz="1800" dirty="0" smtClean="0">
                <a:latin typeface="Georgia"/>
                <a:cs typeface="Georgia"/>
              </a:rPr>
              <a:t>With sharp-angled shapes, there was no difference between approaching and avoiding</a:t>
            </a:r>
          </a:p>
        </p:txBody>
      </p:sp>
      <p:pic>
        <p:nvPicPr>
          <p:cNvPr id="11" name="Imagen 10" descr="Screen Shot 2019-10-24 at 17.24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41" y="288662"/>
            <a:ext cx="4278760" cy="2972194"/>
          </a:xfrm>
          <a:prstGeom prst="rect">
            <a:avLst/>
          </a:prstGeom>
        </p:spPr>
      </p:pic>
      <p:pic>
        <p:nvPicPr>
          <p:cNvPr id="10" name="Imagen 9" descr="Screen Shot 2019-10-24 at 13.51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71" y="683706"/>
            <a:ext cx="3224943" cy="369352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129187"/>
            <a:ext cx="4323724" cy="224804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Implicit Tests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Exp. 1 tested association between contours (curved or sharp) with danger, valence, and gender.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Exp. 2 Manikin test</a:t>
            </a:r>
            <a:endParaRPr lang="es-ES" sz="2000" dirty="0" smtClean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35154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195" y="485028"/>
            <a:ext cx="5343689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Babouchkina</a:t>
            </a:r>
            <a:r>
              <a:rPr lang="es-ES" sz="2800" dirty="0" smtClean="0">
                <a:latin typeface="Georgia"/>
                <a:cs typeface="Georgia"/>
              </a:rPr>
              <a:t> &amp; </a:t>
            </a:r>
            <a:r>
              <a:rPr lang="es-ES" sz="2800" dirty="0" err="1" smtClean="0">
                <a:latin typeface="Georgia"/>
                <a:cs typeface="Georgia"/>
              </a:rPr>
              <a:t>Robbins</a:t>
            </a:r>
            <a:r>
              <a:rPr lang="es-ES" sz="2800" dirty="0" smtClean="0">
                <a:latin typeface="Georgia"/>
                <a:cs typeface="Georgia"/>
              </a:rPr>
              <a:t> (2015)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602297"/>
            <a:ext cx="5674886" cy="326129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﻿E</a:t>
            </a:r>
            <a:r>
              <a:rPr lang="en-US" sz="2000" dirty="0" smtClean="0">
                <a:latin typeface="Georgia"/>
                <a:cs typeface="Georgia"/>
              </a:rPr>
              <a:t>xamined whether mandalas have specific efficacy </a:t>
            </a:r>
            <a:r>
              <a:rPr lang="en-US" sz="2000" dirty="0">
                <a:latin typeface="Georgia"/>
                <a:cs typeface="Georgia"/>
              </a:rPr>
              <a:t>for reducing negative mood states. </a:t>
            </a:r>
            <a:endParaRPr lang="en-U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(</a:t>
            </a:r>
            <a:r>
              <a:rPr lang="en-US" sz="2000" dirty="0">
                <a:latin typeface="Georgia"/>
                <a:cs typeface="Georgia"/>
              </a:rPr>
              <a:t>a) coloring a blank circle </a:t>
            </a:r>
            <a:r>
              <a:rPr lang="en-US" sz="2000" dirty="0" smtClean="0">
                <a:latin typeface="Georgia"/>
                <a:cs typeface="Georgia"/>
              </a:rPr>
              <a:t>to </a:t>
            </a:r>
            <a:r>
              <a:rPr lang="en-US" sz="2000" dirty="0">
                <a:latin typeface="Georgia"/>
                <a:cs typeface="Georgia"/>
              </a:rPr>
              <a:t>express feelings, </a:t>
            </a:r>
            <a:endParaRPr lang="en-U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(</a:t>
            </a:r>
            <a:r>
              <a:rPr lang="en-US" sz="2000" dirty="0">
                <a:latin typeface="Georgia"/>
                <a:cs typeface="Georgia"/>
              </a:rPr>
              <a:t>b) coloring a blank </a:t>
            </a:r>
            <a:r>
              <a:rPr lang="en-US" sz="2000" dirty="0" smtClean="0">
                <a:latin typeface="Georgia"/>
                <a:cs typeface="Georgia"/>
              </a:rPr>
              <a:t>circle to </a:t>
            </a:r>
            <a:r>
              <a:rPr lang="en-US" sz="2000" dirty="0">
                <a:latin typeface="Georgia"/>
                <a:cs typeface="Georgia"/>
              </a:rPr>
              <a:t>draw freely, </a:t>
            </a:r>
            <a:endParaRPr lang="en-U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(</a:t>
            </a:r>
            <a:r>
              <a:rPr lang="en-US" sz="2000" dirty="0">
                <a:latin typeface="Georgia"/>
                <a:cs typeface="Georgia"/>
              </a:rPr>
              <a:t>c) coloring a </a:t>
            </a:r>
            <a:r>
              <a:rPr lang="en-US" sz="2000" dirty="0" smtClean="0">
                <a:latin typeface="Georgia"/>
                <a:cs typeface="Georgia"/>
              </a:rPr>
              <a:t>square </a:t>
            </a:r>
            <a:r>
              <a:rPr lang="en-US" sz="2000" dirty="0">
                <a:latin typeface="Georgia"/>
                <a:cs typeface="Georgia"/>
              </a:rPr>
              <a:t>to express feelings</a:t>
            </a:r>
            <a:r>
              <a:rPr lang="en-US" sz="2000" dirty="0" smtClean="0">
                <a:latin typeface="Georgia"/>
                <a:cs typeface="Georgia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(</a:t>
            </a:r>
            <a:r>
              <a:rPr lang="en-US" sz="2000" dirty="0">
                <a:latin typeface="Georgia"/>
                <a:cs typeface="Georgia"/>
              </a:rPr>
              <a:t>d) coloring a square </a:t>
            </a:r>
            <a:r>
              <a:rPr lang="en-US" sz="2000" dirty="0" smtClean="0">
                <a:latin typeface="Georgia"/>
                <a:cs typeface="Georgia"/>
              </a:rPr>
              <a:t> </a:t>
            </a:r>
            <a:r>
              <a:rPr lang="en-US" sz="2000" dirty="0">
                <a:latin typeface="Georgia"/>
                <a:cs typeface="Georgia"/>
              </a:rPr>
              <a:t>to draw freely. 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149316" y="5093259"/>
            <a:ext cx="8034398" cy="1650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2000" dirty="0">
                <a:latin typeface="Georgia"/>
                <a:cs typeface="Georgia"/>
              </a:rPr>
              <a:t>﻿</a:t>
            </a:r>
            <a:r>
              <a:rPr lang="en-US" sz="2000" dirty="0" smtClean="0">
                <a:latin typeface="Georgia"/>
                <a:cs typeface="Georgia"/>
              </a:rPr>
              <a:t>The </a:t>
            </a:r>
            <a:r>
              <a:rPr lang="en-US" sz="2000" dirty="0">
                <a:latin typeface="Georgia"/>
                <a:cs typeface="Georgia"/>
              </a:rPr>
              <a:t>two circle (mandala) groups reported significantly greater mood </a:t>
            </a:r>
            <a:r>
              <a:rPr lang="en-US" sz="2000" dirty="0" smtClean="0">
                <a:latin typeface="Georgia"/>
                <a:cs typeface="Georgia"/>
              </a:rPr>
              <a:t>improvement.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886" y="2088655"/>
            <a:ext cx="2508827" cy="251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9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8821" y="232532"/>
            <a:ext cx="3891348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Jiang</a:t>
            </a:r>
            <a:r>
              <a:rPr lang="es-ES" sz="2800" dirty="0" smtClean="0">
                <a:latin typeface="Georgia"/>
                <a:cs typeface="Georgia"/>
              </a:rPr>
              <a:t> et al (2015) 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9931" y="1438845"/>
            <a:ext cx="8269122" cy="116858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Does c</a:t>
            </a:r>
            <a:r>
              <a:rPr lang="en-US" sz="2000" dirty="0" smtClean="0"/>
              <a:t>urved </a:t>
            </a:r>
            <a:r>
              <a:rPr lang="en-US" sz="2000" dirty="0"/>
              <a:t>shape of a logo </a:t>
            </a:r>
            <a:r>
              <a:rPr lang="en-US" sz="2000" dirty="0" smtClean="0"/>
              <a:t>influence </a:t>
            </a:r>
            <a:r>
              <a:rPr lang="en-US" sz="2000" dirty="0"/>
              <a:t>consumers’ inferences about products and their attitudes toward </a:t>
            </a:r>
            <a:r>
              <a:rPr lang="en-US" sz="2000" dirty="0" smtClean="0"/>
              <a:t>them</a:t>
            </a:r>
            <a:r>
              <a:rPr lang="en-US" sz="2000" dirty="0"/>
              <a:t>?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0" y="2296695"/>
            <a:ext cx="2834170" cy="4250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A</a:t>
            </a:r>
            <a:r>
              <a:rPr lang="en-US" sz="2000" dirty="0" smtClean="0"/>
              <a:t> </a:t>
            </a:r>
            <a:r>
              <a:rPr lang="en-US" sz="2000" dirty="0"/>
              <a:t>curved brand logo activated mental associations related to “softness” and a sharp-angled brand logo activated mental associations related to “hardness,</a:t>
            </a:r>
            <a:r>
              <a:rPr lang="en-US" sz="2000" dirty="0" smtClean="0"/>
              <a:t>”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T</a:t>
            </a:r>
            <a:r>
              <a:rPr lang="en-US" sz="2000" dirty="0" smtClean="0"/>
              <a:t>hese </a:t>
            </a:r>
            <a:r>
              <a:rPr lang="en-US" sz="2000" dirty="0"/>
              <a:t>activated associations subsequently influenced product and company attribute judgments. </a:t>
            </a:r>
            <a:endParaRPr lang="es-ES" sz="2000" dirty="0" smtClean="0">
              <a:latin typeface="Georgia"/>
              <a:cs typeface="Georgia"/>
            </a:endParaRPr>
          </a:p>
        </p:txBody>
      </p:sp>
      <p:pic>
        <p:nvPicPr>
          <p:cNvPr id="4" name="Imagen 3" descr="Screen Shot 2019-10-24 at 18.48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46" y="2607425"/>
            <a:ext cx="3391651" cy="4250575"/>
          </a:xfrm>
          <a:prstGeom prst="rect">
            <a:avLst/>
          </a:prstGeom>
        </p:spPr>
      </p:pic>
      <p:pic>
        <p:nvPicPr>
          <p:cNvPr id="5" name="Imagen 4" descr="Screen Shot 2019-10-24 at 18.48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70" y="2764222"/>
            <a:ext cx="2762930" cy="397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53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195" y="349928"/>
            <a:ext cx="5343689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Bertamini</a:t>
            </a:r>
            <a:r>
              <a:rPr lang="es-ES" sz="2800" dirty="0" smtClean="0">
                <a:latin typeface="Georgia"/>
                <a:cs typeface="Georgia"/>
              </a:rPr>
              <a:t> et al. (2016). </a:t>
            </a:r>
            <a:r>
              <a:rPr lang="es-ES" sz="2800" dirty="0" err="1" smtClean="0">
                <a:latin typeface="Georgia"/>
                <a:cs typeface="Georgia"/>
              </a:rPr>
              <a:t>Exp</a:t>
            </a:r>
            <a:r>
              <a:rPr lang="es-ES" sz="2800" dirty="0" smtClean="0">
                <a:latin typeface="Georgia"/>
                <a:cs typeface="Georgia"/>
              </a:rPr>
              <a:t> 1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5120" y="1330765"/>
            <a:ext cx="7917131" cy="77545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</a:t>
            </a:r>
            <a:r>
              <a:rPr lang="en-US" sz="2000" dirty="0" smtClean="0">
                <a:latin typeface="Georgia"/>
                <a:cs typeface="Georgia"/>
              </a:rPr>
              <a:t>Different forms of the stimuli and different number of vertices</a:t>
            </a:r>
            <a:endParaRPr lang="es-ES" sz="2000" dirty="0" smtClean="0">
              <a:latin typeface="Georgia"/>
              <a:cs typeface="Georgia"/>
            </a:endParaRPr>
          </a:p>
        </p:txBody>
      </p:sp>
      <p:pic>
        <p:nvPicPr>
          <p:cNvPr id="6" name="Imagen 5" descr="Screen Shot 2019-10-24 at 17.54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81" y="2491251"/>
            <a:ext cx="5808111" cy="3493667"/>
          </a:xfrm>
          <a:prstGeom prst="rect">
            <a:avLst/>
          </a:prstGeom>
        </p:spPr>
      </p:pic>
      <p:pic>
        <p:nvPicPr>
          <p:cNvPr id="8" name="Imagen 7" descr="Screen Shot 2019-10-24 at 17.58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04" y="1872820"/>
            <a:ext cx="2597367" cy="4904120"/>
          </a:xfrm>
          <a:prstGeom prst="rect">
            <a:avLst/>
          </a:prstGeom>
        </p:spPr>
      </p:pic>
      <p:pic>
        <p:nvPicPr>
          <p:cNvPr id="9" name="Imagen 8" descr="Screen Shot 2019-10-24 at 18.00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257" y="1888921"/>
            <a:ext cx="10414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1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120" y="172968"/>
            <a:ext cx="3567072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Bertamini</a:t>
            </a:r>
            <a:r>
              <a:rPr lang="es-ES" sz="2800" dirty="0" smtClean="0">
                <a:latin typeface="Georgia"/>
                <a:cs typeface="Georgia"/>
              </a:rPr>
              <a:t> et al. (2016) </a:t>
            </a:r>
            <a:r>
              <a:rPr lang="es-ES" sz="2800" dirty="0" err="1" smtClean="0">
                <a:latin typeface="Georgia"/>
                <a:cs typeface="Georgia"/>
              </a:rPr>
              <a:t>Exp</a:t>
            </a:r>
            <a:r>
              <a:rPr lang="es-ES" sz="2800" dirty="0" smtClean="0">
                <a:latin typeface="Georgia"/>
                <a:cs typeface="Georgia"/>
              </a:rPr>
              <a:t> 2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5120" y="1330764"/>
            <a:ext cx="3337371" cy="239798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</a:t>
            </a:r>
            <a:r>
              <a:rPr lang="en-US" sz="2000" dirty="0" smtClean="0">
                <a:latin typeface="Georgia"/>
                <a:cs typeface="Georgia"/>
              </a:rPr>
              <a:t>I the threat hypothesis is right, preference for curvature must depend on the perceived distance</a:t>
            </a:r>
            <a:endParaRPr lang="es-ES" sz="2000" dirty="0" smtClean="0">
              <a:latin typeface="Georgia"/>
              <a:cs typeface="Georgia"/>
            </a:endParaRPr>
          </a:p>
        </p:txBody>
      </p:sp>
      <p:pic>
        <p:nvPicPr>
          <p:cNvPr id="4" name="Imagen 3" descr="Screen Shot 2019-10-24 at 18.08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7" y="0"/>
            <a:ext cx="5220093" cy="6858000"/>
          </a:xfrm>
          <a:prstGeom prst="rect">
            <a:avLst/>
          </a:prstGeom>
        </p:spPr>
      </p:pic>
      <p:pic>
        <p:nvPicPr>
          <p:cNvPr id="5" name="Imagen 4" descr="Screen Shot 2019-10-24 at 18.09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5" y="3468751"/>
            <a:ext cx="5765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8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8106"/>
            <a:ext cx="7620000" cy="1143000"/>
          </a:xfrm>
        </p:spPr>
        <p:txBody>
          <a:bodyPr/>
          <a:lstStyle/>
          <a:p>
            <a:r>
              <a:rPr lang="es-ES" dirty="0" err="1" smtClean="0"/>
              <a:t>Preference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curvature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1" y="1296089"/>
            <a:ext cx="7090036" cy="869684"/>
          </a:xfrm>
        </p:spPr>
        <p:txBody>
          <a:bodyPr/>
          <a:lstStyle/>
          <a:p>
            <a:r>
              <a:rPr lang="es-ES" dirty="0" smtClean="0">
                <a:latin typeface="Georgia"/>
                <a:cs typeface="Georgia"/>
              </a:rPr>
              <a:t>A </a:t>
            </a:r>
            <a:r>
              <a:rPr lang="es-ES" dirty="0" err="1" smtClean="0">
                <a:latin typeface="Georgia"/>
                <a:cs typeface="Georgia"/>
              </a:rPr>
              <a:t>well-known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effect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since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mr-IN" dirty="0" smtClean="0">
                <a:latin typeface="Georgia"/>
                <a:cs typeface="Georgia"/>
              </a:rPr>
              <a:t>…</a:t>
            </a:r>
            <a:r>
              <a:rPr lang="es-ES_tradnl" dirty="0" smtClean="0">
                <a:latin typeface="Georgia"/>
                <a:cs typeface="Georgia"/>
              </a:rPr>
              <a:t>.?</a:t>
            </a:r>
          </a:p>
          <a:p>
            <a:endParaRPr lang="es-ES" dirty="0">
              <a:latin typeface="Georgia"/>
              <a:cs typeface="Georgia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18" y="2165772"/>
            <a:ext cx="5849718" cy="4411375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6899981" y="6206158"/>
            <a:ext cx="1294510" cy="541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latin typeface="Georgia"/>
                <a:cs typeface="Georgia"/>
              </a:rPr>
              <a:t>1753</a:t>
            </a:r>
            <a:endParaRPr lang="es-ES_tradnl" dirty="0" smtClean="0">
              <a:latin typeface="Georgia"/>
              <a:cs typeface="Georgia"/>
            </a:endParaRPr>
          </a:p>
          <a:p>
            <a:endParaRPr lang="es-E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7893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120" y="172968"/>
            <a:ext cx="6701768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Bertamini</a:t>
            </a:r>
            <a:r>
              <a:rPr lang="es-ES" sz="2800" dirty="0" smtClean="0">
                <a:latin typeface="Georgia"/>
                <a:cs typeface="Georgia"/>
              </a:rPr>
              <a:t> et al. (2016) </a:t>
            </a:r>
            <a:r>
              <a:rPr lang="es-ES" sz="2800" dirty="0" err="1" smtClean="0">
                <a:latin typeface="Georgia"/>
                <a:cs typeface="Georgia"/>
              </a:rPr>
              <a:t>Exp</a:t>
            </a:r>
            <a:r>
              <a:rPr lang="es-ES" sz="2800" dirty="0" smtClean="0">
                <a:latin typeface="Georgia"/>
                <a:cs typeface="Georgia"/>
              </a:rPr>
              <a:t> 3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5120" y="1330764"/>
            <a:ext cx="7092034" cy="74413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Lines: curved, sharp-angled and straight</a:t>
            </a:r>
            <a:endParaRPr lang="es-ES" sz="2000" dirty="0" smtClean="0">
              <a:latin typeface="Georgia"/>
              <a:cs typeface="Georgia"/>
            </a:endParaRPr>
          </a:p>
        </p:txBody>
      </p:sp>
      <p:pic>
        <p:nvPicPr>
          <p:cNvPr id="6" name="Imagen 5" descr="Screen Shot 2019-10-24 at 18.24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0" y="1939801"/>
            <a:ext cx="5205844" cy="3356108"/>
          </a:xfrm>
          <a:prstGeom prst="rect">
            <a:avLst/>
          </a:prstGeom>
        </p:spPr>
      </p:pic>
      <p:pic>
        <p:nvPicPr>
          <p:cNvPr id="9" name="Imagen 8" descr="Screen Shot 2019-10-24 at 18.2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91" y="3066763"/>
            <a:ext cx="3941114" cy="31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8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Screen Shot 2019-10-24 at 18.29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04" y="191934"/>
            <a:ext cx="3955532" cy="28273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120" y="172968"/>
            <a:ext cx="3891348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Hareli</a:t>
            </a:r>
            <a:r>
              <a:rPr lang="es-ES" sz="2800" dirty="0" smtClean="0">
                <a:latin typeface="Georgia"/>
                <a:cs typeface="Georgia"/>
              </a:rPr>
              <a:t> et al. (2016) 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30765"/>
            <a:ext cx="3337374" cy="17900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Participants evaluated:</a:t>
            </a:r>
            <a:endParaRPr lang="en-US" sz="2000" dirty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Leaves</a:t>
            </a:r>
            <a:endParaRPr lang="en-US" sz="2000" dirty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s-ES" sz="2000" dirty="0" err="1" smtClean="0">
                <a:latin typeface="Georgia"/>
                <a:cs typeface="Georgia"/>
              </a:rPr>
              <a:t>Houses</a:t>
            </a:r>
            <a:endParaRPr lang="es-ES" sz="2000" dirty="0" smtClean="0">
              <a:latin typeface="Georgia"/>
              <a:cs typeface="Georgia"/>
            </a:endParaRPr>
          </a:p>
        </p:txBody>
      </p:sp>
      <p:pic>
        <p:nvPicPr>
          <p:cNvPr id="4" name="Imagen 3" descr="Screen Shot 2019-10-24 at 18.29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377" y="1153804"/>
            <a:ext cx="5983623" cy="5704195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-175656" y="3120805"/>
            <a:ext cx="3337374" cy="3174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>
                <a:latin typeface="Georgia"/>
                <a:cs typeface="Georgia"/>
              </a:rPr>
              <a:t>Curved shaped leaves were rated as more beautiful, friendlier, more comforting, and warmer </a:t>
            </a:r>
            <a:endParaRPr lang="en-US" sz="18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endParaRPr lang="en-US" sz="1800" dirty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n-US" sz="1800" dirty="0" smtClean="0">
                <a:latin typeface="Georgia"/>
                <a:cs typeface="Georgia"/>
              </a:rPr>
              <a:t>Houses </a:t>
            </a:r>
            <a:r>
              <a:rPr lang="en-US" sz="1800" dirty="0">
                <a:latin typeface="Georgia"/>
                <a:cs typeface="Georgia"/>
              </a:rPr>
              <a:t>surrounded by sharp leafed vegetation were evaluated as </a:t>
            </a:r>
            <a:r>
              <a:rPr lang="en-US" sz="1800" dirty="0" smtClean="0">
                <a:latin typeface="Georgia"/>
                <a:cs typeface="Georgia"/>
              </a:rPr>
              <a:t>safer and more expensive</a:t>
            </a:r>
            <a:endParaRPr lang="es-ES" sz="1800" dirty="0" smtClean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4420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5377" y="183816"/>
            <a:ext cx="3891348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Hula</a:t>
            </a:r>
            <a:r>
              <a:rPr lang="es-ES" sz="2800" dirty="0" smtClean="0">
                <a:latin typeface="Georgia"/>
                <a:cs typeface="Georgia"/>
              </a:rPr>
              <a:t> &amp; </a:t>
            </a:r>
            <a:r>
              <a:rPr lang="es-ES" sz="2800" dirty="0" err="1" smtClean="0">
                <a:latin typeface="Georgia"/>
                <a:cs typeface="Georgia"/>
              </a:rPr>
              <a:t>Flegr</a:t>
            </a:r>
            <a:r>
              <a:rPr lang="es-ES" sz="2800" dirty="0" smtClean="0">
                <a:latin typeface="Georgia"/>
                <a:cs typeface="Georgia"/>
              </a:rPr>
              <a:t> (2016) 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" y="1438845"/>
            <a:ext cx="8471797" cy="116858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D</a:t>
            </a:r>
            <a:r>
              <a:rPr lang="en-US" sz="2000" dirty="0" smtClean="0">
                <a:latin typeface="Georgia"/>
                <a:cs typeface="Georgia"/>
              </a:rPr>
              <a:t>etermined which </a:t>
            </a:r>
            <a:r>
              <a:rPr lang="en-US" sz="2000" dirty="0">
                <a:latin typeface="Georgia"/>
                <a:cs typeface="Georgia"/>
              </a:rPr>
              <a:t>flower colors and shapes were more preferred 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621531" y="5093260"/>
            <a:ext cx="7850266" cy="1607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 According to their analyses, sharp contours positively affected the flower beauty scores, whereas mixed contours had no effect.</a:t>
            </a:r>
            <a:r>
              <a:rPr lang="es-ES" sz="2000" dirty="0">
                <a:latin typeface="Georgia"/>
                <a:cs typeface="Georgia"/>
              </a:rPr>
              <a:t> </a:t>
            </a:r>
            <a:endParaRPr lang="es-ES" sz="2000" dirty="0" smtClean="0">
              <a:latin typeface="Georgia"/>
              <a:cs typeface="Georgia"/>
            </a:endParaRPr>
          </a:p>
        </p:txBody>
      </p:sp>
      <p:pic>
        <p:nvPicPr>
          <p:cNvPr id="6" name="Imagen 5" descr="Screen Shot 2019-10-24 at 18.36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47" y="2824030"/>
            <a:ext cx="5472641" cy="178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5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Screen Shot 2019-10-24 at 19.03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0"/>
            <a:ext cx="4254500" cy="53213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469" y="93239"/>
            <a:ext cx="3891348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Banaei</a:t>
            </a:r>
            <a:r>
              <a:rPr lang="es-ES" sz="2800" dirty="0" smtClean="0">
                <a:latin typeface="Georgia"/>
                <a:cs typeface="Georgia"/>
              </a:rPr>
              <a:t> et al. (2017) 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" y="1074076"/>
            <a:ext cx="4889501" cy="116858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Used a mobile EEG setup synchronized to head-mounted virtual reality</a:t>
            </a:r>
            <a:endParaRPr lang="es-ES" sz="2000" dirty="0" smtClean="0">
              <a:latin typeface="Georgia"/>
              <a:cs typeface="Georgia"/>
            </a:endParaRPr>
          </a:p>
        </p:txBody>
      </p:sp>
      <p:pic>
        <p:nvPicPr>
          <p:cNvPr id="4" name="Imagen 3" descr="Screen Shot 2019-10-24 at 19.02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26" y="3402106"/>
            <a:ext cx="5049974" cy="3382308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-1" y="2418285"/>
            <a:ext cx="5107399" cy="4366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Rooms </a:t>
            </a:r>
            <a:r>
              <a:rPr lang="en-US" sz="2000" dirty="0">
                <a:latin typeface="Georgia"/>
                <a:cs typeface="Georgia"/>
              </a:rPr>
              <a:t>with lower pleasure and arousal ratings contained more linear geometries, whereas rooms with higher pleasure and arousal ratings contained more curved geometries. </a:t>
            </a:r>
            <a:endParaRPr lang="en-U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endParaRPr lang="en-U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The Anterior Cingulate Cortex </a:t>
            </a:r>
            <a:r>
              <a:rPr lang="en-US" sz="2000" dirty="0">
                <a:latin typeface="Georgia"/>
                <a:cs typeface="Georgia"/>
              </a:rPr>
              <a:t>showed pronounced activity </a:t>
            </a:r>
            <a:r>
              <a:rPr lang="en-US" sz="2000" dirty="0" smtClean="0">
                <a:latin typeface="Georgia"/>
                <a:cs typeface="Georgia"/>
              </a:rPr>
              <a:t>with </a:t>
            </a:r>
            <a:r>
              <a:rPr lang="en-US" sz="2000" dirty="0">
                <a:latin typeface="Georgia"/>
                <a:cs typeface="Georgia"/>
              </a:rPr>
              <a:t>higher responses in terms of pleasure and arousal related to rooms with more curved geometries. </a:t>
            </a:r>
            <a:endParaRPr lang="es-ES" sz="2000" dirty="0" smtClean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13472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469" y="93239"/>
            <a:ext cx="3891348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Cotter</a:t>
            </a:r>
            <a:r>
              <a:rPr lang="es-ES" sz="2800" dirty="0" smtClean="0">
                <a:latin typeface="Georgia"/>
                <a:cs typeface="Georgia"/>
              </a:rPr>
              <a:t> et al. (2017) 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5349" y="1486097"/>
            <a:ext cx="4729074" cy="144556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M</a:t>
            </a:r>
            <a:r>
              <a:rPr lang="en-US" sz="2000" dirty="0" smtClean="0"/>
              <a:t>easured </a:t>
            </a:r>
            <a:r>
              <a:rPr lang="en-US" sz="2000" dirty="0"/>
              <a:t>openness to </a:t>
            </a:r>
            <a:r>
              <a:rPr lang="en-US" sz="2000" dirty="0" smtClean="0"/>
              <a:t>experience </a:t>
            </a:r>
            <a:r>
              <a:rPr lang="en-US" sz="2000" dirty="0"/>
              <a:t>with the HEXACO Inventory, the Neo-Five-Factor Inventory, and the Big Five Aspects Scale. 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405349" y="3710132"/>
            <a:ext cx="3323864" cy="258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/>
              <a:t>Participants scoring higher on these scales showed greater curvature effect in irregular polygons, but not in arrays of circles and hexagons. 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6" name="Imagen 5" descr="Screen Shot 2019-10-24 at 19.18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30" y="0"/>
            <a:ext cx="3766369" cy="3619246"/>
          </a:xfrm>
          <a:prstGeom prst="rect">
            <a:avLst/>
          </a:prstGeom>
        </p:spPr>
      </p:pic>
      <p:pic>
        <p:nvPicPr>
          <p:cNvPr id="7" name="Imagen 6" descr="Screen Shot 2019-10-24 at 19.18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04" y="3607162"/>
            <a:ext cx="4930695" cy="32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3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468" y="93239"/>
            <a:ext cx="4296697" cy="980837"/>
          </a:xfrm>
        </p:spPr>
        <p:txBody>
          <a:bodyPr/>
          <a:lstStyle/>
          <a:p>
            <a:pPr algn="ctr"/>
            <a:r>
              <a:rPr lang="es-ES" sz="2800" dirty="0" smtClean="0">
                <a:latin typeface="Georgia"/>
                <a:cs typeface="Georgia"/>
              </a:rPr>
              <a:t>Gómez-Puerto et al. (2017) 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074076"/>
            <a:ext cx="4026468" cy="1979178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﻿I</a:t>
            </a:r>
            <a:r>
              <a:rPr lang="en-US" sz="2000" dirty="0" smtClean="0">
                <a:latin typeface="Georgia"/>
                <a:cs typeface="Georgia"/>
              </a:rPr>
              <a:t>nvestigate </a:t>
            </a:r>
            <a:r>
              <a:rPr lang="en-US" sz="2000" dirty="0">
                <a:latin typeface="Georgia"/>
                <a:cs typeface="Georgia"/>
              </a:rPr>
              <a:t>whether preference for curved </a:t>
            </a:r>
            <a:r>
              <a:rPr lang="en-US" sz="2000" dirty="0" smtClean="0">
                <a:latin typeface="Georgia"/>
                <a:cs typeface="Georgia"/>
              </a:rPr>
              <a:t>contours</a:t>
            </a:r>
            <a:r>
              <a:rPr lang="en-US" sz="2000" dirty="0">
                <a:latin typeface="Georgia"/>
                <a:cs typeface="Georgia"/>
              </a:rPr>
              <a:t> </a:t>
            </a:r>
            <a:r>
              <a:rPr lang="en-US" sz="2000" dirty="0" smtClean="0">
                <a:latin typeface="Georgia"/>
                <a:cs typeface="Georgia"/>
              </a:rPr>
              <a:t>was </a:t>
            </a:r>
            <a:r>
              <a:rPr lang="en-US" sz="2000" dirty="0">
                <a:latin typeface="Georgia"/>
                <a:cs typeface="Georgia"/>
              </a:rPr>
              <a:t>also present in 2 small-scale societies relatively uninfluenced by Western culture.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405349" y="3710132"/>
            <a:ext cx="3323864" cy="25879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﻿We conclude that preference for curved-contour objects is common across cultures and conjecture that it is a constituent of a natural propensity for aesthetics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4" name="Imagen 3" descr="Screen Shot 2019-10-24 at 19.26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471" y="0"/>
            <a:ext cx="3271905" cy="6858000"/>
          </a:xfrm>
          <a:prstGeom prst="rect">
            <a:avLst/>
          </a:prstGeom>
        </p:spPr>
      </p:pic>
      <p:pic>
        <p:nvPicPr>
          <p:cNvPr id="5" name="Imagen 4" descr="Screen Shot 2019-10-24 at 19.26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82" y="2039782"/>
            <a:ext cx="3541094" cy="28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468" y="93239"/>
            <a:ext cx="4296697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Vartanian</a:t>
            </a:r>
            <a:r>
              <a:rPr lang="es-ES" sz="2800" dirty="0" smtClean="0">
                <a:latin typeface="Georgia"/>
                <a:cs typeface="Georgia"/>
              </a:rPr>
              <a:t> et al. (2017) 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" y="1074076"/>
            <a:ext cx="4404793" cy="197917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﻿C</a:t>
            </a:r>
            <a:r>
              <a:rPr lang="en-US" sz="2000" dirty="0" smtClean="0">
                <a:latin typeface="Georgia"/>
                <a:cs typeface="Georgia"/>
              </a:rPr>
              <a:t>ollected from </a:t>
            </a:r>
            <a:r>
              <a:rPr lang="en-US" sz="2000" dirty="0">
                <a:latin typeface="Georgia"/>
                <a:cs typeface="Georgia"/>
              </a:rPr>
              <a:t>experts </a:t>
            </a:r>
            <a:r>
              <a:rPr lang="en-US" sz="2000" dirty="0" smtClean="0">
                <a:latin typeface="Georgia"/>
                <a:cs typeface="Georgia"/>
              </a:rPr>
              <a:t>(architects </a:t>
            </a:r>
            <a:r>
              <a:rPr lang="en-US" sz="2000" dirty="0">
                <a:latin typeface="Georgia"/>
                <a:cs typeface="Georgia"/>
              </a:rPr>
              <a:t>and designers) and </a:t>
            </a:r>
            <a:r>
              <a:rPr lang="en-US" sz="2000" dirty="0" err="1" smtClean="0">
                <a:latin typeface="Georgia"/>
                <a:cs typeface="Georgia"/>
              </a:rPr>
              <a:t>nonexperts</a:t>
            </a:r>
            <a:r>
              <a:rPr lang="en-US" sz="2000" dirty="0" smtClean="0">
                <a:latin typeface="Georgia"/>
                <a:cs typeface="Georgia"/>
              </a:rPr>
              <a:t> </a:t>
            </a:r>
            <a:r>
              <a:rPr lang="en-US" sz="2000" dirty="0">
                <a:latin typeface="Georgia"/>
                <a:cs typeface="Georgia"/>
              </a:rPr>
              <a:t>that expertise </a:t>
            </a:r>
            <a:r>
              <a:rPr lang="en-US" sz="2000" dirty="0" smtClean="0">
                <a:latin typeface="Georgia"/>
                <a:cs typeface="Georgia"/>
              </a:rPr>
              <a:t>moderates </a:t>
            </a:r>
            <a:r>
              <a:rPr lang="en-US" sz="2000" dirty="0">
                <a:latin typeface="Georgia"/>
                <a:cs typeface="Georgia"/>
              </a:rPr>
              <a:t>sensitivity to curvilinear contour within architectural spaces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0" y="3539613"/>
            <a:ext cx="4121049" cy="31478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﻿﻿When assessing beauty, experts found </a:t>
            </a:r>
            <a:r>
              <a:rPr lang="en-US" sz="2000" dirty="0" smtClean="0">
                <a:latin typeface="Georgia"/>
                <a:cs typeface="Georgia"/>
              </a:rPr>
              <a:t>curvilinear </a:t>
            </a:r>
            <a:r>
              <a:rPr lang="en-US" sz="2000" dirty="0">
                <a:latin typeface="Georgia"/>
                <a:cs typeface="Georgia"/>
              </a:rPr>
              <a:t>spaces </a:t>
            </a:r>
            <a:r>
              <a:rPr lang="en-US" sz="2000" dirty="0" smtClean="0">
                <a:latin typeface="Georgia"/>
                <a:cs typeface="Georgia"/>
              </a:rPr>
              <a:t>more beautiful, </a:t>
            </a:r>
            <a:r>
              <a:rPr lang="en-US" sz="2000" dirty="0">
                <a:latin typeface="Georgia"/>
                <a:cs typeface="Georgia"/>
              </a:rPr>
              <a:t>whereas contour had no </a:t>
            </a:r>
            <a:r>
              <a:rPr lang="en-US" sz="2000" dirty="0" smtClean="0">
                <a:latin typeface="Georgia"/>
                <a:cs typeface="Georgia"/>
              </a:rPr>
              <a:t>effect </a:t>
            </a:r>
            <a:r>
              <a:rPr lang="en-US" sz="2000" dirty="0">
                <a:latin typeface="Georgia"/>
                <a:cs typeface="Georgia"/>
              </a:rPr>
              <a:t>among </a:t>
            </a:r>
            <a:r>
              <a:rPr lang="en-US" sz="2000" dirty="0" err="1">
                <a:latin typeface="Georgia"/>
                <a:cs typeface="Georgia"/>
              </a:rPr>
              <a:t>nonexperts</a:t>
            </a:r>
            <a:r>
              <a:rPr lang="en-US" sz="2000" dirty="0">
                <a:latin typeface="Georgia"/>
                <a:cs typeface="Georgia"/>
              </a:rPr>
              <a:t>. </a:t>
            </a:r>
            <a:endParaRPr lang="en-U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W</a:t>
            </a:r>
            <a:r>
              <a:rPr lang="en-US" sz="2000" dirty="0" smtClean="0">
                <a:latin typeface="Georgia"/>
                <a:cs typeface="Georgia"/>
              </a:rPr>
              <a:t>hen </a:t>
            </a:r>
            <a:r>
              <a:rPr lang="en-US" sz="2000" dirty="0">
                <a:latin typeface="Georgia"/>
                <a:cs typeface="Georgia"/>
              </a:rPr>
              <a:t>making approach-avoidance decisions, </a:t>
            </a:r>
            <a:r>
              <a:rPr lang="en-US" sz="2000" dirty="0" smtClean="0">
                <a:latin typeface="Georgia"/>
                <a:cs typeface="Georgia"/>
              </a:rPr>
              <a:t>non experts </a:t>
            </a:r>
            <a:r>
              <a:rPr lang="en-US" sz="2000" dirty="0">
                <a:latin typeface="Georgia"/>
                <a:cs typeface="Georgia"/>
              </a:rPr>
              <a:t>were more likely to opt to enter </a:t>
            </a:r>
            <a:r>
              <a:rPr lang="en-US" sz="2000" dirty="0" smtClean="0">
                <a:latin typeface="Georgia"/>
                <a:cs typeface="Georgia"/>
              </a:rPr>
              <a:t>curvilinear, whereas </a:t>
            </a:r>
            <a:r>
              <a:rPr lang="en-US" sz="2000" dirty="0">
                <a:latin typeface="Georgia"/>
                <a:cs typeface="Georgia"/>
              </a:rPr>
              <a:t>had no </a:t>
            </a:r>
            <a:r>
              <a:rPr lang="en-US" sz="2000" dirty="0" smtClean="0">
                <a:latin typeface="Georgia"/>
                <a:cs typeface="Georgia"/>
              </a:rPr>
              <a:t>effect </a:t>
            </a:r>
            <a:r>
              <a:rPr lang="en-US" sz="2000" dirty="0">
                <a:latin typeface="Georgia"/>
                <a:cs typeface="Georgia"/>
              </a:rPr>
              <a:t>among experts. 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7" name="Imagen 6" descr="Screen Shot 2019-10-24 at 12.53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82" y="0"/>
            <a:ext cx="3437402" cy="1255974"/>
          </a:xfrm>
          <a:prstGeom prst="rect">
            <a:avLst/>
          </a:prstGeom>
        </p:spPr>
      </p:pic>
      <p:pic>
        <p:nvPicPr>
          <p:cNvPr id="6" name="Imagen 5" descr="Screen Shot 2019-10-24 at 19.38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92" y="1803614"/>
            <a:ext cx="4607470" cy="2133379"/>
          </a:xfrm>
          <a:prstGeom prst="rect">
            <a:avLst/>
          </a:prstGeom>
        </p:spPr>
      </p:pic>
      <p:pic>
        <p:nvPicPr>
          <p:cNvPr id="9" name="Imagen 8" descr="Screen Shot 2019-10-24 at 19.38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92" y="4332078"/>
            <a:ext cx="4607470" cy="207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9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468" y="93239"/>
            <a:ext cx="4296697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Carbon</a:t>
            </a:r>
            <a:r>
              <a:rPr lang="es-ES" sz="2800" dirty="0" smtClean="0">
                <a:latin typeface="Georgia"/>
                <a:cs typeface="Georgia"/>
              </a:rPr>
              <a:t> et al. (2018) </a:t>
            </a:r>
            <a:endParaRPr lang="es-ES" sz="2800" dirty="0">
              <a:latin typeface="Georgia"/>
              <a:cs typeface="Georgia"/>
            </a:endParaRPr>
          </a:p>
        </p:txBody>
      </p:sp>
      <p:pic>
        <p:nvPicPr>
          <p:cNvPr id="4" name="Imagen 3" descr="Screen Shot 2019-10-24 at 19.45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63" y="5243"/>
            <a:ext cx="3866737" cy="2316779"/>
          </a:xfrm>
          <a:prstGeom prst="rect">
            <a:avLst/>
          </a:prstGeom>
        </p:spPr>
      </p:pic>
      <p:pic>
        <p:nvPicPr>
          <p:cNvPr id="5" name="Imagen 4" descr="Screen Shot 2019-10-24 at 19.45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33" y="2215636"/>
            <a:ext cx="6141567" cy="464236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" y="1074076"/>
            <a:ext cx="4404793" cy="197917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</a:t>
            </a:r>
            <a:r>
              <a:rPr lang="en-US" sz="2000" dirty="0" smtClean="0">
                <a:latin typeface="Georgia"/>
                <a:cs typeface="Georgia"/>
              </a:rPr>
              <a:t>Investigated whether the </a:t>
            </a:r>
            <a:r>
              <a:rPr lang="en-US" sz="2000" dirty="0">
                <a:latin typeface="Georgia"/>
                <a:cs typeface="Georgia"/>
              </a:rPr>
              <a:t>shape of the outline </a:t>
            </a:r>
            <a:r>
              <a:rPr lang="en-US" sz="2000" dirty="0" smtClean="0">
                <a:latin typeface="Georgia"/>
                <a:cs typeface="Georgia"/>
              </a:rPr>
              <a:t>of </a:t>
            </a:r>
            <a:r>
              <a:rPr lang="en-US" sz="2000" dirty="0">
                <a:latin typeface="Georgia"/>
                <a:cs typeface="Georgia"/>
              </a:rPr>
              <a:t>diagrams influences the aesthetic </a:t>
            </a:r>
            <a:r>
              <a:rPr lang="en-US" sz="2000" dirty="0" smtClean="0">
                <a:latin typeface="Georgia"/>
                <a:cs typeface="Georgia"/>
              </a:rPr>
              <a:t>judgments: </a:t>
            </a:r>
            <a:r>
              <a:rPr lang="en-US" sz="2000" dirty="0">
                <a:latin typeface="Georgia"/>
                <a:cs typeface="Georgia"/>
              </a:rPr>
              <a:t>beauty and interest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0" y="3053255"/>
            <a:ext cx="3002433" cy="3634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﻿﻿﻿Diagrams with curvier outlines were perceived as more </a:t>
            </a:r>
            <a:r>
              <a:rPr lang="en-US" sz="2000" dirty="0" smtClean="0">
                <a:latin typeface="Georgia"/>
                <a:cs typeface="Georgia"/>
              </a:rPr>
              <a:t>beautiful</a:t>
            </a:r>
            <a:r>
              <a:rPr lang="en-US" sz="2000" dirty="0">
                <a:latin typeface="Georgia"/>
                <a:cs typeface="Georgia"/>
              </a:rPr>
              <a:t>.</a:t>
            </a:r>
            <a:endParaRPr lang="en-U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W</a:t>
            </a:r>
            <a:r>
              <a:rPr lang="en-US" sz="2000" dirty="0" smtClean="0">
                <a:latin typeface="Georgia"/>
                <a:cs typeface="Georgia"/>
              </a:rPr>
              <a:t>hile </a:t>
            </a:r>
            <a:r>
              <a:rPr lang="en-US" sz="2000" dirty="0">
                <a:latin typeface="Georgia"/>
                <a:cs typeface="Georgia"/>
              </a:rPr>
              <a:t>diagrams with more complex outlines were considered to be more interesting.</a:t>
            </a:r>
            <a:endParaRPr lang="es-ES"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071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468" y="93239"/>
            <a:ext cx="4296697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Liu</a:t>
            </a:r>
            <a:r>
              <a:rPr lang="es-ES" sz="2800" dirty="0" smtClean="0">
                <a:latin typeface="Georgia"/>
                <a:cs typeface="Georgia"/>
              </a:rPr>
              <a:t> et al. (2018) 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" y="1074076"/>
            <a:ext cx="7147657" cy="74977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﻿E</a:t>
            </a:r>
            <a:r>
              <a:rPr lang="en-US" sz="2000" dirty="0" smtClean="0">
                <a:latin typeface="Georgia"/>
                <a:cs typeface="Georgia"/>
              </a:rPr>
              <a:t>xamined </a:t>
            </a:r>
            <a:r>
              <a:rPr lang="en-US" sz="2000" dirty="0">
                <a:latin typeface="Georgia"/>
                <a:cs typeface="Georgia"/>
              </a:rPr>
              <a:t>the impact of shape cues –curved versus sharp-angled– on customer satisfaction</a:t>
            </a:r>
            <a:r>
              <a:rPr lang="es-ES" sz="2000" dirty="0">
                <a:latin typeface="Georgia"/>
                <a:cs typeface="Georgia"/>
              </a:rPr>
              <a:t> 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-108095" y="2188616"/>
            <a:ext cx="2905002" cy="4498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I</a:t>
            </a:r>
            <a:r>
              <a:rPr lang="en-US" sz="2000" dirty="0" smtClean="0">
                <a:latin typeface="Georgia"/>
                <a:cs typeface="Georgia"/>
              </a:rPr>
              <a:t>n </a:t>
            </a:r>
            <a:r>
              <a:rPr lang="en-US" sz="2000" dirty="0">
                <a:latin typeface="Georgia"/>
                <a:cs typeface="Georgia"/>
              </a:rPr>
              <a:t>non-busy settings, curved shape cue enhanced customer satisfaction. </a:t>
            </a:r>
            <a:endParaRPr lang="en-U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endParaRPr lang="en-U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S</a:t>
            </a:r>
            <a:r>
              <a:rPr lang="en-US" sz="2000" dirty="0" smtClean="0">
                <a:latin typeface="Georgia"/>
                <a:cs typeface="Georgia"/>
              </a:rPr>
              <a:t>harp</a:t>
            </a:r>
            <a:r>
              <a:rPr lang="en-US" sz="2000" dirty="0">
                <a:latin typeface="Georgia"/>
                <a:cs typeface="Georgia"/>
              </a:rPr>
              <a:t>-angled shape cues increased customer satisfaction in busy settings</a:t>
            </a:r>
            <a:r>
              <a:rPr lang="es-ES" sz="2000" dirty="0">
                <a:latin typeface="Georgia"/>
                <a:cs typeface="Georgia"/>
              </a:rPr>
              <a:t> </a:t>
            </a:r>
          </a:p>
        </p:txBody>
      </p:sp>
      <p:pic>
        <p:nvPicPr>
          <p:cNvPr id="6" name="Imagen 5" descr="Screen Shot 2019-10-24 at 19.55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81" y="1983880"/>
            <a:ext cx="6427919" cy="4874120"/>
          </a:xfrm>
          <a:prstGeom prst="rect">
            <a:avLst/>
          </a:prstGeom>
        </p:spPr>
      </p:pic>
      <p:pic>
        <p:nvPicPr>
          <p:cNvPr id="7" name="Imagen 6" descr="Screen Shot 2019-10-24 at 19.56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83" y="1686108"/>
            <a:ext cx="3736186" cy="33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7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1097" y="91908"/>
            <a:ext cx="4296697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Soranzo</a:t>
            </a:r>
            <a:r>
              <a:rPr lang="es-ES" sz="2800" dirty="0" smtClean="0">
                <a:latin typeface="Georgia"/>
                <a:cs typeface="Georgia"/>
              </a:rPr>
              <a:t> et al. (2018) 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8628" y="1371295"/>
            <a:ext cx="7877285" cy="11145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﻿﻿E</a:t>
            </a:r>
            <a:r>
              <a:rPr lang="en-US" sz="2000" dirty="0" smtClean="0">
                <a:latin typeface="Georgia"/>
                <a:cs typeface="Georgia"/>
              </a:rPr>
              <a:t>xamined </a:t>
            </a:r>
            <a:r>
              <a:rPr lang="en-US" sz="2000" dirty="0">
                <a:latin typeface="Georgia"/>
                <a:cs typeface="Georgia"/>
              </a:rPr>
              <a:t>the aesthetics of interactive </a:t>
            </a:r>
            <a:r>
              <a:rPr lang="en-US" sz="2000" dirty="0" smtClean="0">
                <a:latin typeface="Georgia"/>
                <a:cs typeface="Georgia"/>
              </a:rPr>
              <a:t>objects, </a:t>
            </a:r>
            <a:r>
              <a:rPr lang="en-US" sz="2000" dirty="0">
                <a:latin typeface="Georgia"/>
                <a:cs typeface="Georgia"/>
              </a:rPr>
              <a:t>which </a:t>
            </a:r>
            <a:r>
              <a:rPr lang="en-US" sz="2000" dirty="0" smtClean="0">
                <a:latin typeface="Georgia"/>
                <a:cs typeface="Georgia"/>
              </a:rPr>
              <a:t>were </a:t>
            </a:r>
            <a:r>
              <a:rPr lang="en-US" sz="2000" dirty="0">
                <a:latin typeface="Georgia"/>
                <a:cs typeface="Georgia"/>
              </a:rPr>
              <a:t>three-dimensional physical </a:t>
            </a:r>
            <a:r>
              <a:rPr lang="en-US" sz="2000" dirty="0" err="1">
                <a:latin typeface="Georgia"/>
                <a:cs typeface="Georgia"/>
              </a:rPr>
              <a:t>artefacts</a:t>
            </a:r>
            <a:r>
              <a:rPr lang="en-US" sz="2000" dirty="0">
                <a:latin typeface="Georgia"/>
                <a:cs typeface="Georgia"/>
              </a:rPr>
              <a:t> that exhibit autonomous </a:t>
            </a:r>
            <a:r>
              <a:rPr lang="en-US" sz="2000" dirty="0" err="1">
                <a:latin typeface="Georgia"/>
                <a:cs typeface="Georgia"/>
              </a:rPr>
              <a:t>behaviour</a:t>
            </a:r>
            <a:r>
              <a:rPr lang="en-US" sz="2000" dirty="0">
                <a:latin typeface="Georgia"/>
                <a:cs typeface="Georgia"/>
              </a:rPr>
              <a:t> when handled.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-108095" y="2877624"/>
            <a:ext cx="3350888" cy="3809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The results showed preference for curvature</a:t>
            </a:r>
            <a:r>
              <a:rPr lang="en-US" sz="2000" dirty="0" smtClean="0">
                <a:latin typeface="Georgia"/>
                <a:cs typeface="Georgia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2000" dirty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The </a:t>
            </a:r>
            <a:r>
              <a:rPr lang="en-US" sz="2000" dirty="0">
                <a:latin typeface="Georgia"/>
                <a:cs typeface="Georgia"/>
              </a:rPr>
              <a:t>difference between preference for curved </a:t>
            </a:r>
            <a:r>
              <a:rPr lang="en-US" sz="2000" dirty="0" smtClean="0">
                <a:latin typeface="Georgia"/>
                <a:cs typeface="Georgia"/>
              </a:rPr>
              <a:t>against sharp </a:t>
            </a:r>
            <a:r>
              <a:rPr lang="en-US" sz="2000" dirty="0">
                <a:latin typeface="Georgia"/>
                <a:cs typeface="Georgia"/>
              </a:rPr>
              <a:t>decreased when the object displayed behaviors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smtClean="0">
                <a:latin typeface="Georgia"/>
                <a:cs typeface="Georgia"/>
              </a:rPr>
              <a:t>(</a:t>
            </a:r>
            <a:r>
              <a:rPr lang="es-ES" sz="2000" dirty="0" err="1" smtClean="0">
                <a:latin typeface="Georgia"/>
                <a:cs typeface="Georgia"/>
              </a:rPr>
              <a:t>vibrating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or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flickering</a:t>
            </a:r>
            <a:r>
              <a:rPr lang="es-ES" sz="2000" dirty="0" smtClean="0">
                <a:latin typeface="Georgia"/>
                <a:cs typeface="Georgia"/>
              </a:rPr>
              <a:t>)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4" name="Imagen 3" descr="Screen Shot 2019-10-24 at 20.0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702" y="2704621"/>
            <a:ext cx="4546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4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1674" y="386015"/>
            <a:ext cx="4133866" cy="6587174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s-ES" sz="2000" b="1" dirty="0" err="1" smtClean="0">
                <a:latin typeface="Georgia"/>
                <a:cs typeface="Georgia"/>
              </a:rPr>
              <a:t>Lines</a:t>
            </a:r>
            <a:endParaRPr lang="es-ES" sz="2000" b="1" dirty="0" smtClean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endParaRPr lang="es-ES" sz="2000" b="1" dirty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r>
              <a:rPr lang="es-ES" sz="2000" b="1" dirty="0" err="1" smtClean="0">
                <a:latin typeface="Georgia"/>
                <a:cs typeface="Georgia"/>
              </a:rPr>
              <a:t>Typefaces</a:t>
            </a:r>
            <a:endParaRPr lang="es-ES_tradnl" sz="2000" b="1" dirty="0" smtClean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endParaRPr lang="es-ES" sz="2000" b="1" dirty="0" smtClean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r>
              <a:rPr lang="es-ES" sz="2000" b="1" dirty="0" smtClean="0">
                <a:latin typeface="Georgia"/>
                <a:cs typeface="Georgia"/>
              </a:rPr>
              <a:t>Car interior </a:t>
            </a:r>
            <a:r>
              <a:rPr lang="es-ES" sz="2000" b="1" dirty="0" err="1" smtClean="0">
                <a:latin typeface="Georgia"/>
                <a:cs typeface="Georgia"/>
              </a:rPr>
              <a:t>designs</a:t>
            </a:r>
            <a:endParaRPr lang="es-ES" sz="2000" b="1" dirty="0" smtClean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endParaRPr lang="es-ES" sz="2000" b="1" dirty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r>
              <a:rPr lang="es-ES" sz="2000" b="1" dirty="0" smtClean="0">
                <a:latin typeface="Georgia"/>
                <a:cs typeface="Georgia"/>
              </a:rPr>
              <a:t>Familiar </a:t>
            </a:r>
            <a:r>
              <a:rPr lang="es-ES" sz="2000" b="1" dirty="0" err="1" smtClean="0">
                <a:latin typeface="Georgia"/>
                <a:cs typeface="Georgia"/>
              </a:rPr>
              <a:t>objects</a:t>
            </a:r>
            <a:endParaRPr lang="es-ES" sz="2000" b="1" dirty="0" smtClean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endParaRPr lang="es-ES" sz="2000" b="1" dirty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r>
              <a:rPr lang="es-ES" sz="2000" b="1" dirty="0" err="1" smtClean="0">
                <a:latin typeface="Georgia"/>
                <a:cs typeface="Georgia"/>
              </a:rPr>
              <a:t>Meaningless</a:t>
            </a:r>
            <a:r>
              <a:rPr lang="es-ES" sz="2000" b="1" dirty="0" smtClean="0">
                <a:latin typeface="Georgia"/>
                <a:cs typeface="Georgia"/>
              </a:rPr>
              <a:t> </a:t>
            </a:r>
            <a:r>
              <a:rPr lang="es-ES" sz="2000" b="1" dirty="0" err="1" smtClean="0">
                <a:latin typeface="Georgia"/>
                <a:cs typeface="Georgia"/>
              </a:rPr>
              <a:t>patterns</a:t>
            </a:r>
            <a:endParaRPr lang="es-ES" sz="2000" b="1" dirty="0" smtClean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endParaRPr lang="es-ES" sz="2000" b="1" dirty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r>
              <a:rPr lang="es-ES" sz="2000" b="1" dirty="0" err="1" smtClean="0">
                <a:latin typeface="Georgia"/>
                <a:cs typeface="Georgia"/>
              </a:rPr>
              <a:t>Toys</a:t>
            </a:r>
            <a:endParaRPr lang="es-ES" sz="2000" b="1" dirty="0" smtClean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endParaRPr lang="es-ES" sz="2000" b="1" dirty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r>
              <a:rPr lang="es-ES" sz="2000" b="1" dirty="0" err="1" smtClean="0">
                <a:latin typeface="Georgia"/>
                <a:cs typeface="Georgia"/>
              </a:rPr>
              <a:t>Furniture</a:t>
            </a:r>
            <a:endParaRPr lang="es-ES" sz="2000" b="1" dirty="0" smtClean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endParaRPr lang="es-ES" sz="2000" b="1" dirty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r>
              <a:rPr lang="es-ES" sz="2000" b="1" dirty="0" err="1" smtClean="0">
                <a:latin typeface="Georgia"/>
                <a:cs typeface="Georgia"/>
              </a:rPr>
              <a:t>Building</a:t>
            </a:r>
            <a:r>
              <a:rPr lang="es-ES" sz="2000" b="1" dirty="0" smtClean="0">
                <a:latin typeface="Georgia"/>
                <a:cs typeface="Georgia"/>
              </a:rPr>
              <a:t> interior </a:t>
            </a:r>
            <a:r>
              <a:rPr lang="es-ES" sz="2000" b="1" dirty="0" err="1" smtClean="0">
                <a:latin typeface="Georgia"/>
                <a:cs typeface="Georgia"/>
              </a:rPr>
              <a:t>designs</a:t>
            </a:r>
            <a:endParaRPr lang="es-ES" sz="2000" b="1" dirty="0" smtClean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endParaRPr lang="es-ES" sz="2000" b="1" dirty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r>
              <a:rPr lang="es-ES" sz="2000" b="1" dirty="0" err="1" smtClean="0">
                <a:latin typeface="Georgia"/>
                <a:cs typeface="Georgia"/>
              </a:rPr>
              <a:t>Product</a:t>
            </a:r>
            <a:r>
              <a:rPr lang="es-ES" sz="2000" b="1" dirty="0" smtClean="0">
                <a:latin typeface="Georgia"/>
                <a:cs typeface="Georgia"/>
              </a:rPr>
              <a:t> </a:t>
            </a:r>
            <a:r>
              <a:rPr lang="es-ES" sz="2000" b="1" dirty="0" err="1" smtClean="0">
                <a:latin typeface="Georgia"/>
                <a:cs typeface="Georgia"/>
              </a:rPr>
              <a:t>designs</a:t>
            </a:r>
            <a:endParaRPr lang="es-ES" sz="2000" b="1" dirty="0" smtClean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endParaRPr lang="es-ES" sz="2000" b="1" dirty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r>
              <a:rPr lang="es-ES" sz="2000" b="1" dirty="0" err="1" smtClean="0">
                <a:latin typeface="Georgia"/>
                <a:cs typeface="Georgia"/>
              </a:rPr>
              <a:t>Dancing</a:t>
            </a:r>
            <a:r>
              <a:rPr lang="es-ES" sz="2000" b="1" dirty="0" smtClean="0">
                <a:latin typeface="Georgia"/>
                <a:cs typeface="Georgia"/>
              </a:rPr>
              <a:t> </a:t>
            </a:r>
            <a:r>
              <a:rPr lang="es-ES" sz="2000" b="1" dirty="0" err="1" smtClean="0">
                <a:latin typeface="Georgia"/>
                <a:cs typeface="Georgia"/>
              </a:rPr>
              <a:t>movements</a:t>
            </a:r>
            <a:endParaRPr lang="es-ES" sz="2000" b="1" dirty="0" smtClean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endParaRPr lang="es-ES" sz="2000" b="1" dirty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r>
              <a:rPr lang="es-ES" sz="2000" b="1" dirty="0" err="1" smtClean="0">
                <a:latin typeface="Georgia"/>
                <a:cs typeface="Georgia"/>
              </a:rPr>
              <a:t>Interactive</a:t>
            </a:r>
            <a:r>
              <a:rPr lang="es-ES" sz="2000" b="1" dirty="0" smtClean="0">
                <a:latin typeface="Georgia"/>
                <a:cs typeface="Georgia"/>
              </a:rPr>
              <a:t> </a:t>
            </a:r>
            <a:r>
              <a:rPr lang="es-ES" sz="2000" b="1" dirty="0" err="1" smtClean="0">
                <a:latin typeface="Georgia"/>
                <a:cs typeface="Georgia"/>
              </a:rPr>
              <a:t>objects</a:t>
            </a:r>
            <a:endParaRPr lang="es-ES" sz="2000" b="1" dirty="0" smtClean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endParaRPr lang="es-ES" sz="2000" b="1" dirty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r>
              <a:rPr lang="es-ES" sz="2000" b="1" dirty="0" err="1" smtClean="0">
                <a:latin typeface="Georgia"/>
                <a:cs typeface="Georgia"/>
              </a:rPr>
              <a:t>Sweets</a:t>
            </a:r>
            <a:endParaRPr lang="es-ES" sz="2000" b="1" dirty="0" smtClean="0">
              <a:latin typeface="Georgia"/>
              <a:cs typeface="Georgia"/>
            </a:endParaRPr>
          </a:p>
          <a:p>
            <a:pPr>
              <a:lnSpc>
                <a:spcPct val="70000"/>
              </a:lnSpc>
            </a:pP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6" name="Imagen 5" descr="Screen Shot 2019-10-23 at 06.45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98" y="510536"/>
            <a:ext cx="5117102" cy="3441664"/>
          </a:xfrm>
          <a:prstGeom prst="rect">
            <a:avLst/>
          </a:prstGeom>
        </p:spPr>
      </p:pic>
      <p:pic>
        <p:nvPicPr>
          <p:cNvPr id="8" name="Imagen 7" descr="Screen Shot 2019-10-23 at 07.12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96" y="1596003"/>
            <a:ext cx="6653686" cy="1980722"/>
          </a:xfrm>
          <a:prstGeom prst="rect">
            <a:avLst/>
          </a:prstGeom>
        </p:spPr>
      </p:pic>
      <p:pic>
        <p:nvPicPr>
          <p:cNvPr id="9" name="Imagen 8" descr="Screen Shot 2018-05-24 at 10.24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8" y="1875472"/>
            <a:ext cx="6774332" cy="1748929"/>
          </a:xfrm>
          <a:prstGeom prst="rect">
            <a:avLst/>
          </a:prstGeom>
        </p:spPr>
      </p:pic>
      <p:pic>
        <p:nvPicPr>
          <p:cNvPr id="11" name="Imagen 10" descr="Smooth_Guit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396" y="2312906"/>
            <a:ext cx="1644588" cy="1644588"/>
          </a:xfrm>
          <a:prstGeom prst="rect">
            <a:avLst/>
          </a:prstGeom>
        </p:spPr>
      </p:pic>
      <p:pic>
        <p:nvPicPr>
          <p:cNvPr id="12" name="Imagen 11" descr="Sharp_Guita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808" y="2315182"/>
            <a:ext cx="1644588" cy="1644588"/>
          </a:xfrm>
          <a:prstGeom prst="rect">
            <a:avLst/>
          </a:prstGeom>
        </p:spPr>
      </p:pic>
      <p:pic>
        <p:nvPicPr>
          <p:cNvPr id="13" name="Imagen 12" descr="curved_id_0_1_6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7183" y="3083304"/>
            <a:ext cx="1959800" cy="1959800"/>
          </a:xfrm>
          <a:prstGeom prst="rect">
            <a:avLst/>
          </a:prstGeom>
        </p:spPr>
      </p:pic>
      <p:pic>
        <p:nvPicPr>
          <p:cNvPr id="14" name="Imagen 13" descr="sharp_id_0_1_2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3825" y="3083304"/>
            <a:ext cx="2025055" cy="2025055"/>
          </a:xfrm>
          <a:prstGeom prst="rect">
            <a:avLst/>
          </a:prstGeom>
        </p:spPr>
      </p:pic>
      <p:pic>
        <p:nvPicPr>
          <p:cNvPr id="15" name="Imagen 14" descr="Screen Shot 2018-06-28 at 08.25.4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37" y="1626067"/>
            <a:ext cx="3564518" cy="1819007"/>
          </a:xfrm>
          <a:prstGeom prst="rect">
            <a:avLst/>
          </a:prstGeom>
        </p:spPr>
      </p:pic>
      <p:pic>
        <p:nvPicPr>
          <p:cNvPr id="16" name="Imagen 15" descr="Screen Shot 2018-06-28 at 08.27.1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251" y="3316913"/>
            <a:ext cx="3582892" cy="1791446"/>
          </a:xfrm>
          <a:prstGeom prst="rect">
            <a:avLst/>
          </a:prstGeom>
        </p:spPr>
      </p:pic>
      <p:pic>
        <p:nvPicPr>
          <p:cNvPr id="17" name="Imagen 16" descr="Screen Shot 2019-10-23 at 08.39.2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55" y="1596003"/>
            <a:ext cx="4912835" cy="1751532"/>
          </a:xfrm>
          <a:prstGeom prst="rect">
            <a:avLst/>
          </a:prstGeom>
        </p:spPr>
      </p:pic>
      <p:pic>
        <p:nvPicPr>
          <p:cNvPr id="18" name="Imagen 17" descr="Screen Shot 2018-05-24 at 10.27.28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09" y="5043104"/>
            <a:ext cx="3041717" cy="1008112"/>
          </a:xfrm>
          <a:prstGeom prst="rect">
            <a:avLst/>
          </a:prstGeom>
        </p:spPr>
      </p:pic>
      <p:pic>
        <p:nvPicPr>
          <p:cNvPr id="19" name="Imagen 18" descr="Screen Shot 2019-10-23 at 10.11.25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15" y="607975"/>
            <a:ext cx="4035028" cy="5417876"/>
          </a:xfrm>
          <a:prstGeom prst="rect">
            <a:avLst/>
          </a:prstGeom>
        </p:spPr>
      </p:pic>
      <p:pic>
        <p:nvPicPr>
          <p:cNvPr id="20" name="Imagen 19" descr="Screen Shot 2019-10-23 at 10.19.27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16" y="3722710"/>
            <a:ext cx="3721100" cy="24384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01509" y="4494622"/>
            <a:ext cx="2965673" cy="219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3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1097" y="91908"/>
            <a:ext cx="4296697" cy="980837"/>
          </a:xfrm>
        </p:spPr>
        <p:txBody>
          <a:bodyPr/>
          <a:lstStyle/>
          <a:p>
            <a:pPr algn="ctr"/>
            <a:r>
              <a:rPr lang="es-ES" sz="2800" dirty="0" smtClean="0">
                <a:latin typeface="Georgia"/>
                <a:cs typeface="Georgia"/>
              </a:rPr>
              <a:t>Ruta et al. (2018) 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52486"/>
            <a:ext cx="7877285" cy="11145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﻿﻿﻿</a:t>
            </a:r>
            <a:r>
              <a:rPr lang="en-US" sz="2000" dirty="0" smtClean="0">
                <a:latin typeface="Georgia"/>
                <a:cs typeface="Georgia"/>
              </a:rPr>
              <a:t>Generated </a:t>
            </a:r>
            <a:r>
              <a:rPr lang="en-US" sz="2000" dirty="0">
                <a:latin typeface="Georgia"/>
                <a:cs typeface="Georgia"/>
              </a:rPr>
              <a:t>four versions of the same reference building, varying only the amount of curvature introduced in the façade.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-108095" y="2877624"/>
            <a:ext cx="3350888" cy="3809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﻿﻿F</a:t>
            </a:r>
            <a:r>
              <a:rPr lang="en-US" sz="2000" dirty="0" smtClean="0">
                <a:latin typeface="Georgia"/>
                <a:cs typeface="Georgia"/>
              </a:rPr>
              <a:t>orced </a:t>
            </a:r>
            <a:r>
              <a:rPr lang="en-US" sz="2000" dirty="0">
                <a:latin typeface="Georgia"/>
                <a:cs typeface="Georgia"/>
              </a:rPr>
              <a:t>choices showed that the curved façade was the most preferred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5" name="Imagen 4" descr="Screen Shot 2019-10-24 at 20.09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76" y="1769806"/>
            <a:ext cx="5882954" cy="508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1097" y="91908"/>
            <a:ext cx="4296697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Corradi</a:t>
            </a:r>
            <a:r>
              <a:rPr lang="es-ES" sz="2800" dirty="0" smtClean="0">
                <a:latin typeface="Georgia"/>
                <a:cs typeface="Georgia"/>
              </a:rPr>
              <a:t> et al. (2018) 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52486"/>
            <a:ext cx="8566378" cy="11145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﻿﻿﻿</a:t>
            </a:r>
            <a:r>
              <a:rPr lang="en-US" sz="2000" dirty="0" smtClean="0">
                <a:latin typeface="Georgia"/>
                <a:cs typeface="Georgia"/>
              </a:rPr>
              <a:t>Determined </a:t>
            </a:r>
            <a:r>
              <a:rPr lang="en-US" sz="2000" dirty="0">
                <a:latin typeface="Georgia"/>
                <a:cs typeface="Georgia"/>
              </a:rPr>
              <a:t>whether different presentation times influence </a:t>
            </a:r>
            <a:r>
              <a:rPr lang="en-US" sz="2000" dirty="0" smtClean="0">
                <a:latin typeface="Georgia"/>
                <a:cs typeface="Georgia"/>
              </a:rPr>
              <a:t>the effect.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U</a:t>
            </a:r>
            <a:r>
              <a:rPr lang="en-US" sz="2000" dirty="0" smtClean="0">
                <a:latin typeface="Georgia"/>
                <a:cs typeface="Georgia"/>
              </a:rPr>
              <a:t>sed </a:t>
            </a:r>
            <a:r>
              <a:rPr lang="en-US" sz="2000" dirty="0">
                <a:latin typeface="Georgia"/>
                <a:cs typeface="Georgia"/>
              </a:rPr>
              <a:t>images of real </a:t>
            </a:r>
            <a:r>
              <a:rPr lang="en-US" sz="2000" dirty="0" smtClean="0">
                <a:latin typeface="Georgia"/>
                <a:cs typeface="Georgia"/>
              </a:rPr>
              <a:t>objects </a:t>
            </a:r>
            <a:r>
              <a:rPr lang="en-US" sz="2000" dirty="0">
                <a:latin typeface="Georgia"/>
                <a:cs typeface="Georgia"/>
              </a:rPr>
              <a:t>and meaningless novel </a:t>
            </a:r>
            <a:r>
              <a:rPr lang="en-US" sz="2000" dirty="0" smtClean="0">
                <a:latin typeface="Georgia"/>
                <a:cs typeface="Georgia"/>
              </a:rPr>
              <a:t>patterns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-108095" y="3863852"/>
            <a:ext cx="4620982" cy="2823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﻿﻿﻿With real objects, the preference for </a:t>
            </a:r>
            <a:r>
              <a:rPr lang="en-US" sz="2000" dirty="0" smtClean="0">
                <a:latin typeface="Georgia"/>
                <a:cs typeface="Georgia"/>
              </a:rPr>
              <a:t>curved </a:t>
            </a:r>
            <a:r>
              <a:rPr lang="en-US" sz="2000" dirty="0">
                <a:latin typeface="Georgia"/>
                <a:cs typeface="Georgia"/>
              </a:rPr>
              <a:t>was greatest when presented for 84 </a:t>
            </a:r>
            <a:r>
              <a:rPr lang="en-US" sz="2000" dirty="0" err="1">
                <a:latin typeface="Georgia"/>
                <a:cs typeface="Georgia"/>
              </a:rPr>
              <a:t>ms</a:t>
            </a:r>
            <a:r>
              <a:rPr lang="en-US" sz="2000" dirty="0">
                <a:latin typeface="Georgia"/>
                <a:cs typeface="Georgia"/>
              </a:rPr>
              <a:t>, and it faded </a:t>
            </a:r>
            <a:r>
              <a:rPr lang="en-US" sz="2000" dirty="0" smtClean="0">
                <a:latin typeface="Georgia"/>
                <a:cs typeface="Georgia"/>
              </a:rPr>
              <a:t>with </a:t>
            </a:r>
            <a:r>
              <a:rPr lang="en-US" sz="2000" dirty="0">
                <a:latin typeface="Georgia"/>
                <a:cs typeface="Georgia"/>
              </a:rPr>
              <a:t>unlimited viewing time. 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Georgia"/>
                <a:cs typeface="Georgia"/>
              </a:rPr>
              <a:t>To </a:t>
            </a:r>
            <a:r>
              <a:rPr lang="en-US" sz="2000" dirty="0">
                <a:latin typeface="Georgia"/>
                <a:cs typeface="Georgia"/>
              </a:rPr>
              <a:t>real objects, preference for meaningless patterns increased significantly in the unlimited viewing time condition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4" name="Imagen 3" descr="Screen Shot 2019-10-24 at 20.19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464" y="1954666"/>
            <a:ext cx="9444631" cy="1668142"/>
          </a:xfrm>
          <a:prstGeom prst="rect">
            <a:avLst/>
          </a:prstGeom>
        </p:spPr>
      </p:pic>
      <p:pic>
        <p:nvPicPr>
          <p:cNvPr id="6" name="Imagen 5" descr="Screen Shot 2019-10-24 at 20.20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57" y="1541063"/>
            <a:ext cx="4941881" cy="2860253"/>
          </a:xfrm>
          <a:prstGeom prst="rect">
            <a:avLst/>
          </a:prstGeom>
        </p:spPr>
      </p:pic>
      <p:pic>
        <p:nvPicPr>
          <p:cNvPr id="7" name="Imagen 6" descr="Screen Shot 2019-10-24 at 20.20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64" y="4146738"/>
            <a:ext cx="3491877" cy="291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0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1097" y="91908"/>
            <a:ext cx="4296697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Corradi</a:t>
            </a:r>
            <a:r>
              <a:rPr lang="es-ES" sz="2800" dirty="0" smtClean="0">
                <a:latin typeface="Georgia"/>
                <a:cs typeface="Georgia"/>
              </a:rPr>
              <a:t> et al. (2019) 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52486"/>
            <a:ext cx="8566378" cy="11145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﻿﻿﻿﻿A</a:t>
            </a:r>
            <a:r>
              <a:rPr lang="en-US" sz="2000" dirty="0" smtClean="0">
                <a:latin typeface="Georgia"/>
                <a:cs typeface="Georgia"/>
              </a:rPr>
              <a:t>imed </a:t>
            </a:r>
            <a:r>
              <a:rPr lang="en-US" sz="2000" dirty="0">
                <a:latin typeface="Georgia"/>
                <a:cs typeface="Georgia"/>
              </a:rPr>
              <a:t>to determine whether curvature in real objects and abstract designs influenced participants' preference to the same extent</a:t>
            </a:r>
            <a:r>
              <a:rPr lang="en-US" sz="2000" dirty="0" smtClean="0">
                <a:latin typeface="Georgia"/>
                <a:cs typeface="Georgia"/>
              </a:rPr>
              <a:t>.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-108095" y="2288908"/>
            <a:ext cx="4620982" cy="4398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2000" dirty="0">
                <a:latin typeface="Georgia"/>
                <a:cs typeface="Georgia"/>
              </a:rPr>
              <a:t>﻿</a:t>
            </a:r>
            <a:r>
              <a:rPr lang="es-ES" sz="2000" dirty="0" err="1">
                <a:latin typeface="Georgia"/>
                <a:cs typeface="Georgia"/>
              </a:rPr>
              <a:t>P</a:t>
            </a:r>
            <a:r>
              <a:rPr lang="es-ES" sz="2000" dirty="0" err="1" smtClean="0">
                <a:latin typeface="Georgia"/>
                <a:cs typeface="Georgia"/>
              </a:rPr>
              <a:t>articipants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prefered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stimuli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with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curved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contours</a:t>
            </a:r>
            <a:r>
              <a:rPr lang="es-ES" sz="2000" dirty="0">
                <a:latin typeface="Georgia"/>
                <a:cs typeface="Georgia"/>
              </a:rPr>
              <a:t>. </a:t>
            </a:r>
            <a:endParaRPr lang="es-E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s-ES" sz="2000" dirty="0" err="1" smtClean="0">
                <a:latin typeface="Georgia"/>
                <a:cs typeface="Georgia"/>
              </a:rPr>
              <a:t>But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>
                <a:latin typeface="Georgia"/>
                <a:cs typeface="Georgia"/>
              </a:rPr>
              <a:t>a </a:t>
            </a:r>
            <a:r>
              <a:rPr lang="es-ES" sz="2000" dirty="0" err="1">
                <a:latin typeface="Georgia"/>
                <a:cs typeface="Georgia"/>
              </a:rPr>
              <a:t>remarkable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breadth</a:t>
            </a:r>
            <a:r>
              <a:rPr lang="es-ES" sz="2000" dirty="0">
                <a:latin typeface="Georgia"/>
                <a:cs typeface="Georgia"/>
              </a:rPr>
              <a:t> of </a:t>
            </a:r>
            <a:r>
              <a:rPr lang="es-ES" sz="2000" dirty="0" err="1">
                <a:latin typeface="Georgia"/>
                <a:cs typeface="Georgia"/>
              </a:rPr>
              <a:t>variation</a:t>
            </a:r>
            <a:r>
              <a:rPr lang="es-ES" sz="2000" dirty="0">
                <a:latin typeface="Georgia"/>
                <a:cs typeface="Georgia"/>
              </a:rPr>
              <a:t> in individual </a:t>
            </a:r>
            <a:r>
              <a:rPr lang="es-ES" sz="2000" dirty="0" err="1">
                <a:latin typeface="Georgia"/>
                <a:cs typeface="Georgia"/>
              </a:rPr>
              <a:t>preferences</a:t>
            </a:r>
            <a:r>
              <a:rPr lang="es-ES" sz="2000" dirty="0" smtClean="0">
                <a:latin typeface="Georgia"/>
                <a:cs typeface="Georgia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s-ES" sz="2000" dirty="0" err="1" smtClean="0">
                <a:latin typeface="Georgia"/>
                <a:cs typeface="Georgia"/>
              </a:rPr>
              <a:t>Participants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who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were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highly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sensitive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to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curvature</a:t>
            </a:r>
            <a:r>
              <a:rPr lang="es-ES" sz="2000" dirty="0">
                <a:latin typeface="Georgia"/>
                <a:cs typeface="Georgia"/>
              </a:rPr>
              <a:t> in real </a:t>
            </a:r>
            <a:r>
              <a:rPr lang="es-ES" sz="2000" dirty="0" err="1">
                <a:latin typeface="Georgia"/>
                <a:cs typeface="Georgia"/>
              </a:rPr>
              <a:t>objects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were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also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highly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sensitive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to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curvature</a:t>
            </a:r>
            <a:r>
              <a:rPr lang="es-ES" sz="2000" dirty="0">
                <a:latin typeface="Georgia"/>
                <a:cs typeface="Georgia"/>
              </a:rPr>
              <a:t> in </a:t>
            </a:r>
            <a:r>
              <a:rPr lang="es-ES" sz="2000" dirty="0" err="1">
                <a:latin typeface="Georgia"/>
                <a:cs typeface="Georgia"/>
              </a:rPr>
              <a:t>abstract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designs</a:t>
            </a:r>
            <a:endParaRPr lang="es-E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s-ES" sz="2000" dirty="0" smtClean="0">
                <a:latin typeface="Georgia"/>
                <a:cs typeface="Georgia"/>
              </a:rPr>
              <a:t>And </a:t>
            </a:r>
            <a:r>
              <a:rPr lang="es-ES" sz="2000" dirty="0" err="1">
                <a:latin typeface="Georgia"/>
                <a:cs typeface="Georgia"/>
              </a:rPr>
              <a:t>who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were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insensitive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to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curvature</a:t>
            </a:r>
            <a:r>
              <a:rPr lang="es-ES" sz="2000" dirty="0">
                <a:latin typeface="Georgia"/>
                <a:cs typeface="Georgia"/>
              </a:rPr>
              <a:t> in </a:t>
            </a:r>
            <a:r>
              <a:rPr lang="es-ES" sz="2000" dirty="0" err="1">
                <a:latin typeface="Georgia"/>
                <a:cs typeface="Georgia"/>
              </a:rPr>
              <a:t>one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kind</a:t>
            </a:r>
            <a:r>
              <a:rPr lang="es-ES" sz="2000" dirty="0">
                <a:latin typeface="Georgia"/>
                <a:cs typeface="Georgia"/>
              </a:rPr>
              <a:t> of </a:t>
            </a:r>
            <a:r>
              <a:rPr lang="es-ES" sz="2000" dirty="0" err="1">
                <a:latin typeface="Georgia"/>
                <a:cs typeface="Georgia"/>
              </a:rPr>
              <a:t>stimulus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were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also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insensitive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to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the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other</a:t>
            </a:r>
            <a:r>
              <a:rPr lang="es-ES" sz="2000" dirty="0">
                <a:latin typeface="Georgia"/>
                <a:cs typeface="Georgia"/>
              </a:rPr>
              <a:t>.</a:t>
            </a:r>
          </a:p>
        </p:txBody>
      </p:sp>
      <p:pic>
        <p:nvPicPr>
          <p:cNvPr id="5" name="Imagen 4" descr="Screen Shot 2019-10-24 at 20.28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590" y="2512216"/>
            <a:ext cx="4788410" cy="4345784"/>
          </a:xfrm>
          <a:prstGeom prst="rect">
            <a:avLst/>
          </a:prstGeom>
        </p:spPr>
      </p:pic>
      <p:pic>
        <p:nvPicPr>
          <p:cNvPr id="9" name="Imagen 8" descr="Screen Shot 2019-10-24 at 20.29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64" y="1870205"/>
            <a:ext cx="4005667" cy="27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9490" y="91908"/>
            <a:ext cx="5120910" cy="980837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Bertamini</a:t>
            </a:r>
            <a:r>
              <a:rPr lang="es-ES" sz="2800" dirty="0" smtClean="0">
                <a:latin typeface="Georgia"/>
                <a:cs typeface="Georgia"/>
              </a:rPr>
              <a:t>, </a:t>
            </a:r>
            <a:r>
              <a:rPr lang="es-ES" sz="2800" dirty="0" err="1" smtClean="0">
                <a:latin typeface="Georgia"/>
                <a:cs typeface="Georgia"/>
              </a:rPr>
              <a:t>Palumbo</a:t>
            </a:r>
            <a:r>
              <a:rPr lang="es-ES" sz="2800" dirty="0" smtClean="0">
                <a:latin typeface="Georgia"/>
                <a:cs typeface="Georgia"/>
              </a:rPr>
              <a:t> &amp; </a:t>
            </a:r>
            <a:r>
              <a:rPr lang="es-ES" sz="2800" dirty="0" err="1" smtClean="0">
                <a:latin typeface="Georgia"/>
                <a:cs typeface="Georgia"/>
              </a:rPr>
              <a:t>Redies</a:t>
            </a:r>
            <a:r>
              <a:rPr lang="es-ES" sz="2800" dirty="0" smtClean="0">
                <a:latin typeface="Georgia"/>
                <a:cs typeface="Georgia"/>
              </a:rPr>
              <a:t> (2019) 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52485"/>
            <a:ext cx="8566378" cy="470819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Georgia"/>
                <a:cs typeface="Georgia"/>
              </a:rPr>
              <a:t>﻿﻿﻿﻿﻿4 </a:t>
            </a:r>
            <a:r>
              <a:rPr lang="en-US" sz="2000" dirty="0" smtClean="0">
                <a:latin typeface="Georgia"/>
                <a:cs typeface="Georgia"/>
              </a:rPr>
              <a:t>experiments </a:t>
            </a:r>
            <a:r>
              <a:rPr lang="en-US" sz="2000" dirty="0">
                <a:latin typeface="Georgia"/>
                <a:cs typeface="Georgia"/>
              </a:rPr>
              <a:t>using abstract shapes and comparing </a:t>
            </a:r>
            <a:r>
              <a:rPr lang="en-US" sz="2000" dirty="0" smtClean="0">
                <a:latin typeface="Georgia"/>
                <a:cs typeface="Georgia"/>
              </a:rPr>
              <a:t>sharp-angled </a:t>
            </a:r>
            <a:r>
              <a:rPr lang="en-US" sz="2000" dirty="0">
                <a:latin typeface="Georgia"/>
                <a:cs typeface="Georgia"/>
              </a:rPr>
              <a:t>and </a:t>
            </a:r>
            <a:r>
              <a:rPr lang="en-US" sz="2000" dirty="0" smtClean="0">
                <a:latin typeface="Georgia"/>
                <a:cs typeface="Georgia"/>
              </a:rPr>
              <a:t>curved polygons: a </a:t>
            </a:r>
            <a:r>
              <a:rPr lang="en-US" sz="2000" dirty="0">
                <a:latin typeface="Georgia"/>
                <a:cs typeface="Georgia"/>
              </a:rPr>
              <a:t>detection </a:t>
            </a:r>
            <a:r>
              <a:rPr lang="en-US" sz="2000" dirty="0" smtClean="0">
                <a:latin typeface="Georgia"/>
                <a:cs typeface="Georgia"/>
              </a:rPr>
              <a:t>task, </a:t>
            </a:r>
            <a:r>
              <a:rPr lang="en-US" sz="2000" dirty="0">
                <a:latin typeface="Georgia"/>
                <a:cs typeface="Georgia"/>
              </a:rPr>
              <a:t>comparison between </a:t>
            </a:r>
            <a:r>
              <a:rPr lang="en-US" sz="2000" dirty="0" smtClean="0">
                <a:latin typeface="Georgia"/>
                <a:cs typeface="Georgia"/>
              </a:rPr>
              <a:t>shapes, </a:t>
            </a:r>
            <a:r>
              <a:rPr lang="en-US" sz="2000" dirty="0">
                <a:latin typeface="Georgia"/>
                <a:cs typeface="Georgia"/>
              </a:rPr>
              <a:t>comparison after a </a:t>
            </a:r>
            <a:r>
              <a:rPr lang="en-US" sz="2000" dirty="0" smtClean="0">
                <a:latin typeface="Georgia"/>
                <a:cs typeface="Georgia"/>
              </a:rPr>
              <a:t>rotation, </a:t>
            </a:r>
            <a:r>
              <a:rPr lang="en-US" sz="2000" dirty="0">
                <a:latin typeface="Georgia"/>
                <a:cs typeface="Georgia"/>
              </a:rPr>
              <a:t>and detection of bilateral </a:t>
            </a:r>
            <a:r>
              <a:rPr lang="en-US" sz="2000" dirty="0" smtClean="0">
                <a:latin typeface="Georgia"/>
                <a:cs typeface="Georgia"/>
              </a:rPr>
              <a:t>symmetry</a:t>
            </a:r>
            <a:endParaRPr lang="es-ES" sz="2000" dirty="0" smtClean="0">
              <a:latin typeface="Georgia"/>
              <a:cs typeface="Georgia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-108095" y="2288908"/>
            <a:ext cx="8465040" cy="2925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2000" dirty="0">
                <a:latin typeface="Georgia"/>
                <a:cs typeface="Georgia"/>
              </a:rPr>
              <a:t>﻿In </a:t>
            </a:r>
            <a:r>
              <a:rPr lang="es-ES" sz="2000" dirty="0" err="1">
                <a:latin typeface="Georgia"/>
                <a:cs typeface="Georgia"/>
              </a:rPr>
              <a:t>all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tasks</a:t>
            </a:r>
            <a:r>
              <a:rPr lang="es-ES" sz="2000" dirty="0">
                <a:latin typeface="Georgia"/>
                <a:cs typeface="Georgia"/>
              </a:rPr>
              <a:t>, responses </a:t>
            </a:r>
            <a:r>
              <a:rPr lang="es-ES" sz="2000" dirty="0" err="1" smtClean="0">
                <a:latin typeface="Georgia"/>
                <a:cs typeface="Georgia"/>
              </a:rPr>
              <a:t>for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curved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stimuli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were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faster</a:t>
            </a:r>
            <a:endParaRPr lang="es-E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s-ES" sz="2000" dirty="0" err="1">
                <a:latin typeface="Georgia"/>
                <a:cs typeface="Georgia"/>
              </a:rPr>
              <a:t>T</a:t>
            </a:r>
            <a:r>
              <a:rPr lang="es-ES" sz="2000" dirty="0" err="1" smtClean="0">
                <a:latin typeface="Georgia"/>
                <a:cs typeface="Georgia"/>
              </a:rPr>
              <a:t>here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was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also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an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interaction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with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type</a:t>
            </a:r>
            <a:r>
              <a:rPr lang="es-ES" sz="2000" dirty="0">
                <a:latin typeface="Georgia"/>
                <a:cs typeface="Georgia"/>
              </a:rPr>
              <a:t> of response:  </a:t>
            </a:r>
            <a:r>
              <a:rPr lang="es-ES" sz="2000" dirty="0" err="1" smtClean="0">
                <a:latin typeface="Georgia"/>
                <a:cs typeface="Georgia"/>
              </a:rPr>
              <a:t>Trials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with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smooth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shapes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were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faster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when</a:t>
            </a:r>
            <a:r>
              <a:rPr lang="es-ES" sz="2000" dirty="0">
                <a:latin typeface="Georgia"/>
                <a:cs typeface="Georgia"/>
              </a:rPr>
              <a:t> a positive response </a:t>
            </a:r>
            <a:r>
              <a:rPr lang="es-ES" sz="2000" dirty="0" err="1">
                <a:latin typeface="Georgia"/>
                <a:cs typeface="Georgia"/>
              </a:rPr>
              <a:t>was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produced</a:t>
            </a:r>
            <a:r>
              <a:rPr lang="es-ES" sz="2000" dirty="0">
                <a:latin typeface="Georgia"/>
                <a:cs typeface="Georgia"/>
              </a:rPr>
              <a:t>. </a:t>
            </a:r>
            <a:endParaRPr lang="es-ES" sz="2000" dirty="0" smtClean="0">
              <a:latin typeface="Georgia"/>
              <a:cs typeface="Georgia"/>
            </a:endParaRPr>
          </a:p>
          <a:p>
            <a:pPr>
              <a:lnSpc>
                <a:spcPct val="120000"/>
              </a:lnSpc>
            </a:pPr>
            <a:r>
              <a:rPr lang="es-ES" sz="2000" dirty="0" err="1" smtClean="0">
                <a:latin typeface="Georgia"/>
                <a:cs typeface="Georgia"/>
              </a:rPr>
              <a:t>Overall</a:t>
            </a:r>
            <a:r>
              <a:rPr lang="es-ES" sz="2000" dirty="0">
                <a:latin typeface="Georgia"/>
                <a:cs typeface="Georgia"/>
              </a:rPr>
              <a:t>, </a:t>
            </a:r>
            <a:r>
              <a:rPr lang="es-ES" sz="2000" dirty="0" err="1">
                <a:latin typeface="Georgia"/>
                <a:cs typeface="Georgia"/>
              </a:rPr>
              <a:t>there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was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evidence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that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smooth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shapes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with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continuous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change</a:t>
            </a:r>
            <a:r>
              <a:rPr lang="es-ES" sz="2000" dirty="0">
                <a:latin typeface="Georgia"/>
                <a:cs typeface="Georgia"/>
              </a:rPr>
              <a:t> in </a:t>
            </a:r>
            <a:r>
              <a:rPr lang="es-ES" sz="2000" dirty="0" err="1">
                <a:latin typeface="Georgia"/>
                <a:cs typeface="Georgia"/>
              </a:rPr>
              <a:t>curvature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along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the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contour</a:t>
            </a:r>
            <a:r>
              <a:rPr lang="es-ES" sz="2000" dirty="0">
                <a:latin typeface="Georgia"/>
                <a:cs typeface="Georgia"/>
              </a:rPr>
              <a:t> are </a:t>
            </a:r>
            <a:r>
              <a:rPr lang="es-ES" sz="2000" dirty="0" err="1">
                <a:latin typeface="Georgia"/>
                <a:cs typeface="Georgia"/>
              </a:rPr>
              <a:t>processed</a:t>
            </a:r>
            <a:r>
              <a:rPr lang="es-ES" sz="2000" dirty="0">
                <a:latin typeface="Georgia"/>
                <a:cs typeface="Georgia"/>
              </a:rPr>
              <a:t> more </a:t>
            </a:r>
            <a:r>
              <a:rPr lang="es-ES" sz="2000" dirty="0" err="1">
                <a:latin typeface="Georgia"/>
                <a:cs typeface="Georgia"/>
              </a:rPr>
              <a:t>efficiently</a:t>
            </a:r>
            <a:r>
              <a:rPr lang="es-ES" sz="2000" dirty="0">
                <a:latin typeface="Georgia"/>
                <a:cs typeface="Georgia"/>
              </a:rPr>
              <a:t>, and </a:t>
            </a:r>
            <a:r>
              <a:rPr lang="es-ES" sz="2000" dirty="0" err="1">
                <a:latin typeface="Georgia"/>
                <a:cs typeface="Georgia"/>
              </a:rPr>
              <a:t>they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tend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lang="es-ES" sz="2000" dirty="0" err="1">
                <a:latin typeface="Georgia"/>
                <a:cs typeface="Georgia"/>
              </a:rPr>
              <a:t>to</a:t>
            </a:r>
            <a:r>
              <a:rPr lang="es-ES" sz="2000" dirty="0">
                <a:latin typeface="Georgia"/>
                <a:cs typeface="Georgia"/>
              </a:rPr>
              <a:t> be </a:t>
            </a:r>
            <a:r>
              <a:rPr lang="es-ES" sz="2000" dirty="0" err="1">
                <a:latin typeface="Georgia"/>
                <a:cs typeface="Georgia"/>
              </a:rPr>
              <a:t>classified</a:t>
            </a:r>
            <a:r>
              <a:rPr lang="es-ES" sz="2000" dirty="0">
                <a:latin typeface="Georgia"/>
                <a:cs typeface="Georgia"/>
              </a:rPr>
              <a:t> as targets</a:t>
            </a:r>
            <a:r>
              <a:rPr lang="es-ES" sz="2000" dirty="0" smtClean="0">
                <a:latin typeface="Georgia"/>
                <a:cs typeface="Georgia"/>
              </a:rPr>
              <a:t>.</a:t>
            </a:r>
          </a:p>
        </p:txBody>
      </p:sp>
      <p:pic>
        <p:nvPicPr>
          <p:cNvPr id="4" name="Imagen 3" descr="Screen Shot 2019-10-24 at 20.47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42" y="4695342"/>
            <a:ext cx="4418303" cy="199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10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66427"/>
            <a:ext cx="7620000" cy="3400075"/>
          </a:xfrm>
        </p:spPr>
        <p:txBody>
          <a:bodyPr/>
          <a:lstStyle/>
          <a:p>
            <a:pPr algn="ctr"/>
            <a:r>
              <a:rPr lang="es-ES" dirty="0" err="1" smtClean="0">
                <a:latin typeface="Georgia"/>
                <a:cs typeface="Georgia"/>
              </a:rPr>
              <a:t>These</a:t>
            </a:r>
            <a:r>
              <a:rPr lang="es-ES" dirty="0" smtClean="0">
                <a:latin typeface="Georgia"/>
                <a:cs typeface="Georgia"/>
              </a:rPr>
              <a:t> are </a:t>
            </a:r>
            <a:r>
              <a:rPr lang="es-ES" dirty="0" err="1" smtClean="0">
                <a:latin typeface="Georgia"/>
                <a:cs typeface="Georgia"/>
              </a:rPr>
              <a:t>the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results</a:t>
            </a:r>
            <a:r>
              <a:rPr lang="es-ES" dirty="0" smtClean="0">
                <a:latin typeface="Georgia"/>
                <a:cs typeface="Georgia"/>
              </a:rPr>
              <a:t/>
            </a:r>
            <a:br>
              <a:rPr lang="es-ES" dirty="0" smtClean="0">
                <a:latin typeface="Georgia"/>
                <a:cs typeface="Georgia"/>
              </a:rPr>
            </a:br>
            <a:r>
              <a:rPr lang="es-ES" dirty="0" smtClean="0">
                <a:latin typeface="Georgia"/>
                <a:cs typeface="Georgia"/>
              </a:rPr>
              <a:t/>
            </a:r>
            <a:br>
              <a:rPr lang="es-ES" dirty="0" smtClean="0">
                <a:latin typeface="Georgia"/>
                <a:cs typeface="Georgia"/>
              </a:rPr>
            </a:br>
            <a:r>
              <a:rPr lang="es-ES" dirty="0" smtClean="0">
                <a:latin typeface="Georgia"/>
                <a:cs typeface="Georgia"/>
              </a:rPr>
              <a:t>and </a:t>
            </a:r>
            <a:br>
              <a:rPr lang="es-ES" dirty="0" smtClean="0">
                <a:latin typeface="Georgia"/>
                <a:cs typeface="Georgia"/>
              </a:rPr>
            </a:br>
            <a:r>
              <a:rPr lang="es-ES" dirty="0" smtClean="0">
                <a:latin typeface="Georgia"/>
                <a:cs typeface="Georgia"/>
              </a:rPr>
              <a:t/>
            </a:r>
            <a:br>
              <a:rPr lang="es-ES" dirty="0" smtClean="0">
                <a:latin typeface="Georgia"/>
                <a:cs typeface="Georgia"/>
              </a:rPr>
            </a:br>
            <a:r>
              <a:rPr lang="es-ES" dirty="0" err="1">
                <a:latin typeface="Georgia"/>
                <a:cs typeface="Georgia"/>
              </a:rPr>
              <a:t>t</a:t>
            </a:r>
            <a:r>
              <a:rPr lang="es-ES" dirty="0" err="1" smtClean="0">
                <a:latin typeface="Georgia"/>
                <a:cs typeface="Georgia"/>
              </a:rPr>
              <a:t>he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conclusions</a:t>
            </a:r>
            <a:r>
              <a:rPr lang="es-ES" dirty="0" smtClean="0">
                <a:latin typeface="Georgia"/>
                <a:cs typeface="Georgia"/>
              </a:rPr>
              <a:t> are </a:t>
            </a:r>
            <a:r>
              <a:rPr lang="es-ES" dirty="0" err="1" smtClean="0">
                <a:latin typeface="Georgia"/>
                <a:cs typeface="Georgia"/>
              </a:rPr>
              <a:t>yours</a:t>
            </a:r>
            <a:r>
              <a:rPr lang="es-ES" dirty="0" smtClean="0">
                <a:latin typeface="Georgia"/>
                <a:cs typeface="Georgia"/>
              </a:rPr>
              <a:t>!</a:t>
            </a:r>
            <a:endParaRPr lang="es-E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83363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4921" y="1172656"/>
            <a:ext cx="7620000" cy="48006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s-ES" b="1" dirty="0" err="1" smtClean="0">
                <a:latin typeface="Georgia"/>
                <a:cs typeface="Georgia"/>
              </a:rPr>
              <a:t>Adults</a:t>
            </a:r>
            <a:r>
              <a:rPr lang="es-ES" dirty="0" smtClean="0">
                <a:latin typeface="Georgia"/>
                <a:cs typeface="Georgia"/>
              </a:rPr>
              <a:t> (</a:t>
            </a:r>
            <a:r>
              <a:rPr lang="es-ES" dirty="0" err="1" smtClean="0">
                <a:latin typeface="Georgia"/>
                <a:cs typeface="Georgia"/>
              </a:rPr>
              <a:t>most</a:t>
            </a:r>
            <a:r>
              <a:rPr lang="es-ES" dirty="0" smtClean="0">
                <a:latin typeface="Georgia"/>
                <a:cs typeface="Georgia"/>
              </a:rPr>
              <a:t> of </a:t>
            </a:r>
            <a:r>
              <a:rPr lang="es-ES" dirty="0" err="1" smtClean="0">
                <a:latin typeface="Georgia"/>
                <a:cs typeface="Georgia"/>
              </a:rPr>
              <a:t>the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research</a:t>
            </a:r>
            <a:r>
              <a:rPr lang="es-ES" dirty="0" smtClean="0">
                <a:latin typeface="Georgia"/>
                <a:cs typeface="Georgia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s-ES" b="1" dirty="0" err="1" smtClean="0">
                <a:latin typeface="Georgia"/>
                <a:cs typeface="Georgia"/>
              </a:rPr>
              <a:t>Newborns</a:t>
            </a:r>
            <a:r>
              <a:rPr lang="es-ES" dirty="0" smtClean="0">
                <a:latin typeface="Georgia"/>
                <a:cs typeface="Georgia"/>
              </a:rPr>
              <a:t> (</a:t>
            </a:r>
            <a:r>
              <a:rPr lang="es-ES" dirty="0" err="1" smtClean="0">
                <a:latin typeface="Georgia"/>
                <a:cs typeface="Georgia"/>
              </a:rPr>
              <a:t>Fantz</a:t>
            </a:r>
            <a:r>
              <a:rPr lang="es-ES" dirty="0" smtClean="0">
                <a:latin typeface="Georgia"/>
                <a:cs typeface="Georgia"/>
              </a:rPr>
              <a:t>, 1961, </a:t>
            </a:r>
            <a:r>
              <a:rPr lang="es-ES" dirty="0" err="1">
                <a:latin typeface="Georgia"/>
                <a:cs typeface="Georgia"/>
              </a:rPr>
              <a:t>Ruff</a:t>
            </a:r>
            <a:r>
              <a:rPr lang="es-ES" dirty="0">
                <a:latin typeface="Georgia"/>
                <a:cs typeface="Georgia"/>
              </a:rPr>
              <a:t> &amp; </a:t>
            </a:r>
            <a:r>
              <a:rPr lang="es-ES" dirty="0" err="1">
                <a:latin typeface="Georgia"/>
                <a:cs typeface="Georgia"/>
              </a:rPr>
              <a:t>Birch</a:t>
            </a:r>
            <a:r>
              <a:rPr lang="es-ES" dirty="0">
                <a:latin typeface="Georgia"/>
                <a:cs typeface="Georgia"/>
              </a:rPr>
              <a:t>, 1974; </a:t>
            </a:r>
            <a:r>
              <a:rPr lang="es-ES" dirty="0" err="1" smtClean="0">
                <a:latin typeface="Georgia"/>
                <a:cs typeface="Georgia"/>
              </a:rPr>
              <a:t>Fantz</a:t>
            </a:r>
            <a:r>
              <a:rPr lang="es-ES" dirty="0" smtClean="0">
                <a:latin typeface="Georgia"/>
                <a:cs typeface="Georgia"/>
              </a:rPr>
              <a:t> &amp; Miranda, 1975, </a:t>
            </a:r>
            <a:r>
              <a:rPr lang="es-ES" dirty="0" err="1" smtClean="0">
                <a:latin typeface="Georgia"/>
                <a:cs typeface="Georgia"/>
              </a:rPr>
              <a:t>Quinn</a:t>
            </a:r>
            <a:r>
              <a:rPr lang="es-ES" dirty="0" smtClean="0">
                <a:latin typeface="Georgia"/>
                <a:cs typeface="Georgia"/>
              </a:rPr>
              <a:t> et al., 1997; Amir et al., 2011).</a:t>
            </a:r>
          </a:p>
          <a:p>
            <a:pPr>
              <a:lnSpc>
                <a:spcPct val="130000"/>
              </a:lnSpc>
            </a:pPr>
            <a:r>
              <a:rPr lang="es-ES" b="1" dirty="0" err="1" smtClean="0">
                <a:latin typeface="Georgia"/>
                <a:cs typeface="Georgia"/>
              </a:rPr>
              <a:t>Infants</a:t>
            </a:r>
            <a:r>
              <a:rPr lang="es-ES" dirty="0" smtClean="0">
                <a:latin typeface="Georgia"/>
                <a:cs typeface="Georgia"/>
              </a:rPr>
              <a:t> (Hopkins et al, 1976; </a:t>
            </a:r>
            <a:r>
              <a:rPr lang="es-ES" dirty="0" err="1" smtClean="0">
                <a:latin typeface="Georgia"/>
                <a:cs typeface="Georgia"/>
              </a:rPr>
              <a:t>Munroe</a:t>
            </a:r>
            <a:r>
              <a:rPr lang="es-ES" dirty="0" smtClean="0">
                <a:latin typeface="Georgia"/>
                <a:cs typeface="Georgia"/>
              </a:rPr>
              <a:t> et al, 1976; </a:t>
            </a:r>
            <a:r>
              <a:rPr lang="es-ES" dirty="0" err="1" smtClean="0">
                <a:latin typeface="Georgia"/>
                <a:cs typeface="Georgia"/>
              </a:rPr>
              <a:t>Jadva</a:t>
            </a:r>
            <a:r>
              <a:rPr lang="es-ES" dirty="0" smtClean="0">
                <a:latin typeface="Georgia"/>
                <a:cs typeface="Georgia"/>
              </a:rPr>
              <a:t> et al, 2010).</a:t>
            </a:r>
          </a:p>
          <a:p>
            <a:pPr>
              <a:lnSpc>
                <a:spcPct val="130000"/>
              </a:lnSpc>
            </a:pPr>
            <a:r>
              <a:rPr lang="es-ES" b="1" dirty="0" smtClean="0">
                <a:latin typeface="Georgia"/>
                <a:cs typeface="Georgia"/>
              </a:rPr>
              <a:t>Non-western </a:t>
            </a:r>
            <a:r>
              <a:rPr lang="es-ES" b="1" dirty="0" err="1" smtClean="0">
                <a:latin typeface="Georgia"/>
                <a:cs typeface="Georgia"/>
              </a:rPr>
              <a:t>participants</a:t>
            </a:r>
            <a:r>
              <a:rPr lang="es-ES" b="1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from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small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villages</a:t>
            </a:r>
            <a:r>
              <a:rPr lang="es-ES" dirty="0" smtClean="0">
                <a:latin typeface="Georgia"/>
                <a:cs typeface="Georgia"/>
              </a:rPr>
              <a:t> (</a:t>
            </a:r>
            <a:r>
              <a:rPr lang="es-ES" dirty="0" err="1" smtClean="0">
                <a:latin typeface="Georgia"/>
                <a:cs typeface="Georgia"/>
              </a:rPr>
              <a:t>Gomez</a:t>
            </a:r>
            <a:r>
              <a:rPr lang="es-ES" dirty="0" smtClean="0">
                <a:latin typeface="Georgia"/>
                <a:cs typeface="Georgia"/>
              </a:rPr>
              <a:t>-Puerto at al, 2017).</a:t>
            </a:r>
          </a:p>
          <a:p>
            <a:pPr>
              <a:lnSpc>
                <a:spcPct val="130000"/>
              </a:lnSpc>
            </a:pPr>
            <a:r>
              <a:rPr lang="es-ES" b="1" dirty="0" smtClean="0">
                <a:latin typeface="Georgia"/>
                <a:cs typeface="Georgia"/>
              </a:rPr>
              <a:t>Great </a:t>
            </a:r>
            <a:r>
              <a:rPr lang="es-ES" b="1" dirty="0" err="1" smtClean="0">
                <a:latin typeface="Georgia"/>
                <a:cs typeface="Georgia"/>
              </a:rPr>
              <a:t>apes</a:t>
            </a:r>
            <a:r>
              <a:rPr lang="es-ES" b="1" dirty="0" smtClean="0">
                <a:latin typeface="Georgia"/>
                <a:cs typeface="Georgia"/>
              </a:rPr>
              <a:t> </a:t>
            </a:r>
            <a:r>
              <a:rPr lang="es-ES" dirty="0" smtClean="0">
                <a:latin typeface="Georgia"/>
                <a:cs typeface="Georgia"/>
              </a:rPr>
              <a:t>(Munar et al, 2015)</a:t>
            </a:r>
          </a:p>
          <a:p>
            <a:pPr>
              <a:lnSpc>
                <a:spcPct val="130000"/>
              </a:lnSpc>
            </a:pPr>
            <a:r>
              <a:rPr lang="es-ES" b="1" dirty="0" err="1" smtClean="0">
                <a:latin typeface="Georgia"/>
                <a:cs typeface="Georgia"/>
              </a:rPr>
              <a:t>Chicks</a:t>
            </a:r>
            <a:r>
              <a:rPr lang="es-ES" dirty="0" smtClean="0">
                <a:latin typeface="Georgia"/>
                <a:cs typeface="Georgia"/>
              </a:rPr>
              <a:t> (</a:t>
            </a:r>
            <a:r>
              <a:rPr lang="es-ES" dirty="0" err="1" smtClean="0">
                <a:latin typeface="Georgia"/>
                <a:cs typeface="Georgia"/>
              </a:rPr>
              <a:t>Fantz</a:t>
            </a:r>
            <a:r>
              <a:rPr lang="es-ES" dirty="0" smtClean="0">
                <a:latin typeface="Georgia"/>
                <a:cs typeface="Georgia"/>
              </a:rPr>
              <a:t>, 1961; </a:t>
            </a:r>
            <a:r>
              <a:rPr lang="es-ES" dirty="0" err="1" smtClean="0">
                <a:latin typeface="Georgia"/>
                <a:cs typeface="Georgia"/>
              </a:rPr>
              <a:t>Schneirla</a:t>
            </a:r>
            <a:r>
              <a:rPr lang="es-ES" dirty="0" smtClean="0">
                <a:latin typeface="Georgia"/>
                <a:cs typeface="Georgia"/>
              </a:rPr>
              <a:t>, 1965)</a:t>
            </a:r>
            <a:endParaRPr lang="es-E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9931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err="1" smtClean="0">
                <a:latin typeface="Georgia"/>
                <a:cs typeface="Georgia"/>
              </a:rPr>
              <a:t>Stratton</a:t>
            </a:r>
            <a:r>
              <a:rPr lang="es-ES" sz="4000" dirty="0" smtClean="0">
                <a:latin typeface="Georgia"/>
                <a:cs typeface="Georgia"/>
              </a:rPr>
              <a:t> (1902, 1906)</a:t>
            </a:r>
            <a:endParaRPr lang="es-ES" sz="40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7501758" cy="1719556"/>
          </a:xfrm>
        </p:spPr>
        <p:txBody>
          <a:bodyPr/>
          <a:lstStyle/>
          <a:p>
            <a:r>
              <a:rPr lang="es-ES" dirty="0" err="1" smtClean="0">
                <a:latin typeface="Georgia"/>
                <a:cs typeface="Georgia"/>
              </a:rPr>
              <a:t>Hypothesized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that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eye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movements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to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follow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sharp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lines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must</a:t>
            </a:r>
            <a:r>
              <a:rPr lang="es-ES" dirty="0" smtClean="0">
                <a:latin typeface="Georgia"/>
                <a:cs typeface="Georgia"/>
              </a:rPr>
              <a:t> be more </a:t>
            </a:r>
            <a:r>
              <a:rPr lang="es-ES" dirty="0" err="1" smtClean="0">
                <a:latin typeface="Georgia"/>
                <a:cs typeface="Georgia"/>
              </a:rPr>
              <a:t>abrupt</a:t>
            </a:r>
            <a:r>
              <a:rPr lang="es-ES" dirty="0" smtClean="0">
                <a:latin typeface="Georgia"/>
                <a:cs typeface="Georgia"/>
              </a:rPr>
              <a:t> and, </a:t>
            </a:r>
            <a:r>
              <a:rPr lang="es-ES" dirty="0" err="1" smtClean="0">
                <a:latin typeface="Georgia"/>
                <a:cs typeface="Georgia"/>
              </a:rPr>
              <a:t>consequently</a:t>
            </a:r>
            <a:r>
              <a:rPr lang="es-ES" dirty="0" smtClean="0">
                <a:latin typeface="Georgia"/>
                <a:cs typeface="Georgia"/>
              </a:rPr>
              <a:t>, </a:t>
            </a:r>
            <a:r>
              <a:rPr lang="es-ES" dirty="0" err="1" smtClean="0">
                <a:latin typeface="Georgia"/>
                <a:cs typeface="Georgia"/>
              </a:rPr>
              <a:t>less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pleasant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than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those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to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follow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curved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lines</a:t>
            </a:r>
            <a:endParaRPr lang="es-ES" dirty="0">
              <a:latin typeface="Georgia"/>
              <a:cs typeface="Georgia"/>
            </a:endParaRPr>
          </a:p>
        </p:txBody>
      </p:sp>
      <p:pic>
        <p:nvPicPr>
          <p:cNvPr id="4" name="Imagen 3" descr="Screen Shot 2019-10-23 at 10.47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60" y="3445503"/>
            <a:ext cx="4312455" cy="2708305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892708" y="4064797"/>
            <a:ext cx="1058069" cy="58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 err="1" smtClean="0">
                <a:latin typeface="Georgia"/>
                <a:cs typeface="Georgia"/>
              </a:rPr>
              <a:t>Circle</a:t>
            </a:r>
            <a:endParaRPr lang="es-ES" sz="2000" b="1" dirty="0">
              <a:latin typeface="Georgia"/>
              <a:cs typeface="Georgia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523817" y="3167740"/>
            <a:ext cx="1568406" cy="4046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 err="1" smtClean="0">
                <a:latin typeface="Georgia"/>
                <a:cs typeface="Georgia"/>
              </a:rPr>
              <a:t>Rectangle</a:t>
            </a:r>
            <a:endParaRPr lang="es-ES" sz="2000" b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50445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Screen Shot 2019-10-23 at 11.04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35" y="2289555"/>
            <a:ext cx="3973533" cy="145774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055818" cy="1143000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Lundholm</a:t>
            </a:r>
            <a:r>
              <a:rPr lang="es-ES" sz="2800" dirty="0" smtClean="0">
                <a:latin typeface="Georgia"/>
                <a:cs typeface="Georgia"/>
              </a:rPr>
              <a:t> (1920), </a:t>
            </a:r>
            <a:r>
              <a:rPr lang="es-ES" sz="2800" dirty="0" err="1" smtClean="0">
                <a:latin typeface="Georgia"/>
                <a:cs typeface="Georgia"/>
              </a:rPr>
              <a:t>Poffenberger</a:t>
            </a:r>
            <a:r>
              <a:rPr lang="es-ES" sz="2800" dirty="0" smtClean="0">
                <a:latin typeface="Georgia"/>
                <a:cs typeface="Georgia"/>
              </a:rPr>
              <a:t> &amp; Barrow (1924), </a:t>
            </a:r>
            <a:r>
              <a:rPr lang="es-ES" sz="2800" dirty="0" err="1" smtClean="0">
                <a:latin typeface="Georgia"/>
                <a:cs typeface="Georgia"/>
              </a:rPr>
              <a:t>Hevner</a:t>
            </a:r>
            <a:r>
              <a:rPr lang="es-ES" sz="2800" dirty="0" smtClean="0">
                <a:latin typeface="Georgia"/>
                <a:cs typeface="Georgia"/>
              </a:rPr>
              <a:t> (1935)</a:t>
            </a:r>
            <a:endParaRPr lang="es-ES" sz="28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00398"/>
            <a:ext cx="7501758" cy="600396"/>
          </a:xfrm>
        </p:spPr>
        <p:txBody>
          <a:bodyPr/>
          <a:lstStyle/>
          <a:p>
            <a:r>
              <a:rPr lang="es-ES" dirty="0" err="1" smtClean="0">
                <a:latin typeface="Georgia"/>
                <a:cs typeface="Georgia"/>
              </a:rPr>
              <a:t>Related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specific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lines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to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specific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feelings</a:t>
            </a:r>
            <a:r>
              <a:rPr lang="es-ES" dirty="0" smtClean="0">
                <a:latin typeface="Georgia"/>
                <a:cs typeface="Georgia"/>
              </a:rPr>
              <a:t>.</a:t>
            </a:r>
            <a:endParaRPr lang="es-ES" dirty="0">
              <a:latin typeface="Georgia"/>
              <a:cs typeface="Georgia"/>
            </a:endParaRPr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575443" y="4526940"/>
            <a:ext cx="4278226" cy="1886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 smtClean="0">
                <a:latin typeface="Georgia"/>
                <a:cs typeface="Georgia"/>
              </a:rPr>
              <a:t>Curved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lines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dirty="0" err="1" smtClean="0">
                <a:latin typeface="Georgia"/>
                <a:cs typeface="Georgia"/>
              </a:rPr>
              <a:t>to</a:t>
            </a:r>
            <a:r>
              <a:rPr lang="es-ES" dirty="0" smtClean="0">
                <a:latin typeface="Georgia"/>
                <a:cs typeface="Georgia"/>
              </a:rPr>
              <a:t> </a:t>
            </a:r>
            <a:r>
              <a:rPr lang="es-ES" i="1" dirty="0" err="1" smtClean="0">
                <a:latin typeface="Georgia"/>
                <a:cs typeface="Georgia"/>
              </a:rPr>
              <a:t>sad</a:t>
            </a:r>
            <a:r>
              <a:rPr lang="es-ES" i="1" dirty="0" smtClean="0">
                <a:latin typeface="Georgia"/>
                <a:cs typeface="Georgia"/>
              </a:rPr>
              <a:t>, </a:t>
            </a:r>
            <a:r>
              <a:rPr lang="es-ES" i="1" dirty="0" err="1" smtClean="0">
                <a:latin typeface="Georgia"/>
                <a:cs typeface="Georgia"/>
              </a:rPr>
              <a:t>quiet</a:t>
            </a:r>
            <a:r>
              <a:rPr lang="es-ES" i="1" dirty="0" smtClean="0">
                <a:latin typeface="Georgia"/>
                <a:cs typeface="Georgia"/>
              </a:rPr>
              <a:t>, </a:t>
            </a:r>
            <a:r>
              <a:rPr lang="es-ES" i="1" dirty="0" err="1" smtClean="0">
                <a:latin typeface="Georgia"/>
                <a:cs typeface="Georgia"/>
              </a:rPr>
              <a:t>lazy</a:t>
            </a:r>
            <a:r>
              <a:rPr lang="es-ES" i="1" dirty="0" smtClean="0">
                <a:latin typeface="Georgia"/>
                <a:cs typeface="Georgia"/>
              </a:rPr>
              <a:t>, </a:t>
            </a:r>
            <a:r>
              <a:rPr lang="es-ES" i="1" dirty="0" err="1" smtClean="0">
                <a:latin typeface="Georgia"/>
                <a:cs typeface="Georgia"/>
              </a:rPr>
              <a:t>merry</a:t>
            </a:r>
            <a:r>
              <a:rPr lang="es-ES" i="1" dirty="0" smtClean="0">
                <a:latin typeface="Georgia"/>
                <a:cs typeface="Georgia"/>
              </a:rPr>
              <a:t>, </a:t>
            </a:r>
            <a:r>
              <a:rPr lang="es-ES" i="1" dirty="0" err="1" smtClean="0">
                <a:latin typeface="Georgia"/>
                <a:cs typeface="Georgia"/>
              </a:rPr>
              <a:t>playful</a:t>
            </a:r>
            <a:r>
              <a:rPr lang="es-ES" i="1" dirty="0" smtClean="0">
                <a:latin typeface="Georgia"/>
                <a:cs typeface="Georgia"/>
              </a:rPr>
              <a:t>, </a:t>
            </a:r>
            <a:r>
              <a:rPr lang="es-ES" i="1" dirty="0" err="1" smtClean="0">
                <a:latin typeface="Georgia"/>
                <a:cs typeface="Georgia"/>
              </a:rPr>
              <a:t>weak</a:t>
            </a:r>
            <a:r>
              <a:rPr lang="es-ES" i="1" dirty="0" smtClean="0">
                <a:latin typeface="Georgia"/>
                <a:cs typeface="Georgia"/>
              </a:rPr>
              <a:t>, </a:t>
            </a:r>
            <a:r>
              <a:rPr lang="es-ES" i="1" dirty="0" err="1" smtClean="0">
                <a:latin typeface="Georgia"/>
                <a:cs typeface="Georgia"/>
              </a:rPr>
              <a:t>gentle</a:t>
            </a:r>
            <a:r>
              <a:rPr lang="es-ES" i="1" dirty="0" smtClean="0">
                <a:latin typeface="Georgia"/>
                <a:cs typeface="Georgia"/>
              </a:rPr>
              <a:t>, </a:t>
            </a:r>
            <a:r>
              <a:rPr lang="mr-IN" i="1" dirty="0" smtClean="0">
                <a:latin typeface="Georgia"/>
                <a:cs typeface="Georgia"/>
              </a:rPr>
              <a:t>…</a:t>
            </a:r>
            <a:endParaRPr lang="es-ES_tradnl" i="1" dirty="0" smtClean="0">
              <a:latin typeface="Georgia"/>
              <a:cs typeface="Georgia"/>
            </a:endParaRPr>
          </a:p>
          <a:p>
            <a:endParaRPr lang="es-ES_tradnl" i="1" dirty="0">
              <a:latin typeface="Georgia"/>
              <a:cs typeface="Georgia"/>
            </a:endParaRPr>
          </a:p>
          <a:p>
            <a:r>
              <a:rPr lang="es-ES_tradnl" dirty="0" smtClean="0">
                <a:latin typeface="Georgia"/>
                <a:cs typeface="Georgia"/>
              </a:rPr>
              <a:t>Sharp </a:t>
            </a:r>
            <a:r>
              <a:rPr lang="es-ES_tradnl" dirty="0" err="1" smtClean="0">
                <a:latin typeface="Georgia"/>
                <a:cs typeface="Georgia"/>
              </a:rPr>
              <a:t>lines</a:t>
            </a:r>
            <a:r>
              <a:rPr lang="es-ES_tradnl" dirty="0" smtClean="0">
                <a:latin typeface="Georgia"/>
                <a:cs typeface="Georgia"/>
              </a:rPr>
              <a:t> </a:t>
            </a:r>
            <a:r>
              <a:rPr lang="es-ES_tradnl" dirty="0" err="1" smtClean="0">
                <a:latin typeface="Georgia"/>
                <a:cs typeface="Georgia"/>
              </a:rPr>
              <a:t>to</a:t>
            </a:r>
            <a:r>
              <a:rPr lang="es-ES_tradnl" dirty="0" smtClean="0">
                <a:latin typeface="Georgia"/>
                <a:cs typeface="Georgia"/>
              </a:rPr>
              <a:t> </a:t>
            </a:r>
            <a:r>
              <a:rPr lang="es-ES_tradnl" i="1" dirty="0" err="1" smtClean="0">
                <a:latin typeface="Georgia"/>
                <a:cs typeface="Georgia"/>
              </a:rPr>
              <a:t>agitating</a:t>
            </a:r>
            <a:r>
              <a:rPr lang="es-ES_tradnl" i="1" dirty="0" smtClean="0">
                <a:latin typeface="Georgia"/>
                <a:cs typeface="Georgia"/>
              </a:rPr>
              <a:t>, </a:t>
            </a:r>
            <a:r>
              <a:rPr lang="es-ES_tradnl" i="1" dirty="0" err="1" smtClean="0">
                <a:latin typeface="Georgia"/>
                <a:cs typeface="Georgia"/>
              </a:rPr>
              <a:t>furious</a:t>
            </a:r>
            <a:r>
              <a:rPr lang="es-ES_tradnl" i="1" dirty="0" smtClean="0">
                <a:latin typeface="Georgia"/>
                <a:cs typeface="Georgia"/>
              </a:rPr>
              <a:t>, </a:t>
            </a:r>
            <a:r>
              <a:rPr lang="es-ES_tradnl" i="1" dirty="0" err="1" smtClean="0">
                <a:latin typeface="Georgia"/>
                <a:cs typeface="Georgia"/>
              </a:rPr>
              <a:t>robust</a:t>
            </a:r>
            <a:r>
              <a:rPr lang="es-ES_tradnl" i="1" dirty="0" smtClean="0">
                <a:latin typeface="Georgia"/>
                <a:cs typeface="Georgia"/>
              </a:rPr>
              <a:t>, </a:t>
            </a:r>
            <a:r>
              <a:rPr lang="es-ES_tradnl" i="1" dirty="0" err="1" smtClean="0">
                <a:latin typeface="Georgia"/>
                <a:cs typeface="Georgia"/>
              </a:rPr>
              <a:t>vigorous</a:t>
            </a:r>
            <a:r>
              <a:rPr lang="es-ES_tradnl" i="1" dirty="0" smtClean="0">
                <a:latin typeface="Georgia"/>
                <a:cs typeface="Georgia"/>
              </a:rPr>
              <a:t>, </a:t>
            </a:r>
            <a:r>
              <a:rPr lang="es-ES_tradnl" i="1" dirty="0" err="1" smtClean="0">
                <a:latin typeface="Georgia"/>
                <a:cs typeface="Georgia"/>
              </a:rPr>
              <a:t>hard</a:t>
            </a:r>
            <a:r>
              <a:rPr lang="es-ES_tradnl" i="1" dirty="0" smtClean="0">
                <a:latin typeface="Georgia"/>
                <a:cs typeface="Georgia"/>
              </a:rPr>
              <a:t>, </a:t>
            </a:r>
            <a:r>
              <a:rPr lang="mr-IN" i="1" dirty="0" smtClean="0">
                <a:latin typeface="Georgia"/>
                <a:cs typeface="Georgia"/>
              </a:rPr>
              <a:t>…</a:t>
            </a:r>
            <a:r>
              <a:rPr lang="es-ES_tradnl" i="1" dirty="0" smtClean="0">
                <a:latin typeface="Georgia"/>
                <a:cs typeface="Georgia"/>
              </a:rPr>
              <a:t> </a:t>
            </a:r>
            <a:endParaRPr lang="es-ES" dirty="0">
              <a:latin typeface="Georgia"/>
              <a:cs typeface="Georgia"/>
            </a:endParaRPr>
          </a:p>
        </p:txBody>
      </p:sp>
      <p:pic>
        <p:nvPicPr>
          <p:cNvPr id="12" name="Imagen 11" descr="Screen Shot 2019-10-23 at 11.10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82" y="1898802"/>
            <a:ext cx="2104614" cy="344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3004" y="344061"/>
            <a:ext cx="6055818" cy="1143000"/>
          </a:xfrm>
        </p:spPr>
        <p:txBody>
          <a:bodyPr/>
          <a:lstStyle/>
          <a:p>
            <a:pPr algn="ctr"/>
            <a:r>
              <a:rPr lang="es-ES" sz="2800" dirty="0" err="1" smtClean="0">
                <a:latin typeface="Georgia"/>
                <a:cs typeface="Georgia"/>
              </a:rPr>
              <a:t>Guthrie</a:t>
            </a:r>
            <a:r>
              <a:rPr lang="es-ES" sz="2800" dirty="0" smtClean="0">
                <a:latin typeface="Georgia"/>
                <a:cs typeface="Georgia"/>
              </a:rPr>
              <a:t> &amp; Wiener (1966)</a:t>
            </a:r>
            <a:br>
              <a:rPr lang="es-ES" sz="2800" dirty="0" smtClean="0">
                <a:latin typeface="Georgia"/>
                <a:cs typeface="Georgia"/>
              </a:rPr>
            </a:br>
            <a:r>
              <a:rPr lang="es-ES" sz="2000" dirty="0" smtClean="0">
                <a:latin typeface="Georgia"/>
                <a:cs typeface="Georgia"/>
              </a:rPr>
              <a:t>A subliminal </a:t>
            </a:r>
            <a:r>
              <a:rPr lang="es-ES" sz="2000" dirty="0" err="1" smtClean="0">
                <a:latin typeface="Georgia"/>
                <a:cs typeface="Georgia"/>
              </a:rPr>
              <a:t>perception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study</a:t>
            </a:r>
            <a:endParaRPr lang="es-ES" sz="20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5319154"/>
            <a:ext cx="7530047" cy="1043711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S" sz="2000" dirty="0" err="1">
                <a:latin typeface="Georgia"/>
                <a:cs typeface="Georgia"/>
              </a:rPr>
              <a:t>T</a:t>
            </a:r>
            <a:r>
              <a:rPr lang="es-ES" sz="2000" dirty="0" err="1" smtClean="0">
                <a:latin typeface="Georgia"/>
                <a:cs typeface="Georgia"/>
              </a:rPr>
              <a:t>he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overall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sharpness</a:t>
            </a:r>
            <a:r>
              <a:rPr lang="es-ES" sz="2000" dirty="0" smtClean="0">
                <a:latin typeface="Georgia"/>
                <a:cs typeface="Georgia"/>
              </a:rPr>
              <a:t>, more </a:t>
            </a:r>
            <a:r>
              <a:rPr lang="es-ES" sz="2000" dirty="0" err="1" smtClean="0">
                <a:latin typeface="Georgia"/>
                <a:cs typeface="Georgia"/>
              </a:rPr>
              <a:t>than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the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presence</a:t>
            </a:r>
            <a:r>
              <a:rPr lang="es-ES" sz="2000" dirty="0" smtClean="0">
                <a:latin typeface="Georgia"/>
                <a:cs typeface="Georgia"/>
              </a:rPr>
              <a:t> of a </a:t>
            </a:r>
            <a:r>
              <a:rPr lang="es-ES" sz="2000" dirty="0" err="1" smtClean="0">
                <a:latin typeface="Georgia"/>
                <a:cs typeface="Georgia"/>
              </a:rPr>
              <a:t>gun</a:t>
            </a:r>
            <a:r>
              <a:rPr lang="es-ES" sz="2000" dirty="0" smtClean="0">
                <a:latin typeface="Georgia"/>
                <a:cs typeface="Georgia"/>
              </a:rPr>
              <a:t>, </a:t>
            </a:r>
            <a:r>
              <a:rPr lang="es-ES" sz="2000" dirty="0" err="1" smtClean="0">
                <a:latin typeface="Georgia"/>
                <a:cs typeface="Georgia"/>
              </a:rPr>
              <a:t>determined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the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image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was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r>
              <a:rPr lang="es-ES" sz="2000" dirty="0" err="1" smtClean="0">
                <a:latin typeface="Georgia"/>
                <a:cs typeface="Georgia"/>
              </a:rPr>
              <a:t>perceived</a:t>
            </a:r>
            <a:r>
              <a:rPr lang="es-ES" sz="2000" dirty="0" smtClean="0">
                <a:latin typeface="Georgia"/>
                <a:cs typeface="Georgia"/>
              </a:rPr>
              <a:t> as </a:t>
            </a:r>
            <a:r>
              <a:rPr lang="es-ES" sz="2000" dirty="0" err="1" smtClean="0">
                <a:latin typeface="Georgia"/>
                <a:cs typeface="Georgia"/>
              </a:rPr>
              <a:t>threatening</a:t>
            </a:r>
            <a:r>
              <a:rPr lang="es-ES" sz="2000" dirty="0" smtClean="0">
                <a:latin typeface="Georgia"/>
                <a:cs typeface="Georgia"/>
              </a:rPr>
              <a:t> and </a:t>
            </a:r>
            <a:r>
              <a:rPr lang="es-ES" sz="2000" dirty="0" err="1" smtClean="0">
                <a:latin typeface="Georgia"/>
                <a:cs typeface="Georgia"/>
              </a:rPr>
              <a:t>negative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4" name="Imagen 3" descr="Screen Shot 2019-10-23 at 18.26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18" y="1487061"/>
            <a:ext cx="39497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82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482" y="344061"/>
            <a:ext cx="4124072" cy="1143000"/>
          </a:xfrm>
        </p:spPr>
        <p:txBody>
          <a:bodyPr/>
          <a:lstStyle/>
          <a:p>
            <a:pPr algn="ctr"/>
            <a:r>
              <a:rPr lang="es-ES" sz="2600" dirty="0" err="1" smtClean="0">
                <a:latin typeface="Georgia"/>
                <a:cs typeface="Georgia"/>
              </a:rPr>
              <a:t>Ruff</a:t>
            </a:r>
            <a:r>
              <a:rPr lang="es-ES" sz="2600" dirty="0" smtClean="0">
                <a:latin typeface="Georgia"/>
                <a:cs typeface="Georgia"/>
              </a:rPr>
              <a:t> &amp; </a:t>
            </a:r>
            <a:r>
              <a:rPr lang="es-ES" sz="2600" dirty="0" err="1" smtClean="0">
                <a:latin typeface="Georgia"/>
                <a:cs typeface="Georgia"/>
              </a:rPr>
              <a:t>Birch</a:t>
            </a:r>
            <a:r>
              <a:rPr lang="es-ES" sz="2600" dirty="0" smtClean="0">
                <a:latin typeface="Georgia"/>
                <a:cs typeface="Georgia"/>
              </a:rPr>
              <a:t> (1974)  </a:t>
            </a:r>
            <a:br>
              <a:rPr lang="es-ES" sz="2600" dirty="0" smtClean="0">
                <a:latin typeface="Georgia"/>
                <a:cs typeface="Georgia"/>
              </a:rPr>
            </a:br>
            <a:r>
              <a:rPr lang="es-ES" sz="2600" dirty="0" err="1" smtClean="0">
                <a:latin typeface="Georgia"/>
                <a:cs typeface="Georgia"/>
              </a:rPr>
              <a:t>Fantz</a:t>
            </a:r>
            <a:r>
              <a:rPr lang="es-ES" sz="2600" dirty="0" smtClean="0">
                <a:latin typeface="Georgia"/>
                <a:cs typeface="Georgia"/>
              </a:rPr>
              <a:t> &amp; Miranda (1975)</a:t>
            </a:r>
            <a:endParaRPr lang="es-ES" sz="2600" dirty="0"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3454" y="5055083"/>
            <a:ext cx="8062688" cy="142095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s-ES" sz="2000" dirty="0">
                <a:latin typeface="Georgia"/>
                <a:cs typeface="Georgia"/>
              </a:rPr>
              <a:t>1</a:t>
            </a:r>
            <a:r>
              <a:rPr lang="en-US" sz="2000" dirty="0" smtClean="0">
                <a:latin typeface="Georgia"/>
                <a:cs typeface="Georgia"/>
              </a:rPr>
              <a:t>3</a:t>
            </a:r>
            <a:r>
              <a:rPr lang="en-US" sz="2000" dirty="0">
                <a:latin typeface="Georgia"/>
                <a:cs typeface="Georgia"/>
              </a:rPr>
              <a:t>-week-old </a:t>
            </a:r>
            <a:r>
              <a:rPr lang="en-US" sz="2000" dirty="0" smtClean="0">
                <a:latin typeface="Georgia"/>
                <a:cs typeface="Georgia"/>
              </a:rPr>
              <a:t>infants and </a:t>
            </a:r>
            <a:r>
              <a:rPr lang="en-US" sz="2000" dirty="0">
                <a:latin typeface="Georgia"/>
                <a:cs typeface="Georgia"/>
              </a:rPr>
              <a:t>1-week-old </a:t>
            </a:r>
            <a:r>
              <a:rPr lang="en-US" sz="2000" dirty="0" smtClean="0">
                <a:latin typeface="Georgia"/>
                <a:cs typeface="Georgia"/>
              </a:rPr>
              <a:t>neonates 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Georgia"/>
                <a:cs typeface="Georgia"/>
              </a:rPr>
              <a:t>fixated </a:t>
            </a:r>
            <a:r>
              <a:rPr lang="en-US" sz="2000" dirty="0">
                <a:latin typeface="Georgia"/>
                <a:cs typeface="Georgia"/>
              </a:rPr>
              <a:t>longer on </a:t>
            </a:r>
            <a:r>
              <a:rPr lang="en-US" sz="2000" dirty="0" smtClean="0">
                <a:latin typeface="Georgia"/>
                <a:cs typeface="Georgia"/>
              </a:rPr>
              <a:t>curved </a:t>
            </a:r>
            <a:r>
              <a:rPr lang="en-US" sz="2000" dirty="0">
                <a:latin typeface="Georgia"/>
                <a:cs typeface="Georgia"/>
              </a:rPr>
              <a:t>forms than on straight or sharp-angled </a:t>
            </a:r>
            <a:r>
              <a:rPr lang="en-US" sz="2000" dirty="0" smtClean="0">
                <a:latin typeface="Georgia"/>
                <a:cs typeface="Georgia"/>
              </a:rPr>
              <a:t>contours</a:t>
            </a:r>
            <a:r>
              <a:rPr lang="es-ES" sz="2000" dirty="0" smtClean="0">
                <a:latin typeface="Georgia"/>
                <a:cs typeface="Georgia"/>
              </a:rPr>
              <a:t> </a:t>
            </a:r>
            <a:endParaRPr lang="es-ES" sz="2000" dirty="0">
              <a:latin typeface="Georgia"/>
              <a:cs typeface="Georgia"/>
            </a:endParaRPr>
          </a:p>
        </p:txBody>
      </p:sp>
      <p:pic>
        <p:nvPicPr>
          <p:cNvPr id="4" name="Imagen 3" descr="Screen Shot 2019-10-23 at 18.31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69" y="1625386"/>
            <a:ext cx="3661759" cy="2750658"/>
          </a:xfrm>
          <a:prstGeom prst="rect">
            <a:avLst/>
          </a:prstGeom>
        </p:spPr>
      </p:pic>
      <p:pic>
        <p:nvPicPr>
          <p:cNvPr id="5" name="Imagen 4" descr="Screen Shot 2019-10-23 at 18.36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35" y="519406"/>
            <a:ext cx="3611707" cy="38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10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yacencia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Adyacencia.thmx</Template>
  <TotalTime>3075</TotalTime>
  <Words>1546</Words>
  <Application>Microsoft Macintosh PowerPoint</Application>
  <PresentationFormat>Presentación en pantalla (4:3)</PresentationFormat>
  <Paragraphs>209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Adyacencia</vt:lpstr>
      <vt:lpstr>Preference for Curvature</vt:lpstr>
      <vt:lpstr>Context</vt:lpstr>
      <vt:lpstr>Preference for curvature</vt:lpstr>
      <vt:lpstr>Presentación de PowerPoint</vt:lpstr>
      <vt:lpstr>Presentación de PowerPoint</vt:lpstr>
      <vt:lpstr>Stratton (1902, 1906)</vt:lpstr>
      <vt:lpstr>Lundholm (1920), Poffenberger &amp; Barrow (1924), Hevner (1935)</vt:lpstr>
      <vt:lpstr>Guthrie &amp; Wiener (1966) A subliminal perception study</vt:lpstr>
      <vt:lpstr>Ruff &amp; Birch (1974)   Fantz &amp; Miranda (1975)</vt:lpstr>
      <vt:lpstr>Munroe (1976)</vt:lpstr>
      <vt:lpstr>Uher (1991)</vt:lpstr>
      <vt:lpstr>Aronoff et al. (1992)</vt:lpstr>
      <vt:lpstr>Leder &amp; Carbon (2005)</vt:lpstr>
      <vt:lpstr>Bar &amp; Neta (2006, 2007)</vt:lpstr>
      <vt:lpstr>Zhang et al. (2006)</vt:lpstr>
      <vt:lpstr>Silvia &amp; Barona (2009)</vt:lpstr>
      <vt:lpstr>Amir et al. (2011)</vt:lpstr>
      <vt:lpstr>Leder, Tinio &amp; Bar (2011)</vt:lpstr>
      <vt:lpstr>Westerman et al. (2012)</vt:lpstr>
      <vt:lpstr>Dazkir &amp; Read (2012)</vt:lpstr>
      <vt:lpstr>Hess, Gryc &amp; Hareli (2013)</vt:lpstr>
      <vt:lpstr>Van Oel &amp; Van den Berkhof (2013)</vt:lpstr>
      <vt:lpstr>Zhu &amp; Argo (2013)</vt:lpstr>
      <vt:lpstr>Vartanian et al (2013)</vt:lpstr>
      <vt:lpstr>Palumbo, Ruta &amp; Bertamini (2015)</vt:lpstr>
      <vt:lpstr>Babouchkina &amp; Robbins (2015)</vt:lpstr>
      <vt:lpstr>Jiang et al (2015) </vt:lpstr>
      <vt:lpstr>Bertamini et al. (2016). Exp 1</vt:lpstr>
      <vt:lpstr>Bertamini et al. (2016) Exp 2</vt:lpstr>
      <vt:lpstr>Bertamini et al. (2016) Exp 3</vt:lpstr>
      <vt:lpstr>Hareli et al. (2016) </vt:lpstr>
      <vt:lpstr>Hula &amp; Flegr (2016) </vt:lpstr>
      <vt:lpstr>Banaei et al. (2017) </vt:lpstr>
      <vt:lpstr>Cotter et al. (2017) </vt:lpstr>
      <vt:lpstr>Gómez-Puerto et al. (2017) </vt:lpstr>
      <vt:lpstr>Vartanian et al. (2017) </vt:lpstr>
      <vt:lpstr>Carbon et al. (2018) </vt:lpstr>
      <vt:lpstr>Liu et al. (2018) </vt:lpstr>
      <vt:lpstr>Soranzo et al. (2018) </vt:lpstr>
      <vt:lpstr>Ruta et al. (2018) </vt:lpstr>
      <vt:lpstr>Corradi et al. (2018) </vt:lpstr>
      <vt:lpstr>Corradi et al. (2019) </vt:lpstr>
      <vt:lpstr>Bertamini, Palumbo &amp; Redies (2019) </vt:lpstr>
      <vt:lpstr>These are the results  and   the conclusions are yours!</vt:lpstr>
    </vt:vector>
  </TitlesOfParts>
  <Company>Universitat de les Illes Balears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Preference for Curvature</dc:title>
  <dc:creator>Enric  Munar Roca</dc:creator>
  <cp:lastModifiedBy>Enric  Munar Roca</cp:lastModifiedBy>
  <cp:revision>146</cp:revision>
  <dcterms:created xsi:type="dcterms:W3CDTF">2019-10-23T03:57:04Z</dcterms:created>
  <dcterms:modified xsi:type="dcterms:W3CDTF">2019-10-28T11:06:20Z</dcterms:modified>
</cp:coreProperties>
</file>