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  <p:sldId id="273" r:id="rId4"/>
    <p:sldId id="265" r:id="rId5"/>
    <p:sldId id="274" r:id="rId6"/>
    <p:sldId id="267" r:id="rId7"/>
    <p:sldId id="269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99"/>
    <p:restoredTop sz="94523"/>
  </p:normalViewPr>
  <p:slideViewPr>
    <p:cSldViewPr snapToGrid="0" snapToObjects="1">
      <p:cViewPr>
        <p:scale>
          <a:sx n="120" d="100"/>
          <a:sy n="120" d="100"/>
        </p:scale>
        <p:origin x="1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95BE-BAB8-564C-8F68-C7DB1416688E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B013-C342-2F4C-B16B-29122688EEE7}" type="slidenum">
              <a:rPr lang="en-US" smtClean="0"/>
              <a:t>‹n.›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95BE-BAB8-564C-8F68-C7DB1416688E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B013-C342-2F4C-B16B-29122688EEE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95BE-BAB8-564C-8F68-C7DB1416688E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B013-C342-2F4C-B16B-29122688EEE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95BE-BAB8-564C-8F68-C7DB1416688E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B013-C342-2F4C-B16B-29122688EEE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95BE-BAB8-564C-8F68-C7DB1416688E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B013-C342-2F4C-B16B-29122688EEE7}" type="slidenum">
              <a:rPr lang="en-US" smtClean="0"/>
              <a:t>‹n.›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95BE-BAB8-564C-8F68-C7DB1416688E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B013-C342-2F4C-B16B-29122688EEE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95BE-BAB8-564C-8F68-C7DB1416688E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B013-C342-2F4C-B16B-29122688EEE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95BE-BAB8-564C-8F68-C7DB1416688E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B013-C342-2F4C-B16B-29122688EEE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95BE-BAB8-564C-8F68-C7DB1416688E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B013-C342-2F4C-B16B-29122688EEE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7F695BE-BAB8-564C-8F68-C7DB1416688E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A9B013-C342-2F4C-B16B-29122688EEE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95BE-BAB8-564C-8F68-C7DB1416688E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B013-C342-2F4C-B16B-29122688EEE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7F695BE-BAB8-564C-8F68-C7DB1416688E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2A9B013-C342-2F4C-B16B-29122688EEE7}" type="slidenum">
              <a:rPr lang="en-US" smtClean="0"/>
              <a:t>‹n.›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21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 smtClean="0"/>
              <a:t>I Nuovi Rischi Sociali e le Regioni Italiane;</a:t>
            </a:r>
            <a:br>
              <a:rPr lang="it-IT" sz="4000" b="1" dirty="0" smtClean="0"/>
            </a:br>
            <a:r>
              <a:rPr lang="it-IT" sz="4000" b="1" dirty="0" smtClean="0"/>
              <a:t>Conclusioni “Tra l’Incudine e il Martello”</a:t>
            </a:r>
            <a:br>
              <a:rPr lang="it-IT" sz="4000" b="1" dirty="0" smtClean="0"/>
            </a:br>
            <a:endParaRPr lang="it-IT" sz="4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000" cap="none" dirty="0" smtClean="0"/>
              <a:t> “Politiche Sociali tra Unione Europea, Stato e Regioni”</a:t>
            </a:r>
          </a:p>
          <a:p>
            <a:r>
              <a:rPr lang="it-IT" sz="2000" cap="none" dirty="0" smtClean="0"/>
              <a:t>Lunedì 19 Novembre 2019</a:t>
            </a:r>
            <a:endParaRPr lang="it-IT" sz="2000" cap="none" dirty="0"/>
          </a:p>
        </p:txBody>
      </p:sp>
    </p:spTree>
    <p:extLst>
      <p:ext uri="{BB962C8B-B14F-4D97-AF65-F5344CB8AC3E}">
        <p14:creationId xmlns:p14="http://schemas.microsoft.com/office/powerpoint/2010/main" val="99972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I </a:t>
            </a:r>
            <a:r>
              <a:rPr lang="it-IT" sz="3200" b="1" dirty="0" smtClean="0"/>
              <a:t>Nuovi Rischi Sociali e le Regioni Italiane</a:t>
            </a:r>
            <a:br>
              <a:rPr lang="it-IT" sz="3200" b="1" dirty="0" smtClean="0"/>
            </a:br>
            <a:r>
              <a:rPr lang="it-IT" sz="2400" b="1" i="1" dirty="0" smtClean="0"/>
              <a:t>“Tra l’incudine e il martello: regioni e nuovi rischi sociali”, 2012 (</a:t>
            </a:r>
            <a:r>
              <a:rPr lang="it-IT" sz="2400" b="1" i="1" dirty="0" err="1" smtClean="0"/>
              <a:t>Fargion&amp;Gualmini</a:t>
            </a:r>
            <a:r>
              <a:rPr lang="en-US" sz="2400" b="1" i="1" smtClean="0"/>
              <a:t>)</a:t>
            </a:r>
            <a:endParaRPr lang="en-US" sz="2400" b="1" i="1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i="1" u="sng" smtClean="0"/>
              <a:t> </a:t>
            </a:r>
            <a:r>
              <a:rPr lang="it-IT" b="1" u="sng" smtClean="0"/>
              <a:t>Un unico welfare state Italiano o Welfare </a:t>
            </a:r>
            <a:r>
              <a:rPr lang="it-IT" b="1" u="sng" err="1" smtClean="0"/>
              <a:t>Regions</a:t>
            </a:r>
            <a:r>
              <a:rPr lang="it-IT" b="1" u="sng" smtClean="0"/>
              <a:t>?</a:t>
            </a:r>
          </a:p>
          <a:p>
            <a:r>
              <a:rPr lang="it-IT" i="1" smtClean="0"/>
              <a:t>Regime Mediterraneo</a:t>
            </a:r>
          </a:p>
          <a:p>
            <a:pPr algn="ctr"/>
            <a:r>
              <a:rPr lang="it-IT" b="1" smtClean="0">
                <a:sym typeface="Wingdings"/>
              </a:rPr>
              <a:t>5 Regioni</a:t>
            </a:r>
          </a:p>
          <a:p>
            <a:pPr algn="ctr">
              <a:buFont typeface="Arial" charset="0"/>
              <a:buChar char="•"/>
            </a:pPr>
            <a:r>
              <a:rPr lang="it-IT" b="1">
                <a:solidFill>
                  <a:srgbClr val="0070C0"/>
                </a:solidFill>
                <a:sym typeface="Wingdings"/>
              </a:rPr>
              <a:t> </a:t>
            </a:r>
            <a:r>
              <a:rPr lang="it-IT" smtClean="0">
                <a:solidFill>
                  <a:srgbClr val="0070C0"/>
                </a:solidFill>
                <a:sym typeface="Wingdings"/>
              </a:rPr>
              <a:t>Piemonte, Lombardia</a:t>
            </a:r>
            <a:endParaRPr lang="it-IT" smtClean="0">
              <a:sym typeface="Wingdings"/>
            </a:endParaRPr>
          </a:p>
          <a:p>
            <a:pPr algn="ctr">
              <a:buFont typeface="Arial" charset="0"/>
              <a:buChar char="•"/>
            </a:pPr>
            <a:r>
              <a:rPr lang="it-IT" smtClean="0">
                <a:sym typeface="Wingdings"/>
              </a:rPr>
              <a:t> </a:t>
            </a:r>
            <a:r>
              <a:rPr lang="it-IT" smtClean="0">
                <a:solidFill>
                  <a:srgbClr val="0070C0"/>
                </a:solidFill>
                <a:sym typeface="Wingdings"/>
              </a:rPr>
              <a:t>Toscana, Emilia-Romagna</a:t>
            </a:r>
            <a:endParaRPr lang="it-IT" smtClean="0">
              <a:sym typeface="Wingdings"/>
            </a:endParaRPr>
          </a:p>
          <a:p>
            <a:pPr algn="ctr">
              <a:buFont typeface="Arial" charset="0"/>
              <a:buChar char="•"/>
            </a:pPr>
            <a:r>
              <a:rPr lang="it-IT" smtClean="0">
                <a:sym typeface="Wingdings"/>
              </a:rPr>
              <a:t> </a:t>
            </a:r>
            <a:r>
              <a:rPr lang="it-IT" smtClean="0">
                <a:solidFill>
                  <a:srgbClr val="0070C0"/>
                </a:solidFill>
                <a:sym typeface="Wingdings"/>
              </a:rPr>
              <a:t>Puglia</a:t>
            </a:r>
            <a:endParaRPr lang="it-IT" smtClean="0"/>
          </a:p>
          <a:p>
            <a:r>
              <a:rPr lang="it-IT" i="1">
                <a:sym typeface="Wingdings"/>
              </a:rPr>
              <a:t>Frame Temporale</a:t>
            </a:r>
            <a:r>
              <a:rPr lang="it-IT">
                <a:sym typeface="Wingdings"/>
              </a:rPr>
              <a:t>: </a:t>
            </a:r>
            <a:r>
              <a:rPr lang="it-IT" b="1">
                <a:sym typeface="Wingdings"/>
              </a:rPr>
              <a:t>2001-2011</a:t>
            </a:r>
            <a:r>
              <a:rPr lang="it-IT" i="1">
                <a:sym typeface="Wingdings"/>
              </a:rPr>
              <a:t>, </a:t>
            </a:r>
            <a:r>
              <a:rPr lang="it-IT">
                <a:sym typeface="Wingdings"/>
              </a:rPr>
              <a:t>dopo riforma Titolo V</a:t>
            </a:r>
          </a:p>
          <a:p>
            <a:pPr algn="ctr"/>
            <a:r>
              <a:rPr lang="it-IT" b="1" smtClean="0">
                <a:solidFill>
                  <a:srgbClr val="0070C0"/>
                </a:solidFill>
              </a:rPr>
              <a:t>“Decentramento della Penuria”</a:t>
            </a:r>
            <a:endParaRPr lang="it-IT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8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600" b="1" smtClean="0"/>
              <a:t>Conclusioni </a:t>
            </a:r>
            <a:r>
              <a:rPr lang="it-IT" sz="3600" b="1" i="1" smtClean="0"/>
              <a:t/>
            </a:r>
            <a:br>
              <a:rPr lang="it-IT" sz="3600" b="1" i="1" smtClean="0"/>
            </a:br>
            <a:r>
              <a:rPr lang="it-IT" sz="3200" b="1" smtClean="0"/>
              <a:t>“Tra </a:t>
            </a:r>
            <a:r>
              <a:rPr lang="it-IT" sz="3200" b="1"/>
              <a:t>l’incudine e il martello: </a:t>
            </a:r>
            <a:r>
              <a:rPr lang="it-IT" sz="3200" b="1" smtClean="0"/>
              <a:t>regioni </a:t>
            </a:r>
            <a:r>
              <a:rPr lang="it-IT" sz="3200" b="1"/>
              <a:t>e nuovi rischi sociali”</a:t>
            </a:r>
            <a:endParaRPr lang="en-US" sz="32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Analisi settoriale </a:t>
            </a:r>
            <a:r>
              <a:rPr lang="it-IT" dirty="0" smtClean="0">
                <a:sym typeface="Wingdings"/>
              </a:rPr>
              <a:t> specifiche arene di policy (nuovi rischi sociali)</a:t>
            </a:r>
          </a:p>
          <a:p>
            <a:pPr algn="ctr"/>
            <a:r>
              <a:rPr lang="it-IT" dirty="0" smtClean="0">
                <a:sym typeface="Wingdings"/>
              </a:rPr>
              <a:t>Domanda:</a:t>
            </a:r>
          </a:p>
          <a:p>
            <a:pPr algn="ctr"/>
            <a:r>
              <a:rPr lang="it-IT" dirty="0" smtClean="0">
                <a:sym typeface="Wingdings"/>
              </a:rPr>
              <a:t> </a:t>
            </a:r>
            <a:r>
              <a:rPr lang="it-IT" dirty="0" smtClean="0">
                <a:solidFill>
                  <a:srgbClr val="FF0000"/>
                </a:solidFill>
                <a:sym typeface="Wingdings"/>
              </a:rPr>
              <a:t>E’ possibile identificare modelli regionali di politica sociale?</a:t>
            </a:r>
          </a:p>
          <a:p>
            <a:pPr algn="just"/>
            <a:r>
              <a:rPr lang="it-IT" b="1" u="sng" dirty="0" smtClean="0">
                <a:sym typeface="Wingdings"/>
              </a:rPr>
              <a:t>Tre aspetti fondamentali: </a:t>
            </a:r>
          </a:p>
          <a:p>
            <a:pPr algn="just">
              <a:buFont typeface="Wingdings" charset="2"/>
              <a:buChar char="§"/>
            </a:pPr>
            <a:r>
              <a:rPr lang="it-IT" dirty="0" smtClean="0">
                <a:sym typeface="Wingdings"/>
              </a:rPr>
              <a:t> </a:t>
            </a:r>
            <a:r>
              <a:rPr lang="it-IT" u="sng" dirty="0" smtClean="0">
                <a:solidFill>
                  <a:srgbClr val="FF0000"/>
                </a:solidFill>
                <a:sym typeface="Wingdings"/>
              </a:rPr>
              <a:t>Paradigmi di Policy</a:t>
            </a:r>
            <a:r>
              <a:rPr lang="it-IT" dirty="0" smtClean="0">
                <a:sym typeface="Wingdings"/>
              </a:rPr>
              <a:t> (la filosofia di fondo, </a:t>
            </a:r>
            <a:r>
              <a:rPr lang="en-US" dirty="0" smtClean="0">
                <a:sym typeface="Wingdings"/>
              </a:rPr>
              <a:t>policy beliefs</a:t>
            </a:r>
            <a:r>
              <a:rPr lang="it-IT" dirty="0" smtClean="0">
                <a:sym typeface="Wingdings"/>
              </a:rPr>
              <a:t>, </a:t>
            </a:r>
            <a:r>
              <a:rPr lang="it-IT" dirty="0" smtClean="0">
                <a:sym typeface="Wingdings"/>
              </a:rPr>
              <a:t>sistema di valori </a:t>
            </a:r>
            <a:r>
              <a:rPr lang="it-IT" dirty="0" smtClean="0">
                <a:sym typeface="Wingdings"/>
              </a:rPr>
              <a:t>dell’intervento </a:t>
            </a:r>
            <a:r>
              <a:rPr lang="it-IT" dirty="0" smtClean="0">
                <a:sym typeface="Wingdings"/>
              </a:rPr>
              <a:t>normativo)</a:t>
            </a:r>
          </a:p>
          <a:p>
            <a:pPr algn="just">
              <a:buFont typeface="Wingdings" charset="2"/>
              <a:buChar char="§"/>
            </a:pPr>
            <a:r>
              <a:rPr lang="it-IT" dirty="0" smtClean="0">
                <a:sym typeface="Wingdings"/>
              </a:rPr>
              <a:t> </a:t>
            </a:r>
            <a:r>
              <a:rPr lang="it-IT" b="1" u="sng" dirty="0" smtClean="0">
                <a:sym typeface="Wingdings"/>
              </a:rPr>
              <a:t>I modelli di </a:t>
            </a:r>
            <a:r>
              <a:rPr lang="it-IT" b="1" i="1" u="sng" dirty="0" err="1" smtClean="0">
                <a:sym typeface="Wingdings"/>
              </a:rPr>
              <a:t>governance</a:t>
            </a:r>
            <a:r>
              <a:rPr lang="it-IT" b="1" u="sng" dirty="0" smtClean="0">
                <a:sym typeface="Wingdings"/>
              </a:rPr>
              <a:t> </a:t>
            </a:r>
            <a:r>
              <a:rPr lang="it-IT" dirty="0" smtClean="0">
                <a:sym typeface="Wingdings"/>
              </a:rPr>
              <a:t>(Regioni-enti locali; Regioni-parti sociale e Terzo settore)</a:t>
            </a:r>
          </a:p>
          <a:p>
            <a:pPr algn="just">
              <a:buFont typeface="Wingdings" charset="2"/>
              <a:buChar char="§"/>
            </a:pPr>
            <a:r>
              <a:rPr lang="it-IT" dirty="0" smtClean="0">
                <a:sym typeface="Wingdings"/>
              </a:rPr>
              <a:t> </a:t>
            </a:r>
            <a:r>
              <a:rPr lang="it-IT" b="1" u="sng" dirty="0" smtClean="0">
                <a:sym typeface="Wingdings"/>
              </a:rPr>
              <a:t>Arena di implementazione </a:t>
            </a:r>
          </a:p>
          <a:p>
            <a:pPr algn="just"/>
            <a:endParaRPr lang="it-IT" dirty="0">
              <a:sym typeface="Wingdings"/>
            </a:endParaRPr>
          </a:p>
          <a:p>
            <a:pPr algn="ctr"/>
            <a:r>
              <a:rPr lang="it-IT" dirty="0" smtClean="0">
                <a:sym typeface="Wingdings"/>
              </a:rPr>
              <a:t>Nuovi Rischi Sociali: </a:t>
            </a:r>
            <a:r>
              <a:rPr lang="it-IT" i="1" dirty="0" smtClean="0">
                <a:sym typeface="Wingdings"/>
              </a:rPr>
              <a:t>alto contenuto valoriale </a:t>
            </a:r>
            <a:r>
              <a:rPr lang="it-IT" dirty="0" smtClean="0">
                <a:sym typeface="Wingdings"/>
              </a:rPr>
              <a:t> </a:t>
            </a:r>
            <a:r>
              <a:rPr lang="it-IT" b="1" dirty="0" smtClean="0">
                <a:solidFill>
                  <a:srgbClr val="0070C0"/>
                </a:solidFill>
                <a:sym typeface="Wingdings"/>
              </a:rPr>
              <a:t>“</a:t>
            </a:r>
            <a:r>
              <a:rPr lang="it-IT" b="1" dirty="0" err="1" smtClean="0">
                <a:solidFill>
                  <a:srgbClr val="0070C0"/>
                </a:solidFill>
                <a:sym typeface="Wingdings"/>
              </a:rPr>
              <a:t>politics</a:t>
            </a:r>
            <a:r>
              <a:rPr lang="it-IT" b="1" dirty="0" smtClean="0">
                <a:solidFill>
                  <a:srgbClr val="0070C0"/>
                </a:solidFill>
                <a:sym typeface="Wingdings"/>
              </a:rPr>
              <a:t>” conta</a:t>
            </a:r>
            <a:r>
              <a:rPr lang="it-IT" dirty="0" smtClean="0">
                <a:sym typeface="Wingdings"/>
              </a:rPr>
              <a:t>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41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/>
              <a:t>P</a:t>
            </a:r>
            <a:r>
              <a:rPr lang="it-IT" sz="4000" b="1" smtClean="0"/>
              <a:t>aradigmi di </a:t>
            </a:r>
            <a:r>
              <a:rPr lang="it-IT" sz="4000" b="1" i="1" smtClean="0"/>
              <a:t>policy </a:t>
            </a:r>
            <a:r>
              <a:rPr lang="it-IT" sz="4000" b="1" smtClean="0"/>
              <a:t>(I) </a:t>
            </a:r>
            <a:endParaRPr lang="it-IT" sz="4000" b="1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it-IT" b="1" dirty="0" smtClean="0">
                <a:solidFill>
                  <a:srgbClr val="0070C0"/>
                </a:solidFill>
              </a:rPr>
              <a:t>Maggioranze politiche diverse </a:t>
            </a:r>
            <a:r>
              <a:rPr lang="it-IT" b="1" dirty="0" smtClean="0">
                <a:solidFill>
                  <a:srgbClr val="0070C0"/>
                </a:solidFill>
                <a:sym typeface="Wingdings"/>
              </a:rPr>
              <a:t> approcci diversi </a:t>
            </a:r>
          </a:p>
          <a:p>
            <a:r>
              <a:rPr lang="it-IT" dirty="0" smtClean="0">
                <a:solidFill>
                  <a:srgbClr val="0070C0"/>
                </a:solidFill>
                <a:sym typeface="Wingdings"/>
              </a:rPr>
              <a:t>Lombardia</a:t>
            </a:r>
            <a:r>
              <a:rPr lang="it-IT" dirty="0" smtClean="0">
                <a:sym typeface="Wingdings"/>
              </a:rPr>
              <a:t> (</a:t>
            </a:r>
            <a:r>
              <a:rPr lang="it-IT" dirty="0" smtClean="0">
                <a:solidFill>
                  <a:srgbClr val="0070C0"/>
                </a:solidFill>
                <a:sym typeface="Wingdings"/>
              </a:rPr>
              <a:t>D)</a:t>
            </a:r>
            <a:r>
              <a:rPr lang="it-IT" dirty="0" smtClean="0">
                <a:sym typeface="Wingdings"/>
              </a:rPr>
              <a:t>: </a:t>
            </a:r>
            <a:r>
              <a:rPr lang="it-IT" b="1" i="1" dirty="0" smtClean="0">
                <a:sym typeface="Wingdings"/>
              </a:rPr>
              <a:t>market-</a:t>
            </a:r>
            <a:r>
              <a:rPr lang="it-IT" b="1" i="1" dirty="0" err="1" smtClean="0">
                <a:sym typeface="Wingdings"/>
              </a:rPr>
              <a:t>oriented</a:t>
            </a:r>
            <a:r>
              <a:rPr lang="it-IT" dirty="0" smtClean="0">
                <a:sym typeface="Wingdings"/>
              </a:rPr>
              <a:t> e verso la famiglia.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it-IT" dirty="0" smtClean="0">
                <a:sym typeface="Wingdings"/>
              </a:rPr>
              <a:t>Imprese </a:t>
            </a:r>
            <a:r>
              <a:rPr lang="it-IT" i="1" dirty="0" smtClean="0">
                <a:sym typeface="Wingdings"/>
              </a:rPr>
              <a:t>private e non-profit </a:t>
            </a:r>
            <a:r>
              <a:rPr lang="it-IT" dirty="0" smtClean="0">
                <a:sym typeface="Wingdings"/>
              </a:rPr>
              <a:t>(ospedali privati ed esternalizzazione 29% fondo sanitario; strutture residenziali (58.000 posti!!!);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it-IT" dirty="0" smtClean="0">
                <a:sym typeface="Wingdings"/>
              </a:rPr>
              <a:t> </a:t>
            </a:r>
            <a:r>
              <a:rPr lang="it-IT" i="1" dirty="0" smtClean="0">
                <a:sym typeface="Wingdings"/>
              </a:rPr>
              <a:t>voucher per asili-nido</a:t>
            </a:r>
            <a:r>
              <a:rPr lang="it-IT" dirty="0" smtClean="0">
                <a:sym typeface="Wingdings"/>
              </a:rPr>
              <a:t>, famiglia come </a:t>
            </a:r>
            <a:r>
              <a:rPr lang="it-IT" i="1" dirty="0" smtClean="0">
                <a:sym typeface="Wingdings"/>
              </a:rPr>
              <a:t>formazione sociale</a:t>
            </a:r>
            <a:r>
              <a:rPr lang="it-IT" dirty="0" smtClean="0">
                <a:sym typeface="Wingdings"/>
              </a:rPr>
              <a:t>;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it-IT" dirty="0" smtClean="0">
                <a:sym typeface="Wingdings"/>
              </a:rPr>
              <a:t>immigrazione “carcere e povertà”: </a:t>
            </a:r>
            <a:r>
              <a:rPr lang="it-IT" u="sng" dirty="0" err="1" smtClean="0">
                <a:sym typeface="Wingdings"/>
              </a:rPr>
              <a:t>assimiliazionismo</a:t>
            </a:r>
            <a:r>
              <a:rPr lang="it-IT" u="sng" dirty="0" smtClean="0">
                <a:sym typeface="Wingdings"/>
              </a:rPr>
              <a:t> + </a:t>
            </a:r>
            <a:r>
              <a:rPr lang="it-IT" i="1" u="sng" dirty="0" smtClean="0">
                <a:sym typeface="Wingdings"/>
              </a:rPr>
              <a:t>security and </a:t>
            </a:r>
            <a:r>
              <a:rPr lang="it-IT" i="1" u="sng" dirty="0" err="1" smtClean="0">
                <a:sym typeface="Wingdings"/>
              </a:rPr>
              <a:t>order</a:t>
            </a:r>
            <a:endParaRPr lang="it-IT" i="1" u="sng" dirty="0" smtClean="0">
              <a:sym typeface="Wingdings"/>
            </a:endParaRPr>
          </a:p>
          <a:p>
            <a:r>
              <a:rPr lang="it-IT" dirty="0" smtClean="0">
                <a:solidFill>
                  <a:srgbClr val="FF0000"/>
                </a:solidFill>
                <a:sym typeface="Wingdings"/>
              </a:rPr>
              <a:t>Toscana (</a:t>
            </a:r>
            <a:r>
              <a:rPr lang="it-IT" dirty="0" err="1" smtClean="0">
                <a:solidFill>
                  <a:srgbClr val="FF0000"/>
                </a:solidFill>
                <a:sym typeface="Wingdings"/>
              </a:rPr>
              <a:t>S</a:t>
            </a:r>
            <a:r>
              <a:rPr lang="it-IT" dirty="0" smtClean="0">
                <a:solidFill>
                  <a:srgbClr val="FF0000"/>
                </a:solidFill>
                <a:sym typeface="Wingdings"/>
              </a:rPr>
              <a:t>): </a:t>
            </a:r>
            <a:r>
              <a:rPr lang="it-IT" b="1" i="1" dirty="0" smtClean="0">
                <a:sym typeface="Wingdings"/>
              </a:rPr>
              <a:t>public-</a:t>
            </a:r>
            <a:r>
              <a:rPr lang="it-IT" b="1" i="1" dirty="0" err="1" smtClean="0">
                <a:sym typeface="Wingdings"/>
              </a:rPr>
              <a:t>oriented</a:t>
            </a:r>
            <a:r>
              <a:rPr lang="it-IT" dirty="0" smtClean="0">
                <a:sym typeface="Wingdings"/>
              </a:rPr>
              <a:t>, programmazione e centralità del pubblico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it-IT" dirty="0" smtClean="0">
                <a:sym typeface="Wingdings"/>
              </a:rPr>
              <a:t> </a:t>
            </a:r>
            <a:r>
              <a:rPr lang="it-IT" dirty="0" smtClean="0">
                <a:sym typeface="Wingdings"/>
              </a:rPr>
              <a:t>non-autosufficienza; </a:t>
            </a:r>
            <a:r>
              <a:rPr lang="it-IT" dirty="0" smtClean="0">
                <a:sym typeface="Wingdings"/>
              </a:rPr>
              <a:t>servizi per l’infanzia;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it-IT" dirty="0" smtClean="0">
                <a:sym typeface="Wingdings"/>
              </a:rPr>
              <a:t> universalismo;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it-IT" dirty="0" smtClean="0">
                <a:sym typeface="Wingdings"/>
              </a:rPr>
              <a:t>Immigrazione: approccio </a:t>
            </a:r>
            <a:r>
              <a:rPr lang="it-IT" dirty="0" smtClean="0">
                <a:sym typeface="Wingdings"/>
              </a:rPr>
              <a:t>multiculturale e “trasversale”;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it-IT" dirty="0" smtClean="0">
                <a:sym typeface="Wingdings"/>
              </a:rPr>
              <a:t>obiettivi di sistema; tendenza a </a:t>
            </a:r>
            <a:r>
              <a:rPr lang="it-IT" dirty="0" err="1" smtClean="0">
                <a:sym typeface="Wingdings"/>
              </a:rPr>
              <a:t>iper</a:t>
            </a:r>
            <a:r>
              <a:rPr lang="it-IT" dirty="0" smtClean="0">
                <a:sym typeface="Wingdings"/>
              </a:rPr>
              <a:t>-regolamentare </a:t>
            </a:r>
          </a:p>
          <a:p>
            <a:r>
              <a:rPr lang="it-IT" dirty="0" smtClean="0">
                <a:sym typeface="Wingdings"/>
              </a:rPr>
              <a:t> </a:t>
            </a:r>
            <a:r>
              <a:rPr lang="it-IT" dirty="0" smtClean="0">
                <a:solidFill>
                  <a:srgbClr val="FF0000"/>
                </a:solidFill>
                <a:sym typeface="Wingdings"/>
              </a:rPr>
              <a:t>Emilia-Romagna (</a:t>
            </a:r>
            <a:r>
              <a:rPr lang="it-IT" dirty="0" err="1" smtClean="0">
                <a:solidFill>
                  <a:srgbClr val="FF0000"/>
                </a:solidFill>
                <a:sym typeface="Wingdings"/>
              </a:rPr>
              <a:t>S</a:t>
            </a:r>
            <a:r>
              <a:rPr lang="it-IT" dirty="0" smtClean="0">
                <a:solidFill>
                  <a:srgbClr val="FF0000"/>
                </a:solidFill>
                <a:sym typeface="Wingdings"/>
              </a:rPr>
              <a:t>)</a:t>
            </a:r>
            <a:r>
              <a:rPr lang="it-IT" dirty="0" smtClean="0">
                <a:sym typeface="Wingdings"/>
              </a:rPr>
              <a:t> </a:t>
            </a:r>
            <a:r>
              <a:rPr lang="it-IT" dirty="0">
                <a:sym typeface="Wingdings"/>
              </a:rPr>
              <a:t> </a:t>
            </a:r>
            <a:r>
              <a:rPr lang="it-IT" b="1" i="1" dirty="0" smtClean="0">
                <a:sym typeface="Wingdings"/>
              </a:rPr>
              <a:t>public-</a:t>
            </a:r>
            <a:r>
              <a:rPr lang="it-IT" b="1" i="1" dirty="0" err="1" smtClean="0">
                <a:sym typeface="Wingdings"/>
              </a:rPr>
              <a:t>oriented</a:t>
            </a:r>
            <a:r>
              <a:rPr lang="it-IT" dirty="0" smtClean="0">
                <a:sym typeface="Wingdings"/>
              </a:rPr>
              <a:t> come Toscana (</a:t>
            </a:r>
            <a:r>
              <a:rPr lang="it-IT" dirty="0" err="1" smtClean="0">
                <a:sym typeface="Wingdings"/>
              </a:rPr>
              <a:t>domiciliarità</a:t>
            </a:r>
            <a:r>
              <a:rPr lang="it-IT" dirty="0" smtClean="0">
                <a:sym typeface="Wingdings"/>
              </a:rPr>
              <a:t>, etc. </a:t>
            </a:r>
            <a:r>
              <a:rPr lang="it-IT" dirty="0" err="1" smtClean="0">
                <a:sym typeface="Wingdings"/>
              </a:rPr>
              <a:t>etc</a:t>
            </a:r>
            <a:r>
              <a:rPr lang="it-IT" dirty="0" smtClean="0">
                <a:sym typeface="Wingdings"/>
              </a:rPr>
              <a:t>) </a:t>
            </a:r>
          </a:p>
          <a:p>
            <a:pPr>
              <a:buFont typeface="Wingdings" charset="2"/>
              <a:buChar char="§"/>
            </a:pPr>
            <a:r>
              <a:rPr lang="it-IT" dirty="0" smtClean="0">
                <a:sym typeface="Wingdings"/>
              </a:rPr>
              <a:t>più </a:t>
            </a:r>
            <a:r>
              <a:rPr lang="it-IT" b="1" u="sng" dirty="0" smtClean="0">
                <a:sym typeface="Wingdings"/>
              </a:rPr>
              <a:t>pragmatica</a:t>
            </a:r>
            <a:r>
              <a:rPr lang="it-IT" dirty="0" smtClean="0">
                <a:sym typeface="Wingdings"/>
              </a:rPr>
              <a:t> e collaborativa con attori privato, Terzo Settore etc. </a:t>
            </a:r>
            <a:r>
              <a:rPr lang="it-IT" dirty="0" err="1" smtClean="0">
                <a:sym typeface="Wingdings"/>
              </a:rPr>
              <a:t>etc</a:t>
            </a:r>
            <a:r>
              <a:rPr lang="it-IT" dirty="0" smtClean="0">
                <a:sym typeface="Wingdings"/>
              </a:rPr>
              <a:t>  sistema socio-assistenziale con l’apporto di varietà di soggetti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5766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00B050"/>
                </a:solidFill>
                <a:sym typeface="Wingdings"/>
              </a:rPr>
              <a:t>Piemonte </a:t>
            </a:r>
            <a:r>
              <a:rPr lang="it-IT" dirty="0">
                <a:solidFill>
                  <a:srgbClr val="00B050"/>
                </a:solidFill>
                <a:sym typeface="Wingdings"/>
              </a:rPr>
              <a:t>alternanza </a:t>
            </a:r>
            <a:r>
              <a:rPr lang="it-IT" dirty="0" smtClean="0">
                <a:solidFill>
                  <a:srgbClr val="00B050"/>
                </a:solidFill>
                <a:sym typeface="Wingdings"/>
              </a:rPr>
              <a:t>D/</a:t>
            </a:r>
            <a:r>
              <a:rPr lang="it-IT" dirty="0" err="1" smtClean="0">
                <a:solidFill>
                  <a:srgbClr val="00B050"/>
                </a:solidFill>
                <a:sym typeface="Wingdings"/>
              </a:rPr>
              <a:t>S</a:t>
            </a:r>
            <a:r>
              <a:rPr lang="it-IT" dirty="0">
                <a:solidFill>
                  <a:srgbClr val="00B050"/>
                </a:solidFill>
                <a:sym typeface="Wingdings"/>
              </a:rPr>
              <a:t>:</a:t>
            </a:r>
            <a:endParaRPr lang="it-IT" dirty="0">
              <a:sym typeface="Wingdings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it-IT" dirty="0" smtClean="0">
                <a:solidFill>
                  <a:srgbClr val="0070C0"/>
                </a:solidFill>
                <a:sym typeface="Wingdings"/>
              </a:rPr>
              <a:t> </a:t>
            </a:r>
            <a:r>
              <a:rPr lang="it-IT" dirty="0" smtClean="0">
                <a:sym typeface="Wingdings"/>
              </a:rPr>
              <a:t>immigrazione</a:t>
            </a:r>
            <a:r>
              <a:rPr lang="it-IT" dirty="0">
                <a:sym typeface="Wingdings"/>
              </a:rPr>
              <a:t>: </a:t>
            </a:r>
            <a:r>
              <a:rPr lang="it-IT" dirty="0" err="1">
                <a:sym typeface="Wingdings"/>
              </a:rPr>
              <a:t>assimilazionismo</a:t>
            </a:r>
            <a:r>
              <a:rPr lang="it-IT" dirty="0">
                <a:sym typeface="Wingdings"/>
              </a:rPr>
              <a:t>; </a:t>
            </a:r>
            <a:r>
              <a:rPr lang="it-IT" dirty="0" err="1">
                <a:sym typeface="Wingdings"/>
              </a:rPr>
              <a:t>S</a:t>
            </a:r>
            <a:r>
              <a:rPr lang="it-IT" dirty="0">
                <a:sym typeface="Wingdings"/>
              </a:rPr>
              <a:t> (Bresso)  ventaglio obiettivi </a:t>
            </a:r>
            <a:r>
              <a:rPr lang="it-IT" dirty="0" smtClean="0">
                <a:sym typeface="Wingdings"/>
              </a:rPr>
              <a:t>più </a:t>
            </a:r>
            <a:r>
              <a:rPr lang="it-IT" dirty="0">
                <a:sym typeface="Wingdings"/>
              </a:rPr>
              <a:t>ampio (formazione, inserimento lavorativo, etc. etc.); D</a:t>
            </a:r>
            <a:r>
              <a:rPr lang="it-IT" dirty="0" smtClean="0">
                <a:sym typeface="Wingdings"/>
              </a:rPr>
              <a:t> </a:t>
            </a:r>
            <a:r>
              <a:rPr lang="it-IT" dirty="0">
                <a:sym typeface="Wingdings"/>
              </a:rPr>
              <a:t>(Cota)  si torna indietro</a:t>
            </a:r>
            <a:r>
              <a:rPr lang="it-IT" dirty="0" smtClean="0">
                <a:sym typeface="Wingdings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it-IT" dirty="0" smtClean="0">
                <a:sym typeface="Wingdings"/>
              </a:rPr>
              <a:t> </a:t>
            </a:r>
            <a:r>
              <a:rPr lang="it-IT" dirty="0">
                <a:sym typeface="Wingdings"/>
              </a:rPr>
              <a:t>Idem per </a:t>
            </a:r>
            <a:r>
              <a:rPr lang="it-IT" dirty="0" smtClean="0">
                <a:sym typeface="Wingdings"/>
              </a:rPr>
              <a:t>asili nidi </a:t>
            </a:r>
            <a:r>
              <a:rPr lang="it-IT" dirty="0" smtClean="0">
                <a:sym typeface="Wingdings"/>
              </a:rPr>
              <a:t> fanalino </a:t>
            </a:r>
            <a:r>
              <a:rPr lang="it-IT" dirty="0">
                <a:sym typeface="Wingdings"/>
              </a:rPr>
              <a:t>di coda, con Bresso potenziamento dell’offerta pubblica e privata + bilancio di genere; </a:t>
            </a:r>
            <a:endParaRPr lang="it-IT" dirty="0" smtClean="0">
              <a:sym typeface="Wingdings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it-IT" dirty="0" smtClean="0">
                <a:sym typeface="Wingdings"/>
              </a:rPr>
              <a:t> Idem </a:t>
            </a:r>
            <a:r>
              <a:rPr lang="it-IT" dirty="0" smtClean="0">
                <a:sym typeface="Wingdings"/>
              </a:rPr>
              <a:t>auto-non sufficienza: </a:t>
            </a:r>
            <a:r>
              <a:rPr lang="it-IT" dirty="0">
                <a:sym typeface="Wingdings"/>
              </a:rPr>
              <a:t>copertura ASL 50% della spesa anche per assistenza a domicilio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Puglia, shift a </a:t>
            </a:r>
            <a:r>
              <a:rPr lang="en-US" dirty="0" err="1" smtClean="0">
                <a:solidFill>
                  <a:srgbClr val="FF0000"/>
                </a:solidFill>
              </a:rPr>
              <a:t>sinistra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it-IT" dirty="0" smtClean="0">
                <a:sym typeface="Wingdings"/>
              </a:rPr>
              <a:t>Con Vendola, </a:t>
            </a:r>
            <a:r>
              <a:rPr lang="it-IT" i="1" dirty="0" err="1" smtClean="0">
                <a:sym typeface="Wingdings"/>
              </a:rPr>
              <a:t>shift</a:t>
            </a:r>
            <a:r>
              <a:rPr lang="it-IT" dirty="0" smtClean="0">
                <a:sym typeface="Wingdings"/>
              </a:rPr>
              <a:t> verso un approccio </a:t>
            </a:r>
            <a:r>
              <a:rPr lang="it-IT" b="1" i="1" dirty="0" smtClean="0">
                <a:sym typeface="Wingdings"/>
              </a:rPr>
              <a:t>public-</a:t>
            </a:r>
            <a:r>
              <a:rPr lang="it-IT" b="1" i="1" dirty="0" err="1" smtClean="0">
                <a:sym typeface="Wingdings"/>
              </a:rPr>
              <a:t>oriented</a:t>
            </a:r>
            <a:r>
              <a:rPr lang="it-IT" dirty="0" smtClean="0">
                <a:sym typeface="Wingdings"/>
              </a:rPr>
              <a:t>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it-IT" dirty="0" smtClean="0">
                <a:sym typeface="Wingdings"/>
              </a:rPr>
              <a:t>Risorse per potenziale asili nido.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it-IT" dirty="0" smtClean="0">
                <a:sym typeface="Wingdings"/>
              </a:rPr>
              <a:t>Sanità mix pubblico-privato, incidenza fornitori privati  ma un assetto istituzionale integrato.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it-IT" dirty="0" smtClean="0">
                <a:sym typeface="Wingdings"/>
              </a:rPr>
              <a:t>Integrazione: </a:t>
            </a:r>
            <a:r>
              <a:rPr lang="it-IT" b="1" dirty="0" smtClean="0">
                <a:solidFill>
                  <a:srgbClr val="0070C0"/>
                </a:solidFill>
              </a:rPr>
              <a:t>Pluralista/Multiculturale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/>
              <a:t>P</a:t>
            </a:r>
            <a:r>
              <a:rPr lang="it-IT" sz="4000" b="1" smtClean="0"/>
              <a:t>aradigmi di </a:t>
            </a:r>
            <a:r>
              <a:rPr lang="it-IT" sz="4000" b="1" i="1" smtClean="0"/>
              <a:t>policy </a:t>
            </a:r>
            <a:r>
              <a:rPr lang="it-IT" sz="4000" b="1" smtClean="0"/>
              <a:t>(II) </a:t>
            </a:r>
            <a:endParaRPr lang="it-IT" sz="4000" b="1"/>
          </a:p>
        </p:txBody>
      </p:sp>
    </p:spTree>
    <p:extLst>
      <p:ext uri="{BB962C8B-B14F-4D97-AF65-F5344CB8AC3E}">
        <p14:creationId xmlns:p14="http://schemas.microsoft.com/office/powerpoint/2010/main" val="1031870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err="1" smtClean="0"/>
              <a:t>Modelli</a:t>
            </a:r>
            <a:r>
              <a:rPr lang="en-US" sz="4000" b="1" smtClean="0"/>
              <a:t> </a:t>
            </a:r>
            <a:r>
              <a:rPr lang="en-US" sz="4000" b="1"/>
              <a:t>di </a:t>
            </a:r>
            <a:r>
              <a:rPr lang="en-US" sz="4000" b="1" i="1" smtClean="0"/>
              <a:t>governance </a:t>
            </a:r>
            <a:r>
              <a:rPr lang="en-US" sz="4000" b="1" smtClean="0"/>
              <a:t>(I)</a:t>
            </a:r>
            <a:endParaRPr lang="en-US" sz="4000" b="1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it-IT" b="1" dirty="0">
                <a:solidFill>
                  <a:srgbClr val="0070C0"/>
                </a:solidFill>
              </a:rPr>
              <a:t>Maggioranze politiche diverse </a:t>
            </a:r>
            <a:r>
              <a:rPr lang="it-IT" b="1" dirty="0">
                <a:solidFill>
                  <a:srgbClr val="0070C0"/>
                </a:solidFill>
                <a:sym typeface="Wingdings"/>
              </a:rPr>
              <a:t> approcci diversi </a:t>
            </a:r>
          </a:p>
          <a:p>
            <a:pPr algn="just"/>
            <a:r>
              <a:rPr lang="it-IT" b="1" dirty="0" smtClean="0"/>
              <a:t>Componente verticale</a:t>
            </a:r>
            <a:r>
              <a:rPr lang="it-IT" dirty="0" smtClean="0"/>
              <a:t>: </a:t>
            </a:r>
            <a:r>
              <a:rPr lang="it-IT" i="1" dirty="0" smtClean="0"/>
              <a:t>Rapporti  Regioni-enti locali </a:t>
            </a:r>
          </a:p>
          <a:p>
            <a:pPr algn="just"/>
            <a:r>
              <a:rPr lang="it-IT" dirty="0" smtClean="0">
                <a:solidFill>
                  <a:srgbClr val="FF0000"/>
                </a:solidFill>
              </a:rPr>
              <a:t>Toscana ed Emilia </a:t>
            </a:r>
            <a:r>
              <a:rPr lang="it-IT" dirty="0" smtClean="0">
                <a:solidFill>
                  <a:srgbClr val="FF0000"/>
                </a:solidFill>
              </a:rPr>
              <a:t>Romagna </a:t>
            </a:r>
            <a:r>
              <a:rPr lang="it-IT" dirty="0" smtClean="0">
                <a:solidFill>
                  <a:srgbClr val="FF0000"/>
                </a:solidFill>
              </a:rPr>
              <a:t>(</a:t>
            </a:r>
            <a:r>
              <a:rPr lang="it-IT" dirty="0" err="1" smtClean="0">
                <a:solidFill>
                  <a:srgbClr val="FF0000"/>
                </a:solidFill>
              </a:rPr>
              <a:t>S</a:t>
            </a:r>
            <a:r>
              <a:rPr lang="it-IT" dirty="0" smtClean="0">
                <a:solidFill>
                  <a:srgbClr val="FF0000"/>
                </a:solidFill>
              </a:rPr>
              <a:t>)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ym typeface="Wingdings"/>
              </a:rPr>
              <a:t></a:t>
            </a:r>
            <a:r>
              <a:rPr lang="it-IT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it-IT" b="1" dirty="0" smtClean="0">
                <a:sym typeface="Wingdings"/>
              </a:rPr>
              <a:t>comuni </a:t>
            </a:r>
            <a:r>
              <a:rPr lang="it-IT" dirty="0" smtClean="0">
                <a:sym typeface="Wingdings"/>
              </a:rPr>
              <a:t>come interlocutore  privilegiato </a:t>
            </a:r>
          </a:p>
          <a:p>
            <a:pPr algn="just"/>
            <a:r>
              <a:rPr lang="it-IT" dirty="0" smtClean="0">
                <a:solidFill>
                  <a:srgbClr val="0070C0"/>
                </a:solidFill>
                <a:sym typeface="Wingdings"/>
              </a:rPr>
              <a:t>Lombardia e Piemonte (D) </a:t>
            </a:r>
            <a:r>
              <a:rPr lang="it-IT" dirty="0" smtClean="0">
                <a:sym typeface="Wingdings"/>
              </a:rPr>
              <a:t> </a:t>
            </a:r>
            <a:r>
              <a:rPr lang="it-IT" b="1" dirty="0" smtClean="0">
                <a:sym typeface="Wingdings"/>
              </a:rPr>
              <a:t>ASL</a:t>
            </a:r>
            <a:r>
              <a:rPr lang="it-IT" dirty="0" smtClean="0">
                <a:sym typeface="Wingdings"/>
              </a:rPr>
              <a:t>, ignorano i comuni (spostamento dai Comuni alle ASL)</a:t>
            </a:r>
          </a:p>
          <a:p>
            <a:pPr algn="just"/>
            <a:r>
              <a:rPr lang="it-IT" b="1" dirty="0"/>
              <a:t>Componente </a:t>
            </a:r>
            <a:r>
              <a:rPr lang="it-IT" b="1" dirty="0" smtClean="0"/>
              <a:t>orizzontale</a:t>
            </a:r>
            <a:r>
              <a:rPr lang="it-IT" dirty="0" smtClean="0"/>
              <a:t>: </a:t>
            </a:r>
            <a:r>
              <a:rPr lang="it-IT" i="1" dirty="0"/>
              <a:t>Rapporti  </a:t>
            </a:r>
            <a:r>
              <a:rPr lang="it-IT" i="1" dirty="0" smtClean="0"/>
              <a:t>Regioni-Terzo settore, parti sociali (sindacati)</a:t>
            </a:r>
          </a:p>
          <a:p>
            <a:pPr algn="just"/>
            <a:r>
              <a:rPr lang="it-IT" dirty="0" smtClean="0">
                <a:solidFill>
                  <a:srgbClr val="0070C0"/>
                </a:solidFill>
              </a:rPr>
              <a:t>Lombardia</a:t>
            </a:r>
            <a:r>
              <a:rPr lang="it-IT" dirty="0" smtClean="0"/>
              <a:t> </a:t>
            </a:r>
            <a:r>
              <a:rPr lang="it-IT" dirty="0" smtClean="0">
                <a:sym typeface="Wingdings"/>
              </a:rPr>
              <a:t> se sceglie di volta in volta gli </a:t>
            </a:r>
            <a:r>
              <a:rPr lang="it-IT" dirty="0">
                <a:sym typeface="Wingdings"/>
              </a:rPr>
              <a:t>interlocutore</a:t>
            </a:r>
            <a:r>
              <a:rPr lang="it-IT" dirty="0" smtClean="0">
                <a:sym typeface="Wingdings"/>
              </a:rPr>
              <a:t> privilegiati; </a:t>
            </a:r>
          </a:p>
          <a:p>
            <a:pPr algn="just"/>
            <a:r>
              <a:rPr lang="it-IT" dirty="0" smtClean="0">
                <a:solidFill>
                  <a:srgbClr val="0070C0"/>
                </a:solidFill>
                <a:sym typeface="Wingdings"/>
              </a:rPr>
              <a:t>Piemonte</a:t>
            </a:r>
            <a:r>
              <a:rPr lang="it-IT" dirty="0" smtClean="0">
                <a:sym typeface="Wingdings"/>
              </a:rPr>
              <a:t> con Cota  interrotto il meccanismo di consultazione della giunta Bresso per le tematiche migratorie </a:t>
            </a:r>
          </a:p>
          <a:p>
            <a:pPr algn="just"/>
            <a:r>
              <a:rPr lang="it-IT" dirty="0" smtClean="0">
                <a:solidFill>
                  <a:srgbClr val="FF0000"/>
                </a:solidFill>
                <a:sym typeface="Wingdings"/>
              </a:rPr>
              <a:t>Toscana ed Emilia Romagna </a:t>
            </a:r>
            <a:r>
              <a:rPr lang="it-IT" dirty="0" smtClean="0">
                <a:sym typeface="Wingdings"/>
              </a:rPr>
              <a:t> </a:t>
            </a:r>
            <a:r>
              <a:rPr lang="it-IT" i="1" dirty="0" smtClean="0">
                <a:sym typeface="Wingdings"/>
              </a:rPr>
              <a:t>logica concertativa</a:t>
            </a:r>
            <a:r>
              <a:rPr lang="it-IT" dirty="0" smtClean="0">
                <a:sym typeface="Wingdings"/>
              </a:rPr>
              <a:t>, ma Emilia Romagna coinvolge a tutti i livelli soggetti pubblici e privati (imprinting </a:t>
            </a:r>
            <a:r>
              <a:rPr lang="it-IT" i="1" dirty="0" smtClean="0">
                <a:sym typeface="Wingdings"/>
              </a:rPr>
              <a:t>neo-corporativo</a:t>
            </a:r>
            <a:r>
              <a:rPr lang="it-IT" dirty="0" smtClean="0">
                <a:sym typeface="Wingdings"/>
              </a:rPr>
              <a:t>)</a:t>
            </a:r>
          </a:p>
          <a:p>
            <a:pPr algn="just"/>
            <a:r>
              <a:rPr lang="it-IT" dirty="0" smtClean="0">
                <a:solidFill>
                  <a:srgbClr val="FF0000"/>
                </a:solidFill>
                <a:sym typeface="Wingdings"/>
              </a:rPr>
              <a:t>Puglia</a:t>
            </a:r>
            <a:r>
              <a:rPr lang="it-IT" dirty="0" smtClean="0">
                <a:sym typeface="Wingdings"/>
              </a:rPr>
              <a:t>: ci si prova, </a:t>
            </a:r>
            <a:r>
              <a:rPr lang="it-IT" b="1" dirty="0" smtClean="0">
                <a:sym typeface="Wingdings"/>
              </a:rPr>
              <a:t>ma si parte da zero</a:t>
            </a:r>
            <a:r>
              <a:rPr lang="it-IT" dirty="0" smtClean="0">
                <a:sym typeface="Wingdings"/>
              </a:rPr>
              <a:t>: difficile. Poca partecipazione dal basso: </a:t>
            </a:r>
            <a:r>
              <a:rPr lang="it-IT" dirty="0">
                <a:sym typeface="Wingdings"/>
              </a:rPr>
              <a:t>T</a:t>
            </a:r>
            <a:r>
              <a:rPr lang="it-IT" dirty="0" smtClean="0">
                <a:sym typeface="Wingdings"/>
              </a:rPr>
              <a:t>erzo </a:t>
            </a:r>
            <a:r>
              <a:rPr lang="it-IT" dirty="0">
                <a:sym typeface="Wingdings"/>
              </a:rPr>
              <a:t>S</a:t>
            </a:r>
            <a:r>
              <a:rPr lang="it-IT" dirty="0" smtClean="0">
                <a:sym typeface="Wingdings"/>
              </a:rPr>
              <a:t>ettore </a:t>
            </a:r>
            <a:r>
              <a:rPr lang="it-IT" i="1" dirty="0" smtClean="0">
                <a:sym typeface="Wingdings"/>
              </a:rPr>
              <a:t>de </a:t>
            </a:r>
            <a:r>
              <a:rPr lang="it-IT" i="1" dirty="0" err="1" smtClean="0">
                <a:sym typeface="Wingdings"/>
              </a:rPr>
              <a:t>jure</a:t>
            </a:r>
            <a:r>
              <a:rPr lang="it-IT" i="1" dirty="0" smtClean="0">
                <a:sym typeface="Wingdings"/>
              </a:rPr>
              <a:t> </a:t>
            </a:r>
            <a:r>
              <a:rPr lang="it-IT" dirty="0" smtClean="0">
                <a:sym typeface="Wingdings"/>
              </a:rPr>
              <a:t>coinvolto ma </a:t>
            </a:r>
            <a:r>
              <a:rPr lang="it-IT" i="1" dirty="0" smtClean="0">
                <a:sym typeface="Wingdings"/>
              </a:rPr>
              <a:t>de facto </a:t>
            </a:r>
            <a:r>
              <a:rPr lang="it-IT" dirty="0" smtClean="0">
                <a:sym typeface="Wingdings"/>
              </a:rPr>
              <a:t>non in modo attivo (Policy </a:t>
            </a:r>
            <a:r>
              <a:rPr lang="it-IT" dirty="0" err="1" smtClean="0">
                <a:sym typeface="Wingdings"/>
              </a:rPr>
              <a:t>Legacy</a:t>
            </a:r>
            <a:r>
              <a:rPr lang="it-IT" dirty="0" smtClean="0">
                <a:sym typeface="Wingdings"/>
              </a:rPr>
              <a:t>)</a:t>
            </a:r>
            <a:endParaRPr lang="it-IT" dirty="0"/>
          </a:p>
          <a:p>
            <a:pPr algn="just"/>
            <a:endParaRPr lang="it-IT" dirty="0">
              <a:sym typeface="Wingdings"/>
            </a:endParaRP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170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i="1" dirty="0" smtClean="0"/>
              <a:t>Arene dell’implementazione </a:t>
            </a:r>
            <a:endParaRPr lang="it-IT" sz="40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it-IT" b="1" u="sng" dirty="0" smtClean="0"/>
              <a:t>Arena decisionale differente dall’ arena della implementazione </a:t>
            </a:r>
          </a:p>
          <a:p>
            <a:r>
              <a:rPr lang="it-IT" b="1" dirty="0" smtClean="0"/>
              <a:t>Ammontare delle risorse!</a:t>
            </a:r>
          </a:p>
          <a:p>
            <a:r>
              <a:rPr lang="it-IT" b="1" dirty="0" smtClean="0"/>
              <a:t>Piemonte</a:t>
            </a:r>
            <a:r>
              <a:rPr lang="it-IT" dirty="0" smtClean="0"/>
              <a:t>: esempio emblematico. Diritto a ricevere il 50% dei costi relativi l’assistenza domiciliare a persone non autosufficienti (anche chi in condizioni agiate). </a:t>
            </a:r>
            <a:r>
              <a:rPr lang="it-IT" b="1" u="sng" dirty="0" smtClean="0"/>
              <a:t>Finiti i soldi, finite le prestazioni, 9.000 in lista di attesa</a:t>
            </a:r>
          </a:p>
          <a:p>
            <a:r>
              <a:rPr lang="it-IT" b="1" dirty="0" smtClean="0"/>
              <a:t>Toscana vs. Emilia Romagna</a:t>
            </a:r>
            <a:r>
              <a:rPr lang="it-IT" dirty="0" smtClean="0"/>
              <a:t>: </a:t>
            </a:r>
            <a:r>
              <a:rPr lang="it-IT" b="1" dirty="0" smtClean="0"/>
              <a:t>performance diverse</a:t>
            </a:r>
            <a:r>
              <a:rPr lang="it-IT" dirty="0" smtClean="0"/>
              <a:t>, perché </a:t>
            </a:r>
            <a:r>
              <a:rPr lang="it-IT" dirty="0" smtClean="0">
                <a:solidFill>
                  <a:srgbClr val="FF0000"/>
                </a:solidFill>
              </a:rPr>
              <a:t>risorse diverse</a:t>
            </a:r>
            <a:r>
              <a:rPr lang="it-IT" dirty="0" smtClean="0"/>
              <a:t>. </a:t>
            </a:r>
          </a:p>
          <a:p>
            <a:r>
              <a:rPr lang="it-IT" dirty="0" smtClean="0"/>
              <a:t>Asilo Nido</a:t>
            </a:r>
            <a:r>
              <a:rPr lang="it-IT" smtClean="0"/>
              <a:t>, </a:t>
            </a:r>
            <a:r>
              <a:rPr lang="it-IT" smtClean="0"/>
              <a:t>take-up</a:t>
            </a:r>
            <a:r>
              <a:rPr lang="it-IT" smtClean="0"/>
              <a:t> </a:t>
            </a:r>
            <a:r>
              <a:rPr lang="it-IT" dirty="0" smtClean="0"/>
              <a:t>rate:  E-R </a:t>
            </a:r>
            <a:r>
              <a:rPr lang="it-IT" dirty="0"/>
              <a:t>30% vs </a:t>
            </a:r>
            <a:r>
              <a:rPr lang="it-IT" dirty="0" smtClean="0"/>
              <a:t>T. 20% </a:t>
            </a:r>
            <a:r>
              <a:rPr lang="it-IT" dirty="0" smtClean="0">
                <a:sym typeface="Wingdings"/>
              </a:rPr>
              <a:t>27 mil+</a:t>
            </a:r>
            <a:r>
              <a:rPr lang="it-IT" b="1" dirty="0" smtClean="0">
                <a:sym typeface="Wingdings"/>
              </a:rPr>
              <a:t>30 </a:t>
            </a:r>
            <a:r>
              <a:rPr lang="it-IT" dirty="0" err="1" smtClean="0">
                <a:sym typeface="Wingdings"/>
              </a:rPr>
              <a:t>mil</a:t>
            </a:r>
            <a:r>
              <a:rPr lang="it-IT" dirty="0" smtClean="0">
                <a:sym typeface="Wingdings"/>
              </a:rPr>
              <a:t> co-fin. Vs. 22 +</a:t>
            </a:r>
            <a:r>
              <a:rPr lang="it-IT" b="1" dirty="0" smtClean="0">
                <a:sym typeface="Wingdings"/>
              </a:rPr>
              <a:t>6,6</a:t>
            </a:r>
            <a:r>
              <a:rPr lang="it-IT" dirty="0" smtClean="0">
                <a:sym typeface="Wingdings"/>
              </a:rPr>
              <a:t>!! </a:t>
            </a:r>
          </a:p>
          <a:p>
            <a:r>
              <a:rPr lang="it-IT" dirty="0" smtClean="0">
                <a:sym typeface="Wingdings"/>
              </a:rPr>
              <a:t>Non auto-sufficienza: 80 </a:t>
            </a:r>
            <a:r>
              <a:rPr lang="it-IT" dirty="0" err="1" smtClean="0">
                <a:sym typeface="Wingdings"/>
              </a:rPr>
              <a:t>mil</a:t>
            </a:r>
            <a:r>
              <a:rPr lang="it-IT" dirty="0" smtClean="0">
                <a:sym typeface="Wingdings"/>
              </a:rPr>
              <a:t> T.  vs 440 </a:t>
            </a:r>
            <a:r>
              <a:rPr lang="it-IT" dirty="0" err="1" smtClean="0">
                <a:sym typeface="Wingdings"/>
              </a:rPr>
              <a:t>mil</a:t>
            </a:r>
            <a:r>
              <a:rPr lang="it-IT" dirty="0" smtClean="0">
                <a:sym typeface="Wingdings"/>
              </a:rPr>
              <a:t> E.R.</a:t>
            </a:r>
          </a:p>
          <a:p>
            <a:r>
              <a:rPr lang="it-IT" b="1" dirty="0" smtClean="0">
                <a:sym typeface="Wingdings"/>
              </a:rPr>
              <a:t>Toscana gioca tutte le sue carte sulla sanità e lascia poco al resto </a:t>
            </a:r>
          </a:p>
          <a:p>
            <a:r>
              <a:rPr lang="it-IT" b="1" dirty="0" smtClean="0">
                <a:sym typeface="Wingdings"/>
              </a:rPr>
              <a:t>Puglia</a:t>
            </a:r>
            <a:r>
              <a:rPr lang="it-IT" dirty="0" smtClean="0">
                <a:sym typeface="Wingdings"/>
              </a:rPr>
              <a:t>: ancora carente, </a:t>
            </a:r>
            <a:r>
              <a:rPr lang="it-IT" b="1" i="1" dirty="0" smtClean="0">
                <a:sym typeface="Wingdings"/>
              </a:rPr>
              <a:t>“dare tempo al tempo”. </a:t>
            </a:r>
            <a:endParaRPr lang="it-IT" b="1" i="1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7778778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322</TotalTime>
  <Words>685</Words>
  <Application>Microsoft Macintosh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Wingdings</vt:lpstr>
      <vt:lpstr>Arial</vt:lpstr>
      <vt:lpstr>Retrospettivo</vt:lpstr>
      <vt:lpstr>I Nuovi Rischi Sociali e le Regioni Italiane; Conclusioni “Tra l’Incudine e il Martello” </vt:lpstr>
      <vt:lpstr>I Nuovi Rischi Sociali e le Regioni Italiane “Tra l’incudine e il martello: regioni e nuovi rischi sociali”, 2012 (Fargion&amp;Gualmini)</vt:lpstr>
      <vt:lpstr>Conclusioni  “Tra l’incudine e il martello: regioni e nuovi rischi sociali”</vt:lpstr>
      <vt:lpstr>Paradigmi di policy (I) </vt:lpstr>
      <vt:lpstr>Paradigmi di policy (II) </vt:lpstr>
      <vt:lpstr>Modelli di governance (I)</vt:lpstr>
      <vt:lpstr>Arene dell’implementazione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Utente di Microsoft Office</cp:lastModifiedBy>
  <cp:revision>32</cp:revision>
  <dcterms:created xsi:type="dcterms:W3CDTF">2018-11-12T16:12:18Z</dcterms:created>
  <dcterms:modified xsi:type="dcterms:W3CDTF">2019-11-19T09:08:27Z</dcterms:modified>
</cp:coreProperties>
</file>