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5" r:id="rId11"/>
    <p:sldId id="266" r:id="rId12"/>
    <p:sldId id="271" r:id="rId13"/>
    <p:sldId id="263" r:id="rId14"/>
    <p:sldId id="269" r:id="rId15"/>
    <p:sldId id="270" r:id="rId16"/>
    <p:sldId id="273" r:id="rId17"/>
    <p:sldId id="27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6"/>
    <p:restoredTop sz="94489"/>
  </p:normalViewPr>
  <p:slideViewPr>
    <p:cSldViewPr snapToGrid="0" snapToObjects="1">
      <p:cViewPr>
        <p:scale>
          <a:sx n="105" d="100"/>
          <a:sy n="105" d="100"/>
        </p:scale>
        <p:origin x="92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Cartella%20di%20lavo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Cartella%20di%20lavo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Cartella%20di%20lavo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Cartella%20di%20lavo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/>
              <a:t>Disoccupazione</a:t>
            </a:r>
            <a:r>
              <a:rPr lang="it-IT" sz="1800" b="1" baseline="0"/>
              <a:t> giovanile,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cat>
            <c:strRef>
              <c:f>Foglio1!$F$81:$F$84</c:f>
              <c:strCache>
                <c:ptCount val="4"/>
                <c:pt idx="0">
                  <c:v>GBR</c:v>
                </c:pt>
                <c:pt idx="1">
                  <c:v>SWE</c:v>
                </c:pt>
                <c:pt idx="2">
                  <c:v>DEU</c:v>
                </c:pt>
                <c:pt idx="3">
                  <c:v>ITA</c:v>
                </c:pt>
              </c:strCache>
            </c:strRef>
          </c:cat>
          <c:val>
            <c:numRef>
              <c:f>Foglio1!$G$81:$G$84</c:f>
              <c:numCache>
                <c:formatCode>General</c:formatCode>
                <c:ptCount val="4"/>
                <c:pt idx="0">
                  <c:v>11.0</c:v>
                </c:pt>
                <c:pt idx="1">
                  <c:v>16.6</c:v>
                </c:pt>
                <c:pt idx="2">
                  <c:v>5.8</c:v>
                </c:pt>
                <c:pt idx="3">
                  <c:v>32.2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1917936"/>
        <c:axId val="781922656"/>
      </c:barChart>
      <c:catAx>
        <c:axId val="78191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1922656"/>
        <c:crosses val="autoZero"/>
        <c:auto val="1"/>
        <c:lblAlgn val="ctr"/>
        <c:lblOffset val="100"/>
        <c:noMultiLvlLbl val="0"/>
      </c:catAx>
      <c:valAx>
        <c:axId val="78192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191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/>
              <a:t>Occupazione</a:t>
            </a:r>
            <a:r>
              <a:rPr lang="it-IT" sz="1800" b="1" baseline="0"/>
              <a:t> femminile, 2018</a:t>
            </a:r>
            <a:endParaRPr lang="it-IT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cat>
            <c:strRef>
              <c:f>Foglio1!$I$81:$I$84</c:f>
              <c:strCache>
                <c:ptCount val="4"/>
                <c:pt idx="0">
                  <c:v>GBR</c:v>
                </c:pt>
                <c:pt idx="1">
                  <c:v>SWE</c:v>
                </c:pt>
                <c:pt idx="2">
                  <c:v>DEU</c:v>
                </c:pt>
                <c:pt idx="3">
                  <c:v>ITA</c:v>
                </c:pt>
              </c:strCache>
            </c:strRef>
          </c:cat>
          <c:val>
            <c:numRef>
              <c:f>Foglio1!$J$81:$J$84</c:f>
              <c:numCache>
                <c:formatCode>General</c:formatCode>
                <c:ptCount val="4"/>
                <c:pt idx="0">
                  <c:v>73.8</c:v>
                </c:pt>
                <c:pt idx="1">
                  <c:v>80.4</c:v>
                </c:pt>
                <c:pt idx="2">
                  <c:v>75.8</c:v>
                </c:pt>
                <c:pt idx="3">
                  <c:v>53.1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156080"/>
        <c:axId val="783160800"/>
      </c:barChart>
      <c:catAx>
        <c:axId val="78315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3160800"/>
        <c:crosses val="autoZero"/>
        <c:auto val="1"/>
        <c:lblAlgn val="ctr"/>
        <c:lblOffset val="100"/>
        <c:noMultiLvlLbl val="0"/>
      </c:catAx>
      <c:valAx>
        <c:axId val="78316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315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/>
              <a:t>Spesa</a:t>
            </a:r>
            <a:r>
              <a:rPr lang="it-IT" sz="1800" b="1" baseline="0"/>
              <a:t> sociale per funzione (% sul PIL),  2015</a:t>
            </a:r>
            <a:endParaRPr lang="it-IT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Foglio1!$C$13</c:f>
              <c:strCache>
                <c:ptCount val="1"/>
                <c:pt idx="0">
                  <c:v>GBR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Foglio1!$B$14:$B$20</c:f>
              <c:strCache>
                <c:ptCount val="7"/>
                <c:pt idx="0">
                  <c:v>Old Age</c:v>
                </c:pt>
                <c:pt idx="1">
                  <c:v>Incapacity-Related Benefits</c:v>
                </c:pt>
                <c:pt idx="2">
                  <c:v>Health</c:v>
                </c:pt>
                <c:pt idx="3">
                  <c:v>Family</c:v>
                </c:pt>
                <c:pt idx="4">
                  <c:v>ALMP</c:v>
                </c:pt>
                <c:pt idx="5">
                  <c:v>Unemployment</c:v>
                </c:pt>
                <c:pt idx="6">
                  <c:v>Housing</c:v>
                </c:pt>
              </c:strCache>
            </c:strRef>
          </c:cat>
          <c:val>
            <c:numRef>
              <c:f>Foglio1!$C$14:$C$20</c:f>
              <c:numCache>
                <c:formatCode>0.0</c:formatCode>
                <c:ptCount val="7"/>
                <c:pt idx="0">
                  <c:v>30.2</c:v>
                </c:pt>
                <c:pt idx="1">
                  <c:v>8.6</c:v>
                </c:pt>
                <c:pt idx="2">
                  <c:v>35.6</c:v>
                </c:pt>
                <c:pt idx="3">
                  <c:v>16.1</c:v>
                </c:pt>
                <c:pt idx="4">
                  <c:v>0.9</c:v>
                </c:pt>
                <c:pt idx="5">
                  <c:v>0.8</c:v>
                </c:pt>
                <c:pt idx="6">
                  <c:v>7.1</c:v>
                </c:pt>
              </c:numCache>
            </c:numRef>
          </c:val>
        </c:ser>
        <c:ser>
          <c:idx val="1"/>
          <c:order val="1"/>
          <c:tx>
            <c:strRef>
              <c:f>Foglio1!$D$13</c:f>
              <c:strCache>
                <c:ptCount val="1"/>
                <c:pt idx="0">
                  <c:v>SWE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Foglio1!$B$14:$B$20</c:f>
              <c:strCache>
                <c:ptCount val="7"/>
                <c:pt idx="0">
                  <c:v>Old Age</c:v>
                </c:pt>
                <c:pt idx="1">
                  <c:v>Incapacity-Related Benefits</c:v>
                </c:pt>
                <c:pt idx="2">
                  <c:v>Health</c:v>
                </c:pt>
                <c:pt idx="3">
                  <c:v>Family</c:v>
                </c:pt>
                <c:pt idx="4">
                  <c:v>ALMP</c:v>
                </c:pt>
                <c:pt idx="5">
                  <c:v>Unemployment</c:v>
                </c:pt>
                <c:pt idx="6">
                  <c:v>Housing</c:v>
                </c:pt>
              </c:strCache>
            </c:strRef>
          </c:cat>
          <c:val>
            <c:numRef>
              <c:f>Foglio1!$D$14:$D$20</c:f>
              <c:numCache>
                <c:formatCode>0.0</c:formatCode>
                <c:ptCount val="7"/>
                <c:pt idx="0">
                  <c:v>34.5</c:v>
                </c:pt>
                <c:pt idx="1">
                  <c:v>15.7</c:v>
                </c:pt>
                <c:pt idx="2">
                  <c:v>23.9</c:v>
                </c:pt>
                <c:pt idx="3">
                  <c:v>13.4</c:v>
                </c:pt>
                <c:pt idx="4">
                  <c:v>4.8</c:v>
                </c:pt>
                <c:pt idx="5">
                  <c:v>1.3</c:v>
                </c:pt>
                <c:pt idx="6">
                  <c:v>1.7</c:v>
                </c:pt>
              </c:numCache>
            </c:numRef>
          </c:val>
        </c:ser>
        <c:ser>
          <c:idx val="2"/>
          <c:order val="2"/>
          <c:tx>
            <c:strRef>
              <c:f>Foglio1!$E$13</c:f>
              <c:strCache>
                <c:ptCount val="1"/>
                <c:pt idx="0">
                  <c:v>DEU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Foglio1!$B$14:$B$20</c:f>
              <c:strCache>
                <c:ptCount val="7"/>
                <c:pt idx="0">
                  <c:v>Old Age</c:v>
                </c:pt>
                <c:pt idx="1">
                  <c:v>Incapacity-Related Benefits</c:v>
                </c:pt>
                <c:pt idx="2">
                  <c:v>Health</c:v>
                </c:pt>
                <c:pt idx="3">
                  <c:v>Family</c:v>
                </c:pt>
                <c:pt idx="4">
                  <c:v>ALMP</c:v>
                </c:pt>
                <c:pt idx="5">
                  <c:v>Unemployment</c:v>
                </c:pt>
                <c:pt idx="6">
                  <c:v>Housing</c:v>
                </c:pt>
              </c:strCache>
            </c:strRef>
          </c:cat>
          <c:val>
            <c:numRef>
              <c:f>Foglio1!$E$14:$E$20</c:f>
              <c:numCache>
                <c:formatCode>0.0</c:formatCode>
                <c:ptCount val="7"/>
                <c:pt idx="0">
                  <c:v>33.3</c:v>
                </c:pt>
                <c:pt idx="1">
                  <c:v>8.4</c:v>
                </c:pt>
                <c:pt idx="2">
                  <c:v>32.4</c:v>
                </c:pt>
                <c:pt idx="3">
                  <c:v>8.9</c:v>
                </c:pt>
                <c:pt idx="4">
                  <c:v>3.6</c:v>
                </c:pt>
                <c:pt idx="5">
                  <c:v>3.6</c:v>
                </c:pt>
                <c:pt idx="6">
                  <c:v>2.2</c:v>
                </c:pt>
              </c:numCache>
            </c:numRef>
          </c:val>
        </c:ser>
        <c:ser>
          <c:idx val="3"/>
          <c:order val="3"/>
          <c:tx>
            <c:strRef>
              <c:f>Foglio1!$F$13</c:f>
              <c:strCache>
                <c:ptCount val="1"/>
                <c:pt idx="0">
                  <c:v>ITA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Foglio1!$B$14:$B$20</c:f>
              <c:strCache>
                <c:ptCount val="7"/>
                <c:pt idx="0">
                  <c:v>Old Age</c:v>
                </c:pt>
                <c:pt idx="1">
                  <c:v>Incapacity-Related Benefits</c:v>
                </c:pt>
                <c:pt idx="2">
                  <c:v>Health</c:v>
                </c:pt>
                <c:pt idx="3">
                  <c:v>Family</c:v>
                </c:pt>
                <c:pt idx="4">
                  <c:v>ALMP</c:v>
                </c:pt>
                <c:pt idx="5">
                  <c:v>Unemployment</c:v>
                </c:pt>
                <c:pt idx="6">
                  <c:v>Housing</c:v>
                </c:pt>
              </c:strCache>
            </c:strRef>
          </c:cat>
          <c:val>
            <c:numRef>
              <c:f>Foglio1!$F$14:$F$20</c:f>
              <c:numCache>
                <c:formatCode>0.0</c:formatCode>
                <c:ptCount val="7"/>
                <c:pt idx="0">
                  <c:v>47.8</c:v>
                </c:pt>
                <c:pt idx="1">
                  <c:v>6.4</c:v>
                </c:pt>
                <c:pt idx="2">
                  <c:v>23.5</c:v>
                </c:pt>
                <c:pt idx="3">
                  <c:v>6.9</c:v>
                </c:pt>
                <c:pt idx="4">
                  <c:v>1.8</c:v>
                </c:pt>
                <c:pt idx="5">
                  <c:v>3.5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6248688"/>
        <c:axId val="776253664"/>
      </c:barChart>
      <c:catAx>
        <c:axId val="7762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6253664"/>
        <c:crosses val="autoZero"/>
        <c:auto val="1"/>
        <c:lblAlgn val="ctr"/>
        <c:lblOffset val="100"/>
        <c:noMultiLvlLbl val="0"/>
      </c:catAx>
      <c:valAx>
        <c:axId val="77625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62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/>
              <a:t>Spesa</a:t>
            </a:r>
            <a:r>
              <a:rPr lang="it-IT" sz="1800" b="1" baseline="0"/>
              <a:t> funzione famiglia: trasferimenti monetari e servizi (2015)</a:t>
            </a:r>
          </a:p>
          <a:p>
            <a:pPr>
              <a:defRPr sz="1800" b="1"/>
            </a:pPr>
            <a:endParaRPr lang="it-IT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Foglio1!$C$28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Foglio1!$B$29:$B$32</c:f>
              <c:strCache>
                <c:ptCount val="4"/>
                <c:pt idx="0">
                  <c:v>GBR</c:v>
                </c:pt>
                <c:pt idx="1">
                  <c:v>SWE</c:v>
                </c:pt>
                <c:pt idx="2">
                  <c:v>DEU</c:v>
                </c:pt>
                <c:pt idx="3">
                  <c:v>ITA</c:v>
                </c:pt>
              </c:strCache>
            </c:strRef>
          </c:cat>
          <c:val>
            <c:numRef>
              <c:f>Foglio1!$C$29:$C$32</c:f>
              <c:numCache>
                <c:formatCode>General</c:formatCode>
                <c:ptCount val="4"/>
                <c:pt idx="0">
                  <c:v>2.2</c:v>
                </c:pt>
                <c:pt idx="1">
                  <c:v>1.4</c:v>
                </c:pt>
                <c:pt idx="2">
                  <c:v>1.1</c:v>
                </c:pt>
                <c:pt idx="3">
                  <c:v>1.3</c:v>
                </c:pt>
              </c:numCache>
            </c:numRef>
          </c:val>
        </c:ser>
        <c:ser>
          <c:idx val="1"/>
          <c:order val="1"/>
          <c:tx>
            <c:strRef>
              <c:f>Foglio1!$D$28</c:f>
              <c:strCache>
                <c:ptCount val="1"/>
                <c:pt idx="0">
                  <c:v>In-Kind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Foglio1!$B$29:$B$32</c:f>
              <c:strCache>
                <c:ptCount val="4"/>
                <c:pt idx="0">
                  <c:v>GBR</c:v>
                </c:pt>
                <c:pt idx="1">
                  <c:v>SWE</c:v>
                </c:pt>
                <c:pt idx="2">
                  <c:v>DEU</c:v>
                </c:pt>
                <c:pt idx="3">
                  <c:v>ITA</c:v>
                </c:pt>
              </c:strCache>
            </c:strRef>
          </c:cat>
          <c:val>
            <c:numRef>
              <c:f>Foglio1!$D$29:$D$32</c:f>
              <c:numCache>
                <c:formatCode>General</c:formatCode>
                <c:ptCount val="4"/>
                <c:pt idx="0">
                  <c:v>1.2</c:v>
                </c:pt>
                <c:pt idx="1">
                  <c:v>2.2</c:v>
                </c:pt>
                <c:pt idx="2">
                  <c:v>1.1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068928"/>
        <c:axId val="783073648"/>
      </c:barChart>
      <c:catAx>
        <c:axId val="78306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3073648"/>
        <c:crosses val="autoZero"/>
        <c:auto val="1"/>
        <c:lblAlgn val="ctr"/>
        <c:lblOffset val="100"/>
        <c:noMultiLvlLbl val="0"/>
      </c:catAx>
      <c:valAx>
        <c:axId val="78307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306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9F2-9957-E241-8558-702596AA3B49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0C1D-12F7-CB41-8D08-3F22FFF9848A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9F2-9957-E241-8558-702596AA3B49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0C1D-12F7-CB41-8D08-3F22FFF9848A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9F2-9957-E241-8558-702596AA3B49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0C1D-12F7-CB41-8D08-3F22FFF9848A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9F2-9957-E241-8558-702596AA3B49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0C1D-12F7-CB41-8D08-3F22FFF9848A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9F2-9957-E241-8558-702596AA3B49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0C1D-12F7-CB41-8D08-3F22FFF9848A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9F2-9957-E241-8558-702596AA3B49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0C1D-12F7-CB41-8D08-3F22FFF9848A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9F2-9957-E241-8558-702596AA3B49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0C1D-12F7-CB41-8D08-3F22FFF9848A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9F2-9957-E241-8558-702596AA3B49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0C1D-12F7-CB41-8D08-3F22FFF9848A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9F2-9957-E241-8558-702596AA3B49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0C1D-12F7-CB41-8D08-3F22FFF9848A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8D7A9F2-9957-E241-8558-702596AA3B49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7B0C1D-12F7-CB41-8D08-3F22FFF9848A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9F2-9957-E241-8558-702596AA3B49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0C1D-12F7-CB41-8D08-3F22FFF9848A}" type="slidenum">
              <a:rPr lang="en-US" smtClean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D7A9F2-9957-E241-8558-702596AA3B49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7B0C1D-12F7-CB41-8D08-3F22FFF9848A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38784" y="-106680"/>
            <a:ext cx="10058400" cy="4373880"/>
          </a:xfrm>
        </p:spPr>
        <p:txBody>
          <a:bodyPr>
            <a:normAutofit/>
          </a:bodyPr>
          <a:lstStyle/>
          <a:p>
            <a:pPr algn="ctr"/>
            <a:r>
              <a:rPr lang="it-IT" sz="4500" b="1" dirty="0" smtClean="0"/>
              <a:t>I Nuovi Rischi Sociali</a:t>
            </a:r>
            <a:br>
              <a:rPr lang="it-IT" sz="4500" b="1" dirty="0" smtClean="0"/>
            </a:br>
            <a:r>
              <a:rPr lang="it-IT" sz="3600" i="1" dirty="0"/>
              <a:t> “Tra l’incudine e il martello: regioni e nuovi rischi sociali</a:t>
            </a:r>
            <a:r>
              <a:rPr lang="it-IT" sz="3600" i="1" dirty="0" smtClean="0"/>
              <a:t>”</a:t>
            </a:r>
            <a:br>
              <a:rPr lang="it-IT" sz="3600" i="1" dirty="0" smtClean="0"/>
            </a:br>
            <a:r>
              <a:rPr lang="it-IT" sz="4500" b="1" dirty="0"/>
              <a:t/>
            </a:r>
            <a:br>
              <a:rPr lang="it-IT" sz="4500" b="1" dirty="0"/>
            </a:br>
            <a:r>
              <a:rPr lang="it-IT" sz="4500" b="1" dirty="0" smtClean="0"/>
              <a:t> </a:t>
            </a:r>
            <a:endParaRPr lang="it-IT" sz="45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 smtClean="0"/>
              <a:t>“</a:t>
            </a:r>
            <a:r>
              <a:rPr lang="it-IT" sz="2000" cap="none" dirty="0" smtClean="0"/>
              <a:t>Politiche Sociali tra Unione Europea, stato e regioni”</a:t>
            </a:r>
          </a:p>
          <a:p>
            <a:r>
              <a:rPr lang="it-IT" sz="2000" cap="none" dirty="0" smtClean="0"/>
              <a:t>Martedì 29 Ottobre</a:t>
            </a:r>
            <a:endParaRPr lang="it-IT" sz="2000" cap="none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265068"/>
              </p:ext>
            </p:extLst>
          </p:nvPr>
        </p:nvGraphicFramePr>
        <p:xfrm>
          <a:off x="316992" y="146304"/>
          <a:ext cx="11618976" cy="614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109130"/>
              </p:ext>
            </p:extLst>
          </p:nvPr>
        </p:nvGraphicFramePr>
        <p:xfrm>
          <a:off x="512064" y="170688"/>
          <a:ext cx="11375136" cy="596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3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204735"/>
            <a:ext cx="9948672" cy="616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 le </a:t>
            </a:r>
            <a:r>
              <a:rPr lang="en-US" dirty="0" err="1" smtClean="0"/>
              <a:t>Regioni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it-IT" dirty="0" smtClean="0"/>
              <a:t>Welfare italiano </a:t>
            </a:r>
            <a:r>
              <a:rPr lang="it-IT" b="1" i="1" dirty="0" smtClean="0"/>
              <a:t>non è “unico”: </a:t>
            </a:r>
            <a:r>
              <a:rPr lang="it-IT" b="1" u="sng" dirty="0" smtClean="0"/>
              <a:t>welfare regionali 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 </a:t>
            </a:r>
            <a:r>
              <a:rPr lang="it-IT" b="1" dirty="0" smtClean="0"/>
              <a:t>Cittadinanza sociale frammentata</a:t>
            </a:r>
            <a:r>
              <a:rPr lang="it-IT" dirty="0" smtClean="0"/>
              <a:t>: divisioni territoriali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 Dagli anni 70, regioni a statuto ordinario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smtClean="0">
                <a:solidFill>
                  <a:srgbClr val="0070C0"/>
                </a:solidFill>
                <a:sym typeface="Wingdings"/>
              </a:rPr>
              <a:t>competenze NRS decentrati </a:t>
            </a:r>
          </a:p>
          <a:p>
            <a:pPr>
              <a:buFont typeface="Arial" charset="0"/>
              <a:buChar char="•"/>
            </a:pPr>
            <a:r>
              <a:rPr lang="it-IT" dirty="0" smtClean="0">
                <a:sym typeface="Wingdings"/>
              </a:rPr>
              <a:t> 2001: </a:t>
            </a:r>
            <a:r>
              <a:rPr lang="it-IT" b="1" dirty="0" smtClean="0">
                <a:sym typeface="Wingdings"/>
              </a:rPr>
              <a:t>Riforma Titolo V </a:t>
            </a:r>
            <a:r>
              <a:rPr lang="it-IT" dirty="0" smtClean="0">
                <a:sym typeface="Wingdings"/>
              </a:rPr>
              <a:t>(competenze alle regioni) decentramento rafforzato de </a:t>
            </a:r>
            <a:r>
              <a:rPr lang="it-IT" dirty="0" err="1" smtClean="0">
                <a:sym typeface="Wingdings"/>
              </a:rPr>
              <a:t>jure</a:t>
            </a:r>
            <a:r>
              <a:rPr lang="it-IT" dirty="0" smtClean="0">
                <a:sym typeface="Wingdings"/>
              </a:rPr>
              <a:t> (ALMP, Asili nido)</a:t>
            </a:r>
          </a:p>
          <a:p>
            <a:pPr>
              <a:buFont typeface="Arial" charset="0"/>
              <a:buChar char="•"/>
            </a:pPr>
            <a:r>
              <a:rPr lang="it-IT" dirty="0" smtClean="0">
                <a:sym typeface="Wingdings"/>
              </a:rPr>
              <a:t> Crisi  </a:t>
            </a:r>
            <a:r>
              <a:rPr lang="it-IT" dirty="0" smtClean="0">
                <a:solidFill>
                  <a:srgbClr val="FF0000"/>
                </a:solidFill>
                <a:sym typeface="Wingdings"/>
              </a:rPr>
              <a:t>decentramento della penuria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158497"/>
            <a:ext cx="11184150" cy="62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" y="297902"/>
            <a:ext cx="10338816" cy="65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I </a:t>
            </a:r>
            <a:r>
              <a:rPr lang="it-IT" sz="3200" b="1" dirty="0" smtClean="0"/>
              <a:t>Nuovi Rischi Sociali e le Regioni Italiane</a:t>
            </a:r>
            <a:br>
              <a:rPr lang="it-IT" sz="3200" b="1" dirty="0" smtClean="0"/>
            </a:br>
            <a:r>
              <a:rPr lang="it-IT" sz="2400" b="1" i="1" dirty="0" smtClean="0"/>
              <a:t>“Tra l’incudine e il martello: regioni e nuovi rischi sociali”, 2012 (</a:t>
            </a:r>
            <a:r>
              <a:rPr lang="it-IT" sz="2400" b="1" i="1" dirty="0" err="1" smtClean="0"/>
              <a:t>Fargion&amp;Gualmini</a:t>
            </a:r>
            <a:r>
              <a:rPr lang="en-US" sz="2400" b="1" i="1" dirty="0" smtClean="0"/>
              <a:t>)</a:t>
            </a:r>
            <a:endParaRPr lang="en-US" sz="24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ym typeface="Wingdings"/>
              </a:rPr>
              <a:t>5 Regioni: </a:t>
            </a:r>
            <a:r>
              <a:rPr lang="it-IT" dirty="0" smtClean="0">
                <a:sym typeface="Wingdings"/>
              </a:rPr>
              <a:t>Modelli diversi e Giunte Diverse</a:t>
            </a:r>
          </a:p>
          <a:p>
            <a:pPr algn="ctr">
              <a:buFont typeface="Arial" charset="0"/>
              <a:buChar char="•"/>
            </a:pPr>
            <a:r>
              <a:rPr lang="it-IT" dirty="0" smtClean="0">
                <a:sym typeface="Wingdings"/>
              </a:rPr>
              <a:t>Modello </a:t>
            </a:r>
            <a:r>
              <a:rPr lang="it-IT" i="1" dirty="0" smtClean="0">
                <a:sym typeface="Wingdings"/>
              </a:rPr>
              <a:t>forte comunitario-mercantilista </a:t>
            </a:r>
            <a:r>
              <a:rPr lang="it-IT" dirty="0" smtClean="0">
                <a:sym typeface="Wingdings"/>
              </a:rPr>
              <a:t>(</a:t>
            </a:r>
            <a:r>
              <a:rPr lang="it-IT" dirty="0" smtClean="0">
                <a:solidFill>
                  <a:srgbClr val="0070C0"/>
                </a:solidFill>
                <a:sym typeface="Wingdings"/>
              </a:rPr>
              <a:t>Piemonte (</a:t>
            </a:r>
            <a:r>
              <a:rPr lang="it-IT" i="1" dirty="0" smtClean="0">
                <a:solidFill>
                  <a:srgbClr val="FFC000"/>
                </a:solidFill>
                <a:sym typeface="Wingdings"/>
              </a:rPr>
              <a:t>alternanza</a:t>
            </a:r>
            <a:r>
              <a:rPr lang="it-IT" dirty="0" smtClean="0">
                <a:solidFill>
                  <a:srgbClr val="0070C0"/>
                </a:solidFill>
                <a:sym typeface="Wingdings"/>
              </a:rPr>
              <a:t>), Lombardia </a:t>
            </a:r>
            <a:r>
              <a:rPr lang="it-IT" dirty="0" smtClean="0">
                <a:solidFill>
                  <a:srgbClr val="002060"/>
                </a:solidFill>
                <a:sym typeface="Wingdings"/>
              </a:rPr>
              <a:t>D</a:t>
            </a:r>
            <a:r>
              <a:rPr lang="it-IT" dirty="0" smtClean="0">
                <a:sym typeface="Wingdings"/>
              </a:rPr>
              <a:t>)</a:t>
            </a:r>
          </a:p>
          <a:p>
            <a:pPr algn="ctr">
              <a:buFont typeface="Arial" charset="0"/>
              <a:buChar char="•"/>
            </a:pPr>
            <a:r>
              <a:rPr lang="it-IT" dirty="0" smtClean="0">
                <a:sym typeface="Wingdings"/>
              </a:rPr>
              <a:t> Modello </a:t>
            </a:r>
            <a:r>
              <a:rPr lang="it-IT" i="1" dirty="0" smtClean="0">
                <a:sym typeface="Wingdings"/>
              </a:rPr>
              <a:t>forte social-programmatorio </a:t>
            </a:r>
            <a:r>
              <a:rPr lang="it-IT" dirty="0" smtClean="0">
                <a:sym typeface="Wingdings"/>
              </a:rPr>
              <a:t>(</a:t>
            </a:r>
            <a:r>
              <a:rPr lang="it-IT" dirty="0" smtClean="0">
                <a:solidFill>
                  <a:srgbClr val="0070C0"/>
                </a:solidFill>
                <a:sym typeface="Wingdings"/>
              </a:rPr>
              <a:t>Toscana, Emilia-Romagna</a:t>
            </a:r>
            <a:r>
              <a:rPr lang="it-IT" dirty="0" smtClean="0">
                <a:sym typeface="Wingdings"/>
              </a:rPr>
              <a:t>) </a:t>
            </a:r>
            <a:r>
              <a:rPr lang="it-IT" dirty="0" err="1" smtClean="0">
                <a:solidFill>
                  <a:srgbClr val="FF0000"/>
                </a:solidFill>
                <a:sym typeface="Wingdings"/>
              </a:rPr>
              <a:t>S</a:t>
            </a:r>
            <a:endParaRPr lang="it-IT" dirty="0" smtClean="0">
              <a:solidFill>
                <a:srgbClr val="FF0000"/>
              </a:solidFill>
              <a:sym typeface="Wingdings"/>
            </a:endParaRPr>
          </a:p>
          <a:p>
            <a:pPr algn="ctr">
              <a:buFont typeface="Arial" charset="0"/>
              <a:buChar char="•"/>
            </a:pPr>
            <a:r>
              <a:rPr lang="it-IT" dirty="0" smtClean="0">
                <a:sym typeface="Wingdings"/>
              </a:rPr>
              <a:t> </a:t>
            </a:r>
            <a:r>
              <a:rPr lang="it-IT" i="1" dirty="0" smtClean="0">
                <a:sym typeface="Wingdings"/>
              </a:rPr>
              <a:t>Modello debole </a:t>
            </a:r>
            <a:r>
              <a:rPr lang="it-IT" dirty="0" smtClean="0">
                <a:sym typeface="Wingdings"/>
              </a:rPr>
              <a:t>(</a:t>
            </a:r>
            <a:r>
              <a:rPr lang="it-IT" dirty="0" smtClean="0">
                <a:solidFill>
                  <a:srgbClr val="0070C0"/>
                </a:solidFill>
                <a:sym typeface="Wingdings"/>
              </a:rPr>
              <a:t>Puglia</a:t>
            </a:r>
            <a:r>
              <a:rPr lang="it-IT" dirty="0" smtClean="0"/>
              <a:t>)</a:t>
            </a:r>
            <a:r>
              <a:rPr lang="it-IT" dirty="0" err="1" smtClean="0">
                <a:solidFill>
                  <a:srgbClr val="FF0000"/>
                </a:solidFill>
              </a:rPr>
              <a:t>S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i="1" dirty="0">
                <a:sym typeface="Wingdings"/>
              </a:rPr>
              <a:t>Frame Temporale</a:t>
            </a:r>
            <a:r>
              <a:rPr lang="it-IT" dirty="0">
                <a:sym typeface="Wingdings"/>
              </a:rPr>
              <a:t>: </a:t>
            </a:r>
            <a:r>
              <a:rPr lang="it-IT" b="1" dirty="0">
                <a:sym typeface="Wingdings"/>
              </a:rPr>
              <a:t>2001-2011</a:t>
            </a:r>
            <a:r>
              <a:rPr lang="it-IT" i="1" dirty="0">
                <a:sym typeface="Wingdings"/>
              </a:rPr>
              <a:t>, </a:t>
            </a:r>
            <a:r>
              <a:rPr lang="it-IT" dirty="0">
                <a:sym typeface="Wingdings"/>
              </a:rPr>
              <a:t>dopo riforma Titolo V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“Decentramento della Penuria”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I </a:t>
            </a:r>
            <a:r>
              <a:rPr lang="it-IT" sz="3200" b="1" dirty="0"/>
              <a:t>Nuovi Rischi Sociali e le Regioni Italiane</a:t>
            </a: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2200" i="1" dirty="0"/>
              <a:t>“</a:t>
            </a:r>
            <a:r>
              <a:rPr lang="it-IT" sz="2400" i="1" dirty="0"/>
              <a:t>Tra l’incudine e il martello: regioni e nuovi rischi sociali”, 2012 (</a:t>
            </a:r>
            <a:r>
              <a:rPr lang="it-IT" sz="2400" i="1" dirty="0" err="1"/>
              <a:t>Fargion&amp;Gualmini</a:t>
            </a:r>
            <a:r>
              <a:rPr lang="en-US" sz="2400" i="1" dirty="0"/>
              <a:t>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charset="2"/>
              <a:buChar char="§"/>
            </a:pPr>
            <a:endParaRPr lang="it-IT" b="1" dirty="0"/>
          </a:p>
          <a:p>
            <a:pPr marL="457200" indent="-457200" algn="ctr">
              <a:buFont typeface="+mj-lt"/>
              <a:buAutoNum type="arabicPeriod"/>
            </a:pPr>
            <a:r>
              <a:rPr lang="it-IT" b="1" dirty="0" smtClean="0"/>
              <a:t>Arene decisionali</a:t>
            </a:r>
            <a:r>
              <a:rPr lang="it-IT" dirty="0" smtClean="0"/>
              <a:t>: paradigmi di policy/sistema di credenze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t-IT" b="1" dirty="0" smtClean="0"/>
              <a:t>Arene del </a:t>
            </a:r>
            <a:r>
              <a:rPr lang="it-IT" b="1" i="1" dirty="0" err="1" smtClean="0"/>
              <a:t>decision-making</a:t>
            </a:r>
            <a:r>
              <a:rPr lang="it-IT" b="1" dirty="0" smtClean="0"/>
              <a:t>/Modelli di </a:t>
            </a:r>
            <a:r>
              <a:rPr lang="it-IT" b="1" dirty="0" err="1" smtClean="0"/>
              <a:t>governance</a:t>
            </a:r>
            <a:r>
              <a:rPr lang="it-IT" dirty="0" smtClean="0"/>
              <a:t>: relazioni tra diversi istituzioni pubbliche e tra soggetti pubblici e provati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t-IT" b="1" dirty="0" smtClean="0"/>
              <a:t>Arene dell’implementazione</a:t>
            </a:r>
            <a:r>
              <a:rPr lang="it-IT" dirty="0" smtClean="0"/>
              <a:t>: capacità burocratico-amministrativo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48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I “vecchi” rischi sociali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charset="2"/>
              <a:buChar char="§"/>
            </a:pPr>
            <a:endParaRPr lang="it-IT" dirty="0" smtClean="0"/>
          </a:p>
          <a:p>
            <a:pPr algn="ctr">
              <a:buFont typeface="Wingdings" charset="2"/>
              <a:buChar char="§"/>
            </a:pPr>
            <a:r>
              <a:rPr lang="it-IT" dirty="0" smtClean="0"/>
              <a:t> </a:t>
            </a:r>
            <a:r>
              <a:rPr lang="it-IT" i="1" dirty="0" smtClean="0">
                <a:solidFill>
                  <a:srgbClr val="0070C0"/>
                </a:solidFill>
              </a:rPr>
              <a:t>Quali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sono?</a:t>
            </a:r>
          </a:p>
          <a:p>
            <a:pPr algn="ctr">
              <a:buFont typeface="Wingdings" charset="2"/>
              <a:buChar char="§"/>
            </a:pPr>
            <a:r>
              <a:rPr lang="it-IT" dirty="0" smtClean="0"/>
              <a:t> </a:t>
            </a:r>
            <a:r>
              <a:rPr lang="it-IT" i="1" dirty="0" smtClean="0">
                <a:solidFill>
                  <a:srgbClr val="0070C0"/>
                </a:solidFill>
              </a:rPr>
              <a:t>Quando</a:t>
            </a:r>
            <a:r>
              <a:rPr lang="it-IT" dirty="0" smtClean="0"/>
              <a:t> sono emersi e in </a:t>
            </a:r>
            <a:r>
              <a:rPr lang="it-IT" i="1" dirty="0" smtClean="0">
                <a:solidFill>
                  <a:srgbClr val="0070C0"/>
                </a:solidFill>
              </a:rPr>
              <a:t>quali circostanze </a:t>
            </a:r>
            <a:r>
              <a:rPr lang="it-IT" dirty="0" smtClean="0"/>
              <a:t>socio-economiche?</a:t>
            </a:r>
          </a:p>
          <a:p>
            <a:pPr algn="ctr">
              <a:buFont typeface="Wingdings" charset="2"/>
              <a:buChar char="§"/>
            </a:pPr>
            <a:r>
              <a:rPr lang="it-IT" dirty="0" smtClean="0"/>
              <a:t> Da quali </a:t>
            </a:r>
            <a:r>
              <a:rPr lang="it-IT" i="1" dirty="0" smtClean="0">
                <a:solidFill>
                  <a:srgbClr val="0070C0"/>
                </a:solidFill>
              </a:rPr>
              <a:t>politiche sociali </a:t>
            </a:r>
            <a:r>
              <a:rPr lang="it-IT" dirty="0" smtClean="0"/>
              <a:t>sono stati tradizionalmente coperti questi rischi?</a:t>
            </a:r>
          </a:p>
          <a:p>
            <a:pPr algn="ctr">
              <a:buFont typeface="Wingdings" charset="2"/>
              <a:buChar char="§"/>
            </a:pPr>
            <a:r>
              <a:rPr lang="it-IT" dirty="0" smtClean="0"/>
              <a:t> Con quale </a:t>
            </a:r>
            <a:r>
              <a:rPr lang="it-IT" dirty="0" smtClean="0">
                <a:solidFill>
                  <a:srgbClr val="0070C0"/>
                </a:solidFill>
              </a:rPr>
              <a:t>background economico </a:t>
            </a:r>
            <a:r>
              <a:rPr lang="it-IT" dirty="0" smtClean="0"/>
              <a:t>queste politiche si sono sviluppate?</a:t>
            </a:r>
          </a:p>
          <a:p>
            <a:pPr algn="ctr">
              <a:buFont typeface="Wingdings" charset="2"/>
              <a:buChar char="§"/>
            </a:pPr>
            <a:r>
              <a:rPr lang="it-IT" dirty="0"/>
              <a:t> </a:t>
            </a:r>
            <a:r>
              <a:rPr lang="it-IT" dirty="0" smtClean="0"/>
              <a:t>Chi è il </a:t>
            </a:r>
            <a:r>
              <a:rPr lang="it-IT" dirty="0" smtClean="0">
                <a:solidFill>
                  <a:srgbClr val="0070C0"/>
                </a:solidFill>
              </a:rPr>
              <a:t>target</a:t>
            </a:r>
            <a:r>
              <a:rPr lang="it-IT" dirty="0" smtClean="0"/>
              <a:t> di queste politiche?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95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 </a:t>
            </a:r>
            <a:r>
              <a:rPr lang="it-IT" b="1" dirty="0" smtClean="0"/>
              <a:t>“nuovi” </a:t>
            </a:r>
            <a:r>
              <a:rPr lang="it-IT" b="1" dirty="0"/>
              <a:t>rischi sociali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r>
              <a:rPr lang="it-IT" dirty="0" smtClean="0"/>
              <a:t>“I NRS sono quelli che le persone affrontano nel corso della loro vita come il risultato di </a:t>
            </a:r>
            <a:r>
              <a:rPr lang="it-IT" b="1" dirty="0" smtClean="0">
                <a:solidFill>
                  <a:srgbClr val="FF0000"/>
                </a:solidFill>
              </a:rPr>
              <a:t>cambiamenti economici, demografici e sociali </a:t>
            </a:r>
            <a:r>
              <a:rPr lang="it-IT" dirty="0" smtClean="0"/>
              <a:t>associati alla transizione a una società post-industriale” [Taylor-Gooby, 2004]</a:t>
            </a:r>
          </a:p>
        </p:txBody>
      </p:sp>
    </p:spTree>
    <p:extLst>
      <p:ext uri="{BB962C8B-B14F-4D97-AF65-F5344CB8AC3E}">
        <p14:creationId xmlns:p14="http://schemas.microsoft.com/office/powerpoint/2010/main" val="15632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 “nuovi” rischi </a:t>
            </a:r>
            <a:r>
              <a:rPr lang="it-IT" b="1" dirty="0" smtClean="0"/>
              <a:t>sociali (I)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9994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Cambiamenti economici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</a:rPr>
              <a:t>De-industrializzazione</a:t>
            </a:r>
            <a:r>
              <a:rPr lang="it-IT" dirty="0" smtClean="0"/>
              <a:t> + </a:t>
            </a:r>
            <a:r>
              <a:rPr lang="it-IT" dirty="0" smtClean="0">
                <a:solidFill>
                  <a:srgbClr val="0070C0"/>
                </a:solidFill>
              </a:rPr>
              <a:t>Terziarizzazione (globalizzazione +EU)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 smtClean="0"/>
              <a:t> Competenze obsolete; Carriere Patchwork; Disoccupazione di lunga durata;   Povertà(infantile)/Diseguaglianza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/>
              <a:t> </a:t>
            </a:r>
            <a:r>
              <a:rPr lang="it-IT" i="1" dirty="0" smtClean="0"/>
              <a:t>Investimento Sociale/</a:t>
            </a:r>
            <a:r>
              <a:rPr lang="it-IT" dirty="0" smtClean="0"/>
              <a:t>Attivazione, Politiche “</a:t>
            </a:r>
            <a:r>
              <a:rPr lang="it-IT" i="1" dirty="0" smtClean="0"/>
              <a:t>need-based</a:t>
            </a:r>
            <a:r>
              <a:rPr lang="it-IT" dirty="0" smtClean="0"/>
              <a:t>” [Protezione ex-ante e ex-post]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Cambiamenti sociali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 smtClean="0"/>
              <a:t> </a:t>
            </a:r>
            <a:r>
              <a:rPr lang="it-IT" i="1" dirty="0" smtClean="0">
                <a:solidFill>
                  <a:srgbClr val="0070C0"/>
                </a:solidFill>
              </a:rPr>
              <a:t>Male </a:t>
            </a:r>
            <a:r>
              <a:rPr lang="it-IT" i="1" dirty="0" err="1" smtClean="0">
                <a:solidFill>
                  <a:srgbClr val="0070C0"/>
                </a:solidFill>
              </a:rPr>
              <a:t>Breadwinner</a:t>
            </a:r>
            <a:r>
              <a:rPr lang="it-IT" i="1" dirty="0">
                <a:solidFill>
                  <a:srgbClr val="0070C0"/>
                </a:solidFill>
              </a:rPr>
              <a:t> </a:t>
            </a:r>
            <a:r>
              <a:rPr lang="it-IT" i="1" dirty="0" smtClean="0">
                <a:solidFill>
                  <a:srgbClr val="0070C0"/>
                </a:solidFill>
              </a:rPr>
              <a:t>Family Model </a:t>
            </a:r>
            <a:r>
              <a:rPr lang="it-IT" dirty="0" smtClean="0">
                <a:solidFill>
                  <a:srgbClr val="0070C0"/>
                </a:solidFill>
              </a:rPr>
              <a:t>-</a:t>
            </a:r>
            <a:r>
              <a:rPr lang="it-IT" dirty="0" smtClean="0">
                <a:solidFill>
                  <a:srgbClr val="0070C0"/>
                </a:solidFill>
                <a:sym typeface="Wingdings"/>
              </a:rPr>
              <a:t> </a:t>
            </a:r>
            <a:r>
              <a:rPr lang="it-IT" i="1" dirty="0" smtClean="0">
                <a:solidFill>
                  <a:srgbClr val="0070C0"/>
                </a:solidFill>
                <a:sym typeface="Wingdings"/>
              </a:rPr>
              <a:t>Dual-</a:t>
            </a:r>
            <a:r>
              <a:rPr lang="it-IT" i="1" dirty="0" err="1">
                <a:solidFill>
                  <a:srgbClr val="0070C0"/>
                </a:solidFill>
                <a:sym typeface="Wingdings"/>
              </a:rPr>
              <a:t>E</a:t>
            </a:r>
            <a:r>
              <a:rPr lang="it-IT" i="1" dirty="0" err="1" smtClean="0">
                <a:solidFill>
                  <a:srgbClr val="0070C0"/>
                </a:solidFill>
                <a:sym typeface="Wingdings"/>
              </a:rPr>
              <a:t>arner</a:t>
            </a:r>
            <a:r>
              <a:rPr lang="it-IT" i="1" dirty="0" smtClean="0">
                <a:solidFill>
                  <a:srgbClr val="0070C0"/>
                </a:solidFill>
                <a:sym typeface="Wingdings"/>
              </a:rPr>
              <a:t> Family Model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 smtClean="0">
                <a:sym typeface="Wingdings"/>
              </a:rPr>
              <a:t> Richiesta di misure di </a:t>
            </a:r>
            <a:r>
              <a:rPr lang="it-IT" i="1" dirty="0" smtClean="0">
                <a:sym typeface="Wingdings"/>
              </a:rPr>
              <a:t>conciliazione famiglia-lavoro</a:t>
            </a:r>
            <a:r>
              <a:rPr lang="it-IT" dirty="0" smtClean="0">
                <a:sym typeface="Wingdings"/>
              </a:rPr>
              <a:t>;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 smtClean="0">
                <a:sym typeface="Wingdings"/>
              </a:rPr>
              <a:t> </a:t>
            </a:r>
            <a:r>
              <a:rPr lang="it-IT" i="1" dirty="0" smtClean="0">
                <a:sym typeface="Wingdings"/>
              </a:rPr>
              <a:t>Nuove </a:t>
            </a:r>
            <a:r>
              <a:rPr lang="it-IT" dirty="0" smtClean="0">
                <a:sym typeface="Wingdings"/>
              </a:rPr>
              <a:t>Politiche per la famiglia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Cambiamenti demografici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 Invecchiamento della popolazione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dirty="0" smtClean="0"/>
              <a:t> Pressioni su sanità e pensioni 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6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/>
              <a:t>I “nuovi” rischi sociali </a:t>
            </a:r>
            <a:r>
              <a:rPr lang="it-IT" b="1" smtClean="0"/>
              <a:t>(II)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charset="2"/>
              <a:buChar char="§"/>
            </a:pPr>
            <a:endParaRPr lang="it-IT" i="1" smtClean="0">
              <a:solidFill>
                <a:srgbClr val="0070C0"/>
              </a:solidFill>
            </a:endParaRPr>
          </a:p>
          <a:p>
            <a:pPr algn="ctr">
              <a:buFont typeface="Wingdings" charset="2"/>
              <a:buChar char="§"/>
            </a:pPr>
            <a:endParaRPr lang="it-IT" i="1">
              <a:solidFill>
                <a:srgbClr val="0070C0"/>
              </a:solidFill>
            </a:endParaRPr>
          </a:p>
          <a:p>
            <a:pPr algn="ctr">
              <a:buFont typeface="Wingdings" charset="2"/>
              <a:buChar char="§"/>
            </a:pPr>
            <a:r>
              <a:rPr lang="it-IT" i="1" smtClean="0">
                <a:solidFill>
                  <a:srgbClr val="0070C0"/>
                </a:solidFill>
              </a:rPr>
              <a:t> Quando</a:t>
            </a:r>
            <a:r>
              <a:rPr lang="it-IT" smtClean="0"/>
              <a:t> </a:t>
            </a:r>
            <a:r>
              <a:rPr lang="it-IT"/>
              <a:t>sono </a:t>
            </a:r>
            <a:r>
              <a:rPr lang="it-IT" smtClean="0"/>
              <a:t>emersi e </a:t>
            </a:r>
            <a:r>
              <a:rPr lang="it-IT"/>
              <a:t>in </a:t>
            </a:r>
            <a:r>
              <a:rPr lang="it-IT" i="1">
                <a:solidFill>
                  <a:srgbClr val="0070C0"/>
                </a:solidFill>
              </a:rPr>
              <a:t>quali circostanze </a:t>
            </a:r>
            <a:r>
              <a:rPr lang="it-IT" smtClean="0"/>
              <a:t>socio-economiche (</a:t>
            </a:r>
            <a:r>
              <a:rPr lang="it-IT" i="1" smtClean="0">
                <a:solidFill>
                  <a:srgbClr val="FF0000"/>
                </a:solidFill>
              </a:rPr>
              <a:t>timing</a:t>
            </a:r>
            <a:r>
              <a:rPr lang="it-IT" smtClean="0"/>
              <a:t>)? </a:t>
            </a:r>
          </a:p>
          <a:p>
            <a:pPr algn="ctr">
              <a:buFont typeface="Wingdings" charset="2"/>
              <a:buChar char="§"/>
            </a:pPr>
            <a:r>
              <a:rPr lang="it-IT"/>
              <a:t> </a:t>
            </a:r>
            <a:r>
              <a:rPr lang="it-IT" smtClean="0"/>
              <a:t>Chi </a:t>
            </a:r>
            <a:r>
              <a:rPr lang="it-IT"/>
              <a:t>è il </a:t>
            </a:r>
            <a:r>
              <a:rPr lang="it-IT">
                <a:solidFill>
                  <a:srgbClr val="0070C0"/>
                </a:solidFill>
              </a:rPr>
              <a:t>target</a:t>
            </a:r>
            <a:r>
              <a:rPr lang="it-IT"/>
              <a:t> di queste politiche? </a:t>
            </a:r>
            <a:endParaRPr lang="it-IT" smtClean="0"/>
          </a:p>
          <a:p>
            <a:pPr algn="ctr">
              <a:buFont typeface="Wingdings" charset="2"/>
              <a:buChar char="§"/>
            </a:pPr>
            <a:r>
              <a:rPr lang="it-IT"/>
              <a:t> </a:t>
            </a:r>
            <a:r>
              <a:rPr lang="it-IT" i="1" smtClean="0"/>
              <a:t>Coperta corta</a:t>
            </a:r>
            <a:r>
              <a:rPr lang="it-IT" smtClean="0"/>
              <a:t>: spazio di manovra </a:t>
            </a:r>
            <a:r>
              <a:rPr lang="it-IT" b="1" smtClean="0"/>
              <a:t>ridotto </a:t>
            </a:r>
          </a:p>
          <a:p>
            <a:pPr algn="ctr">
              <a:buFont typeface="Wingdings" charset="2"/>
              <a:buChar char="§"/>
            </a:pPr>
            <a:r>
              <a:rPr lang="it-IT"/>
              <a:t> </a:t>
            </a:r>
            <a:r>
              <a:rPr lang="it-IT" b="1" smtClean="0"/>
              <a:t>Nuova </a:t>
            </a:r>
            <a:r>
              <a:rPr lang="it-IT" b="1" i="1" err="1" smtClean="0"/>
              <a:t>Politics</a:t>
            </a:r>
            <a:r>
              <a:rPr lang="it-IT" b="1" i="1" smtClean="0"/>
              <a:t> </a:t>
            </a:r>
            <a:r>
              <a:rPr lang="it-IT" smtClean="0"/>
              <a:t>(Nuovi interessi e preferenze)</a:t>
            </a:r>
          </a:p>
          <a:p>
            <a:pPr algn="ctr">
              <a:buFont typeface="Wingdings" charset="2"/>
              <a:buChar char="§"/>
            </a:pPr>
            <a:r>
              <a:rPr lang="it-IT"/>
              <a:t> </a:t>
            </a:r>
            <a:r>
              <a:rPr lang="it-IT" smtClean="0"/>
              <a:t>Welfare State sotto pressione (</a:t>
            </a:r>
            <a:r>
              <a:rPr lang="it-IT" err="1" smtClean="0"/>
              <a:t>sandwiched</a:t>
            </a:r>
            <a:r>
              <a:rPr lang="it-IT" smtClean="0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mtClean="0"/>
              <a:t>Le politiche dei nuovi rischi sociali</a:t>
            </a:r>
            <a:endParaRPr lang="it-IT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it-IT" dirty="0" smtClean="0"/>
              <a:t> Era dell’ </a:t>
            </a:r>
            <a:r>
              <a:rPr lang="it-IT" b="1" dirty="0" smtClean="0"/>
              <a:t>Austerità  Permanente </a:t>
            </a:r>
            <a:r>
              <a:rPr lang="it-IT" dirty="0" smtClean="0"/>
              <a:t>(</a:t>
            </a:r>
            <a:r>
              <a:rPr lang="it-IT" dirty="0" err="1" smtClean="0"/>
              <a:t>Pierson</a:t>
            </a:r>
            <a:r>
              <a:rPr lang="it-IT" dirty="0" smtClean="0"/>
              <a:t>, 2001): </a:t>
            </a:r>
            <a:r>
              <a:rPr lang="en-US" i="1" dirty="0" smtClean="0">
                <a:solidFill>
                  <a:schemeClr val="accent2"/>
                </a:solidFill>
              </a:rPr>
              <a:t>Retrenchment</a:t>
            </a:r>
            <a:r>
              <a:rPr lang="it-IT" dirty="0" smtClean="0">
                <a:solidFill>
                  <a:schemeClr val="accent2"/>
                </a:solidFill>
              </a:rPr>
              <a:t> come unica opzione</a:t>
            </a:r>
            <a:r>
              <a:rPr lang="it-IT" dirty="0" smtClean="0"/>
              <a:t>?</a:t>
            </a:r>
          </a:p>
          <a:p>
            <a:pPr>
              <a:buFont typeface="Wingdings" charset="2"/>
              <a:buChar char="§"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Ricalibratura</a:t>
            </a:r>
            <a:r>
              <a:rPr lang="it-IT" dirty="0" smtClean="0"/>
              <a:t>: r</a:t>
            </a:r>
            <a:r>
              <a:rPr lang="it-IT" i="1" dirty="0" smtClean="0"/>
              <a:t>azionalizzazione</a:t>
            </a:r>
            <a:r>
              <a:rPr lang="it-IT" dirty="0" smtClean="0"/>
              <a:t> + </a:t>
            </a:r>
            <a:r>
              <a:rPr lang="en-GB" i="1" dirty="0" smtClean="0"/>
              <a:t>updating </a:t>
            </a:r>
            <a:r>
              <a:rPr lang="en-GB" dirty="0" smtClean="0"/>
              <a:t>(Trade-off)</a:t>
            </a:r>
            <a:endParaRPr lang="en-GB" i="1" dirty="0" smtClean="0"/>
          </a:p>
          <a:p>
            <a:pPr marL="0" indent="0" algn="ctr">
              <a:buNone/>
            </a:pPr>
            <a:r>
              <a:rPr lang="it-IT" dirty="0" smtClean="0"/>
              <a:t> </a:t>
            </a:r>
            <a:r>
              <a:rPr lang="it-IT" b="1" dirty="0" smtClean="0"/>
              <a:t>Risposte differenti </a:t>
            </a:r>
          </a:p>
          <a:p>
            <a:pPr>
              <a:buFont typeface="Wingdings" charset="2"/>
              <a:buChar char="§"/>
            </a:pPr>
            <a:r>
              <a:rPr lang="it-IT" dirty="0" smtClean="0"/>
              <a:t> </a:t>
            </a:r>
            <a:r>
              <a:rPr lang="it-IT" b="1" dirty="0" smtClean="0">
                <a:solidFill>
                  <a:srgbClr val="0070C0"/>
                </a:solidFill>
              </a:rPr>
              <a:t>Scandinavi</a:t>
            </a:r>
            <a:r>
              <a:rPr lang="it-IT" dirty="0" smtClean="0"/>
              <a:t>: NRS come </a:t>
            </a:r>
            <a:r>
              <a:rPr lang="it-IT" i="1" dirty="0" smtClean="0"/>
              <a:t>priorità </a:t>
            </a:r>
          </a:p>
          <a:p>
            <a:pPr>
              <a:buFont typeface="Wingdings" charset="2"/>
              <a:buChar char="§"/>
            </a:pPr>
            <a:r>
              <a:rPr lang="it-IT" b="1" dirty="0" smtClean="0">
                <a:solidFill>
                  <a:srgbClr val="0070C0"/>
                </a:solidFill>
              </a:rPr>
              <a:t>Anglosassoni</a:t>
            </a:r>
            <a:r>
              <a:rPr lang="it-IT" dirty="0" smtClean="0"/>
              <a:t>: Tagli e </a:t>
            </a:r>
            <a:r>
              <a:rPr lang="it-IT" i="1" dirty="0" smtClean="0"/>
              <a:t>Dirottamento Residuale </a:t>
            </a:r>
            <a:r>
              <a:rPr lang="it-IT" dirty="0" smtClean="0"/>
              <a:t>(Regime di </a:t>
            </a:r>
            <a:r>
              <a:rPr lang="it-IT" dirty="0" err="1" smtClean="0"/>
              <a:t>Workfare</a:t>
            </a:r>
            <a:r>
              <a:rPr lang="it-IT" dirty="0" smtClean="0"/>
              <a:t>)</a:t>
            </a:r>
          </a:p>
          <a:p>
            <a:pPr>
              <a:buFont typeface="Wingdings" charset="2"/>
              <a:buChar char="§"/>
            </a:pPr>
            <a:r>
              <a:rPr lang="it-IT" b="1" dirty="0" smtClean="0">
                <a:solidFill>
                  <a:srgbClr val="0070C0"/>
                </a:solidFill>
              </a:rPr>
              <a:t>Continentali</a:t>
            </a:r>
            <a:r>
              <a:rPr lang="it-IT" dirty="0" smtClean="0"/>
              <a:t>: </a:t>
            </a:r>
            <a:r>
              <a:rPr lang="it-IT" i="1" dirty="0" smtClean="0"/>
              <a:t>Resistenza </a:t>
            </a:r>
            <a:r>
              <a:rPr lang="it-IT" dirty="0"/>
              <a:t>i</a:t>
            </a:r>
            <a:r>
              <a:rPr lang="it-IT" dirty="0" smtClean="0"/>
              <a:t>niziale e </a:t>
            </a:r>
            <a:r>
              <a:rPr lang="it-IT" i="1" dirty="0" smtClean="0"/>
              <a:t>Ricalibratura lenta ma incrementale </a:t>
            </a:r>
          </a:p>
          <a:p>
            <a:pPr>
              <a:buFont typeface="Wingdings" charset="2"/>
              <a:buChar char="§"/>
            </a:pPr>
            <a:r>
              <a:rPr lang="it-IT" b="1" dirty="0" smtClean="0">
                <a:solidFill>
                  <a:srgbClr val="0070C0"/>
                </a:solidFill>
              </a:rPr>
              <a:t>Mediterranei</a:t>
            </a:r>
            <a:r>
              <a:rPr lang="it-IT" dirty="0" smtClean="0"/>
              <a:t>: Resistenza, bassa Ricalibratura e Tagli (Austerity)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3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e l’Italia???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it-IT" dirty="0" smtClean="0"/>
              <a:t> Distorsione </a:t>
            </a:r>
            <a:r>
              <a:rPr lang="it-IT" dirty="0" smtClean="0">
                <a:solidFill>
                  <a:srgbClr val="0070C0"/>
                </a:solidFill>
              </a:rPr>
              <a:t>Distributiva</a:t>
            </a:r>
            <a:r>
              <a:rPr lang="it-IT" dirty="0" smtClean="0"/>
              <a:t> (outsiders vs. insiders)</a:t>
            </a:r>
          </a:p>
          <a:p>
            <a:pPr>
              <a:buFont typeface="Wingdings" charset="2"/>
              <a:buChar char="§"/>
            </a:pPr>
            <a:r>
              <a:rPr lang="it-IT" dirty="0" smtClean="0"/>
              <a:t> Distorsione </a:t>
            </a:r>
            <a:r>
              <a:rPr lang="it-IT" dirty="0" smtClean="0">
                <a:solidFill>
                  <a:srgbClr val="0070C0"/>
                </a:solidFill>
              </a:rPr>
              <a:t>Funzionale </a:t>
            </a:r>
          </a:p>
          <a:p>
            <a:pPr>
              <a:buFont typeface="Wingdings" charset="2"/>
              <a:buChar char="§"/>
            </a:pPr>
            <a:r>
              <a:rPr lang="it-IT" dirty="0" smtClean="0"/>
              <a:t> Welfare State </a:t>
            </a:r>
            <a:r>
              <a:rPr lang="it-IT" dirty="0" smtClean="0">
                <a:solidFill>
                  <a:srgbClr val="0070C0"/>
                </a:solidFill>
              </a:rPr>
              <a:t>“familistico”</a:t>
            </a:r>
          </a:p>
          <a:p>
            <a:pPr>
              <a:buFont typeface="Wingdings" charset="2"/>
              <a:buChar char="§"/>
            </a:pPr>
            <a:r>
              <a:rPr lang="it-IT" dirty="0" smtClean="0"/>
              <a:t> Anni Ottanta: primo vento di cambiamento </a:t>
            </a:r>
          </a:p>
          <a:p>
            <a:pPr marL="0" indent="0" algn="ctr">
              <a:buNone/>
            </a:pPr>
            <a:r>
              <a:rPr lang="it-IT" dirty="0" smtClean="0"/>
              <a:t> </a:t>
            </a:r>
            <a:r>
              <a:rPr lang="it-IT" b="1" dirty="0" smtClean="0"/>
              <a:t>Anni Novanta/Duemila: Razionalizzazione?</a:t>
            </a:r>
          </a:p>
          <a:p>
            <a:pPr>
              <a:buFont typeface="Wingdings" charset="2"/>
              <a:buChar char="§"/>
            </a:pPr>
            <a:r>
              <a:rPr lang="it-IT" dirty="0" smtClean="0"/>
              <a:t> </a:t>
            </a:r>
            <a:r>
              <a:rPr lang="it-IT" b="1" dirty="0" smtClean="0"/>
              <a:t>EU</a:t>
            </a:r>
            <a:r>
              <a:rPr lang="it-IT" dirty="0" smtClean="0"/>
              <a:t> (Criteri di Maastricht)</a:t>
            </a:r>
          </a:p>
          <a:p>
            <a:pPr>
              <a:buFont typeface="Wingdings" charset="2"/>
              <a:buChar char="§"/>
            </a:pPr>
            <a:r>
              <a:rPr lang="it-IT" dirty="0" smtClean="0"/>
              <a:t> </a:t>
            </a:r>
            <a:r>
              <a:rPr lang="it-IT" b="1" dirty="0" smtClean="0"/>
              <a:t>Ciclo di Riforme</a:t>
            </a:r>
            <a:r>
              <a:rPr lang="it-IT" dirty="0" smtClean="0"/>
              <a:t>: Pensioni (Dini), Aziendalizzazione sanità, </a:t>
            </a:r>
            <a:r>
              <a:rPr lang="it-IT" i="1" dirty="0" err="1" smtClean="0"/>
              <a:t>Flessibilizzazione</a:t>
            </a:r>
            <a:r>
              <a:rPr lang="it-IT" i="1" dirty="0" smtClean="0"/>
              <a:t> ai margini </a:t>
            </a:r>
          </a:p>
          <a:p>
            <a:pPr>
              <a:buFont typeface="Wingdings" charset="2"/>
              <a:buChar char="§"/>
            </a:pPr>
            <a:r>
              <a:rPr lang="it-IT" i="1" dirty="0"/>
              <a:t> </a:t>
            </a:r>
            <a:r>
              <a:rPr lang="it-IT" dirty="0" smtClean="0"/>
              <a:t>Fine anni Duemila </a:t>
            </a:r>
            <a:r>
              <a:rPr lang="it-IT" dirty="0" smtClean="0">
                <a:sym typeface="Wingdings"/>
              </a:rPr>
              <a:t> </a:t>
            </a:r>
            <a:r>
              <a:rPr lang="it-IT" b="1" dirty="0" smtClean="0">
                <a:sym typeface="Wingdings"/>
              </a:rPr>
              <a:t>Crisi Economica!</a:t>
            </a:r>
            <a:endParaRPr lang="it-IT" b="1" dirty="0" smtClean="0"/>
          </a:p>
          <a:p>
            <a:pPr marL="0" indent="0" algn="ctr">
              <a:buNone/>
            </a:pP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NRS come priorità?? </a:t>
            </a:r>
            <a:r>
              <a:rPr lang="it-IT" b="1" dirty="0" smtClean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6725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055265"/>
              </p:ext>
            </p:extLst>
          </p:nvPr>
        </p:nvGraphicFramePr>
        <p:xfrm>
          <a:off x="573024" y="304800"/>
          <a:ext cx="11228832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63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502677"/>
              </p:ext>
            </p:extLst>
          </p:nvPr>
        </p:nvGraphicFramePr>
        <p:xfrm>
          <a:off x="1024128" y="451104"/>
          <a:ext cx="10741152" cy="555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3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659</TotalTime>
  <Words>580</Words>
  <Application>Microsoft Macintosh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Retrospettivo</vt:lpstr>
      <vt:lpstr>I Nuovi Rischi Sociali  “Tra l’incudine e il martello: regioni e nuovi rischi sociali”   </vt:lpstr>
      <vt:lpstr>I “vecchi” rischi sociali </vt:lpstr>
      <vt:lpstr>I “nuovi” rischi sociali </vt:lpstr>
      <vt:lpstr>I “nuovi” rischi sociali (I) </vt:lpstr>
      <vt:lpstr>I “nuovi” rischi sociali (II)</vt:lpstr>
      <vt:lpstr>Le politiche dei nuovi rischi sociali</vt:lpstr>
      <vt:lpstr>e l’Italia???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E le Regioni?</vt:lpstr>
      <vt:lpstr>Presentazione di PowerPoint</vt:lpstr>
      <vt:lpstr>Presentazione di PowerPoint</vt:lpstr>
      <vt:lpstr>I Nuovi Rischi Sociali e le Regioni Italiane “Tra l’incudine e il martello: regioni e nuovi rischi sociali”, 2012 (Fargion&amp;Gualmini)</vt:lpstr>
      <vt:lpstr>I Nuovi Rischi Sociali e le Regioni Italiane “Tra l’incudine e il martello: regioni e nuovi rischi sociali”, 2012 (Fargion&amp;Gualmini)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55</cp:revision>
  <dcterms:created xsi:type="dcterms:W3CDTF">2018-09-26T14:40:10Z</dcterms:created>
  <dcterms:modified xsi:type="dcterms:W3CDTF">2019-10-29T08:27:44Z</dcterms:modified>
</cp:coreProperties>
</file>