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8" r:id="rId23"/>
    <p:sldId id="27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2"/>
    <p:restoredTop sz="94502"/>
  </p:normalViewPr>
  <p:slideViewPr>
    <p:cSldViewPr snapToGrid="0" snapToObjects="1">
      <p:cViewPr>
        <p:scale>
          <a:sx n="105" d="100"/>
          <a:sy n="105" d="100"/>
        </p:scale>
        <p:origin x="616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D7A9F2-9957-E241-8558-702596AA3B49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7B0C1D-12F7-CB41-8D08-3F22FFF9848A}" type="slidenum">
              <a:rPr lang="en-US" smtClean="0"/>
              <a:t>‹n.›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38784" y="-10668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LA POLITICA PENSIONISTICA</a:t>
            </a:r>
            <a:r>
              <a:rPr lang="it-IT" sz="5400" dirty="0" smtClean="0"/>
              <a:t>:</a:t>
            </a:r>
            <a:br>
              <a:rPr lang="it-IT" sz="5400" dirty="0" smtClean="0"/>
            </a:br>
            <a:r>
              <a:rPr lang="it-IT" sz="5400" dirty="0" smtClean="0"/>
              <a:t> </a:t>
            </a:r>
            <a:r>
              <a:rPr lang="it-IT" sz="4000" b="1" dirty="0" smtClean="0"/>
              <a:t>LA RIFORMA FORNERO E GLI ULTIMI SVILUPPI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“</a:t>
            </a:r>
            <a:r>
              <a:rPr lang="it-IT" sz="2000" cap="none" dirty="0" smtClean="0"/>
              <a:t>Politiche Sociali tra Unione Europea, stato e regioni”</a:t>
            </a:r>
          </a:p>
          <a:p>
            <a:r>
              <a:rPr lang="it-IT" sz="2000" cap="none" dirty="0" smtClean="0"/>
              <a:t>Martedì 2 Ottobre</a:t>
            </a:r>
            <a:endParaRPr lang="it-IT" sz="2000" cap="none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Riforma Fornero (2011</a:t>
            </a:r>
            <a:r>
              <a:rPr lang="it-IT" sz="4000" b="1" dirty="0" smtClean="0"/>
              <a:t>): Pensione di Vecchiaia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Possibilità pensionamento </a:t>
            </a:r>
            <a:r>
              <a:rPr lang="it-IT" b="1" dirty="0" smtClean="0"/>
              <a:t>posticipato</a:t>
            </a:r>
            <a:r>
              <a:rPr lang="it-IT" dirty="0" smtClean="0"/>
              <a:t> a 70 anni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Periodo </a:t>
            </a:r>
            <a:r>
              <a:rPr lang="it-IT" b="1" dirty="0" smtClean="0"/>
              <a:t>minimo</a:t>
            </a:r>
            <a:r>
              <a:rPr lang="it-IT" dirty="0" smtClean="0"/>
              <a:t> di contribuzione da 5 a </a:t>
            </a:r>
            <a:r>
              <a:rPr lang="it-IT" b="1" dirty="0" smtClean="0"/>
              <a:t>20 anni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/>
              <a:t>Età pensionabile </a:t>
            </a:r>
            <a:r>
              <a:rPr lang="it-IT" dirty="0" smtClean="0"/>
              <a:t>minima dipenderà </a:t>
            </a:r>
            <a:r>
              <a:rPr lang="it-IT" b="1" dirty="0" smtClean="0"/>
              <a:t>dall’andamento demografico </a:t>
            </a:r>
            <a:r>
              <a:rPr lang="it-IT" dirty="0" smtClean="0"/>
              <a:t>(adeguamento automatico biennale fino al 2019 e poi triennale):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     ↑ASPETTATIVA VITA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it-IT" dirty="0" smtClean="0">
                <a:solidFill>
                  <a:srgbClr val="FF0000"/>
                </a:solidFill>
              </a:rPr>
              <a:t>↑ ETA’ PENSIONABILE </a:t>
            </a:r>
            <a:endParaRPr lang="it-IT" dirty="0" smtClean="0">
              <a:solidFill>
                <a:srgbClr val="FF0000"/>
              </a:solidFill>
              <a:sym typeface="Wingdings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smtClean="0">
                <a:solidFill>
                  <a:srgbClr val="FF0000"/>
                </a:solidFill>
              </a:rPr>
              <a:t>2018; 66 e 3M; 2021: 67; 2040: 69; 2050: 70)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it-IT" b="1" dirty="0" smtClean="0"/>
              <a:t>Pensionamento prima dei 70 anni </a:t>
            </a:r>
            <a:r>
              <a:rPr lang="it-IT" dirty="0" smtClean="0"/>
              <a:t>consentito solo se pensione pari a </a:t>
            </a:r>
            <a:r>
              <a:rPr lang="it-IT" b="1" dirty="0" smtClean="0"/>
              <a:t>1,5 volte dell’assegno sociale</a:t>
            </a:r>
            <a:r>
              <a:rPr lang="it-IT" dirty="0" smtClean="0"/>
              <a:t> (448 €, 2018 </a:t>
            </a:r>
            <a:r>
              <a:rPr lang="it-IT" dirty="0" smtClean="0">
                <a:sym typeface="Wingdings"/>
              </a:rPr>
              <a:t> 672, sennò aspettare 4 anni</a:t>
            </a:r>
            <a:r>
              <a:rPr lang="it-IT" dirty="0" smtClean="0"/>
              <a:t>)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01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Riforma Fornero (2011): Pensione </a:t>
            </a:r>
            <a:r>
              <a:rPr lang="it-IT" sz="4000" b="1" dirty="0" smtClean="0"/>
              <a:t>di Anzianità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ABOLITE</a:t>
            </a: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Pensione anticipata </a:t>
            </a:r>
            <a:r>
              <a:rPr lang="it-IT" dirty="0" smtClean="0">
                <a:sym typeface="Wingdings"/>
              </a:rPr>
              <a:t>a </a:t>
            </a:r>
            <a:r>
              <a:rPr lang="it-IT" b="1" dirty="0" smtClean="0">
                <a:sym typeface="Wingdings"/>
              </a:rPr>
              <a:t>3 anni </a:t>
            </a:r>
            <a:r>
              <a:rPr lang="it-IT" dirty="0" smtClean="0">
                <a:sym typeface="Wingdings"/>
              </a:rPr>
              <a:t>prima età pensionabile (varia) </a:t>
            </a:r>
            <a:r>
              <a:rPr lang="it-IT" b="1" dirty="0" smtClean="0">
                <a:sym typeface="Wingdings"/>
              </a:rPr>
              <a:t>ma</a:t>
            </a:r>
            <a:r>
              <a:rPr lang="is-IS" dirty="0" smtClean="0">
                <a:sym typeface="Wingdings"/>
              </a:rPr>
              <a:t>…</a:t>
            </a:r>
          </a:p>
          <a:p>
            <a:pPr>
              <a:buFont typeface="Wingdings" charset="2"/>
              <a:buChar char="§"/>
            </a:pPr>
            <a:r>
              <a:rPr lang="is-IS" dirty="0" smtClean="0">
                <a:sym typeface="Wingdings"/>
              </a:rPr>
              <a:t> SOLO per chi </a:t>
            </a:r>
            <a:r>
              <a:rPr lang="is-IS" b="1" u="sng" dirty="0" smtClean="0">
                <a:sym typeface="Wingdings"/>
              </a:rPr>
              <a:t>completamente sotto il regime contributivo</a:t>
            </a:r>
            <a:r>
              <a:rPr lang="it-IT" b="1" u="sng" dirty="0" smtClean="0"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(chi è entrato a lavorare dal 1/1/1996) + ammontare pensione pari a </a:t>
            </a:r>
            <a:r>
              <a:rPr lang="it-IT" b="1" u="sng" dirty="0" smtClean="0">
                <a:sym typeface="Wingdings"/>
              </a:rPr>
              <a:t>2,5 volte assegno sociale</a:t>
            </a:r>
          </a:p>
          <a:p>
            <a:pPr algn="ctr"/>
            <a:r>
              <a:rPr lang="it-IT" dirty="0" smtClean="0">
                <a:sym typeface="Wingdings"/>
              </a:rPr>
              <a:t>O</a:t>
            </a:r>
          </a:p>
          <a:p>
            <a:pPr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 Per i pro-rata: </a:t>
            </a:r>
            <a:r>
              <a:rPr lang="it-IT" b="1" dirty="0" smtClean="0"/>
              <a:t>42 </a:t>
            </a:r>
            <a:r>
              <a:rPr lang="it-IT" b="1" dirty="0"/>
              <a:t>anni e </a:t>
            </a:r>
            <a:r>
              <a:rPr lang="it-IT" b="1" dirty="0" smtClean="0"/>
              <a:t>10 </a:t>
            </a:r>
            <a:r>
              <a:rPr lang="it-IT" b="1" dirty="0"/>
              <a:t>mesi </a:t>
            </a:r>
            <a:r>
              <a:rPr lang="it-IT" dirty="0"/>
              <a:t>di contributi per gli </a:t>
            </a:r>
            <a:r>
              <a:rPr lang="it-IT" i="1" dirty="0"/>
              <a:t>uomini</a:t>
            </a:r>
            <a:r>
              <a:rPr lang="it-IT" dirty="0"/>
              <a:t> e </a:t>
            </a:r>
            <a:r>
              <a:rPr lang="it-IT" b="1" dirty="0" smtClean="0"/>
              <a:t>41 </a:t>
            </a:r>
            <a:r>
              <a:rPr lang="it-IT" b="1" dirty="0"/>
              <a:t>anni e </a:t>
            </a:r>
            <a:r>
              <a:rPr lang="it-IT" b="1" dirty="0" smtClean="0"/>
              <a:t>10 </a:t>
            </a:r>
            <a:r>
              <a:rPr lang="it-IT" b="1" dirty="0"/>
              <a:t>mesi </a:t>
            </a:r>
            <a:r>
              <a:rPr lang="it-IT" dirty="0"/>
              <a:t>di contributi per </a:t>
            </a:r>
            <a:r>
              <a:rPr lang="it-IT" i="1" dirty="0"/>
              <a:t>donne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u="sng" dirty="0" smtClean="0"/>
              <a:t>varia a seconda dell’ aspettativa di vita</a:t>
            </a:r>
            <a:r>
              <a:rPr lang="it-IT" dirty="0" smtClean="0"/>
              <a:t>)</a:t>
            </a:r>
          </a:p>
          <a:p>
            <a:r>
              <a:rPr lang="it-IT" dirty="0" smtClean="0"/>
              <a:t>Se </a:t>
            </a:r>
            <a:r>
              <a:rPr lang="it-IT" i="1" dirty="0" smtClean="0"/>
              <a:t>prima dei 62 </a:t>
            </a:r>
            <a:r>
              <a:rPr lang="it-IT" dirty="0" smtClean="0"/>
              <a:t>anni d’età </a:t>
            </a:r>
            <a:r>
              <a:rPr lang="it-IT" dirty="0" smtClean="0">
                <a:sym typeface="Wingdings"/>
              </a:rPr>
              <a:t> </a:t>
            </a:r>
            <a:r>
              <a:rPr lang="it-IT" u="sng" dirty="0" smtClean="0">
                <a:sym typeface="Wingdings"/>
              </a:rPr>
              <a:t>riduzione della prestazione</a:t>
            </a:r>
          </a:p>
          <a:p>
            <a:r>
              <a:rPr lang="it-IT" i="1" u="sng" dirty="0" smtClean="0">
                <a:sym typeface="Wingdings"/>
              </a:rPr>
              <a:t>Tecnicamente:</a:t>
            </a:r>
            <a:r>
              <a:rPr lang="it-IT" u="sng" dirty="0" smtClean="0">
                <a:sym typeface="Wingdings"/>
              </a:rPr>
              <a:t> qualche elemento di </a:t>
            </a:r>
            <a:r>
              <a:rPr lang="it-IT" i="1" u="sng" dirty="0" smtClean="0">
                <a:sym typeface="Wingdings"/>
              </a:rPr>
              <a:t>flessibilità </a:t>
            </a:r>
            <a:r>
              <a:rPr lang="it-IT" u="sng" dirty="0" smtClean="0">
                <a:sym typeface="Wingdings"/>
              </a:rPr>
              <a:t>nell’età di pensionamento. </a:t>
            </a:r>
            <a:r>
              <a:rPr lang="it-IT" b="1" u="sng" dirty="0">
                <a:sym typeface="Wingdings"/>
              </a:rPr>
              <a:t>D</a:t>
            </a:r>
            <a:r>
              <a:rPr lang="it-IT" b="1" u="sng" dirty="0" smtClean="0">
                <a:sym typeface="Wingdings"/>
              </a:rPr>
              <a:t>e facto: NO</a:t>
            </a:r>
            <a:endParaRPr lang="it-IT" b="1" u="sng" dirty="0"/>
          </a:p>
          <a:p>
            <a:endParaRPr lang="is-IS" u="sng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75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Riforma Fornero (2011</a:t>
            </a:r>
            <a:r>
              <a:rPr lang="it-IT" sz="4000" b="1" dirty="0" smtClean="0"/>
              <a:t>): Sistema Contributivo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u="sng" dirty="0" smtClean="0">
              <a:solidFill>
                <a:srgbClr val="FF0000"/>
              </a:solidFill>
            </a:endParaRPr>
          </a:p>
          <a:p>
            <a:pPr algn="ctr"/>
            <a:r>
              <a:rPr lang="it-IT" u="sng" dirty="0" smtClean="0">
                <a:solidFill>
                  <a:srgbClr val="FF0000"/>
                </a:solidFill>
              </a:rPr>
              <a:t>Accelerazione entrata in vigore del sistema contributivo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Applicato </a:t>
            </a:r>
            <a:r>
              <a:rPr lang="it-IT" b="1" dirty="0" smtClean="0"/>
              <a:t>a tutti </a:t>
            </a:r>
            <a:r>
              <a:rPr lang="it-IT" dirty="0" smtClean="0"/>
              <a:t>per la </a:t>
            </a:r>
            <a:r>
              <a:rPr lang="it-IT" i="1" dirty="0" smtClean="0"/>
              <a:t>parte residuale </a:t>
            </a:r>
            <a:r>
              <a:rPr lang="it-IT" dirty="0" smtClean="0"/>
              <a:t>dei contributi versati a partire dal 1/1/2012!</a:t>
            </a:r>
          </a:p>
          <a:p>
            <a:pPr algn="ctr"/>
            <a:r>
              <a:rPr lang="it-IT" b="1" dirty="0" smtClean="0"/>
              <a:t>ANCHE A CHI ≥ 18 anni di contributi al 31/12/1995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Riforma Fornero: gli “</a:t>
            </a:r>
            <a:r>
              <a:rPr lang="it-IT" sz="4000" b="1" dirty="0" err="1" smtClean="0"/>
              <a:t>Esodati</a:t>
            </a:r>
            <a:r>
              <a:rPr lang="it-IT" sz="4000" b="1" dirty="0" smtClean="0"/>
              <a:t>”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Chi sono </a:t>
            </a:r>
            <a:r>
              <a:rPr lang="it-IT" dirty="0" smtClean="0">
                <a:sym typeface="Wingdings"/>
              </a:rPr>
              <a:t> lavoratori che hanno </a:t>
            </a:r>
            <a:r>
              <a:rPr lang="it-IT" u="sng" dirty="0" smtClean="0">
                <a:sym typeface="Wingdings"/>
              </a:rPr>
              <a:t>interrotto rapporto di lavoro volontariamente </a:t>
            </a:r>
            <a:r>
              <a:rPr lang="it-IT" dirty="0" smtClean="0">
                <a:sym typeface="Wingdings"/>
              </a:rPr>
              <a:t>per effetti di accordi di ristrutturazione/crisi aziendale, </a:t>
            </a:r>
            <a:r>
              <a:rPr lang="it-IT" b="1" u="sng" dirty="0" smtClean="0">
                <a:sym typeface="Wingdings"/>
              </a:rPr>
              <a:t>vicini alla pensione </a:t>
            </a:r>
          </a:p>
          <a:p>
            <a:endParaRPr lang="it-IT" dirty="0" smtClean="0">
              <a:sym typeface="Wingdings"/>
            </a:endParaRPr>
          </a:p>
          <a:p>
            <a:r>
              <a:rPr lang="it-IT" b="1" dirty="0" smtClean="0">
                <a:sym typeface="Wingdings"/>
              </a:rPr>
              <a:t>2012</a:t>
            </a:r>
            <a:r>
              <a:rPr lang="it-IT" dirty="0" smtClean="0">
                <a:sym typeface="Wingdings"/>
              </a:rPr>
              <a:t> Fornero  </a:t>
            </a:r>
            <a:r>
              <a:rPr lang="it-IT" u="sng" dirty="0" smtClean="0">
                <a:sym typeface="Wingdings"/>
              </a:rPr>
              <a:t>non hanno più I requisiti minimi per ottenere la pensione </a:t>
            </a:r>
            <a:r>
              <a:rPr lang="it-IT" dirty="0" smtClean="0">
                <a:sym typeface="Wingdings"/>
              </a:rPr>
              <a:t>(età minima nel 2012 per smettere di lavorare 62 anni)</a:t>
            </a:r>
          </a:p>
          <a:p>
            <a:endParaRPr lang="it-IT" dirty="0" smtClean="0">
              <a:sym typeface="Wingdings"/>
            </a:endParaRPr>
          </a:p>
          <a:p>
            <a:pPr algn="ctr"/>
            <a:r>
              <a:rPr lang="it-IT" b="1" dirty="0" smtClean="0">
                <a:sym typeface="Wingdings"/>
              </a:rPr>
              <a:t>Senza stipendio, incentivi in via di esaurimento o insufficienti </a:t>
            </a:r>
          </a:p>
          <a:p>
            <a:r>
              <a:rPr lang="it-IT" b="1" dirty="0" smtClean="0">
                <a:sym typeface="Wingdings"/>
              </a:rPr>
              <a:t>Quanti sono</a:t>
            </a:r>
            <a:r>
              <a:rPr lang="it-IT" dirty="0" smtClean="0">
                <a:sym typeface="Wingdings"/>
              </a:rPr>
              <a:t>: circa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350.000  </a:t>
            </a:r>
            <a:r>
              <a:rPr lang="it-IT" dirty="0" smtClean="0">
                <a:sym typeface="Wingdings"/>
              </a:rPr>
              <a:t>(</a:t>
            </a:r>
            <a:r>
              <a:rPr lang="it-IT" u="sng" dirty="0" smtClean="0">
                <a:solidFill>
                  <a:srgbClr val="FF0000"/>
                </a:solidFill>
                <a:sym typeface="Wingdings"/>
              </a:rPr>
              <a:t>gruppo molto eterogeneo</a:t>
            </a:r>
            <a:r>
              <a:rPr lang="it-IT" dirty="0" smtClean="0">
                <a:sym typeface="Wingdings"/>
              </a:rPr>
              <a:t>)</a:t>
            </a: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8 clausole di salvaguardia </a:t>
            </a: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1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PRO/CONTRA:</a:t>
            </a:r>
            <a:br>
              <a:rPr lang="it-IT" sz="4000" dirty="0" smtClean="0"/>
            </a:br>
            <a:r>
              <a:rPr lang="it-IT" sz="4000" dirty="0" smtClean="0"/>
              <a:t>DINI-FORNERO (contributivo)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sz="3200" dirty="0" smtClean="0"/>
          </a:p>
          <a:p>
            <a:pPr algn="ctr"/>
            <a:endParaRPr lang="it-IT" sz="3200" dirty="0"/>
          </a:p>
          <a:p>
            <a:pPr algn="ctr"/>
            <a:r>
              <a:rPr lang="it-IT" sz="3200" u="sng" dirty="0" smtClean="0">
                <a:solidFill>
                  <a:srgbClr val="FF0000"/>
                </a:solidFill>
              </a:rPr>
              <a:t>Sostenibilità </a:t>
            </a:r>
            <a:r>
              <a:rPr lang="it-IT" sz="3200" i="1" u="sng" dirty="0" smtClean="0">
                <a:solidFill>
                  <a:srgbClr val="FF0000"/>
                </a:solidFill>
              </a:rPr>
              <a:t>vs.</a:t>
            </a:r>
            <a:r>
              <a:rPr lang="it-IT" sz="3200" u="sng" dirty="0" smtClean="0">
                <a:solidFill>
                  <a:srgbClr val="FF0000"/>
                </a:solidFill>
              </a:rPr>
              <a:t> adeguatezza (?)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PRO/CONTRA contributivo: sostenibilità</a:t>
            </a:r>
            <a:endParaRPr lang="en-US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Riforma Dini</a:t>
            </a:r>
            <a:r>
              <a:rPr lang="it-IT" dirty="0" smtClean="0"/>
              <a:t>: </a:t>
            </a:r>
          </a:p>
          <a:p>
            <a:pPr>
              <a:buFont typeface="Wingdings" charset="2"/>
              <a:buChar char="§"/>
            </a:pPr>
            <a:r>
              <a:rPr lang="it-IT" b="1" dirty="0" smtClean="0"/>
              <a:t> Spesa aumenta </a:t>
            </a:r>
            <a:r>
              <a:rPr lang="it-IT" dirty="0" smtClean="0"/>
              <a:t>fino alla riforma Fornero (</a:t>
            </a:r>
            <a:r>
              <a:rPr lang="it-IT" dirty="0" smtClean="0">
                <a:solidFill>
                  <a:srgbClr val="FF0000"/>
                </a:solidFill>
              </a:rPr>
              <a:t>effetti ibernati a causa del lungo </a:t>
            </a:r>
            <a:r>
              <a:rPr lang="it-IT" dirty="0" err="1" smtClean="0">
                <a:solidFill>
                  <a:srgbClr val="FF0000"/>
                </a:solidFill>
              </a:rPr>
              <a:t>phase</a:t>
            </a:r>
            <a:r>
              <a:rPr lang="it-IT" dirty="0" smtClean="0">
                <a:solidFill>
                  <a:srgbClr val="FF0000"/>
                </a:solidFill>
              </a:rPr>
              <a:t>-in</a:t>
            </a:r>
            <a:r>
              <a:rPr lang="it-IT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 </a:t>
            </a:r>
            <a:r>
              <a:rPr lang="it-IT" b="1" dirty="0" smtClean="0"/>
              <a:t>Non</a:t>
            </a:r>
            <a:r>
              <a:rPr lang="it-IT" dirty="0" smtClean="0"/>
              <a:t> contrasta la </a:t>
            </a:r>
            <a:r>
              <a:rPr lang="it-IT" i="1" dirty="0" smtClean="0"/>
              <a:t>povertà</a:t>
            </a:r>
            <a:r>
              <a:rPr lang="it-IT" dirty="0" smtClean="0"/>
              <a:t> tra gli anziani</a:t>
            </a:r>
          </a:p>
          <a:p>
            <a:endParaRPr lang="it-IT" dirty="0" smtClean="0"/>
          </a:p>
          <a:p>
            <a:pPr algn="ctr"/>
            <a:r>
              <a:rPr lang="it-IT" b="1" dirty="0" smtClean="0"/>
              <a:t>Contributivo una volta a regime (Fornero)</a:t>
            </a:r>
            <a:r>
              <a:rPr lang="it-IT" dirty="0" smtClean="0"/>
              <a:t>: </a:t>
            </a:r>
            <a:r>
              <a:rPr lang="it-IT" u="sng" dirty="0" smtClean="0">
                <a:solidFill>
                  <a:srgbClr val="FF0000"/>
                </a:solidFill>
              </a:rPr>
              <a:t>sostenibile</a:t>
            </a:r>
            <a:r>
              <a:rPr lang="it-IT" dirty="0" smtClean="0"/>
              <a:t> </a:t>
            </a:r>
            <a:endParaRPr lang="it-IT" dirty="0"/>
          </a:p>
          <a:p>
            <a:pPr algn="ctr"/>
            <a:r>
              <a:rPr lang="it-IT" b="1" u="sng" dirty="0" smtClean="0"/>
              <a:t>Neutralità </a:t>
            </a:r>
            <a:r>
              <a:rPr lang="it-IT" b="1" u="sng" dirty="0" smtClean="0"/>
              <a:t>attuariale: </a:t>
            </a:r>
            <a:r>
              <a:rPr lang="it-IT" dirty="0" smtClean="0"/>
              <a:t>stesso tasso di rendimento per tutti </a:t>
            </a:r>
            <a:r>
              <a:rPr lang="it-IT" dirty="0"/>
              <a:t>i</a:t>
            </a:r>
            <a:r>
              <a:rPr lang="it-IT" dirty="0" smtClean="0"/>
              <a:t> lavoratori. </a:t>
            </a:r>
          </a:p>
          <a:p>
            <a:endParaRPr lang="it-IT" dirty="0" smtClean="0"/>
          </a:p>
          <a:p>
            <a:pPr algn="ctr"/>
            <a:r>
              <a:rPr lang="it-IT" dirty="0" smtClean="0"/>
              <a:t>Prestazione dipende da </a:t>
            </a:r>
            <a:r>
              <a:rPr lang="it-IT" b="1" u="sng" dirty="0" smtClean="0"/>
              <a:t>successo della carriera lavorativa</a:t>
            </a:r>
            <a:r>
              <a:rPr lang="it-IT" dirty="0" smtClean="0"/>
              <a:t>: </a:t>
            </a:r>
            <a:endParaRPr lang="it-IT" dirty="0"/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Pensione come specchio delle carriere sul mercato del lavoro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92" y="1475232"/>
            <a:ext cx="11372595" cy="371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5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PRO/CONTRA contributivo: </a:t>
            </a:r>
            <a:r>
              <a:rPr lang="it-IT" b="1" dirty="0" smtClean="0"/>
              <a:t>adeguatezza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u="sng" dirty="0" smtClean="0">
                <a:solidFill>
                  <a:srgbClr val="FF0000"/>
                </a:solidFill>
              </a:rPr>
              <a:t>ADEGUATEZZA: PROBLEMATICO</a:t>
            </a:r>
          </a:p>
          <a:p>
            <a:pPr algn="ctr"/>
            <a:endParaRPr lang="it-IT" u="sng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Sistema si basa su carriere lavorative </a:t>
            </a:r>
            <a:r>
              <a:rPr lang="it-IT" i="1" dirty="0" smtClean="0"/>
              <a:t>continuative</a:t>
            </a:r>
            <a:r>
              <a:rPr lang="it-IT" dirty="0" smtClean="0"/>
              <a:t> con </a:t>
            </a:r>
            <a:r>
              <a:rPr lang="it-IT" i="1" dirty="0" smtClean="0"/>
              <a:t>salari adeguati </a:t>
            </a:r>
            <a:r>
              <a:rPr lang="it-IT" dirty="0" smtClean="0"/>
              <a:t>(da subito) + aliquota contributiva ”piena” </a:t>
            </a:r>
            <a:r>
              <a:rPr lang="it-IT" dirty="0" smtClean="0">
                <a:sym typeface="Wingdings"/>
              </a:rPr>
              <a:t> </a:t>
            </a:r>
            <a:r>
              <a:rPr lang="it-IT" u="sng" dirty="0" smtClean="0">
                <a:sym typeface="Wingdings"/>
              </a:rPr>
              <a:t>pensioni adeguate</a:t>
            </a:r>
            <a:r>
              <a:rPr lang="it-IT" dirty="0" smtClean="0">
                <a:sym typeface="Wingdings"/>
              </a:rPr>
              <a:t>!</a:t>
            </a:r>
            <a:endParaRPr lang="it-IT" dirty="0" smtClean="0"/>
          </a:p>
          <a:p>
            <a:pPr algn="ctr"/>
            <a:r>
              <a:rPr lang="it-IT" b="1" dirty="0" smtClean="0"/>
              <a:t>MA:</a:t>
            </a:r>
          </a:p>
          <a:p>
            <a:r>
              <a:rPr lang="it-IT" b="1" dirty="0" smtClean="0"/>
              <a:t> </a:t>
            </a:r>
            <a:r>
              <a:rPr lang="it-IT" b="1" u="sng" dirty="0" smtClean="0"/>
              <a:t>Mercato del lavoro profondamento cambiato</a:t>
            </a:r>
            <a:r>
              <a:rPr lang="it-IT" dirty="0" smtClean="0"/>
              <a:t>! </a:t>
            </a:r>
          </a:p>
          <a:p>
            <a:r>
              <a:rPr lang="it-IT" i="1" dirty="0" err="1"/>
              <a:t>A</a:t>
            </a:r>
            <a:r>
              <a:rPr lang="it-IT" i="1" dirty="0" err="1" smtClean="0"/>
              <a:t>ticipi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 </a:t>
            </a:r>
            <a:r>
              <a:rPr lang="it-IT" u="sng" dirty="0" smtClean="0">
                <a:sym typeface="Wingdings"/>
              </a:rPr>
              <a:t>Aliquote e Salari bassi, carriere discontinue</a:t>
            </a:r>
            <a:r>
              <a:rPr lang="it-IT" dirty="0" smtClean="0">
                <a:sym typeface="Wingdings"/>
              </a:rPr>
              <a:t>: </a:t>
            </a:r>
            <a:r>
              <a:rPr lang="it-IT" b="1" dirty="0" smtClean="0">
                <a:sym typeface="Wingdings"/>
              </a:rPr>
              <a:t>quali pensioni per I giovani?</a:t>
            </a:r>
          </a:p>
          <a:p>
            <a:endParaRPr lang="it-IT" b="1" dirty="0" smtClean="0">
              <a:sym typeface="Wingdings"/>
            </a:endParaRPr>
          </a:p>
          <a:p>
            <a:r>
              <a:rPr lang="it-IT" dirty="0" smtClean="0">
                <a:sym typeface="Wingdings"/>
              </a:rPr>
              <a:t>Regole del </a:t>
            </a:r>
            <a:r>
              <a:rPr lang="it-IT" b="1" dirty="0" smtClean="0">
                <a:sym typeface="Wingdings"/>
              </a:rPr>
              <a:t>contributivo “puro” </a:t>
            </a:r>
            <a:r>
              <a:rPr lang="it-IT" dirty="0" smtClean="0">
                <a:sym typeface="Wingdings"/>
              </a:rPr>
              <a:t>in un contesto </a:t>
            </a:r>
            <a:r>
              <a:rPr lang="it-IT" b="1" dirty="0" smtClean="0">
                <a:sym typeface="Wingdings"/>
              </a:rPr>
              <a:t>di bassa crescita</a:t>
            </a:r>
            <a:r>
              <a:rPr lang="it-IT" dirty="0" smtClean="0">
                <a:sym typeface="Wingdings"/>
              </a:rPr>
              <a:t>, </a:t>
            </a:r>
            <a:r>
              <a:rPr lang="it-IT" b="1" dirty="0" smtClean="0">
                <a:sym typeface="Wingdings"/>
              </a:rPr>
              <a:t>invecchiamento della popolazione </a:t>
            </a:r>
            <a:r>
              <a:rPr lang="it-IT" dirty="0" smtClean="0">
                <a:sym typeface="Wingdings"/>
              </a:rPr>
              <a:t>e </a:t>
            </a:r>
            <a:r>
              <a:rPr lang="it-IT" b="1" dirty="0" smtClean="0">
                <a:sym typeface="Wingdings"/>
              </a:rPr>
              <a:t>cambiamento strutturale del mercato del lavoro </a:t>
            </a:r>
            <a:r>
              <a:rPr lang="it-IT" dirty="0" smtClean="0">
                <a:sym typeface="Wingdings"/>
              </a:rPr>
              <a:t>risultano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problematiche</a:t>
            </a:r>
            <a:endParaRPr lang="it-IT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08481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PRO/CONTRA contributivo: adeguatezza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b="1" u="sng" dirty="0">
                <a:solidFill>
                  <a:srgbClr val="FF0000"/>
                </a:solidFill>
              </a:rPr>
              <a:t>neutralità attuariale ≠ giustizia distributiva</a:t>
            </a:r>
          </a:p>
          <a:p>
            <a:endParaRPr lang="en-US" dirty="0" smtClean="0"/>
          </a:p>
          <a:p>
            <a:r>
              <a:rPr lang="it-IT" b="1" u="sng" dirty="0" smtClean="0"/>
              <a:t>Aspettative di vita non sono uguali per tutti</a:t>
            </a:r>
            <a:r>
              <a:rPr lang="it-IT" dirty="0" smtClean="0"/>
              <a:t>: alcuni lavoratori (classi sociali) più svantaggiati</a:t>
            </a:r>
          </a:p>
          <a:p>
            <a:pPr algn="ctr"/>
            <a:r>
              <a:rPr lang="it-IT" u="sng" dirty="0" smtClean="0"/>
              <a:t>≠aspettative di vita tra classe operaia e borghesia </a:t>
            </a:r>
          </a:p>
          <a:p>
            <a:endParaRPr lang="it-IT" dirty="0" smtClean="0"/>
          </a:p>
          <a:p>
            <a:r>
              <a:rPr lang="it-IT" b="1" u="sng" dirty="0" smtClean="0"/>
              <a:t>Giovani rischiano di andare in pensione con poco più dell’assegno sociale </a:t>
            </a:r>
          </a:p>
          <a:p>
            <a:endParaRPr lang="it-IT" b="1" u="sng" dirty="0"/>
          </a:p>
          <a:p>
            <a:r>
              <a:rPr lang="it-IT" b="1" dirty="0" smtClean="0"/>
              <a:t>“</a:t>
            </a:r>
            <a:r>
              <a:rPr lang="it-IT" dirty="0"/>
              <a:t>E’ stata fatta </a:t>
            </a:r>
            <a:r>
              <a:rPr lang="it-IT" i="1" dirty="0"/>
              <a:t>una riforma </a:t>
            </a:r>
            <a:r>
              <a:rPr lang="it-IT" i="1" dirty="0" smtClean="0"/>
              <a:t>fordista </a:t>
            </a:r>
            <a:r>
              <a:rPr lang="it-IT" dirty="0" smtClean="0"/>
              <a:t>[Dini] </a:t>
            </a:r>
            <a:r>
              <a:rPr lang="it-IT" i="1" dirty="0"/>
              <a:t>mentre il mercato del lavoro cambiava in tutt’altro senso.</a:t>
            </a:r>
            <a:r>
              <a:rPr lang="it-IT" dirty="0"/>
              <a:t> </a:t>
            </a:r>
            <a:r>
              <a:rPr lang="it-IT" dirty="0" err="1"/>
              <a:t>Gia</a:t>
            </a:r>
            <a:r>
              <a:rPr lang="it-IT" dirty="0"/>
              <a:t>̀ allora si sapeva che una quota di persone </a:t>
            </a:r>
            <a:r>
              <a:rPr lang="it-IT" i="1" u="sng" dirty="0"/>
              <a:t>non avrebbero mai maturato la storia contributiva per avere una pensione </a:t>
            </a:r>
            <a:r>
              <a:rPr lang="it-IT" i="1" u="sng" dirty="0" smtClean="0"/>
              <a:t>decente</a:t>
            </a:r>
            <a:r>
              <a:rPr lang="it-IT" dirty="0" smtClean="0"/>
              <a:t>” </a:t>
            </a:r>
            <a:r>
              <a:rPr lang="it-IT" u="sng" dirty="0" smtClean="0"/>
              <a:t>Chiara Saraceno</a:t>
            </a:r>
            <a:endParaRPr lang="it-IT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1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Smantellare o correggere?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CORRETTIVI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permettere di </a:t>
            </a:r>
            <a:r>
              <a:rPr lang="it-IT" i="1" dirty="0" smtClean="0"/>
              <a:t>uscire prima alle categorie svantaggiate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 </a:t>
            </a:r>
            <a:r>
              <a:rPr lang="it-IT" i="1" dirty="0" smtClean="0"/>
              <a:t>aumento</a:t>
            </a:r>
            <a:r>
              <a:rPr lang="it-IT" dirty="0" smtClean="0"/>
              <a:t> beneficio pensionistico </a:t>
            </a:r>
            <a:r>
              <a:rPr lang="it-IT" i="1" dirty="0" smtClean="0"/>
              <a:t>proporzionale alla diminuzione </a:t>
            </a:r>
            <a:r>
              <a:rPr lang="it-IT" dirty="0" smtClean="0"/>
              <a:t>dell’aspettativa di vita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 </a:t>
            </a:r>
            <a:r>
              <a:rPr lang="it-IT" b="1" u="sng" dirty="0" smtClean="0"/>
              <a:t>aumento contributi figurativi </a:t>
            </a:r>
            <a:r>
              <a:rPr lang="it-IT" dirty="0" smtClean="0"/>
              <a:t>(Svezia: periodo di studio, cura dei figli)</a:t>
            </a:r>
          </a:p>
          <a:p>
            <a:pPr>
              <a:buFont typeface="Wingdings" charset="2"/>
              <a:buChar char="§"/>
            </a:pPr>
            <a:r>
              <a:rPr lang="it-IT" dirty="0"/>
              <a:t> </a:t>
            </a:r>
            <a:r>
              <a:rPr lang="it-IT" i="1" u="sng" dirty="0" smtClean="0"/>
              <a:t>previdenza integrativa </a:t>
            </a:r>
            <a:r>
              <a:rPr lang="it-IT" dirty="0" smtClean="0"/>
              <a:t>(2 e 3 pilastro)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 </a:t>
            </a:r>
            <a:r>
              <a:rPr lang="it-IT" b="1" dirty="0" smtClean="0"/>
              <a:t>pensione minima di base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3009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TO RECAP: </a:t>
            </a:r>
            <a:br>
              <a:rPr lang="it-IT" sz="4000" b="1" dirty="0" smtClean="0"/>
            </a:br>
            <a:r>
              <a:rPr lang="it-IT" sz="4000" b="1" dirty="0" smtClean="0"/>
              <a:t>Studio della politica pensionistica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Finanziamento</a:t>
            </a:r>
            <a:r>
              <a:rPr lang="it-IT" dirty="0" smtClean="0"/>
              <a:t>: Finanziamento </a:t>
            </a:r>
            <a:r>
              <a:rPr lang="it-IT" i="1" dirty="0" smtClean="0"/>
              <a:t>fiscale</a:t>
            </a:r>
            <a:r>
              <a:rPr lang="it-IT" dirty="0" smtClean="0"/>
              <a:t> </a:t>
            </a:r>
            <a:r>
              <a:rPr lang="it-IT" i="1" dirty="0" smtClean="0"/>
              <a:t>vs. </a:t>
            </a:r>
            <a:r>
              <a:rPr lang="it-IT" dirty="0" smtClean="0"/>
              <a:t>finanziamento </a:t>
            </a:r>
            <a:r>
              <a:rPr lang="it-IT" i="1" dirty="0" smtClean="0"/>
              <a:t>contributivo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Gestione delle Risorse</a:t>
            </a:r>
            <a:r>
              <a:rPr lang="it-IT" dirty="0" smtClean="0"/>
              <a:t>: </a:t>
            </a:r>
            <a:r>
              <a:rPr lang="it-IT" b="1" u="sng" dirty="0" smtClean="0"/>
              <a:t>Capitalizzazione</a:t>
            </a:r>
            <a:r>
              <a:rPr lang="it-IT" dirty="0" smtClean="0"/>
              <a:t> (</a:t>
            </a:r>
            <a:r>
              <a:rPr lang="it-IT" i="1" dirty="0" smtClean="0"/>
              <a:t>full </a:t>
            </a:r>
            <a:r>
              <a:rPr lang="it-IT" i="1" dirty="0" err="1" smtClean="0"/>
              <a:t>funded</a:t>
            </a:r>
            <a:r>
              <a:rPr lang="it-IT" dirty="0" smtClean="0"/>
              <a:t>) </a:t>
            </a:r>
            <a:r>
              <a:rPr lang="it-IT" i="1" dirty="0" smtClean="0"/>
              <a:t>vs</a:t>
            </a:r>
            <a:r>
              <a:rPr lang="it-IT" b="1" dirty="0" smtClean="0"/>
              <a:t>. </a:t>
            </a:r>
            <a:r>
              <a:rPr lang="it-IT" b="1" u="sng" dirty="0" smtClean="0"/>
              <a:t>sistema a ripartizione </a:t>
            </a:r>
            <a:r>
              <a:rPr lang="it-IT" dirty="0" smtClean="0"/>
              <a:t>(</a:t>
            </a:r>
            <a:r>
              <a:rPr lang="it-IT" i="1" dirty="0" smtClean="0"/>
              <a:t>PAYGO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Calcolo delle prestazioni</a:t>
            </a:r>
            <a:r>
              <a:rPr lang="it-IT" dirty="0" smtClean="0"/>
              <a:t>: </a:t>
            </a:r>
            <a:r>
              <a:rPr lang="it-IT" i="1" u="sng" dirty="0" smtClean="0"/>
              <a:t>Somma fissa  </a:t>
            </a:r>
            <a:r>
              <a:rPr lang="it-IT" i="1" dirty="0" smtClean="0"/>
              <a:t>vs</a:t>
            </a:r>
            <a:r>
              <a:rPr lang="it-IT" dirty="0" smtClean="0"/>
              <a:t>. </a:t>
            </a:r>
            <a:r>
              <a:rPr lang="it-IT" b="1" u="sng" dirty="0" smtClean="0"/>
              <a:t>sistema retributivo </a:t>
            </a:r>
            <a:r>
              <a:rPr lang="it-IT" i="1" dirty="0" smtClean="0"/>
              <a:t>vs</a:t>
            </a:r>
            <a:r>
              <a:rPr lang="it-IT" dirty="0" smtClean="0"/>
              <a:t>. </a:t>
            </a:r>
            <a:r>
              <a:rPr lang="it-IT" b="1" u="sng" dirty="0" smtClean="0"/>
              <a:t>sistema contributivo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RENZI/POLETTI: </a:t>
            </a:r>
            <a:r>
              <a:rPr lang="it-IT" sz="4000" b="1" i="1" dirty="0" smtClean="0"/>
              <a:t>APE Finanziaria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</a:p>
          <a:p>
            <a:r>
              <a:rPr lang="it-IT" b="1" dirty="0" smtClean="0"/>
              <a:t>APE  FINANZIARIA </a:t>
            </a:r>
            <a:r>
              <a:rPr lang="it-IT" dirty="0" smtClean="0"/>
              <a:t>: </a:t>
            </a:r>
            <a:r>
              <a:rPr lang="it-IT" i="1" u="sng" dirty="0" smtClean="0"/>
              <a:t>reddito ponte</a:t>
            </a:r>
          </a:p>
          <a:p>
            <a:r>
              <a:rPr lang="it-IT" b="1" u="sng" dirty="0" smtClean="0"/>
              <a:t>Criteri di accesso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smtClean="0"/>
              <a:t>Minimo </a:t>
            </a:r>
            <a:r>
              <a:rPr lang="it-IT" b="1" dirty="0" smtClean="0"/>
              <a:t>20 anni di contributi </a:t>
            </a:r>
            <a:r>
              <a:rPr lang="it-IT" dirty="0" smtClean="0"/>
              <a:t>+ </a:t>
            </a:r>
            <a:r>
              <a:rPr lang="it-IT" b="1" u="sng" dirty="0" smtClean="0"/>
              <a:t>63 anni di età. </a:t>
            </a:r>
          </a:p>
          <a:p>
            <a:r>
              <a:rPr lang="it-IT" b="1" dirty="0" smtClean="0"/>
              <a:t>Indennità</a:t>
            </a:r>
            <a:r>
              <a:rPr lang="it-IT" dirty="0" smtClean="0"/>
              <a:t>: </a:t>
            </a:r>
            <a:r>
              <a:rPr lang="it-IT" i="1" dirty="0" smtClean="0"/>
              <a:t>3 anni e 7 mesi di </a:t>
            </a:r>
            <a:r>
              <a:rPr lang="it-IT" i="1" dirty="0" smtClean="0"/>
              <a:t>anticipo rispetto all’età pensionabile (66 e 7 mesi)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rgbClr val="FF0000"/>
                </a:solidFill>
              </a:rPr>
              <a:t>PRESTITO</a:t>
            </a:r>
            <a:r>
              <a:rPr lang="it-IT" dirty="0" smtClean="0"/>
              <a:t> fino all’età pensionabile che il pensionato restituirà ad una </a:t>
            </a:r>
            <a:r>
              <a:rPr lang="it-IT" i="1" dirty="0" smtClean="0"/>
              <a:t>banca </a:t>
            </a:r>
            <a:r>
              <a:rPr lang="it-IT" dirty="0" smtClean="0"/>
              <a:t>(tasso fisso 6%), </a:t>
            </a:r>
            <a:r>
              <a:rPr lang="it-IT" i="1" dirty="0" smtClean="0"/>
              <a:t>rate mensili per 20 </a:t>
            </a:r>
            <a:r>
              <a:rPr lang="it-IT" i="1" dirty="0" smtClean="0"/>
              <a:t>anni </a:t>
            </a:r>
            <a:r>
              <a:rPr lang="it-IT" dirty="0" smtClean="0"/>
              <a:t>(1,4 trattamento minimo)</a:t>
            </a:r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i="1" u="sng" dirty="0" smtClean="0"/>
              <a:t>Oneroso, utilizzo limitato (solo lavoratori più abbienti)</a:t>
            </a:r>
          </a:p>
        </p:txBody>
      </p:sp>
    </p:spTree>
    <p:extLst>
      <p:ext uri="{BB962C8B-B14F-4D97-AF65-F5344CB8AC3E}">
        <p14:creationId xmlns:p14="http://schemas.microsoft.com/office/powerpoint/2010/main" val="193101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RENZI/POLETTI: </a:t>
            </a:r>
            <a:r>
              <a:rPr lang="it-IT" sz="4000" b="1" i="1" dirty="0" smtClean="0"/>
              <a:t>APE Social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b="1" dirty="0" smtClean="0"/>
              <a:t>APE SOCIAL </a:t>
            </a:r>
            <a:r>
              <a:rPr lang="it-IT" dirty="0" smtClean="0">
                <a:sym typeface="Wingdings"/>
              </a:rPr>
              <a:t> a carico dello stato; </a:t>
            </a:r>
          </a:p>
          <a:p>
            <a:r>
              <a:rPr lang="it-IT" b="1" dirty="0" smtClean="0">
                <a:sym typeface="Wingdings"/>
              </a:rPr>
              <a:t>Criteri di accesso  </a:t>
            </a:r>
            <a:r>
              <a:rPr lang="it-IT" dirty="0" smtClean="0">
                <a:sym typeface="Wingdings"/>
              </a:rPr>
              <a:t>63 anni, indennità + </a:t>
            </a:r>
            <a:r>
              <a:rPr lang="it-IT" u="sng" dirty="0" smtClean="0">
                <a:sym typeface="Wingdings"/>
              </a:rPr>
              <a:t>30 anni di contributi</a:t>
            </a:r>
            <a:r>
              <a:rPr lang="it-IT" dirty="0" smtClean="0">
                <a:sym typeface="Wingdings"/>
              </a:rPr>
              <a:t>, max. </a:t>
            </a:r>
            <a:r>
              <a:rPr lang="it-IT" dirty="0">
                <a:sym typeface="Wingdings"/>
              </a:rPr>
              <a:t>1500 €</a:t>
            </a:r>
            <a:r>
              <a:rPr lang="it-IT" dirty="0" smtClean="0">
                <a:sym typeface="Wingdings"/>
              </a:rPr>
              <a:t>  per le categorie svantaggiate: </a:t>
            </a:r>
          </a:p>
          <a:p>
            <a:pPr algn="ctr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Disoccupati, 3 mesi senza disoccupazione</a:t>
            </a:r>
          </a:p>
          <a:p>
            <a:pPr algn="ctr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Chi assiste da almeno 6 mesi coniuge o parente con handicap grave</a:t>
            </a:r>
          </a:p>
          <a:p>
            <a:pPr algn="ctr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Invalidi al 74%</a:t>
            </a:r>
          </a:p>
          <a:p>
            <a:pPr algn="ctr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Chi ha </a:t>
            </a:r>
            <a:r>
              <a:rPr lang="it-IT" b="1" dirty="0" smtClean="0">
                <a:sym typeface="Wingdings"/>
              </a:rPr>
              <a:t>36 anni di contributi </a:t>
            </a:r>
            <a:r>
              <a:rPr lang="it-IT" dirty="0" smtClean="0">
                <a:sym typeface="Wingdings"/>
              </a:rPr>
              <a:t>e da almeno </a:t>
            </a:r>
            <a:r>
              <a:rPr lang="it-IT" b="1" dirty="0" smtClean="0">
                <a:sym typeface="Wingdings"/>
              </a:rPr>
              <a:t>6 fa mansioni gravosi </a:t>
            </a:r>
          </a:p>
          <a:p>
            <a:pPr algn="ctr">
              <a:buFont typeface="Wingdings" charset="2"/>
              <a:buChar char="§"/>
            </a:pPr>
            <a:endParaRPr lang="it-IT" dirty="0" smtClean="0">
              <a:sym typeface="Wingdings"/>
            </a:endParaRPr>
          </a:p>
          <a:p>
            <a:r>
              <a:rPr lang="it-IT" dirty="0" smtClean="0">
                <a:sym typeface="Wingdings"/>
              </a:rPr>
              <a:t>Ulteriori Agevolazioni: </a:t>
            </a:r>
            <a:r>
              <a:rPr lang="it-IT" b="1" dirty="0" smtClean="0">
                <a:sym typeface="Wingdings"/>
              </a:rPr>
              <a:t>lavoratori precoci </a:t>
            </a:r>
            <a:r>
              <a:rPr lang="it-IT" dirty="0" smtClean="0">
                <a:sym typeface="Wingdings"/>
              </a:rPr>
              <a:t>(12 mesi di contributi prima dei 19 anni e sono attualmente svantaggiati o fanno lavori usuranti</a:t>
            </a:r>
            <a:r>
              <a:rPr lang="it-IT" dirty="0" smtClean="0">
                <a:sym typeface="Wingdings"/>
              </a:rPr>
              <a:t>) + chi </a:t>
            </a:r>
            <a:r>
              <a:rPr lang="it-IT" b="1" dirty="0" smtClean="0">
                <a:sym typeface="Wingdings"/>
              </a:rPr>
              <a:t>impiegato in lavori usuranti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19898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RENZI/POLETTI: </a:t>
            </a:r>
            <a:r>
              <a:rPr lang="it-IT" b="1" i="1" dirty="0"/>
              <a:t>APE Social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Carattere espansivo: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 14esima, estesa </a:t>
            </a:r>
            <a:r>
              <a:rPr lang="it-IT" dirty="0" err="1" smtClean="0"/>
              <a:t>cira</a:t>
            </a:r>
            <a:r>
              <a:rPr lang="it-IT" dirty="0" smtClean="0"/>
              <a:t> 1,2 milioni di pensionanti 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No </a:t>
            </a:r>
            <a:r>
              <a:rPr lang="it-IT" dirty="0" err="1" smtClean="0"/>
              <a:t>tax</a:t>
            </a:r>
            <a:r>
              <a:rPr lang="it-IT" dirty="0" smtClean="0"/>
              <a:t> area a 8.000 euro</a:t>
            </a:r>
          </a:p>
          <a:p>
            <a:pPr>
              <a:buFont typeface="Wingdings" charset="2"/>
              <a:buChar char="§"/>
            </a:pPr>
            <a:r>
              <a:rPr lang="it-IT" dirty="0" smtClean="0"/>
              <a:t>Cumulo dei contributi in diverse gestioni</a:t>
            </a:r>
          </a:p>
          <a:p>
            <a:endParaRPr lang="it-IT" dirty="0" smtClean="0"/>
          </a:p>
          <a:p>
            <a:pPr algn="ctr"/>
            <a:r>
              <a:rPr lang="it-IT" b="1" u="sng" dirty="0" smtClean="0">
                <a:solidFill>
                  <a:srgbClr val="FF0000"/>
                </a:solidFill>
              </a:rPr>
              <a:t>TRILEMMA delle Pensioni:  </a:t>
            </a:r>
          </a:p>
          <a:p>
            <a:pPr algn="ctr"/>
            <a:r>
              <a:rPr lang="it-IT" u="sng" dirty="0" smtClean="0"/>
              <a:t>sostenibilità economica e finanziaria + adeguatezza + equità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Governo Giallo-Verde: Quota 100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it-IT" b="1" dirty="0" smtClean="0"/>
              <a:t>Quota </a:t>
            </a:r>
            <a:r>
              <a:rPr lang="it-IT" b="1" dirty="0" smtClean="0"/>
              <a:t>100 </a:t>
            </a:r>
            <a:r>
              <a:rPr lang="it-IT" dirty="0" smtClean="0"/>
              <a:t>(</a:t>
            </a:r>
            <a:r>
              <a:rPr lang="it-IT" dirty="0" err="1" smtClean="0"/>
              <a:t>Salvini</a:t>
            </a:r>
            <a:r>
              <a:rPr lang="it-IT" dirty="0" smtClean="0"/>
              <a:t>) </a:t>
            </a:r>
            <a:r>
              <a:rPr lang="it-IT" dirty="0" smtClean="0">
                <a:sym typeface="Wingdings"/>
              </a:rPr>
              <a:t> 62 anni d’età + 38 di </a:t>
            </a:r>
            <a:r>
              <a:rPr lang="it-IT" dirty="0" smtClean="0">
                <a:sym typeface="Wingdings"/>
              </a:rPr>
              <a:t>contributi (uscita 5 anni prima)</a:t>
            </a:r>
          </a:p>
          <a:p>
            <a:r>
              <a:rPr lang="it-IT" dirty="0" smtClean="0">
                <a:solidFill>
                  <a:srgbClr val="FF0000"/>
                </a:solidFill>
                <a:sym typeface="Wingdings"/>
              </a:rPr>
              <a:t>Regalo pensionistico (cosa è?) per i quotisti (quali????)</a:t>
            </a:r>
            <a:endParaRPr lang="it-IT" dirty="0">
              <a:solidFill>
                <a:srgbClr val="FF0000"/>
              </a:solidFill>
              <a:sym typeface="Wingdings"/>
            </a:endParaRPr>
          </a:p>
          <a:p>
            <a:pPr>
              <a:buFont typeface="Wingdings" charset="2"/>
              <a:buChar char="§"/>
            </a:pPr>
            <a:r>
              <a:rPr lang="it-IT" b="1" dirty="0" smtClean="0">
                <a:sym typeface="Wingdings"/>
              </a:rPr>
              <a:t>Opzione Donna</a:t>
            </a:r>
            <a:r>
              <a:rPr lang="it-IT" dirty="0" smtClean="0">
                <a:sym typeface="Wingdings"/>
              </a:rPr>
              <a:t>: 58+35 ma</a:t>
            </a:r>
            <a:r>
              <a:rPr lang="is-IS" dirty="0" smtClean="0">
                <a:sym typeface="Wingdings"/>
              </a:rPr>
              <a:t>….interamente calcolo contributivo</a:t>
            </a:r>
          </a:p>
          <a:p>
            <a:pPr>
              <a:buFont typeface="Wingdings" charset="2"/>
              <a:buChar char="§"/>
            </a:pPr>
            <a:r>
              <a:rPr lang="is-IS" dirty="0" smtClean="0">
                <a:sym typeface="Wingdings"/>
              </a:rPr>
              <a:t> Rimane APE SOCIAL (APE FINANZIARIA?)</a:t>
            </a:r>
          </a:p>
          <a:p>
            <a:pPr>
              <a:buFont typeface="Wingdings" charset="2"/>
              <a:buChar char="§"/>
            </a:pPr>
            <a:r>
              <a:rPr lang="is-IS" b="1" dirty="0" smtClean="0">
                <a:sym typeface="Wingdings"/>
              </a:rPr>
              <a:t>No</a:t>
            </a:r>
            <a:r>
              <a:rPr lang="is-IS" dirty="0" smtClean="0">
                <a:sym typeface="Wingdings"/>
              </a:rPr>
              <a:t> adeguamento automatico del requisto contributivo per la pensione anticipata </a:t>
            </a:r>
            <a:endParaRPr lang="it-IT" dirty="0" smtClean="0">
              <a:sym typeface="Wingdings"/>
            </a:endParaRPr>
          </a:p>
          <a:p>
            <a:endParaRPr lang="it-IT" dirty="0" smtClean="0">
              <a:sym typeface="Wingdings"/>
            </a:endParaRPr>
          </a:p>
          <a:p>
            <a:pPr algn="ctr"/>
            <a:r>
              <a:rPr lang="it-IT" u="sng" dirty="0" smtClean="0">
                <a:sym typeface="Wingdings"/>
              </a:rPr>
              <a:t>2019: </a:t>
            </a:r>
            <a:r>
              <a:rPr lang="it-IT" u="sng" dirty="0" smtClean="0">
                <a:sym typeface="Wingdings"/>
              </a:rPr>
              <a:t>290.000 persone </a:t>
            </a:r>
            <a:r>
              <a:rPr lang="it-IT" u="sng" dirty="0" smtClean="0">
                <a:sym typeface="Wingdings"/>
              </a:rPr>
              <a:t>in più in pensione (stima</a:t>
            </a:r>
            <a:r>
              <a:rPr lang="it-IT" u="sng" dirty="0" smtClean="0">
                <a:sym typeface="Wingdings"/>
              </a:rPr>
              <a:t>)</a:t>
            </a:r>
          </a:p>
          <a:p>
            <a:pPr algn="ctr"/>
            <a:r>
              <a:rPr lang="it-IT" u="sng" dirty="0" smtClean="0">
                <a:sym typeface="Wingdings"/>
              </a:rPr>
              <a:t>MA: 176.000 domande</a:t>
            </a:r>
            <a:endParaRPr lang="it-IT" u="sng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5419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TO RECAP: </a:t>
            </a:r>
            <a:br>
              <a:rPr lang="it-IT" sz="4000" b="1" dirty="0"/>
            </a:br>
            <a:r>
              <a:rPr lang="it-IT" sz="4000" b="1" dirty="0"/>
              <a:t>Studio della politica pensionistica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PILASTRI </a:t>
            </a:r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1 pilastro: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>
                <a:sym typeface="Wingdings"/>
              </a:rPr>
              <a:t>schemi pubblici </a:t>
            </a:r>
            <a:r>
              <a:rPr lang="it-IT" dirty="0" smtClean="0">
                <a:sym typeface="Wingdings"/>
              </a:rPr>
              <a:t>, </a:t>
            </a:r>
            <a:r>
              <a:rPr lang="it-IT" b="1" u="sng" dirty="0" smtClean="0">
                <a:sym typeface="Wingdings"/>
              </a:rPr>
              <a:t>più livelli </a:t>
            </a:r>
            <a:r>
              <a:rPr lang="it-IT" dirty="0" smtClean="0">
                <a:sym typeface="Wingdings"/>
              </a:rPr>
              <a:t>(TIERS): </a:t>
            </a:r>
            <a:r>
              <a:rPr lang="it-IT" b="1" dirty="0" smtClean="0">
                <a:sym typeface="Wingdings"/>
              </a:rPr>
              <a:t>assicurazione obbligatoria </a:t>
            </a:r>
            <a:r>
              <a:rPr lang="it-IT" dirty="0" smtClean="0">
                <a:sym typeface="Wingdings"/>
              </a:rPr>
              <a:t>(contributi e PAYGO); </a:t>
            </a:r>
            <a:r>
              <a:rPr lang="it-IT" b="1" dirty="0" smtClean="0">
                <a:sym typeface="Wingdings"/>
              </a:rPr>
              <a:t>schemi assistenziali</a:t>
            </a:r>
            <a:r>
              <a:rPr lang="it-IT" dirty="0" smtClean="0">
                <a:sym typeface="Wingdings"/>
              </a:rPr>
              <a:t> (pensione sociale); </a:t>
            </a:r>
            <a:r>
              <a:rPr lang="it-IT" b="1" dirty="0" smtClean="0">
                <a:sym typeface="Wingdings"/>
              </a:rPr>
              <a:t>sicurezza sociale </a:t>
            </a:r>
            <a:r>
              <a:rPr lang="it-IT" dirty="0" smtClean="0">
                <a:sym typeface="Wingdings"/>
              </a:rPr>
              <a:t>(pensione di base) </a:t>
            </a:r>
          </a:p>
          <a:p>
            <a:endParaRPr lang="it-IT" dirty="0" smtClean="0">
              <a:sym typeface="Wingdings"/>
            </a:endParaRP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2 pilastro </a:t>
            </a:r>
            <a:r>
              <a:rPr lang="it-IT" dirty="0" smtClean="0">
                <a:sym typeface="Wingdings"/>
              </a:rPr>
              <a:t> schemi </a:t>
            </a:r>
            <a:r>
              <a:rPr lang="it-IT" b="1" dirty="0" smtClean="0">
                <a:sym typeface="Wingdings"/>
              </a:rPr>
              <a:t>complementari privati </a:t>
            </a:r>
            <a:r>
              <a:rPr lang="it-IT" dirty="0" smtClean="0">
                <a:sym typeface="Wingdings"/>
              </a:rPr>
              <a:t>con </a:t>
            </a:r>
            <a:r>
              <a:rPr lang="it-IT" b="1" dirty="0" smtClean="0">
                <a:sym typeface="Wingdings"/>
              </a:rPr>
              <a:t>copertura occupazionale </a:t>
            </a:r>
            <a:r>
              <a:rPr lang="it-IT" dirty="0" smtClean="0">
                <a:sym typeface="Wingdings"/>
              </a:rPr>
              <a:t>(fondi pensione di categoria), (gestione a capitalizzazione)</a:t>
            </a:r>
          </a:p>
          <a:p>
            <a:endParaRPr lang="it-IT" dirty="0" smtClean="0">
              <a:sym typeface="Wingdings"/>
            </a:endParaRPr>
          </a:p>
          <a:p>
            <a:r>
              <a:rPr lang="it-IT" b="1" dirty="0" smtClean="0">
                <a:solidFill>
                  <a:srgbClr val="FF0000"/>
                </a:solidFill>
                <a:sym typeface="Wingdings"/>
              </a:rPr>
              <a:t>3 pilastro </a:t>
            </a:r>
            <a:r>
              <a:rPr lang="it-IT" dirty="0" smtClean="0">
                <a:sym typeface="Wingdings"/>
              </a:rPr>
              <a:t>  schemi </a:t>
            </a:r>
            <a:r>
              <a:rPr lang="it-IT" b="1" dirty="0" smtClean="0">
                <a:sym typeface="Wingdings"/>
              </a:rPr>
              <a:t>privati gestiti da banche</a:t>
            </a:r>
            <a:r>
              <a:rPr lang="it-IT" dirty="0" smtClean="0">
                <a:sym typeface="Wingdings"/>
              </a:rPr>
              <a:t>, </a:t>
            </a:r>
            <a:r>
              <a:rPr lang="it-IT" b="1" dirty="0" smtClean="0">
                <a:sym typeface="Wingdings"/>
              </a:rPr>
              <a:t>assicurazion</a:t>
            </a:r>
            <a:r>
              <a:rPr lang="it-IT" dirty="0" smtClean="0">
                <a:sym typeface="Wingdings"/>
              </a:rPr>
              <a:t>i </a:t>
            </a:r>
            <a:r>
              <a:rPr lang="it-IT" dirty="0">
                <a:sym typeface="Wingdings"/>
              </a:rPr>
              <a:t>(gestione a capitalizzazione)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b="1" dirty="0"/>
              <a:t>TO RECAP: </a:t>
            </a:r>
            <a:br>
              <a:rPr lang="it-IT" b="1" dirty="0"/>
            </a:br>
            <a:r>
              <a:rPr lang="it-IT" b="1" dirty="0" smtClean="0"/>
              <a:t>La riforma Dini (1996)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</a:rPr>
              <a:t>Da un sistema retributivo (DB) ad uno contributivo (DC), sempre a ripartizione!</a:t>
            </a:r>
            <a:endParaRPr lang="it-IT" b="1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it-IT" dirty="0" smtClean="0"/>
              <a:t>contributi rivalutati seconda media del PIL (ultimi 5 anni)</a:t>
            </a:r>
          </a:p>
          <a:p>
            <a:pPr algn="just">
              <a:buFont typeface="Arial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montante contributivo * coefficiente di trasformazione</a:t>
            </a:r>
          </a:p>
          <a:p>
            <a:pPr algn="just">
              <a:buFont typeface="Arial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età pensionabile tra 57 e 65 anni (requisito minimo d 5 anni di contributi) </a:t>
            </a:r>
          </a:p>
          <a:p>
            <a:pPr algn="just">
              <a:buFont typeface="Arial" charset="0"/>
              <a:buChar char="•"/>
            </a:pPr>
            <a:endParaRPr lang="it-IT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36996"/>
              </p:ext>
            </p:extLst>
          </p:nvPr>
        </p:nvGraphicFramePr>
        <p:xfrm>
          <a:off x="1971040" y="4082626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Età</a:t>
                      </a:r>
                      <a:r>
                        <a:rPr lang="it-IT" baseline="0" noProof="0" dirty="0" smtClean="0"/>
                        <a:t> di pensionamento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err="1" smtClean="0"/>
                        <a:t>Coeff</a:t>
                      </a:r>
                      <a:r>
                        <a:rPr lang="it-IT" noProof="0" dirty="0" smtClean="0"/>
                        <a:t>. di</a:t>
                      </a:r>
                      <a:r>
                        <a:rPr lang="it-IT" baseline="0" noProof="0" dirty="0" smtClean="0"/>
                        <a:t> trasformazione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Monte Contributivo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Rendita annuale</a:t>
                      </a:r>
                      <a:endParaRPr lang="it-IT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57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0,04720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* 500.000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= 23.6000</a:t>
                      </a:r>
                      <a:endParaRPr lang="it-IT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65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0,06136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* 500.00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=30.680</a:t>
                      </a:r>
                      <a:endParaRPr lang="it-IT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TO RECAP: </a:t>
            </a:r>
            <a:br>
              <a:rPr lang="it-IT" sz="4000" b="1" dirty="0"/>
            </a:br>
            <a:r>
              <a:rPr lang="it-IT" sz="4000" b="1" dirty="0"/>
              <a:t>La riforma Dini (1996)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L’importo della pensione dipende da</a:t>
            </a:r>
            <a:r>
              <a:rPr lang="it-IT" dirty="0" smtClean="0"/>
              <a:t>…</a:t>
            </a:r>
          </a:p>
          <a:p>
            <a:pPr algn="ctr"/>
            <a:endParaRPr lang="it-IT" dirty="0" smtClean="0"/>
          </a:p>
          <a:p>
            <a:pPr algn="ctr">
              <a:buFont typeface="Arial" charset="0"/>
              <a:buChar char="•"/>
            </a:pPr>
            <a:r>
              <a:rPr lang="it-IT" dirty="0" smtClean="0"/>
              <a:t>Valore dei </a:t>
            </a:r>
            <a:r>
              <a:rPr lang="it-IT" b="1" dirty="0" smtClean="0"/>
              <a:t>contributi versati </a:t>
            </a:r>
          </a:p>
          <a:p>
            <a:pPr algn="ctr">
              <a:buFont typeface="Arial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età</a:t>
            </a:r>
            <a:r>
              <a:rPr lang="it-IT" dirty="0" smtClean="0"/>
              <a:t> effettiva di pensionamento</a:t>
            </a:r>
          </a:p>
          <a:p>
            <a:pPr algn="ctr">
              <a:buFont typeface="Arial" charset="0"/>
              <a:buChar char="•"/>
            </a:pPr>
            <a:r>
              <a:rPr lang="it-IT" dirty="0" smtClean="0"/>
              <a:t>Dinamica</a:t>
            </a:r>
            <a:r>
              <a:rPr lang="it-IT" b="1" dirty="0" smtClean="0"/>
              <a:t> economica</a:t>
            </a:r>
          </a:p>
          <a:p>
            <a:pPr algn="ctr">
              <a:buFont typeface="Arial" charset="0"/>
              <a:buChar char="•"/>
            </a:pPr>
            <a:r>
              <a:rPr lang="it-IT" dirty="0" smtClean="0"/>
              <a:t> Andamenti </a:t>
            </a:r>
            <a:r>
              <a:rPr lang="it-IT" b="1" dirty="0" smtClean="0"/>
              <a:t>demografici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6332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TO RECAP: </a:t>
            </a:r>
            <a:br>
              <a:rPr lang="it-IT" sz="4000" b="1" dirty="0"/>
            </a:br>
            <a:r>
              <a:rPr lang="it-IT" sz="4000" b="1" dirty="0"/>
              <a:t>La riforma Dini (1996)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A chi è stata applicata?</a:t>
            </a:r>
          </a:p>
          <a:p>
            <a:r>
              <a:rPr lang="it-IT" dirty="0" smtClean="0"/>
              <a:t> </a:t>
            </a:r>
            <a:r>
              <a:rPr lang="it-IT" u="sng" dirty="0" smtClean="0">
                <a:solidFill>
                  <a:srgbClr val="FF0000"/>
                </a:solidFill>
              </a:rPr>
              <a:t>3 gruppi </a:t>
            </a:r>
            <a:r>
              <a:rPr lang="it-IT" u="sng" dirty="0" smtClean="0"/>
              <a:t>in base </a:t>
            </a:r>
            <a:r>
              <a:rPr lang="it-IT" i="1" u="sng" dirty="0" smtClean="0"/>
              <a:t>all’anzianità contributiva maturata al 31/12/1995</a:t>
            </a:r>
            <a:r>
              <a:rPr lang="it-IT" dirty="0" smtClean="0"/>
              <a:t>: </a:t>
            </a:r>
          </a:p>
          <a:p>
            <a:endParaRPr lang="it-IT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it-IT" b="1" dirty="0" smtClean="0"/>
              <a:t>≥ 18 anni: </a:t>
            </a:r>
            <a:r>
              <a:rPr lang="it-IT" dirty="0" smtClean="0">
                <a:solidFill>
                  <a:srgbClr val="FF0000"/>
                </a:solidFill>
              </a:rPr>
              <a:t>NON si applica </a:t>
            </a:r>
            <a:r>
              <a:rPr lang="it-IT" dirty="0" smtClean="0"/>
              <a:t>(retributivo)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b="1" dirty="0" smtClean="0"/>
              <a:t>≤ 18 anni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pro-rata</a:t>
            </a:r>
            <a:r>
              <a:rPr lang="it-IT" dirty="0" smtClean="0"/>
              <a:t>, sistema misto retributivo+ contributivo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b="1" dirty="0" smtClean="0"/>
              <a:t>Nuovi entrati nel mercato del lavoro (1/1/1996)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completamente contributivo </a:t>
            </a:r>
          </a:p>
          <a:p>
            <a:pPr marL="457200" indent="-457200" algn="ctr">
              <a:buFont typeface="+mj-lt"/>
              <a:buAutoNum type="arabicPeriod"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b="1" dirty="0" smtClean="0"/>
              <a:t>Gradualismo: </a:t>
            </a:r>
            <a:r>
              <a:rPr lang="it-IT" u="sng" dirty="0" smtClean="0"/>
              <a:t>strategia politica </a:t>
            </a:r>
            <a:r>
              <a:rPr lang="it-IT" dirty="0" smtClean="0"/>
              <a:t>(</a:t>
            </a:r>
            <a:r>
              <a:rPr lang="it-IT" i="1" dirty="0" err="1" smtClean="0"/>
              <a:t>blame</a:t>
            </a:r>
            <a:r>
              <a:rPr lang="it-IT" i="1" dirty="0" smtClean="0"/>
              <a:t> </a:t>
            </a:r>
            <a:r>
              <a:rPr lang="it-IT" i="1" dirty="0" err="1" smtClean="0"/>
              <a:t>avoidance</a:t>
            </a:r>
            <a:r>
              <a:rPr lang="it-IT" dirty="0" smtClean="0"/>
              <a:t>)!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00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TO RECAP: </a:t>
            </a:r>
            <a:br>
              <a:rPr lang="it-IT" sz="4000" b="1" dirty="0"/>
            </a:br>
            <a:r>
              <a:rPr lang="it-IT" sz="4000" b="1" dirty="0"/>
              <a:t>La riforma Dini (1996)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b="1" u="sng" dirty="0" smtClean="0"/>
          </a:p>
          <a:p>
            <a:pPr algn="ctr"/>
            <a:endParaRPr lang="it-IT" b="1" u="sng" dirty="0"/>
          </a:p>
          <a:p>
            <a:pPr algn="ctr"/>
            <a:r>
              <a:rPr lang="it-IT" b="1" u="sng" dirty="0" smtClean="0"/>
              <a:t>Non elimina le pensioni di anzianità </a:t>
            </a:r>
            <a:r>
              <a:rPr lang="it-IT" dirty="0" smtClean="0"/>
              <a:t>ma rende </a:t>
            </a:r>
            <a:r>
              <a:rPr lang="it-IT" dirty="0" smtClean="0">
                <a:solidFill>
                  <a:srgbClr val="FF0000"/>
                </a:solidFill>
              </a:rPr>
              <a:t>molto più difficile accedervi</a:t>
            </a:r>
            <a:r>
              <a:rPr lang="it-IT" dirty="0" smtClean="0"/>
              <a:t>:</a:t>
            </a:r>
          </a:p>
          <a:p>
            <a:pPr algn="ctr"/>
            <a:r>
              <a:rPr lang="it-IT" dirty="0" smtClean="0"/>
              <a:t>2008: da </a:t>
            </a:r>
            <a:r>
              <a:rPr lang="it-IT" b="1" dirty="0" smtClean="0"/>
              <a:t>35 a 40 </a:t>
            </a:r>
            <a:r>
              <a:rPr lang="it-IT" dirty="0" smtClean="0"/>
              <a:t>anni di contributi</a:t>
            </a:r>
          </a:p>
          <a:p>
            <a:pPr algn="ctr"/>
            <a:r>
              <a:rPr lang="it-IT" dirty="0" smtClean="0"/>
              <a:t>Ma</a:t>
            </a:r>
            <a:r>
              <a:rPr lang="is-IS" dirty="0" smtClean="0"/>
              <a:t>… fino al 2006, </a:t>
            </a:r>
            <a:r>
              <a:rPr lang="is-IS" b="1" u="sng" dirty="0" smtClean="0"/>
              <a:t>35 anni di contributi </a:t>
            </a:r>
            <a:r>
              <a:rPr lang="is-IS" dirty="0" smtClean="0"/>
              <a:t>+ </a:t>
            </a:r>
            <a:r>
              <a:rPr lang="is-IS" b="1" dirty="0" smtClean="0"/>
              <a:t>requisito anagrafico </a:t>
            </a:r>
            <a:r>
              <a:rPr lang="is-IS" dirty="0" smtClean="0"/>
              <a:t>(da 52 a 57)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Dalla Commissione Onofri</a:t>
            </a:r>
            <a:br>
              <a:rPr lang="it-IT" sz="4000" b="1" dirty="0" smtClean="0"/>
            </a:br>
            <a:r>
              <a:rPr lang="it-IT" sz="4000" b="1" dirty="0" smtClean="0"/>
              <a:t> alle riforme degli anni 2000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Commissione Onofri </a:t>
            </a:r>
            <a:r>
              <a:rPr lang="it-IT" dirty="0" smtClean="0">
                <a:sym typeface="Wingdings"/>
              </a:rPr>
              <a:t> </a:t>
            </a:r>
            <a:r>
              <a:rPr lang="it-IT" b="1" u="sng" dirty="0" smtClean="0">
                <a:sym typeface="Wingdings"/>
              </a:rPr>
              <a:t>accelerazione dell’entrata a regime del sistema contributivo</a:t>
            </a:r>
          </a:p>
          <a:p>
            <a:pPr algn="ctr"/>
            <a:r>
              <a:rPr lang="it-IT" dirty="0" smtClean="0">
                <a:sym typeface="Wingdings"/>
              </a:rPr>
              <a:t>Governo Prodi: non seguì il consiglio, </a:t>
            </a:r>
            <a:r>
              <a:rPr lang="it-IT" i="1" dirty="0" smtClean="0">
                <a:sym typeface="Wingdings"/>
              </a:rPr>
              <a:t>rischioso politicamente </a:t>
            </a:r>
          </a:p>
          <a:p>
            <a:endParaRPr lang="it-IT" dirty="0" smtClean="0">
              <a:sym typeface="Wingdings"/>
            </a:endParaRPr>
          </a:p>
          <a:p>
            <a:r>
              <a:rPr lang="it-IT" dirty="0" smtClean="0">
                <a:solidFill>
                  <a:srgbClr val="FF0000"/>
                </a:solidFill>
                <a:sym typeface="Wingdings"/>
              </a:rPr>
              <a:t>Riforma Maroni-Tremonti (Centro-destra, 2001) </a:t>
            </a:r>
          </a:p>
          <a:p>
            <a:r>
              <a:rPr lang="it-IT" b="1" dirty="0" smtClean="0">
                <a:sym typeface="Wingdings"/>
              </a:rPr>
              <a:t>“Scalone Maroni”  </a:t>
            </a:r>
            <a:r>
              <a:rPr lang="it-IT" i="1" dirty="0" smtClean="0">
                <a:sym typeface="Wingdings"/>
              </a:rPr>
              <a:t>accesso pensioni di anzianità </a:t>
            </a:r>
            <a:r>
              <a:rPr lang="it-IT" dirty="0" smtClean="0">
                <a:sym typeface="Wingdings"/>
              </a:rPr>
              <a:t>resa ulteriormente </a:t>
            </a:r>
            <a:r>
              <a:rPr lang="it-IT" b="1" dirty="0" smtClean="0">
                <a:sym typeface="Wingdings"/>
              </a:rPr>
              <a:t>più difficile: </a:t>
            </a:r>
            <a:r>
              <a:rPr lang="it-IT" dirty="0" smtClean="0">
                <a:sym typeface="Wingdings"/>
              </a:rPr>
              <a:t>dal 1/1/2008 </a:t>
            </a:r>
            <a:r>
              <a:rPr lang="it-IT" b="1" dirty="0" smtClean="0">
                <a:sym typeface="Wingdings"/>
              </a:rPr>
              <a:t>35 anni di contributi  </a:t>
            </a:r>
            <a:r>
              <a:rPr lang="it-IT" dirty="0" smtClean="0">
                <a:sym typeface="Wingdings"/>
              </a:rPr>
              <a:t>+ </a:t>
            </a:r>
            <a:r>
              <a:rPr lang="it-IT" b="1" dirty="0" smtClean="0">
                <a:sym typeface="Wingdings"/>
              </a:rPr>
              <a:t>60 anni di età</a:t>
            </a:r>
          </a:p>
          <a:p>
            <a:r>
              <a:rPr lang="it-IT" b="1" u="sng" dirty="0" smtClean="0">
                <a:sym typeface="Wingdings"/>
              </a:rPr>
              <a:t>Abolizione dell’ età pensionabile “mobile”</a:t>
            </a:r>
            <a:r>
              <a:rPr lang="it-IT" dirty="0" smtClean="0">
                <a:sym typeface="Wingdings"/>
              </a:rPr>
              <a:t>--&gt; 65 uomini, 60 donne</a:t>
            </a:r>
          </a:p>
          <a:p>
            <a:endParaRPr lang="it-IT" dirty="0" smtClean="0">
              <a:sym typeface="Wingdings"/>
            </a:endParaRPr>
          </a:p>
          <a:p>
            <a:pPr algn="ctr"/>
            <a:r>
              <a:rPr lang="it-IT" i="1" u="sng" dirty="0" smtClean="0"/>
              <a:t>Aggiustamenti </a:t>
            </a:r>
            <a:endParaRPr lang="it-IT" i="1" u="sng" dirty="0"/>
          </a:p>
        </p:txBody>
      </p:sp>
    </p:spTree>
    <p:extLst>
      <p:ext uri="{BB962C8B-B14F-4D97-AF65-F5344CB8AC3E}">
        <p14:creationId xmlns:p14="http://schemas.microsoft.com/office/powerpoint/2010/main" val="171547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Riforma Fornero (2011)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Decreto Salva-Italia (</a:t>
            </a:r>
            <a:r>
              <a:rPr lang="it-IT" dirty="0" err="1" smtClean="0"/>
              <a:t>d.l</a:t>
            </a:r>
            <a:r>
              <a:rPr lang="it-IT" dirty="0" smtClean="0"/>
              <a:t> 201/2011; legge 214/2011)</a:t>
            </a:r>
          </a:p>
          <a:p>
            <a:endParaRPr lang="it-IT" dirty="0" smtClean="0"/>
          </a:p>
          <a:p>
            <a:pPr algn="ctr"/>
            <a:r>
              <a:rPr lang="it-IT" b="1" u="sng" dirty="0" smtClean="0"/>
              <a:t>Crisi economia, misura d’urgenza </a:t>
            </a:r>
          </a:p>
          <a:p>
            <a:pPr algn="ctr"/>
            <a:endParaRPr lang="it-IT" b="1" u="sng" dirty="0" smtClean="0">
              <a:sym typeface="Wingdings"/>
            </a:endParaRPr>
          </a:p>
          <a:p>
            <a:r>
              <a:rPr lang="it-IT" b="1" dirty="0" smtClean="0">
                <a:sym typeface="Wingdings"/>
              </a:rPr>
              <a:t>Goal</a:t>
            </a:r>
            <a:r>
              <a:rPr lang="it-IT" dirty="0" smtClean="0">
                <a:sym typeface="Wingdings"/>
              </a:rPr>
              <a:t>  </a:t>
            </a:r>
            <a:r>
              <a:rPr lang="it-IT" b="1" dirty="0" smtClean="0">
                <a:solidFill>
                  <a:srgbClr val="FF0000"/>
                </a:solidFill>
                <a:sym typeface="Wingdings"/>
              </a:rPr>
              <a:t>sostenibilità </a:t>
            </a:r>
            <a:r>
              <a:rPr lang="it-IT" dirty="0" smtClean="0">
                <a:sym typeface="Wingdings"/>
              </a:rPr>
              <a:t>del sistema pensionistico: </a:t>
            </a:r>
            <a:r>
              <a:rPr lang="it-IT" b="1" u="sng" dirty="0" smtClean="0">
                <a:sym typeface="Wingdings"/>
              </a:rPr>
              <a:t>inasprimento</a:t>
            </a:r>
            <a:r>
              <a:rPr lang="it-IT" u="sng" dirty="0" smtClean="0">
                <a:sym typeface="Wingdings"/>
              </a:rPr>
              <a:t> condizioni d’accesso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758059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466</TotalTime>
  <Words>1349</Words>
  <Application>Microsoft Macintosh PowerPoint</Application>
  <PresentationFormat>Widescreen</PresentationFormat>
  <Paragraphs>172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Wingdings</vt:lpstr>
      <vt:lpstr>Arial</vt:lpstr>
      <vt:lpstr>Retrospettivo</vt:lpstr>
      <vt:lpstr>LA POLITICA PENSIONISTICA:  LA RIFORMA FORNERO E GLI ULTIMI SVILUPPI</vt:lpstr>
      <vt:lpstr>TO RECAP:  Studio della politica pensionistica</vt:lpstr>
      <vt:lpstr>TO RECAP:  Studio della politica pensionistica</vt:lpstr>
      <vt:lpstr> TO RECAP:  La riforma Dini (1996)</vt:lpstr>
      <vt:lpstr>TO RECAP:  La riforma Dini (1996)</vt:lpstr>
      <vt:lpstr>TO RECAP:  La riforma Dini (1996)</vt:lpstr>
      <vt:lpstr>TO RECAP:  La riforma Dini (1996)</vt:lpstr>
      <vt:lpstr>Dalla Commissione Onofri  alle riforme degli anni 2000</vt:lpstr>
      <vt:lpstr>Riforma Fornero (2011)</vt:lpstr>
      <vt:lpstr>Riforma Fornero (2011): Pensione di Vecchiaia</vt:lpstr>
      <vt:lpstr>Riforma Fornero (2011): Pensione di Anzianità</vt:lpstr>
      <vt:lpstr>Riforma Fornero (2011): Sistema Contributivo</vt:lpstr>
      <vt:lpstr>Riforma Fornero: gli “Esodati”</vt:lpstr>
      <vt:lpstr>PRO/CONTRA: DINI-FORNERO (contributivo)</vt:lpstr>
      <vt:lpstr>PRO/CONTRA contributivo: sostenibilità</vt:lpstr>
      <vt:lpstr>Presentazione di PowerPoint</vt:lpstr>
      <vt:lpstr>PRO/CONTRA contributivo: adeguatezza</vt:lpstr>
      <vt:lpstr>PRO/CONTRA contributivo: adeguatezza</vt:lpstr>
      <vt:lpstr>Smantellare o correggere?</vt:lpstr>
      <vt:lpstr>RENZI/POLETTI: APE Finanziaria</vt:lpstr>
      <vt:lpstr>RENZI/POLETTI: APE Social</vt:lpstr>
      <vt:lpstr>RENZI/POLETTI: APE Social</vt:lpstr>
      <vt:lpstr>Governo Giallo-Verde: Quota 100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39</cp:revision>
  <dcterms:created xsi:type="dcterms:W3CDTF">2018-09-26T14:40:10Z</dcterms:created>
  <dcterms:modified xsi:type="dcterms:W3CDTF">2019-10-17T08:42:16Z</dcterms:modified>
</cp:coreProperties>
</file>