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61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6" r:id="rId17"/>
    <p:sldId id="275" r:id="rId18"/>
    <p:sldId id="285" r:id="rId19"/>
    <p:sldId id="277" r:id="rId20"/>
    <p:sldId id="281" r:id="rId21"/>
    <p:sldId id="282" r:id="rId22"/>
    <p:sldId id="290" r:id="rId23"/>
    <p:sldId id="286" r:id="rId24"/>
    <p:sldId id="287" r:id="rId25"/>
    <p:sldId id="288" r:id="rId26"/>
    <p:sldId id="291" r:id="rId27"/>
    <p:sldId id="295" r:id="rId28"/>
    <p:sldId id="298" r:id="rId29"/>
    <p:sldId id="296" r:id="rId30"/>
    <p:sldId id="297" r:id="rId31"/>
    <p:sldId id="294" r:id="rId32"/>
    <p:sldId id="292" r:id="rId33"/>
    <p:sldId id="293" r:id="rId34"/>
    <p:sldId id="299" r:id="rId3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03"/>
    <p:restoredTop sz="91311"/>
  </p:normalViewPr>
  <p:slideViewPr>
    <p:cSldViewPr snapToGrid="0" snapToObjects="1">
      <p:cViewPr>
        <p:scale>
          <a:sx n="100" d="100"/>
          <a:sy n="100" d="100"/>
        </p:scale>
        <p:origin x="512" y="-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7DB51-A9DA-134E-87B3-9ECB3B643E68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3F4F0-C0FA-2D43-85B8-D591BEB8ED5C}" type="slidenum">
              <a:rPr lang="en-US" smtClean="0"/>
              <a:t>‹n.›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7DB51-A9DA-134E-87B3-9ECB3B643E68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3F4F0-C0FA-2D43-85B8-D591BEB8ED5C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7DB51-A9DA-134E-87B3-9ECB3B643E68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3F4F0-C0FA-2D43-85B8-D591BEB8ED5C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7DB51-A9DA-134E-87B3-9ECB3B643E68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3F4F0-C0FA-2D43-85B8-D591BEB8ED5C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7DB51-A9DA-134E-87B3-9ECB3B643E68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3F4F0-C0FA-2D43-85B8-D591BEB8ED5C}" type="slidenum">
              <a:rPr lang="en-US" smtClean="0"/>
              <a:t>‹n.›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7DB51-A9DA-134E-87B3-9ECB3B643E68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3F4F0-C0FA-2D43-85B8-D591BEB8ED5C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7DB51-A9DA-134E-87B3-9ECB3B643E68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3F4F0-C0FA-2D43-85B8-D591BEB8ED5C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7DB51-A9DA-134E-87B3-9ECB3B643E68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3F4F0-C0FA-2D43-85B8-D591BEB8ED5C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7DB51-A9DA-134E-87B3-9ECB3B643E68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3F4F0-C0FA-2D43-85B8-D591BEB8ED5C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1E7DB51-A9DA-134E-87B3-9ECB3B643E68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03F4F0-C0FA-2D43-85B8-D591BEB8ED5C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7DB51-A9DA-134E-87B3-9ECB3B643E68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3F4F0-C0FA-2D43-85B8-D591BEB8ED5C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1E7DB51-A9DA-134E-87B3-9ECB3B643E68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A03F4F0-C0FA-2D43-85B8-D591BEB8ED5C}" type="slidenum">
              <a:rPr lang="en-US" smtClean="0"/>
              <a:t>‹n.›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60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/>
              <a:t>POLITICHE CONTRO LA POVERTA’ E L’ESCLUSIONE SOCIALE</a:t>
            </a:r>
            <a:endParaRPr lang="en-US" sz="6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667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Il RMG in Italia (</a:t>
            </a:r>
            <a:r>
              <a:rPr lang="en-US" sz="4000" b="1" dirty="0" smtClean="0"/>
              <a:t>II)</a:t>
            </a:r>
            <a:endParaRPr lang="en-US" sz="40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 smtClean="0"/>
              <a:t>Governo Prodi </a:t>
            </a:r>
            <a:r>
              <a:rPr lang="it-IT" dirty="0" smtClean="0">
                <a:sym typeface="Wingdings"/>
              </a:rPr>
              <a:t> </a:t>
            </a:r>
            <a:r>
              <a:rPr lang="it-IT" dirty="0" smtClean="0">
                <a:solidFill>
                  <a:srgbClr val="FF0000"/>
                </a:solidFill>
                <a:sym typeface="Wingdings"/>
              </a:rPr>
              <a:t>Reddito Minimo di Inserimento </a:t>
            </a:r>
            <a:r>
              <a:rPr lang="it-IT" dirty="0" smtClean="0">
                <a:sym typeface="Wingdings"/>
              </a:rPr>
              <a:t>(Commissione Onofri) (l 237/1998)</a:t>
            </a:r>
          </a:p>
          <a:p>
            <a:pPr>
              <a:buFont typeface="Wingdings" charset="2"/>
              <a:buChar char="§"/>
            </a:pPr>
            <a:r>
              <a:rPr lang="it-IT" dirty="0" smtClean="0">
                <a:sym typeface="Wingdings"/>
              </a:rPr>
              <a:t> </a:t>
            </a:r>
            <a:r>
              <a:rPr lang="it-IT" i="1" u="sng" dirty="0" smtClean="0">
                <a:sym typeface="Wingdings"/>
              </a:rPr>
              <a:t>Sperimentazione</a:t>
            </a:r>
            <a:r>
              <a:rPr lang="it-IT" dirty="0" smtClean="0">
                <a:sym typeface="Wingdings"/>
              </a:rPr>
              <a:t>: 1998-2000, 39 comuni; 2001- 2003, 309 comuni</a:t>
            </a:r>
          </a:p>
          <a:p>
            <a:pPr>
              <a:buFont typeface="Wingdings" charset="2"/>
              <a:buChar char="§"/>
            </a:pPr>
            <a:r>
              <a:rPr lang="it-IT" dirty="0">
                <a:sym typeface="Wingdings"/>
              </a:rPr>
              <a:t> </a:t>
            </a:r>
            <a:r>
              <a:rPr lang="it-IT" i="1" u="sng" dirty="0" smtClean="0">
                <a:sym typeface="Wingdings"/>
              </a:rPr>
              <a:t>Somma di denaro differenziale </a:t>
            </a:r>
            <a:r>
              <a:rPr lang="it-IT" dirty="0" smtClean="0">
                <a:sym typeface="Wingdings"/>
              </a:rPr>
              <a:t>+ </a:t>
            </a:r>
            <a:r>
              <a:rPr lang="it-IT" u="sng" dirty="0" smtClean="0">
                <a:sym typeface="Wingdings"/>
              </a:rPr>
              <a:t>Attivazione</a:t>
            </a:r>
          </a:p>
          <a:p>
            <a:r>
              <a:rPr lang="it-IT" b="1" dirty="0" smtClean="0">
                <a:sym typeface="Wingdings"/>
              </a:rPr>
              <a:t>PRO </a:t>
            </a:r>
            <a:r>
              <a:rPr lang="it-IT" dirty="0" smtClean="0">
                <a:sym typeface="Wingdings"/>
              </a:rPr>
              <a:t> Universalismo selettivo + attivazione come principio </a:t>
            </a:r>
          </a:p>
          <a:p>
            <a:r>
              <a:rPr lang="it-IT" b="1" dirty="0" smtClean="0">
                <a:sym typeface="Wingdings"/>
              </a:rPr>
              <a:t>Contro</a:t>
            </a:r>
            <a:r>
              <a:rPr lang="it-IT" dirty="0" smtClean="0">
                <a:sym typeface="Wingdings"/>
              </a:rPr>
              <a:t>  </a:t>
            </a:r>
            <a:r>
              <a:rPr lang="it-IT" u="sng" dirty="0" smtClean="0">
                <a:sym typeface="Wingdings"/>
              </a:rPr>
              <a:t>Problemi nell’attivazione al Sud</a:t>
            </a:r>
          </a:p>
          <a:p>
            <a:r>
              <a:rPr lang="it-IT" i="1" dirty="0" smtClean="0">
                <a:sym typeface="Wingdings"/>
              </a:rPr>
              <a:t>Centro-DX</a:t>
            </a:r>
            <a:r>
              <a:rPr lang="it-IT" dirty="0" smtClean="0">
                <a:sym typeface="Wingdings"/>
              </a:rPr>
              <a:t> (Maroni,</a:t>
            </a:r>
            <a:r>
              <a:rPr lang="it-IT" b="1" dirty="0" smtClean="0">
                <a:sym typeface="Wingdings"/>
              </a:rPr>
              <a:t> Lega</a:t>
            </a:r>
            <a:r>
              <a:rPr lang="it-IT" dirty="0" smtClean="0">
                <a:sym typeface="Wingdings"/>
              </a:rPr>
              <a:t>): “</a:t>
            </a:r>
            <a:r>
              <a:rPr lang="it-IT" u="sng" dirty="0" smtClean="0">
                <a:sym typeface="Wingdings"/>
              </a:rPr>
              <a:t>esperienza fallimentare, meccanismo costoso e inefficace</a:t>
            </a:r>
            <a:r>
              <a:rPr lang="it-IT" dirty="0" smtClean="0">
                <a:sym typeface="Wingdings"/>
              </a:rPr>
              <a:t>” </a:t>
            </a:r>
          </a:p>
          <a:p>
            <a:pPr algn="ctr"/>
            <a:r>
              <a:rPr lang="it-IT" b="1" dirty="0" smtClean="0">
                <a:sym typeface="Wingdings"/>
              </a:rPr>
              <a:t>ABOLITO </a:t>
            </a:r>
          </a:p>
          <a:p>
            <a:r>
              <a:rPr lang="it-IT" dirty="0" smtClean="0">
                <a:sym typeface="Wingdings"/>
              </a:rPr>
              <a:t>RIFORMA TITOLO V (2001)  </a:t>
            </a:r>
            <a:r>
              <a:rPr lang="it-IT" b="1" dirty="0" smtClean="0">
                <a:sym typeface="Wingdings"/>
              </a:rPr>
              <a:t>Schemi di RMG a livello regionale </a:t>
            </a:r>
            <a:r>
              <a:rPr lang="it-IT" dirty="0" smtClean="0">
                <a:sym typeface="Wingdings"/>
              </a:rPr>
              <a:t>(ex, Trento e Bolzano, Valle d’Aosta Friuli Venezia-Giulia, Lazio, Puglia) </a:t>
            </a:r>
            <a:r>
              <a:rPr lang="it-IT" i="1" dirty="0" smtClean="0">
                <a:sym typeface="Wingdings"/>
              </a:rPr>
              <a:t>Centro-DX li toglie</a:t>
            </a:r>
          </a:p>
        </p:txBody>
      </p:sp>
    </p:spTree>
    <p:extLst>
      <p:ext uri="{BB962C8B-B14F-4D97-AF65-F5344CB8AC3E}">
        <p14:creationId xmlns:p14="http://schemas.microsoft.com/office/powerpoint/2010/main" val="190309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b="1" dirty="0" smtClean="0"/>
              <a:t>Governo Renzi: </a:t>
            </a:r>
            <a:r>
              <a:rPr lang="it-IT" sz="4000" b="1" dirty="0" err="1" smtClean="0"/>
              <a:t>Step</a:t>
            </a:r>
            <a:r>
              <a:rPr lang="it-IT" sz="4000" b="1" dirty="0" smtClean="0"/>
              <a:t> 1</a:t>
            </a:r>
            <a:endParaRPr lang="it-IT" sz="40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b="1" dirty="0" smtClean="0"/>
              <a:t>Già nel Jobs- </a:t>
            </a:r>
            <a:r>
              <a:rPr lang="it-IT" b="1" dirty="0" err="1" smtClean="0"/>
              <a:t>Act</a:t>
            </a:r>
            <a:r>
              <a:rPr lang="it-IT" b="1" dirty="0" smtClean="0"/>
              <a:t>: </a:t>
            </a:r>
          </a:p>
          <a:p>
            <a:r>
              <a:rPr lang="it-IT" dirty="0" smtClean="0"/>
              <a:t>“eventuale introduzione, </a:t>
            </a:r>
            <a:r>
              <a:rPr lang="it-IT" b="1" dirty="0" smtClean="0"/>
              <a:t>dopo la fruizione dell’</a:t>
            </a:r>
            <a:r>
              <a:rPr lang="it-IT" b="1" dirty="0" err="1" smtClean="0"/>
              <a:t>ASpI</a:t>
            </a:r>
            <a:r>
              <a:rPr lang="it-IT" dirty="0" smtClean="0"/>
              <a:t>, di una prestazione, eventualmente priva di copertura figurativa, </a:t>
            </a:r>
            <a:r>
              <a:rPr lang="it-IT" b="1" dirty="0" smtClean="0"/>
              <a:t>limitata ai lavoratori</a:t>
            </a:r>
            <a:r>
              <a:rPr lang="it-IT" dirty="0" smtClean="0"/>
              <a:t>, in disoccupazione involontaria, </a:t>
            </a:r>
            <a:r>
              <a:rPr lang="it-IT" b="1" dirty="0" smtClean="0"/>
              <a:t>che presentino valori ridotti </a:t>
            </a:r>
            <a:r>
              <a:rPr lang="it-IT" b="1" dirty="0" err="1" smtClean="0"/>
              <a:t>del’indicatore</a:t>
            </a:r>
            <a:r>
              <a:rPr lang="it-IT" b="1" dirty="0" smtClean="0"/>
              <a:t> della situazione economica equivalente</a:t>
            </a:r>
            <a:r>
              <a:rPr lang="it-IT" dirty="0" smtClean="0"/>
              <a:t>, con previsione di obblighi di partecipazione alle iniziative di </a:t>
            </a:r>
            <a:r>
              <a:rPr lang="it-IT" b="1" dirty="0" smtClean="0"/>
              <a:t>attivazione</a:t>
            </a:r>
            <a:r>
              <a:rPr lang="it-IT" dirty="0" smtClean="0"/>
              <a:t> proposte dai servizi competenti”</a:t>
            </a:r>
          </a:p>
          <a:p>
            <a:pPr algn="ctr"/>
            <a:r>
              <a:rPr lang="it-IT" b="1" u="sng" dirty="0" smtClean="0"/>
              <a:t>Secondo pilastro del sostegno al reddito</a:t>
            </a:r>
            <a:r>
              <a:rPr lang="it-IT" b="1" u="sng" dirty="0"/>
              <a:t> </a:t>
            </a:r>
            <a:r>
              <a:rPr lang="it-IT" b="1" u="sng" dirty="0" smtClean="0"/>
              <a:t>(assistenziale dedicato): </a:t>
            </a:r>
            <a:r>
              <a:rPr lang="it-IT" b="1" u="sng" dirty="0" smtClean="0">
                <a:solidFill>
                  <a:srgbClr val="FF0000"/>
                </a:solidFill>
              </a:rPr>
              <a:t>ASDI</a:t>
            </a:r>
            <a:endParaRPr lang="it-IT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342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b="1" dirty="0" smtClean="0"/>
              <a:t>Governo Renzi: </a:t>
            </a:r>
            <a:br>
              <a:rPr lang="it-IT" sz="4000" b="1" dirty="0" smtClean="0"/>
            </a:br>
            <a:r>
              <a:rPr lang="it-IT" sz="4000" b="1" dirty="0" err="1" smtClean="0"/>
              <a:t>Step</a:t>
            </a:r>
            <a:r>
              <a:rPr lang="it-IT" sz="4000" b="1" dirty="0" smtClean="0"/>
              <a:t> 1 (</a:t>
            </a:r>
            <a:r>
              <a:rPr lang="it-IT" sz="4000" b="1" i="1" dirty="0" smtClean="0"/>
              <a:t>ASDI</a:t>
            </a:r>
            <a:r>
              <a:rPr lang="it-IT" sz="4000" b="1" dirty="0" smtClean="0"/>
              <a:t>, 2015)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 smtClean="0"/>
              <a:t>Cosa è </a:t>
            </a:r>
            <a:r>
              <a:rPr lang="it-IT" b="1" dirty="0" smtClean="0">
                <a:sym typeface="Wingdings"/>
              </a:rPr>
              <a:t> </a:t>
            </a:r>
            <a:r>
              <a:rPr lang="it-IT" b="1" dirty="0" smtClean="0">
                <a:solidFill>
                  <a:srgbClr val="FF0000"/>
                </a:solidFill>
              </a:rPr>
              <a:t>ASDI </a:t>
            </a:r>
            <a:r>
              <a:rPr lang="it-IT" b="1" dirty="0">
                <a:solidFill>
                  <a:srgbClr val="FF0000"/>
                </a:solidFill>
              </a:rPr>
              <a:t>è un assegno di disoccupazione</a:t>
            </a:r>
            <a:r>
              <a:rPr lang="it-IT" b="1" dirty="0"/>
              <a:t> </a:t>
            </a:r>
            <a:r>
              <a:rPr lang="it-IT" dirty="0"/>
              <a:t>riconosciuto a coloro che, dopo aver percepito l'</a:t>
            </a:r>
            <a:r>
              <a:rPr lang="it-IT" dirty="0" err="1"/>
              <a:t>indennita</a:t>
            </a:r>
            <a:r>
              <a:rPr lang="it-IT" dirty="0"/>
              <a:t>̀ di </a:t>
            </a:r>
            <a:r>
              <a:rPr lang="it-IT" dirty="0" smtClean="0"/>
              <a:t>disoccupazione, </a:t>
            </a:r>
            <a:r>
              <a:rPr lang="it-IT" b="1" dirty="0"/>
              <a:t>non hanno trovato un nuovo impiego e si trovano in una condizione di particolare disagio economico. </a:t>
            </a:r>
          </a:p>
          <a:p>
            <a:r>
              <a:rPr lang="it-IT" b="1" dirty="0" smtClean="0"/>
              <a:t>Beneficiari</a:t>
            </a:r>
            <a:r>
              <a:rPr lang="it-IT" dirty="0" smtClean="0"/>
              <a:t> </a:t>
            </a:r>
            <a:r>
              <a:rPr lang="it-IT" dirty="0" smtClean="0">
                <a:sym typeface="Wingdings"/>
              </a:rPr>
              <a:t> </a:t>
            </a:r>
            <a:r>
              <a:rPr lang="it-IT" dirty="0" smtClean="0"/>
              <a:t>disoccupati </a:t>
            </a:r>
            <a:r>
              <a:rPr lang="it-IT" dirty="0"/>
              <a:t>appartenenti a </a:t>
            </a:r>
            <a:r>
              <a:rPr lang="it-IT" u="sng" dirty="0"/>
              <a:t>nuclei familiari </a:t>
            </a:r>
            <a:r>
              <a:rPr lang="it-IT" dirty="0"/>
              <a:t>in cui sia presente </a:t>
            </a:r>
            <a:r>
              <a:rPr lang="it-IT" dirty="0" smtClean="0"/>
              <a:t>almeno</a:t>
            </a:r>
          </a:p>
          <a:p>
            <a:pPr marL="0" algn="ctr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it-IT" dirty="0" smtClean="0"/>
              <a:t> </a:t>
            </a:r>
            <a:r>
              <a:rPr lang="it-IT" dirty="0"/>
              <a:t>un </a:t>
            </a:r>
            <a:r>
              <a:rPr lang="it-IT" u="sng" dirty="0" smtClean="0"/>
              <a:t>minorenne</a:t>
            </a:r>
          </a:p>
          <a:p>
            <a:pPr marL="0" algn="ctr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it-IT" dirty="0" smtClean="0"/>
              <a:t> </a:t>
            </a:r>
            <a:r>
              <a:rPr lang="it-IT" dirty="0"/>
              <a:t>o a coloro che </a:t>
            </a:r>
            <a:r>
              <a:rPr lang="it-IT" i="1" dirty="0"/>
              <a:t>hanno </a:t>
            </a:r>
            <a:r>
              <a:rPr lang="it-IT" i="1" dirty="0" err="1"/>
              <a:t>gia</a:t>
            </a:r>
            <a:r>
              <a:rPr lang="it-IT" i="1" dirty="0"/>
              <a:t>̀ compiuto 55 anni </a:t>
            </a:r>
            <a:r>
              <a:rPr lang="it-IT" dirty="0"/>
              <a:t>e non hanno ancora maturato i requisiti per il pensionamento di vecchiaia o per quello anticipato. </a:t>
            </a:r>
            <a:endParaRPr lang="it-IT" dirty="0" smtClean="0"/>
          </a:p>
          <a:p>
            <a:pPr marL="0" algn="ctr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it-IT" dirty="0"/>
              <a:t> </a:t>
            </a:r>
            <a:r>
              <a:rPr lang="it-IT" dirty="0" smtClean="0"/>
              <a:t>più una </a:t>
            </a:r>
            <a:r>
              <a:rPr lang="it-IT" i="1" dirty="0"/>
              <a:t>attestazione ISEE </a:t>
            </a:r>
            <a:r>
              <a:rPr lang="it-IT" dirty="0"/>
              <a:t>in </a:t>
            </a:r>
            <a:r>
              <a:rPr lang="it-IT" i="1" u="sng" dirty="0" smtClean="0"/>
              <a:t>pari </a:t>
            </a:r>
            <a:r>
              <a:rPr lang="it-IT" i="1" u="sng" dirty="0"/>
              <a:t>o inferiore a 5 mila euro. </a:t>
            </a:r>
            <a:endParaRPr lang="it-IT" i="1" u="sng" dirty="0" smtClean="0"/>
          </a:p>
          <a:p>
            <a:pPr marL="0" algn="ctr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b="1" dirty="0" err="1" smtClean="0"/>
              <a:t>Durata</a:t>
            </a:r>
            <a:r>
              <a:rPr lang="en-US" b="1" dirty="0" smtClean="0"/>
              <a:t> </a:t>
            </a:r>
            <a:r>
              <a:rPr lang="en-US" b="1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i="1" dirty="0" smtClean="0"/>
              <a:t>6 </a:t>
            </a:r>
            <a:r>
              <a:rPr lang="en-US" i="1" dirty="0" err="1" smtClean="0"/>
              <a:t>mesi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57755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b="1" dirty="0" smtClean="0"/>
              <a:t>Governo Renzi: </a:t>
            </a:r>
            <a:r>
              <a:rPr lang="it-IT" sz="4000" b="1" dirty="0" smtClean="0"/>
              <a:t/>
            </a:r>
            <a:br>
              <a:rPr lang="it-IT" sz="4000" b="1" dirty="0" smtClean="0"/>
            </a:br>
            <a:r>
              <a:rPr lang="it-IT" sz="4000" b="1" dirty="0" err="1" smtClean="0"/>
              <a:t>Step</a:t>
            </a:r>
            <a:r>
              <a:rPr lang="it-IT" sz="4000" b="1" dirty="0" smtClean="0"/>
              <a:t> </a:t>
            </a:r>
            <a:r>
              <a:rPr lang="it-IT" sz="4000" b="1" dirty="0" smtClean="0"/>
              <a:t>2 (SIA, 2016)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 smtClean="0"/>
              <a:t>Sostegno </a:t>
            </a:r>
            <a:r>
              <a:rPr lang="it-IT" b="1" dirty="0"/>
              <a:t>per l'Inclusione </a:t>
            </a:r>
            <a:r>
              <a:rPr lang="it-IT" dirty="0"/>
              <a:t>Attiva (SIA) è una misura di contrasto alla </a:t>
            </a:r>
            <a:r>
              <a:rPr lang="it-IT" dirty="0" err="1"/>
              <a:t>poverta</a:t>
            </a:r>
            <a:r>
              <a:rPr lang="it-IT" dirty="0"/>
              <a:t>̀ che prevede l'erogazione di un </a:t>
            </a:r>
            <a:r>
              <a:rPr lang="it-IT" b="1" dirty="0"/>
              <a:t>beneficio economico (Carta SIA) </a:t>
            </a:r>
            <a:r>
              <a:rPr lang="it-IT" dirty="0"/>
              <a:t>alle famiglie in condizione di </a:t>
            </a:r>
            <a:r>
              <a:rPr lang="it-IT" dirty="0" err="1"/>
              <a:t>poverta</a:t>
            </a:r>
            <a:r>
              <a:rPr lang="it-IT" dirty="0"/>
              <a:t>̀ nelle </a:t>
            </a:r>
            <a:r>
              <a:rPr lang="it-IT" dirty="0" smtClean="0"/>
              <a:t>quali: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it-IT" dirty="0" smtClean="0"/>
              <a:t> </a:t>
            </a:r>
            <a:r>
              <a:rPr lang="it-IT" dirty="0"/>
              <a:t>almeno un componente sia </a:t>
            </a:r>
            <a:r>
              <a:rPr lang="it-IT" dirty="0" smtClean="0"/>
              <a:t>minorenne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it-IT" dirty="0" smtClean="0"/>
              <a:t> </a:t>
            </a:r>
            <a:r>
              <a:rPr lang="it-IT" dirty="0"/>
              <a:t>oppure sia presente un figlio disabile (anche maggiorenne</a:t>
            </a:r>
            <a:r>
              <a:rPr lang="it-IT" dirty="0" smtClean="0"/>
              <a:t>)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it-IT" dirty="0" smtClean="0"/>
              <a:t> </a:t>
            </a:r>
            <a:r>
              <a:rPr lang="it-IT" dirty="0"/>
              <a:t>o una donna in stato di gravidanza accertata. </a:t>
            </a:r>
          </a:p>
          <a:p>
            <a:r>
              <a:rPr lang="it-IT" dirty="0"/>
              <a:t>Per godere del beneficio, il nucleo familiare del richiedente deve aderire ad un </a:t>
            </a:r>
            <a:r>
              <a:rPr lang="it-IT" b="1" dirty="0"/>
              <a:t>progetto personalizzato di attivazione sociale e lavorativa </a:t>
            </a:r>
            <a:endParaRPr lang="it-IT" dirty="0"/>
          </a:p>
          <a:p>
            <a:endParaRPr lang="en-US" dirty="0" smtClean="0"/>
          </a:p>
          <a:p>
            <a:pPr algn="ctr"/>
            <a:r>
              <a:rPr lang="en-US" b="1" u="sng" dirty="0" smtClean="0">
                <a:solidFill>
                  <a:srgbClr val="FF0000"/>
                </a:solidFill>
              </a:rPr>
              <a:t>1° GENNAIO 2018 ASDI E SIA SONO </a:t>
            </a:r>
            <a:r>
              <a:rPr lang="en-US" b="1" u="sng" dirty="0" smtClean="0">
                <a:solidFill>
                  <a:srgbClr val="FF0000"/>
                </a:solidFill>
              </a:rPr>
              <a:t>STATI </a:t>
            </a:r>
            <a:r>
              <a:rPr lang="en-US" b="1" u="sng" dirty="0" smtClean="0">
                <a:solidFill>
                  <a:srgbClr val="FF0000"/>
                </a:solidFill>
              </a:rPr>
              <a:t>SOSTITUITI DAL REDDITO DI INCLUSIONE (REI),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899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g-NG" sz="4000" b="1" dirty="0" smtClean="0"/>
              <a:t>Governo </a:t>
            </a:r>
            <a:r>
              <a:rPr lang="ig-NG" sz="4000" b="1" dirty="0" smtClean="0"/>
              <a:t>Gentiloni</a:t>
            </a:r>
            <a:r>
              <a:rPr lang="ig-NG" sz="4000" b="1" dirty="0" smtClean="0"/>
              <a:t>:</a:t>
            </a:r>
            <a:br>
              <a:rPr lang="ig-NG" sz="4000" b="1" dirty="0" smtClean="0"/>
            </a:br>
            <a:r>
              <a:rPr lang="ig-NG" sz="4000" b="1" dirty="0" smtClean="0"/>
              <a:t> Step 3 (REI, 2017-18)</a:t>
            </a:r>
            <a:endParaRPr lang="ig-NG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Il </a:t>
            </a:r>
            <a:r>
              <a:rPr lang="it-IT" dirty="0">
                <a:solidFill>
                  <a:srgbClr val="FF0000"/>
                </a:solidFill>
              </a:rPr>
              <a:t>Reddito di inclusione </a:t>
            </a:r>
            <a:r>
              <a:rPr lang="it-IT" dirty="0"/>
              <a:t>(REI) è una misura di contrasto alla </a:t>
            </a:r>
            <a:r>
              <a:rPr lang="it-IT" dirty="0" smtClean="0"/>
              <a:t>povertà </a:t>
            </a:r>
            <a:r>
              <a:rPr lang="it-IT" dirty="0"/>
              <a:t>dal </a:t>
            </a:r>
            <a:r>
              <a:rPr lang="it-IT" b="1" dirty="0"/>
              <a:t>carattere universale</a:t>
            </a:r>
            <a:r>
              <a:rPr lang="it-IT" dirty="0"/>
              <a:t>, </a:t>
            </a:r>
            <a:r>
              <a:rPr lang="it-IT" b="1" dirty="0"/>
              <a:t>condizionata alla valutazione della condizione economica</a:t>
            </a:r>
            <a:r>
              <a:rPr lang="it-IT" dirty="0"/>
              <a:t>. </a:t>
            </a:r>
            <a:endParaRPr lang="it-IT" dirty="0" smtClean="0"/>
          </a:p>
          <a:p>
            <a:pPr>
              <a:buFont typeface="Arial" charset="0"/>
              <a:buChar char="•"/>
            </a:pPr>
            <a:r>
              <a:rPr lang="it-IT" dirty="0"/>
              <a:t> </a:t>
            </a:r>
            <a:r>
              <a:rPr lang="it-IT" dirty="0" smtClean="0"/>
              <a:t>un </a:t>
            </a:r>
            <a:r>
              <a:rPr lang="it-IT" b="1" dirty="0"/>
              <a:t>beneficio economico</a:t>
            </a:r>
            <a:r>
              <a:rPr lang="it-IT" dirty="0"/>
              <a:t>, erogato mensilmente attraverso </a:t>
            </a:r>
            <a:r>
              <a:rPr lang="it-IT" b="1" dirty="0"/>
              <a:t>una carta di pagamento elettronica </a:t>
            </a:r>
            <a:r>
              <a:rPr lang="it-IT" dirty="0"/>
              <a:t>(Carta REI); </a:t>
            </a:r>
            <a:endParaRPr lang="it-IT" dirty="0" smtClean="0"/>
          </a:p>
          <a:p>
            <a:pPr>
              <a:buFont typeface="Arial" charset="0"/>
              <a:buChar char="•"/>
            </a:pPr>
            <a:r>
              <a:rPr lang="it-IT" dirty="0" smtClean="0"/>
              <a:t>un </a:t>
            </a:r>
            <a:r>
              <a:rPr lang="it-IT" b="1" dirty="0">
                <a:solidFill>
                  <a:srgbClr val="00B050"/>
                </a:solidFill>
              </a:rPr>
              <a:t>progetto personalizzato di attivazione e di inclusione </a:t>
            </a:r>
            <a:r>
              <a:rPr lang="it-IT" b="1" dirty="0" smtClean="0">
                <a:solidFill>
                  <a:srgbClr val="00B050"/>
                </a:solidFill>
              </a:rPr>
              <a:t>sociale</a:t>
            </a:r>
            <a:r>
              <a:rPr lang="it-IT" dirty="0" smtClean="0"/>
              <a:t>, predisposto </a:t>
            </a:r>
            <a:r>
              <a:rPr lang="it-IT" dirty="0"/>
              <a:t>sotto la regia dei servizi sociali del Comune.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565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g-NG" sz="4000" b="1" dirty="0"/>
              <a:t>Governo Gentiloni:</a:t>
            </a:r>
            <a:br>
              <a:rPr lang="ig-NG" sz="4000" b="1" dirty="0"/>
            </a:br>
            <a:r>
              <a:rPr lang="ig-NG" sz="4000" b="1" dirty="0"/>
              <a:t> Step 3 (REI, 2017-18)</a:t>
            </a:r>
            <a:endParaRPr lang="en-US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Requisiti </a:t>
            </a:r>
            <a:r>
              <a:rPr lang="it-IT" b="1" dirty="0" smtClean="0"/>
              <a:t>d’accesso:</a:t>
            </a:r>
          </a:p>
          <a:p>
            <a:pPr>
              <a:buFont typeface="Wingdings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 ISEE</a:t>
            </a:r>
            <a:r>
              <a:rPr lang="it-IT" dirty="0" smtClean="0"/>
              <a:t> </a:t>
            </a:r>
            <a:r>
              <a:rPr lang="it-IT" dirty="0" smtClean="0">
                <a:sym typeface="Wingdings"/>
              </a:rPr>
              <a:t> </a:t>
            </a:r>
            <a:r>
              <a:rPr lang="it-IT" dirty="0" smtClean="0"/>
              <a:t>non </a:t>
            </a:r>
            <a:r>
              <a:rPr lang="it-IT" dirty="0"/>
              <a:t>superiore a </a:t>
            </a:r>
            <a:r>
              <a:rPr lang="it-IT" b="1" dirty="0">
                <a:solidFill>
                  <a:srgbClr val="FF0000"/>
                </a:solidFill>
              </a:rPr>
              <a:t>6mila </a:t>
            </a:r>
            <a:r>
              <a:rPr lang="it-IT" b="1" dirty="0" smtClean="0">
                <a:solidFill>
                  <a:srgbClr val="FF0000"/>
                </a:solidFill>
              </a:rPr>
              <a:t>€</a:t>
            </a:r>
            <a:endParaRPr lang="it-IT" b="1" dirty="0"/>
          </a:p>
          <a:p>
            <a:pPr>
              <a:buFont typeface="Wingdings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 patrimonio </a:t>
            </a:r>
            <a:r>
              <a:rPr lang="it-IT" dirty="0">
                <a:solidFill>
                  <a:srgbClr val="FF0000"/>
                </a:solidFill>
              </a:rPr>
              <a:t>immobiliare</a:t>
            </a:r>
            <a:r>
              <a:rPr lang="it-IT" dirty="0"/>
              <a:t>, diverso dalla casa di </a:t>
            </a:r>
            <a:r>
              <a:rPr lang="it-IT" dirty="0" smtClean="0"/>
              <a:t>abitazione</a:t>
            </a:r>
            <a:r>
              <a:rPr lang="it-IT" dirty="0"/>
              <a:t> </a:t>
            </a:r>
            <a:r>
              <a:rPr lang="it-IT" dirty="0" smtClean="0">
                <a:sym typeface="Wingdings"/>
              </a:rPr>
              <a:t> </a:t>
            </a:r>
            <a:r>
              <a:rPr lang="it-IT" dirty="0">
                <a:sym typeface="Wingdings"/>
              </a:rPr>
              <a:t>n</a:t>
            </a:r>
            <a:r>
              <a:rPr lang="it-IT" dirty="0" smtClean="0"/>
              <a:t>on </a:t>
            </a:r>
            <a:r>
              <a:rPr lang="it-IT" dirty="0"/>
              <a:t>superiore a </a:t>
            </a:r>
            <a:r>
              <a:rPr lang="it-IT" b="1" dirty="0">
                <a:solidFill>
                  <a:srgbClr val="FF0000"/>
                </a:solidFill>
              </a:rPr>
              <a:t>20mila </a:t>
            </a:r>
            <a:r>
              <a:rPr lang="it-IT" dirty="0" smtClean="0">
                <a:solidFill>
                  <a:srgbClr val="FF0000"/>
                </a:solidFill>
              </a:rPr>
              <a:t>€</a:t>
            </a:r>
            <a:endParaRPr lang="it-IT" dirty="0" smtClean="0">
              <a:solidFill>
                <a:srgbClr val="FF0000"/>
              </a:solidFill>
            </a:endParaRPr>
          </a:p>
          <a:p>
            <a:pPr>
              <a:buFont typeface="Wingdings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 patrimonio </a:t>
            </a:r>
            <a:r>
              <a:rPr lang="it-IT" dirty="0">
                <a:solidFill>
                  <a:srgbClr val="FF0000"/>
                </a:solidFill>
              </a:rPr>
              <a:t>mobiliare </a:t>
            </a:r>
            <a:r>
              <a:rPr lang="it-IT" dirty="0"/>
              <a:t>(depositi, conti correnti</a:t>
            </a:r>
            <a:r>
              <a:rPr lang="it-IT" dirty="0" smtClean="0"/>
              <a:t>) </a:t>
            </a:r>
            <a:r>
              <a:rPr lang="it-IT" dirty="0" smtClean="0">
                <a:sym typeface="Wingdings"/>
              </a:rPr>
              <a:t></a:t>
            </a:r>
            <a:r>
              <a:rPr lang="it-IT" dirty="0" smtClean="0"/>
              <a:t> </a:t>
            </a:r>
            <a:r>
              <a:rPr lang="it-IT" dirty="0"/>
              <a:t>non superiore a </a:t>
            </a:r>
            <a:r>
              <a:rPr lang="it-IT" b="1" dirty="0">
                <a:solidFill>
                  <a:srgbClr val="FF0000"/>
                </a:solidFill>
              </a:rPr>
              <a:t>10mila</a:t>
            </a:r>
            <a:r>
              <a:rPr lang="it-IT" b="1" dirty="0"/>
              <a:t> </a:t>
            </a:r>
            <a:r>
              <a:rPr lang="it-IT" dirty="0" smtClean="0">
                <a:solidFill>
                  <a:srgbClr val="FF0000"/>
                </a:solidFill>
              </a:rPr>
              <a:t>€</a:t>
            </a:r>
          </a:p>
          <a:p>
            <a:pPr>
              <a:buFont typeface="Arial" charset="0"/>
              <a:buChar char="•"/>
            </a:pPr>
            <a:endParaRPr lang="it-IT" dirty="0" smtClean="0"/>
          </a:p>
          <a:p>
            <a:pPr marL="0" indent="0" algn="ctr">
              <a:buNone/>
            </a:pPr>
            <a:r>
              <a:rPr lang="it-IT" b="1" u="sng" dirty="0"/>
              <a:t>S</a:t>
            </a:r>
            <a:r>
              <a:rPr lang="it-IT" b="1" u="sng" dirty="0" smtClean="0"/>
              <a:t>e </a:t>
            </a:r>
            <a:r>
              <a:rPr lang="it-IT" b="1" u="sng" dirty="0"/>
              <a:t>i componenti del nucleo familiare percepiscono dei redditi, il beneficio mensile del REI è ulteriormente ridotto </a:t>
            </a:r>
            <a:endParaRPr lang="it-IT" b="1" u="sng" dirty="0" smtClean="0"/>
          </a:p>
          <a:p>
            <a:pPr marL="0" indent="0" algn="ctr">
              <a:buNone/>
            </a:pPr>
            <a:r>
              <a:rPr lang="it-IT" dirty="0" smtClean="0"/>
              <a:t>[(2.250x </a:t>
            </a:r>
            <a:r>
              <a:rPr lang="it-IT" dirty="0"/>
              <a:t>s.e.) – reddito annuo</a:t>
            </a:r>
            <a:r>
              <a:rPr lang="it-IT" dirty="0" smtClean="0"/>
              <a:t>]</a:t>
            </a:r>
          </a:p>
          <a:p>
            <a:pPr marL="0" indent="0" algn="ctr">
              <a:buNone/>
            </a:pPr>
            <a:endParaRPr lang="it-IT" b="1" u="sng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895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030802"/>
            <a:ext cx="11113402" cy="285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46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g-NG" sz="4000" b="1" dirty="0"/>
              <a:t>Governo Gentiloni:</a:t>
            </a:r>
            <a:br>
              <a:rPr lang="ig-NG" sz="4000" b="1" dirty="0"/>
            </a:br>
            <a:r>
              <a:rPr lang="ig-NG" sz="4000" b="1" dirty="0"/>
              <a:t> Step 3 (REI, 2017-18)</a:t>
            </a:r>
            <a:endParaRPr lang="en-US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it-IT" b="1" dirty="0"/>
              <a:t>CARTA REI</a:t>
            </a:r>
            <a:br>
              <a:rPr lang="it-IT" b="1" dirty="0"/>
            </a:br>
            <a:r>
              <a:rPr lang="it-IT" dirty="0"/>
              <a:t>Il beneficio economico viene versato mensilmente su una </a:t>
            </a:r>
            <a:r>
              <a:rPr lang="it-IT" b="1" dirty="0"/>
              <a:t>carta di pagamento elettronica </a:t>
            </a:r>
            <a:r>
              <a:rPr lang="it-IT" dirty="0"/>
              <a:t>(</a:t>
            </a:r>
            <a:r>
              <a:rPr lang="it-IT" i="1" dirty="0"/>
              <a:t>Carta REI</a:t>
            </a:r>
            <a:r>
              <a:rPr lang="it-IT" dirty="0"/>
              <a:t>). </a:t>
            </a:r>
            <a:r>
              <a:rPr lang="it-IT" dirty="0" smtClean="0"/>
              <a:t>funziona </a:t>
            </a:r>
            <a:r>
              <a:rPr lang="it-IT" dirty="0"/>
              <a:t>come una normale carta di pagamento elettronica </a:t>
            </a:r>
            <a:r>
              <a:rPr lang="it-IT" dirty="0" smtClean="0"/>
              <a:t>permette </a:t>
            </a:r>
            <a:r>
              <a:rPr lang="it-IT" dirty="0"/>
              <a:t>di: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570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QUALI COPERTURE??</a:t>
            </a:r>
            <a:br>
              <a:rPr lang="en-US" b="1" dirty="0" smtClean="0"/>
            </a:br>
            <a:r>
              <a:rPr lang="en-US" b="1" dirty="0" smtClean="0"/>
              <a:t>QUANTE FAMIGLIE POVERE?</a:t>
            </a:r>
            <a:endParaRPr lang="en-US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dirty="0" smtClean="0"/>
              <a:t>MANOVRA 2018 </a:t>
            </a:r>
            <a:r>
              <a:rPr lang="it-IT" dirty="0" smtClean="0">
                <a:sym typeface="Wingdings"/>
              </a:rPr>
              <a:t> </a:t>
            </a:r>
            <a:r>
              <a:rPr lang="it-IT" dirty="0" smtClean="0"/>
              <a:t>300 milioni in più rispetto alla dotazione originaria di 1,7 miliardi di euro (TOT </a:t>
            </a:r>
            <a:r>
              <a:rPr lang="it-IT" b="1" dirty="0" smtClean="0">
                <a:solidFill>
                  <a:srgbClr val="FF0000"/>
                </a:solidFill>
              </a:rPr>
              <a:t>2 miliardi</a:t>
            </a:r>
            <a:r>
              <a:rPr lang="it-IT" dirty="0" smtClean="0"/>
              <a:t>)</a:t>
            </a:r>
          </a:p>
          <a:p>
            <a:pPr algn="ctr"/>
            <a:r>
              <a:rPr lang="it-IT" dirty="0" smtClean="0"/>
              <a:t>2017: si stimano in </a:t>
            </a:r>
            <a:r>
              <a:rPr lang="it-IT" b="1" dirty="0" smtClean="0"/>
              <a:t>povertà assoluta</a:t>
            </a:r>
            <a:r>
              <a:rPr lang="it-IT" dirty="0" smtClean="0"/>
              <a:t> </a:t>
            </a:r>
            <a:r>
              <a:rPr lang="it-IT" u="sng" dirty="0" smtClean="0">
                <a:solidFill>
                  <a:srgbClr val="FF0000"/>
                </a:solidFill>
              </a:rPr>
              <a:t>1 milione e 778 mila </a:t>
            </a:r>
            <a:r>
              <a:rPr lang="it-IT" dirty="0" smtClean="0"/>
              <a:t>famiglie residenti in cui vivono </a:t>
            </a:r>
            <a:r>
              <a:rPr lang="it-IT" dirty="0" smtClean="0">
                <a:solidFill>
                  <a:srgbClr val="FF0000"/>
                </a:solidFill>
              </a:rPr>
              <a:t>5 milioni e 58 mila individui</a:t>
            </a:r>
          </a:p>
        </p:txBody>
      </p:sp>
    </p:spTree>
    <p:extLst>
      <p:ext uri="{BB962C8B-B14F-4D97-AF65-F5344CB8AC3E}">
        <p14:creationId xmlns:p14="http://schemas.microsoft.com/office/powerpoint/2010/main" val="657832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739140"/>
            <a:ext cx="8242300" cy="493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7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b="1" dirty="0" smtClean="0"/>
              <a:t>Le politiche </a:t>
            </a:r>
            <a:r>
              <a:rPr lang="it-IT" sz="4000" b="1" dirty="0"/>
              <a:t>di assistenza </a:t>
            </a:r>
            <a:r>
              <a:rPr lang="it-IT" sz="4000" b="1" dirty="0" smtClean="0"/>
              <a:t>sociale</a:t>
            </a:r>
            <a:endParaRPr lang="en-US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>
                <a:sym typeface="Wingdings"/>
              </a:rPr>
              <a:t>V</a:t>
            </a:r>
            <a:r>
              <a:rPr lang="it-IT" dirty="0" smtClean="0">
                <a:sym typeface="Wingdings"/>
              </a:rPr>
              <a:t>entaglio </a:t>
            </a:r>
            <a:r>
              <a:rPr lang="it-IT" i="1" dirty="0" smtClean="0">
                <a:sym typeface="Wingdings"/>
              </a:rPr>
              <a:t>più sfumato </a:t>
            </a:r>
            <a:r>
              <a:rPr lang="it-IT" dirty="0" smtClean="0">
                <a:sym typeface="Wingdings"/>
              </a:rPr>
              <a:t>di </a:t>
            </a:r>
            <a:r>
              <a:rPr lang="it-IT" b="1" dirty="0" smtClean="0">
                <a:sym typeface="Wingdings"/>
              </a:rPr>
              <a:t>bisogni</a:t>
            </a:r>
            <a:r>
              <a:rPr lang="it-IT" dirty="0" smtClean="0">
                <a:sym typeface="Wingdings"/>
              </a:rPr>
              <a:t> (povertà economica, perdita dell’autosufficienza, carichi familiari, difficoltà all’ accesso dell’abitazione, etc., etc.)</a:t>
            </a:r>
          </a:p>
          <a:p>
            <a:endParaRPr lang="it-IT" dirty="0" smtClean="0">
              <a:sym typeface="Wingdings"/>
            </a:endParaRPr>
          </a:p>
          <a:p>
            <a:r>
              <a:rPr lang="it-IT" b="1" u="sng" dirty="0" smtClean="0">
                <a:sym typeface="Wingdings"/>
              </a:rPr>
              <a:t>Definizione</a:t>
            </a:r>
            <a:r>
              <a:rPr lang="it-IT" dirty="0" smtClean="0">
                <a:sym typeface="Wingdings"/>
              </a:rPr>
              <a:t>: “Politiche di assistenza sono quelle misure volte a garantire , o quanto meno a promuovere, </a:t>
            </a:r>
            <a:r>
              <a:rPr lang="it-IT" b="1" dirty="0" smtClean="0">
                <a:sym typeface="Wingdings"/>
              </a:rPr>
              <a:t>l’inclusione sociale</a:t>
            </a:r>
            <a:r>
              <a:rPr lang="it-IT" dirty="0" smtClean="0">
                <a:sym typeface="Wingdings"/>
              </a:rPr>
              <a:t>, ossia </a:t>
            </a:r>
            <a:r>
              <a:rPr lang="it-IT" u="sng" dirty="0" smtClean="0">
                <a:sym typeface="Wingdings"/>
              </a:rPr>
              <a:t>l’ancoramento di individui e famiglie al tessuto che li circonda</a:t>
            </a:r>
            <a:r>
              <a:rPr lang="it-IT" dirty="0" smtClean="0">
                <a:sym typeface="Wingdings"/>
              </a:rPr>
              <a:t>, assicurando loro </a:t>
            </a:r>
            <a:r>
              <a:rPr lang="it-IT" i="1" dirty="0" smtClean="0">
                <a:sym typeface="Wingdings"/>
              </a:rPr>
              <a:t>risorse</a:t>
            </a:r>
            <a:r>
              <a:rPr lang="it-IT" dirty="0" smtClean="0">
                <a:sym typeface="Wingdings"/>
              </a:rPr>
              <a:t> e </a:t>
            </a:r>
            <a:r>
              <a:rPr lang="it-IT" i="1" dirty="0" smtClean="0">
                <a:sym typeface="Wingdings"/>
              </a:rPr>
              <a:t>opportunità</a:t>
            </a:r>
            <a:r>
              <a:rPr lang="it-IT" dirty="0" smtClean="0">
                <a:sym typeface="Wingdings"/>
              </a:rPr>
              <a:t>” Ferrera, (2012)</a:t>
            </a:r>
          </a:p>
          <a:p>
            <a:endParaRPr lang="it-IT" dirty="0" smtClean="0">
              <a:sym typeface="Wingdings"/>
            </a:endParaRPr>
          </a:p>
          <a:p>
            <a:r>
              <a:rPr lang="it-IT" b="1" u="sng" dirty="0" smtClean="0">
                <a:sym typeface="Wingdings"/>
              </a:rPr>
              <a:t>Prestazioni monetarie (ex: </a:t>
            </a:r>
            <a:r>
              <a:rPr lang="it-IT" b="1" u="sng" dirty="0" smtClean="0">
                <a:solidFill>
                  <a:srgbClr val="FF0000"/>
                </a:solidFill>
                <a:sym typeface="Wingdings"/>
              </a:rPr>
              <a:t>reddito minimo garantito</a:t>
            </a:r>
            <a:r>
              <a:rPr lang="it-IT" b="1" u="sng" dirty="0" smtClean="0">
                <a:sym typeface="Wingdings"/>
              </a:rPr>
              <a:t>)/Servizi sociali</a:t>
            </a:r>
          </a:p>
          <a:p>
            <a:pPr algn="ctr"/>
            <a:r>
              <a:rPr lang="it-IT" b="1" dirty="0" smtClean="0">
                <a:sym typeface="Wingdings"/>
              </a:rPr>
              <a:t>Interventi selettivi </a:t>
            </a:r>
            <a:r>
              <a:rPr lang="it-IT" dirty="0" smtClean="0">
                <a:sym typeface="Wingdings"/>
              </a:rPr>
              <a:t>e </a:t>
            </a:r>
            <a:r>
              <a:rPr lang="it-IT" b="1" dirty="0" smtClean="0">
                <a:sym typeface="Wingdings"/>
              </a:rPr>
              <a:t>residuali</a:t>
            </a:r>
            <a:r>
              <a:rPr lang="it-IT" dirty="0" smtClean="0">
                <a:sym typeface="Wingdings"/>
              </a:rPr>
              <a:t>:</a:t>
            </a:r>
          </a:p>
          <a:p>
            <a:pPr algn="ctr"/>
            <a:r>
              <a:rPr lang="it-IT" dirty="0" smtClean="0">
                <a:sym typeface="Wingdings"/>
              </a:rPr>
              <a:t> </a:t>
            </a:r>
            <a:r>
              <a:rPr lang="it-IT" u="sng" dirty="0" smtClean="0">
                <a:solidFill>
                  <a:srgbClr val="FF0000"/>
                </a:solidFill>
                <a:sym typeface="Wingdings"/>
              </a:rPr>
              <a:t>universalismo selettivo  vs. </a:t>
            </a:r>
            <a:r>
              <a:rPr lang="it-IT" u="sng" dirty="0" err="1" smtClean="0">
                <a:solidFill>
                  <a:srgbClr val="FF0000"/>
                </a:solidFill>
                <a:sym typeface="Wingdings"/>
              </a:rPr>
              <a:t>categorialità</a:t>
            </a:r>
            <a:r>
              <a:rPr lang="it-IT" u="sng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it-IT" dirty="0" smtClean="0">
                <a:sym typeface="Wingdings"/>
              </a:rPr>
              <a:t>(es: anziani, portatori di handicap, </a:t>
            </a:r>
            <a:r>
              <a:rPr lang="it-IT" dirty="0" err="1" smtClean="0">
                <a:sym typeface="Wingdings"/>
              </a:rPr>
              <a:t>etc.etc</a:t>
            </a:r>
            <a:r>
              <a:rPr lang="it-IT" dirty="0" smtClean="0">
                <a:sym typeface="Wingding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3139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95001"/>
            <a:ext cx="9086850" cy="56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02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167309"/>
            <a:ext cx="8585200" cy="61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59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b="1" dirty="0" smtClean="0"/>
              <a:t>Reddito di Cittadinanza</a:t>
            </a:r>
            <a:endParaRPr lang="it-IT" sz="4000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9100" y="1953642"/>
            <a:ext cx="6512602" cy="3647058"/>
          </a:xfrm>
        </p:spPr>
      </p:pic>
    </p:spTree>
    <p:extLst>
      <p:ext uri="{BB962C8B-B14F-4D97-AF65-F5344CB8AC3E}">
        <p14:creationId xmlns:p14="http://schemas.microsoft.com/office/powerpoint/2010/main" val="248976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b="1" dirty="0" smtClean="0"/>
              <a:t>Reddito di Cittadinanza: </a:t>
            </a:r>
            <a:br>
              <a:rPr lang="it-IT" sz="4000" b="1" dirty="0" smtClean="0"/>
            </a:br>
            <a:r>
              <a:rPr lang="it-IT" sz="4000" b="1" dirty="0" smtClean="0"/>
              <a:t>Criteri di Accesso</a:t>
            </a:r>
            <a:endParaRPr lang="it-IT" sz="40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89966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Cittadinanza </a:t>
            </a:r>
            <a:r>
              <a:rPr lang="it-IT" b="1" dirty="0" smtClean="0">
                <a:solidFill>
                  <a:schemeClr val="tx1"/>
                </a:solidFill>
                <a:sym typeface="Wingdings"/>
              </a:rPr>
              <a:t></a:t>
            </a:r>
            <a:r>
              <a:rPr lang="it-IT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it-IT" dirty="0" smtClean="0"/>
              <a:t>cittadino italiano o europeo o lungo soggiornante e risiedere in Italia da almeno 10 anni, di cui gli ultimi 2 in via continuativa.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ISEE </a:t>
            </a:r>
            <a:r>
              <a:rPr lang="it-IT" b="1" dirty="0" smtClean="0">
                <a:solidFill>
                  <a:schemeClr val="tx1"/>
                </a:solidFill>
                <a:sym typeface="Wingdings"/>
              </a:rPr>
              <a:t></a:t>
            </a:r>
            <a:r>
              <a:rPr lang="it-IT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it-IT" dirty="0" smtClean="0"/>
              <a:t>inferiore a 9.360 € </a:t>
            </a:r>
            <a:r>
              <a:rPr lang="it-IT" dirty="0" smtClean="0">
                <a:solidFill>
                  <a:srgbClr val="002060"/>
                </a:solidFill>
              </a:rPr>
              <a:t>[vs. non &gt; </a:t>
            </a:r>
            <a:r>
              <a:rPr lang="it-IT" b="1" dirty="0" smtClean="0">
                <a:solidFill>
                  <a:srgbClr val="002060"/>
                </a:solidFill>
              </a:rPr>
              <a:t>6mila €]</a:t>
            </a:r>
            <a:endParaRPr lang="it-IT" dirty="0" smtClean="0">
              <a:solidFill>
                <a:srgbClr val="002060"/>
              </a:solidFill>
            </a:endParaRPr>
          </a:p>
          <a:p>
            <a:r>
              <a:rPr lang="it-IT" b="1" dirty="0" smtClean="0">
                <a:solidFill>
                  <a:srgbClr val="FF0000"/>
                </a:solidFill>
              </a:rPr>
              <a:t>Patrimonio immobiliare </a:t>
            </a:r>
            <a:r>
              <a:rPr lang="it-IT" b="1" dirty="0" smtClean="0">
                <a:solidFill>
                  <a:schemeClr val="tx1"/>
                </a:solidFill>
                <a:sym typeface="Wingdings"/>
              </a:rPr>
              <a:t></a:t>
            </a:r>
            <a:r>
              <a:rPr lang="it-IT" dirty="0">
                <a:sym typeface="Wingdings"/>
              </a:rPr>
              <a:t> </a:t>
            </a:r>
            <a:r>
              <a:rPr lang="it-IT" dirty="0" smtClean="0"/>
              <a:t>non &gt; a 30.000 € </a:t>
            </a:r>
            <a:r>
              <a:rPr lang="it-IT" dirty="0">
                <a:solidFill>
                  <a:srgbClr val="002060"/>
                </a:solidFill>
              </a:rPr>
              <a:t>[vs. non &gt; </a:t>
            </a:r>
            <a:r>
              <a:rPr lang="it-IT" b="1" dirty="0" smtClean="0">
                <a:solidFill>
                  <a:srgbClr val="002060"/>
                </a:solidFill>
              </a:rPr>
              <a:t>20.000 €]</a:t>
            </a:r>
            <a:endParaRPr lang="it-IT" dirty="0"/>
          </a:p>
          <a:p>
            <a:r>
              <a:rPr lang="it-IT" b="1" dirty="0" smtClean="0">
                <a:solidFill>
                  <a:srgbClr val="FF0000"/>
                </a:solidFill>
              </a:rPr>
              <a:t>Patrimonio finanziario </a:t>
            </a:r>
            <a:r>
              <a:rPr lang="it-IT" b="1" dirty="0" smtClean="0">
                <a:sym typeface="Wingdings"/>
              </a:rPr>
              <a:t> </a:t>
            </a:r>
            <a:r>
              <a:rPr lang="it-IT" dirty="0" smtClean="0"/>
              <a:t>non superiore a 6.000 €. </a:t>
            </a:r>
            <a:r>
              <a:rPr lang="it-IT" dirty="0">
                <a:solidFill>
                  <a:srgbClr val="002060"/>
                </a:solidFill>
              </a:rPr>
              <a:t>[vs. non &gt; </a:t>
            </a:r>
            <a:r>
              <a:rPr lang="it-IT" b="1" dirty="0" smtClean="0">
                <a:solidFill>
                  <a:srgbClr val="002060"/>
                </a:solidFill>
              </a:rPr>
              <a:t>10mila </a:t>
            </a:r>
            <a:r>
              <a:rPr lang="it-IT" dirty="0" smtClean="0">
                <a:solidFill>
                  <a:srgbClr val="002060"/>
                </a:solidFill>
              </a:rPr>
              <a:t>€]</a:t>
            </a:r>
            <a:endParaRPr lang="it-IT" dirty="0" smtClean="0"/>
          </a:p>
          <a:p>
            <a:r>
              <a:rPr lang="it-IT" b="1" dirty="0" smtClean="0">
                <a:solidFill>
                  <a:srgbClr val="FF0000"/>
                </a:solidFill>
              </a:rPr>
              <a:t>Reddito familiare </a:t>
            </a:r>
            <a:r>
              <a:rPr lang="it-IT" b="1" dirty="0" smtClean="0">
                <a:sym typeface="Wingdings"/>
              </a:rPr>
              <a:t> </a:t>
            </a:r>
            <a:r>
              <a:rPr lang="it-IT" dirty="0" smtClean="0"/>
              <a:t>inferiore a 6.000 € annui moltiplicato per la scala di equivalenza (elevata a 9.360 euro nei casi di abitazione in affitto)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853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b="1" dirty="0"/>
              <a:t>Reddito di Cittadinanza: </a:t>
            </a:r>
            <a:br>
              <a:rPr lang="it-IT" sz="4000" b="1" dirty="0"/>
            </a:br>
            <a:r>
              <a:rPr lang="it-IT" sz="4000" b="1" i="1" dirty="0" smtClean="0"/>
              <a:t>Quanto mi spetta?</a:t>
            </a:r>
            <a:endParaRPr lang="en-US" sz="4000" b="1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2 componenti: </a:t>
            </a:r>
          </a:p>
          <a:p>
            <a:pPr>
              <a:buFont typeface="Wingdings" charset="2"/>
              <a:buChar char="§"/>
            </a:pPr>
            <a:r>
              <a:rPr lang="it-IT" dirty="0" smtClean="0"/>
              <a:t> </a:t>
            </a:r>
            <a:r>
              <a:rPr lang="it-IT" b="1" u="sng" dirty="0" smtClean="0"/>
              <a:t>componente ad integrazione del reddito familiare </a:t>
            </a:r>
            <a:r>
              <a:rPr lang="it-IT" dirty="0" smtClean="0">
                <a:sym typeface="Wingdings"/>
              </a:rPr>
              <a:t> </a:t>
            </a:r>
            <a:r>
              <a:rPr lang="it-IT" b="1" i="1" dirty="0" err="1" smtClean="0">
                <a:sym typeface="Wingdings"/>
              </a:rPr>
              <a:t>max</a:t>
            </a:r>
            <a:r>
              <a:rPr lang="it-IT" b="1" i="1" dirty="0" smtClean="0">
                <a:sym typeface="Wingdings"/>
              </a:rPr>
              <a:t> 6.000 € </a:t>
            </a:r>
            <a:r>
              <a:rPr lang="it-IT" dirty="0" smtClean="0">
                <a:sym typeface="Wingdings"/>
              </a:rPr>
              <a:t>graduato per la scala di equivalenza (</a:t>
            </a:r>
            <a:r>
              <a:rPr lang="it-IT" b="1" dirty="0" smtClean="0"/>
              <a:t>1</a:t>
            </a:r>
            <a:r>
              <a:rPr lang="it-IT" dirty="0" smtClean="0"/>
              <a:t> per il primo o unico membro del nucleo e </a:t>
            </a:r>
            <a:r>
              <a:rPr lang="it-IT" b="1" dirty="0" smtClean="0"/>
              <a:t>cresce di 0,4 </a:t>
            </a:r>
            <a:r>
              <a:rPr lang="it-IT" dirty="0" smtClean="0"/>
              <a:t>per ogni altro componente adulto e di </a:t>
            </a:r>
            <a:r>
              <a:rPr lang="it-IT" b="1" dirty="0" smtClean="0"/>
              <a:t>0,2 per i minori</a:t>
            </a:r>
            <a:r>
              <a:rPr lang="it-IT" dirty="0" smtClean="0"/>
              <a:t>, </a:t>
            </a:r>
            <a:r>
              <a:rPr lang="it-IT" b="1" dirty="0" err="1" smtClean="0">
                <a:solidFill>
                  <a:srgbClr val="0070C0"/>
                </a:solidFill>
              </a:rPr>
              <a:t>max</a:t>
            </a:r>
            <a:r>
              <a:rPr lang="it-IT" b="1" dirty="0" smtClean="0">
                <a:solidFill>
                  <a:srgbClr val="0070C0"/>
                </a:solidFill>
              </a:rPr>
              <a:t> 2,1</a:t>
            </a:r>
            <a:r>
              <a:rPr lang="it-IT" dirty="0" smtClean="0"/>
              <a:t>)</a:t>
            </a:r>
          </a:p>
          <a:p>
            <a:pPr>
              <a:buFont typeface="Wingdings" charset="2"/>
              <a:buChar char="§"/>
            </a:pPr>
            <a:r>
              <a:rPr lang="it-IT" b="1" u="sng" dirty="0" smtClean="0"/>
              <a:t> componente destinata alle famiglie in affitto/mutuo  </a:t>
            </a:r>
            <a:r>
              <a:rPr lang="it-IT" dirty="0" smtClean="0">
                <a:sym typeface="Wingdings"/>
              </a:rPr>
              <a:t> </a:t>
            </a:r>
            <a:r>
              <a:rPr lang="it-IT" dirty="0" err="1" smtClean="0">
                <a:sym typeface="Wingdings"/>
              </a:rPr>
              <a:t>max</a:t>
            </a:r>
            <a:r>
              <a:rPr lang="it-IT" dirty="0" smtClean="0">
                <a:sym typeface="Wingdings"/>
              </a:rPr>
              <a:t> </a:t>
            </a:r>
            <a:r>
              <a:rPr lang="it-IT" b="1" dirty="0" smtClean="0"/>
              <a:t>di 3.360 € annui</a:t>
            </a:r>
            <a:r>
              <a:rPr lang="it-IT" dirty="0" smtClean="0"/>
              <a:t> (280€ al mese) </a:t>
            </a:r>
          </a:p>
          <a:p>
            <a:pPr>
              <a:buFont typeface="Wingdings" charset="2"/>
              <a:buChar char="§"/>
            </a:pPr>
            <a:endParaRPr lang="it-IT" dirty="0" smtClean="0"/>
          </a:p>
          <a:p>
            <a:pPr marL="0" indent="0" algn="ctr">
              <a:buNone/>
            </a:pPr>
            <a:r>
              <a:rPr lang="it-IT" dirty="0"/>
              <a:t>[(6.000 x s.e.) – reddito annuo] + Componente (2) (se il nucleo è in affitto o mutuo</a:t>
            </a:r>
            <a:r>
              <a:rPr lang="it-IT" dirty="0" smtClean="0"/>
              <a:t>).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rgbClr val="002060"/>
                </a:solidFill>
              </a:rPr>
              <a:t>[(</a:t>
            </a:r>
            <a:r>
              <a:rPr lang="it-IT" dirty="0">
                <a:solidFill>
                  <a:srgbClr val="002060"/>
                </a:solidFill>
              </a:rPr>
              <a:t>2.250x s.e.) – reddito annuo]</a:t>
            </a:r>
          </a:p>
          <a:p>
            <a:pPr marL="0" indent="0" algn="ctr">
              <a:buNone/>
            </a:pPr>
            <a:endParaRPr lang="it-IT" dirty="0"/>
          </a:p>
          <a:p>
            <a:pPr>
              <a:buFont typeface="Wingdings" charset="2"/>
              <a:buChar char="§"/>
            </a:pPr>
            <a:endParaRPr lang="it-IT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019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b="1" dirty="0" smtClean="0"/>
              <a:t>Esempi</a:t>
            </a:r>
            <a:endParaRPr lang="it-IT" sz="40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Caso 1, famiglia </a:t>
            </a:r>
            <a:r>
              <a:rPr lang="it-IT" dirty="0" smtClean="0"/>
              <a:t>unipersonale, reddito 0</a:t>
            </a:r>
          </a:p>
          <a:p>
            <a:pPr algn="ctr"/>
            <a:r>
              <a:rPr lang="it-IT" dirty="0"/>
              <a:t>[(6.000 x 1</a:t>
            </a:r>
            <a:r>
              <a:rPr lang="it-IT" dirty="0" smtClean="0"/>
              <a:t>) – 0] + 3360 </a:t>
            </a:r>
            <a:r>
              <a:rPr lang="it-IT" dirty="0" smtClean="0">
                <a:sym typeface="Wingdings"/>
              </a:rPr>
              <a:t> 9360 €  </a:t>
            </a:r>
            <a:r>
              <a:rPr lang="it-IT" b="1" dirty="0" smtClean="0">
                <a:solidFill>
                  <a:srgbClr val="FF0000"/>
                </a:solidFill>
                <a:sym typeface="Wingdings"/>
              </a:rPr>
              <a:t>780</a:t>
            </a:r>
            <a:r>
              <a:rPr lang="it-IT" dirty="0" smtClean="0">
                <a:solidFill>
                  <a:srgbClr val="FF0000"/>
                </a:solidFill>
                <a:sym typeface="Wingdings"/>
              </a:rPr>
              <a:t>€</a:t>
            </a:r>
          </a:p>
          <a:p>
            <a:pPr algn="just"/>
            <a:r>
              <a:rPr lang="it-IT" dirty="0"/>
              <a:t>Caso </a:t>
            </a:r>
            <a:r>
              <a:rPr lang="it-IT" dirty="0" smtClean="0"/>
              <a:t>2, </a:t>
            </a:r>
            <a:r>
              <a:rPr lang="it-IT" dirty="0"/>
              <a:t>famiglia unipersonale, reddito </a:t>
            </a:r>
            <a:r>
              <a:rPr lang="it-IT" dirty="0" smtClean="0"/>
              <a:t>2500</a:t>
            </a:r>
            <a:endParaRPr lang="it-IT" dirty="0"/>
          </a:p>
          <a:p>
            <a:pPr algn="ctr"/>
            <a:r>
              <a:rPr lang="it-IT" dirty="0" smtClean="0"/>
              <a:t>[(</a:t>
            </a:r>
            <a:r>
              <a:rPr lang="it-IT" dirty="0"/>
              <a:t>6.000 x 1) </a:t>
            </a:r>
            <a:r>
              <a:rPr lang="it-IT" dirty="0" smtClean="0"/>
              <a:t>– 2500 ] </a:t>
            </a:r>
            <a:r>
              <a:rPr lang="it-IT" dirty="0"/>
              <a:t>+ 3360 </a:t>
            </a:r>
            <a:r>
              <a:rPr lang="it-IT" dirty="0">
                <a:sym typeface="Wingdings"/>
              </a:rPr>
              <a:t> </a:t>
            </a:r>
            <a:r>
              <a:rPr lang="it-IT" dirty="0" smtClean="0">
                <a:sym typeface="Wingdings"/>
              </a:rPr>
              <a:t>6860€ </a:t>
            </a:r>
            <a:r>
              <a:rPr lang="it-IT" dirty="0">
                <a:sym typeface="Wingdings"/>
              </a:rPr>
              <a:t> </a:t>
            </a:r>
            <a:r>
              <a:rPr lang="it-IT" dirty="0" smtClean="0">
                <a:sym typeface="Wingdings"/>
              </a:rPr>
              <a:t>571 €</a:t>
            </a:r>
          </a:p>
          <a:p>
            <a:pPr algn="just"/>
            <a:r>
              <a:rPr lang="it-IT" dirty="0" smtClean="0">
                <a:sym typeface="Wingdings"/>
              </a:rPr>
              <a:t>Caso 3, 2 adulti + 2 figli minorenni, reddito 0</a:t>
            </a:r>
          </a:p>
          <a:p>
            <a:pPr algn="ctr"/>
            <a:r>
              <a:rPr lang="it-IT" dirty="0"/>
              <a:t>[(6.000 </a:t>
            </a:r>
            <a:r>
              <a:rPr lang="it-IT" dirty="0" smtClean="0"/>
              <a:t>x 1,8 ) </a:t>
            </a:r>
            <a:r>
              <a:rPr lang="it-IT" dirty="0"/>
              <a:t>– 0] + 3360 </a:t>
            </a:r>
            <a:r>
              <a:rPr lang="it-IT" dirty="0">
                <a:sym typeface="Wingdings"/>
              </a:rPr>
              <a:t> </a:t>
            </a:r>
            <a:r>
              <a:rPr lang="it-IT" dirty="0" smtClean="0">
                <a:sym typeface="Wingdings"/>
              </a:rPr>
              <a:t>€14.160 </a:t>
            </a:r>
            <a:r>
              <a:rPr lang="it-IT" dirty="0">
                <a:sym typeface="Wingdings"/>
              </a:rPr>
              <a:t> </a:t>
            </a:r>
            <a:r>
              <a:rPr lang="it-IT" b="1" dirty="0" smtClean="0">
                <a:solidFill>
                  <a:srgbClr val="FF0000"/>
                </a:solidFill>
                <a:sym typeface="Wingdings"/>
              </a:rPr>
              <a:t>1.180</a:t>
            </a:r>
            <a:r>
              <a:rPr lang="it-IT" dirty="0" smtClean="0">
                <a:sym typeface="Wingdings"/>
              </a:rPr>
              <a:t> </a:t>
            </a:r>
            <a:r>
              <a:rPr lang="it-IT" dirty="0" smtClean="0">
                <a:solidFill>
                  <a:srgbClr val="FF0000"/>
                </a:solidFill>
                <a:sym typeface="Wingdings"/>
              </a:rPr>
              <a:t>€</a:t>
            </a:r>
          </a:p>
          <a:p>
            <a:pPr algn="just"/>
            <a:r>
              <a:rPr lang="it-IT" dirty="0">
                <a:sym typeface="Wingdings"/>
              </a:rPr>
              <a:t>Caso </a:t>
            </a:r>
            <a:r>
              <a:rPr lang="it-IT" dirty="0" smtClean="0">
                <a:sym typeface="Wingdings"/>
              </a:rPr>
              <a:t>4, </a:t>
            </a:r>
            <a:r>
              <a:rPr lang="it-IT" dirty="0">
                <a:sym typeface="Wingdings"/>
              </a:rPr>
              <a:t>2 adulti + 2 figli minorenni, reddito </a:t>
            </a:r>
            <a:r>
              <a:rPr lang="it-IT" dirty="0" smtClean="0">
                <a:sym typeface="Wingdings"/>
              </a:rPr>
              <a:t>5000</a:t>
            </a:r>
          </a:p>
          <a:p>
            <a:pPr algn="ctr"/>
            <a:r>
              <a:rPr lang="it-IT" dirty="0"/>
              <a:t>[(6.000 x 1,8 ) – </a:t>
            </a:r>
            <a:r>
              <a:rPr lang="it-IT" dirty="0" smtClean="0"/>
              <a:t>5000] </a:t>
            </a:r>
            <a:r>
              <a:rPr lang="it-IT" dirty="0"/>
              <a:t>+ 3360 </a:t>
            </a:r>
            <a:r>
              <a:rPr lang="it-IT" dirty="0">
                <a:sym typeface="Wingdings"/>
              </a:rPr>
              <a:t> </a:t>
            </a:r>
            <a:r>
              <a:rPr lang="it-IT" dirty="0" smtClean="0">
                <a:sym typeface="Wingdings"/>
              </a:rPr>
              <a:t>€9.160 </a:t>
            </a:r>
            <a:r>
              <a:rPr lang="it-IT" dirty="0">
                <a:sym typeface="Wingdings"/>
              </a:rPr>
              <a:t> </a:t>
            </a:r>
            <a:r>
              <a:rPr lang="it-IT" dirty="0" smtClean="0">
                <a:sym typeface="Wingdings"/>
              </a:rPr>
              <a:t>763€</a:t>
            </a:r>
            <a:endParaRPr lang="it-IT" dirty="0">
              <a:sym typeface="Wingdings"/>
            </a:endParaRPr>
          </a:p>
          <a:p>
            <a:pPr algn="just"/>
            <a:endParaRPr lang="it-IT" dirty="0">
              <a:sym typeface="Wingdings"/>
            </a:endParaRPr>
          </a:p>
          <a:p>
            <a:pPr algn="ctr"/>
            <a:endParaRPr lang="it-IT" dirty="0">
              <a:sym typeface="Wingdings"/>
            </a:endParaRPr>
          </a:p>
          <a:p>
            <a:pPr algn="ctr"/>
            <a:endParaRPr lang="it-IT" dirty="0">
              <a:sym typeface="Wingdings"/>
            </a:endParaRPr>
          </a:p>
          <a:p>
            <a:pPr algn="ctr"/>
            <a:endParaRPr lang="it-IT" dirty="0" smtClean="0">
              <a:sym typeface="Wingdings"/>
            </a:endParaRP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24305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b="1" dirty="0" smtClean="0"/>
              <a:t>RDC e </a:t>
            </a:r>
            <a:br>
              <a:rPr lang="it-IT" sz="4000" b="1" dirty="0" smtClean="0"/>
            </a:br>
            <a:r>
              <a:rPr lang="it-IT" sz="4000" b="1" dirty="0" smtClean="0"/>
              <a:t>“attivazione/inclusione sociale”</a:t>
            </a:r>
            <a:endParaRPr lang="it-IT" sz="40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it-IT" dirty="0" smtClean="0"/>
          </a:p>
          <a:p>
            <a:pPr algn="ctr"/>
            <a:endParaRPr lang="it-IT" dirty="0"/>
          </a:p>
          <a:p>
            <a:pPr algn="ctr"/>
            <a:r>
              <a:rPr lang="it-IT" b="1" dirty="0" smtClean="0">
                <a:solidFill>
                  <a:srgbClr val="00B050"/>
                </a:solidFill>
              </a:rPr>
              <a:t>Patto </a:t>
            </a:r>
            <a:r>
              <a:rPr lang="it-IT" b="1" dirty="0">
                <a:solidFill>
                  <a:srgbClr val="00B050"/>
                </a:solidFill>
              </a:rPr>
              <a:t>per il lavoro </a:t>
            </a:r>
            <a:r>
              <a:rPr lang="it-IT" dirty="0" smtClean="0"/>
              <a:t>+ </a:t>
            </a:r>
            <a:r>
              <a:rPr lang="it-IT" b="1" dirty="0" smtClean="0">
                <a:solidFill>
                  <a:srgbClr val="00B050"/>
                </a:solidFill>
              </a:rPr>
              <a:t>Patto </a:t>
            </a:r>
            <a:r>
              <a:rPr lang="it-IT" b="1" dirty="0">
                <a:solidFill>
                  <a:srgbClr val="00B050"/>
                </a:solidFill>
              </a:rPr>
              <a:t>per l’inclusione sociale </a:t>
            </a:r>
            <a:endParaRPr lang="it-IT" b="1" dirty="0">
              <a:solidFill>
                <a:srgbClr val="00B05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642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b="1" dirty="0" smtClean="0"/>
              <a:t>Le Politiche Attive del Lavoro</a:t>
            </a:r>
            <a:br>
              <a:rPr lang="it-IT" sz="4000" b="1" dirty="0" smtClean="0"/>
            </a:br>
            <a:r>
              <a:rPr lang="it-IT" sz="4000" b="1" dirty="0" smtClean="0"/>
              <a:t> (</a:t>
            </a:r>
            <a:r>
              <a:rPr lang="it-IT" sz="4000" b="1" dirty="0" err="1" smtClean="0"/>
              <a:t>ALMPs</a:t>
            </a:r>
            <a:r>
              <a:rPr lang="it-IT" sz="4000" b="1" dirty="0" smtClean="0"/>
              <a:t>)</a:t>
            </a:r>
            <a:endParaRPr lang="it-IT" sz="40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dirty="0" smtClean="0"/>
              <a:t>“misure </a:t>
            </a:r>
            <a:r>
              <a:rPr lang="it-IT" dirty="0"/>
              <a:t>volte all’inserimento occupazionale di disoccupati e </a:t>
            </a:r>
            <a:r>
              <a:rPr lang="it-IT" dirty="0" smtClean="0"/>
              <a:t>inoccupati”.</a:t>
            </a:r>
          </a:p>
          <a:p>
            <a:pPr marL="0" indent="0" algn="ctr">
              <a:buNone/>
            </a:pPr>
            <a:r>
              <a:rPr lang="it-IT" dirty="0" smtClean="0"/>
              <a:t>Approcci diversi: </a:t>
            </a:r>
            <a:r>
              <a:rPr lang="it-IT" dirty="0" err="1" smtClean="0"/>
              <a:t>Workfare</a:t>
            </a:r>
            <a:r>
              <a:rPr lang="it-IT" dirty="0" smtClean="0"/>
              <a:t>, SI; Market-</a:t>
            </a:r>
            <a:r>
              <a:rPr lang="it-IT" dirty="0" err="1" smtClean="0"/>
              <a:t>oriented</a:t>
            </a:r>
            <a:r>
              <a:rPr lang="it-IT" dirty="0" smtClean="0"/>
              <a:t> </a:t>
            </a:r>
            <a:endParaRPr lang="it-IT" dirty="0"/>
          </a:p>
          <a:p>
            <a:pPr marL="0" indent="0">
              <a:buNone/>
            </a:pPr>
            <a:r>
              <a:rPr lang="it-IT" dirty="0" smtClean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it-IT" dirty="0" smtClean="0"/>
              <a:t>Servizi per il Lavoro (</a:t>
            </a:r>
            <a:r>
              <a:rPr lang="it-IT" i="1" dirty="0" smtClean="0"/>
              <a:t>Approccio di </a:t>
            </a:r>
            <a:r>
              <a:rPr lang="it-IT" i="1" dirty="0" err="1" smtClean="0"/>
              <a:t>Workfare</a:t>
            </a:r>
            <a:r>
              <a:rPr lang="it-IT" dirty="0" smtClean="0"/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it-IT" dirty="0" smtClean="0"/>
              <a:t>Formazione (</a:t>
            </a:r>
            <a:r>
              <a:rPr lang="it-IT" i="1" dirty="0" smtClean="0"/>
              <a:t>Investimento Sociale</a:t>
            </a:r>
            <a:r>
              <a:rPr lang="it-IT" dirty="0" smtClean="0"/>
              <a:t>)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it-IT" dirty="0" smtClean="0"/>
              <a:t> Incentivi per l’occupazione (</a:t>
            </a:r>
            <a:r>
              <a:rPr lang="it-IT" i="1" dirty="0" smtClean="0"/>
              <a:t>Market-</a:t>
            </a:r>
            <a:r>
              <a:rPr lang="it-IT" i="1" dirty="0" err="1" smtClean="0"/>
              <a:t>oriented</a:t>
            </a:r>
            <a:r>
              <a:rPr lang="it-IT" i="1" dirty="0" smtClean="0"/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it-IT" dirty="0" smtClean="0"/>
              <a:t> Sostegno per persone con ridotta capacità lavorativa  </a:t>
            </a:r>
            <a:r>
              <a:rPr lang="it-IT" dirty="0"/>
              <a:t>(</a:t>
            </a:r>
            <a:r>
              <a:rPr lang="it-IT" i="1" dirty="0"/>
              <a:t>Investimento Sociale</a:t>
            </a:r>
            <a:r>
              <a:rPr lang="it-IT" dirty="0"/>
              <a:t>) </a:t>
            </a:r>
            <a:endParaRPr lang="it-IT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it-IT" dirty="0" smtClean="0"/>
              <a:t> Creazione diretta di lavoro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it-IT" dirty="0" smtClean="0"/>
              <a:t> Incentivi per le start-up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endParaRPr lang="it-IT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 smtClean="0"/>
              <a:t>Italia molto indietro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 smtClean="0"/>
              <a:t>Target </a:t>
            </a:r>
            <a:r>
              <a:rPr lang="it-IT" dirty="0" smtClean="0">
                <a:sym typeface="Wingdings"/>
              </a:rPr>
              <a:t> NEET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74634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099" y="147215"/>
            <a:ext cx="9080501" cy="601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22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ALMPs</a:t>
            </a:r>
            <a:r>
              <a:rPr lang="it-IT" dirty="0" smtClean="0"/>
              <a:t> </a:t>
            </a:r>
            <a:r>
              <a:rPr lang="it-IT" dirty="0" smtClean="0">
                <a:sym typeface="Wingdings"/>
              </a:rPr>
              <a:t> Renzi-</a:t>
            </a:r>
            <a:r>
              <a:rPr lang="it-IT" dirty="0" err="1" smtClean="0">
                <a:sym typeface="Wingdings"/>
              </a:rPr>
              <a:t>Gentiloni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b="1" dirty="0" smtClean="0"/>
              <a:t>3 pilastro del Jobs </a:t>
            </a:r>
            <a:r>
              <a:rPr lang="it-IT" b="1" dirty="0" err="1" smtClean="0"/>
              <a:t>Act</a:t>
            </a:r>
            <a:r>
              <a:rPr lang="it-IT" b="1" dirty="0" smtClean="0"/>
              <a:t> </a:t>
            </a:r>
            <a:r>
              <a:rPr lang="it-IT" dirty="0" smtClean="0">
                <a:sym typeface="Wingdings"/>
              </a:rPr>
              <a:t> </a:t>
            </a:r>
            <a:r>
              <a:rPr lang="it-IT" u="sng" dirty="0" smtClean="0">
                <a:solidFill>
                  <a:srgbClr val="FF0000"/>
                </a:solidFill>
                <a:sym typeface="Wingdings"/>
              </a:rPr>
              <a:t>debole</a:t>
            </a:r>
          </a:p>
          <a:p>
            <a:endParaRPr lang="it-IT" u="sng" dirty="0" smtClean="0">
              <a:solidFill>
                <a:srgbClr val="FF0000"/>
              </a:solidFill>
              <a:sym typeface="Wingdings"/>
            </a:endParaRPr>
          </a:p>
          <a:p>
            <a:pPr>
              <a:buFont typeface="Arial" charset="0"/>
              <a:buChar char="•"/>
            </a:pPr>
            <a:r>
              <a:rPr lang="it-IT" dirty="0" smtClean="0">
                <a:sym typeface="Wingdings"/>
              </a:rPr>
              <a:t> </a:t>
            </a:r>
            <a:r>
              <a:rPr lang="it-IT" b="1" u="sng" dirty="0" smtClean="0">
                <a:sym typeface="Wingdings"/>
              </a:rPr>
              <a:t>Crescita spesa per incentivi </a:t>
            </a:r>
            <a:r>
              <a:rPr lang="it-IT" dirty="0" smtClean="0">
                <a:sym typeface="Wingdings"/>
              </a:rPr>
              <a:t> </a:t>
            </a:r>
            <a:r>
              <a:rPr lang="it-IT" dirty="0" smtClean="0">
                <a:solidFill>
                  <a:srgbClr val="FF0000"/>
                </a:solidFill>
                <a:sym typeface="Wingdings"/>
              </a:rPr>
              <a:t>sgravio contributivo </a:t>
            </a:r>
            <a:r>
              <a:rPr lang="it-IT" dirty="0" smtClean="0">
                <a:sym typeface="Wingdings"/>
              </a:rPr>
              <a:t>INPS per incentivare </a:t>
            </a:r>
            <a:r>
              <a:rPr lang="it-IT" i="1" dirty="0" smtClean="0">
                <a:sym typeface="Wingdings"/>
              </a:rPr>
              <a:t>contatti indeterminati </a:t>
            </a:r>
            <a:r>
              <a:rPr lang="it-IT" dirty="0" smtClean="0">
                <a:sym typeface="Wingdings"/>
              </a:rPr>
              <a:t>(</a:t>
            </a:r>
            <a:r>
              <a:rPr lang="it-IT" i="1" dirty="0" smtClean="0">
                <a:sym typeface="Wingdings"/>
              </a:rPr>
              <a:t>market-</a:t>
            </a:r>
            <a:r>
              <a:rPr lang="it-IT" i="1" dirty="0" err="1" smtClean="0">
                <a:sym typeface="Wingdings"/>
              </a:rPr>
              <a:t>oriented</a:t>
            </a:r>
            <a:r>
              <a:rPr lang="it-IT" i="1" dirty="0" smtClean="0">
                <a:sym typeface="Wingdings"/>
              </a:rPr>
              <a:t> </a:t>
            </a:r>
            <a:r>
              <a:rPr lang="it-IT" dirty="0" smtClean="0">
                <a:sym typeface="Wingdings"/>
              </a:rPr>
              <a:t>+ marcato del lavoro “</a:t>
            </a:r>
            <a:r>
              <a:rPr lang="it-IT" i="1" dirty="0" smtClean="0">
                <a:sym typeface="Wingdings"/>
              </a:rPr>
              <a:t>drogato</a:t>
            </a:r>
            <a:r>
              <a:rPr lang="it-IT" dirty="0" smtClean="0">
                <a:sym typeface="Wingdings"/>
              </a:rPr>
              <a:t>”?)</a:t>
            </a:r>
          </a:p>
          <a:p>
            <a:pPr>
              <a:buFont typeface="Arial" charset="0"/>
              <a:buChar char="•"/>
            </a:pPr>
            <a:r>
              <a:rPr lang="it-IT" dirty="0" smtClean="0">
                <a:sym typeface="Wingdings"/>
              </a:rPr>
              <a:t> Agenzia Nazionale per le politiche attive </a:t>
            </a:r>
            <a:r>
              <a:rPr lang="it-IT" b="1" dirty="0" smtClean="0">
                <a:sym typeface="Wingdings"/>
              </a:rPr>
              <a:t>(</a:t>
            </a:r>
            <a:r>
              <a:rPr lang="it-IT" b="1" dirty="0" smtClean="0">
                <a:solidFill>
                  <a:srgbClr val="FF0000"/>
                </a:solidFill>
                <a:sym typeface="Wingdings"/>
              </a:rPr>
              <a:t>ANPAL)</a:t>
            </a:r>
            <a:r>
              <a:rPr lang="it-IT" dirty="0" smtClean="0">
                <a:sym typeface="Wingdings"/>
              </a:rPr>
              <a:t>  goal: </a:t>
            </a:r>
            <a:r>
              <a:rPr lang="it-IT" b="1" u="sng" dirty="0" smtClean="0">
                <a:sym typeface="Wingdings"/>
              </a:rPr>
              <a:t>centralizzazione</a:t>
            </a:r>
            <a:r>
              <a:rPr lang="it-IT" dirty="0" smtClean="0">
                <a:sym typeface="Wingdings"/>
              </a:rPr>
              <a:t> ma</a:t>
            </a:r>
            <a:r>
              <a:rPr lang="is-IS" dirty="0" smtClean="0">
                <a:sym typeface="Wingdings"/>
              </a:rPr>
              <a:t>…</a:t>
            </a:r>
            <a:r>
              <a:rPr lang="it-IT" dirty="0" smtClean="0">
                <a:sym typeface="Wingdings"/>
              </a:rPr>
              <a:t>Quali </a:t>
            </a:r>
            <a:r>
              <a:rPr lang="it-IT" u="sng" dirty="0" smtClean="0">
                <a:sym typeface="Wingdings"/>
              </a:rPr>
              <a:t>effetti  ha il fallimento del referendum costituzionale</a:t>
            </a:r>
            <a:r>
              <a:rPr lang="it-IT" dirty="0" smtClean="0">
                <a:sym typeface="Wingdings"/>
              </a:rPr>
              <a:t>?</a:t>
            </a:r>
          </a:p>
          <a:p>
            <a:pPr>
              <a:buFont typeface="Arial" charset="0"/>
              <a:buChar char="•"/>
            </a:pPr>
            <a:r>
              <a:rPr lang="it-IT" dirty="0" smtClean="0">
                <a:sym typeface="Wingdings"/>
              </a:rPr>
              <a:t> </a:t>
            </a:r>
            <a:r>
              <a:rPr lang="it-IT" b="1" dirty="0" smtClean="0">
                <a:sym typeface="Wingdings"/>
              </a:rPr>
              <a:t>Rafforzamento ruolo dei privati </a:t>
            </a:r>
            <a:r>
              <a:rPr lang="it-IT" dirty="0" smtClean="0">
                <a:sym typeface="Wingdings"/>
              </a:rPr>
              <a:t> unico modo per far fronte alla carenza dei </a:t>
            </a:r>
            <a:r>
              <a:rPr lang="it-IT" dirty="0" err="1" smtClean="0">
                <a:sym typeface="Wingdings"/>
              </a:rPr>
              <a:t>C</a:t>
            </a:r>
            <a:r>
              <a:rPr lang="it-IT" dirty="0" err="1" smtClean="0">
                <a:sym typeface="Wingdings"/>
              </a:rPr>
              <a:t>PI</a:t>
            </a:r>
            <a:r>
              <a:rPr lang="it-IT" dirty="0" err="1" smtClean="0">
                <a:sym typeface="Wingdings"/>
              </a:rPr>
              <a:t>..ma</a:t>
            </a:r>
            <a:r>
              <a:rPr lang="it-IT" dirty="0" smtClean="0">
                <a:sym typeface="Wingdings"/>
              </a:rPr>
              <a:t> </a:t>
            </a:r>
            <a:r>
              <a:rPr lang="it-IT" b="1" u="sng" dirty="0" smtClean="0">
                <a:sym typeface="Wingdings"/>
              </a:rPr>
              <a:t>davvero privato meglio del pubblico</a:t>
            </a:r>
            <a:r>
              <a:rPr lang="it-IT" dirty="0" smtClean="0">
                <a:sym typeface="Wingding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317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6180" y="1797903"/>
            <a:ext cx="9926320" cy="2481997"/>
          </a:xfrm>
        </p:spPr>
        <p:txBody>
          <a:bodyPr/>
          <a:lstStyle/>
          <a:p>
            <a:pPr algn="ctr"/>
            <a:r>
              <a:rPr lang="it-IT" b="1" dirty="0" smtClean="0"/>
              <a:t>Reddito Minimo Garantito</a:t>
            </a:r>
            <a:br>
              <a:rPr lang="it-IT" b="1" dirty="0" smtClean="0"/>
            </a:br>
            <a:r>
              <a:rPr lang="it-IT" i="1" dirty="0" smtClean="0"/>
              <a:t> vs.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 </a:t>
            </a:r>
            <a:r>
              <a:rPr lang="it-IT" b="1" dirty="0" smtClean="0"/>
              <a:t>Reddito di Cittadinanza 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8026682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ALMPs</a:t>
            </a:r>
            <a:r>
              <a:rPr lang="it-IT" dirty="0"/>
              <a:t> </a:t>
            </a:r>
            <a:r>
              <a:rPr lang="it-IT" dirty="0" smtClean="0">
                <a:sym typeface="Wingdings"/>
              </a:rPr>
              <a:t>Renzi-</a:t>
            </a:r>
            <a:r>
              <a:rPr lang="it-IT" dirty="0" err="1" smtClean="0">
                <a:sym typeface="Wingdings"/>
              </a:rPr>
              <a:t>Gentiloni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it-IT" b="1" dirty="0" smtClean="0">
                <a:sym typeface="Wingdings"/>
              </a:rPr>
              <a:t>Garanzia Giovani </a:t>
            </a:r>
            <a:r>
              <a:rPr lang="it-IT" dirty="0" smtClean="0">
                <a:sym typeface="Wingdings"/>
              </a:rPr>
              <a:t> </a:t>
            </a:r>
            <a:r>
              <a:rPr lang="it-IT" i="1" dirty="0" smtClean="0">
                <a:sym typeface="Wingdings"/>
              </a:rPr>
              <a:t>fondi europei</a:t>
            </a:r>
            <a:r>
              <a:rPr lang="it-IT" dirty="0" smtClean="0">
                <a:sym typeface="Wingdings"/>
              </a:rPr>
              <a:t>, formazione: </a:t>
            </a:r>
            <a:r>
              <a:rPr lang="it-IT" b="1" dirty="0" smtClean="0">
                <a:sym typeface="Wingdings"/>
              </a:rPr>
              <a:t>TIROCINI + Alternanza Scuola-Lavoro</a:t>
            </a:r>
            <a:endParaRPr lang="it-IT" dirty="0" smtClean="0">
              <a:sym typeface="Wingdings"/>
            </a:endParaRPr>
          </a:p>
          <a:p>
            <a:pPr>
              <a:buFont typeface="Arial" charset="0"/>
              <a:buChar char="•"/>
            </a:pPr>
            <a:r>
              <a:rPr lang="it-IT" b="1" dirty="0" smtClean="0">
                <a:sym typeface="Wingdings"/>
              </a:rPr>
              <a:t> Assegno di ricollocazione </a:t>
            </a:r>
            <a:r>
              <a:rPr lang="it-IT" dirty="0" smtClean="0">
                <a:sym typeface="Wingdings"/>
              </a:rPr>
              <a:t> “</a:t>
            </a:r>
            <a:r>
              <a:rPr lang="it-IT" i="1" dirty="0" smtClean="0">
                <a:sym typeface="Wingdings"/>
              </a:rPr>
              <a:t>Job </a:t>
            </a:r>
            <a:r>
              <a:rPr lang="it-IT" i="1" dirty="0" err="1" smtClean="0">
                <a:sym typeface="Wingdings"/>
              </a:rPr>
              <a:t>Palcement</a:t>
            </a:r>
            <a:r>
              <a:rPr lang="it-IT" dirty="0" smtClean="0">
                <a:sym typeface="Wingdings"/>
              </a:rPr>
              <a:t>” (Naspi da 4 mesi o REI) </a:t>
            </a:r>
            <a:r>
              <a:rPr lang="it-IT" u="sng" dirty="0" smtClean="0">
                <a:sym typeface="Wingdings"/>
              </a:rPr>
              <a:t>pagato  all’ente erogatore del servizio </a:t>
            </a:r>
            <a:r>
              <a:rPr lang="it-IT" dirty="0" smtClean="0">
                <a:sym typeface="Wingdings"/>
              </a:rPr>
              <a:t>(da 250 a 5000 euro, dipende da </a:t>
            </a:r>
            <a:r>
              <a:rPr lang="it-IT" b="1" dirty="0" smtClean="0">
                <a:sym typeface="Wingdings"/>
              </a:rPr>
              <a:t>tipo di contratto</a:t>
            </a:r>
            <a:r>
              <a:rPr lang="it-IT" dirty="0" smtClean="0">
                <a:sym typeface="Wingdings"/>
              </a:rPr>
              <a:t>+ </a:t>
            </a:r>
            <a:r>
              <a:rPr lang="it-IT" b="1" dirty="0" smtClean="0">
                <a:sym typeface="Wingdings"/>
              </a:rPr>
              <a:t>livello di </a:t>
            </a:r>
            <a:r>
              <a:rPr lang="it-IT" b="1" dirty="0" err="1" smtClean="0">
                <a:sym typeface="Wingdings"/>
              </a:rPr>
              <a:t>occupabilità</a:t>
            </a:r>
            <a:r>
              <a:rPr lang="it-IT" dirty="0" smtClean="0">
                <a:sym typeface="Wingdings"/>
              </a:rPr>
              <a:t>): pagamento a risultato; gestito da ANPAL su tutto il territorio</a:t>
            </a:r>
          </a:p>
          <a:p>
            <a:pPr>
              <a:buFont typeface="Arial" charset="0"/>
              <a:buChar char="•"/>
            </a:pPr>
            <a:r>
              <a:rPr lang="it-IT" dirty="0">
                <a:sym typeface="Wingdings"/>
              </a:rPr>
              <a:t> </a:t>
            </a:r>
            <a:r>
              <a:rPr lang="it-IT" dirty="0" smtClean="0">
                <a:sym typeface="Wingdings"/>
              </a:rPr>
              <a:t>Politiche Passive + Politiche Attive  Condizionalità: non funziona! Penalizzazioni (graduali) non efficaci: sistema CPI  </a:t>
            </a:r>
            <a:r>
              <a:rPr lang="it-IT" dirty="0" err="1" smtClean="0">
                <a:sym typeface="Wingdings"/>
              </a:rPr>
              <a:t>Anpal</a:t>
            </a:r>
            <a:r>
              <a:rPr lang="it-IT" dirty="0" smtClean="0">
                <a:sym typeface="Wingdings"/>
              </a:rPr>
              <a:t>  Inps non funziona (1,7 miliardi sussidi “irregolari” nel 2016</a:t>
            </a:r>
            <a:r>
              <a:rPr lang="it-IT" dirty="0" smtClean="0">
                <a:sym typeface="Wingdings"/>
              </a:rPr>
              <a:t>)</a:t>
            </a:r>
          </a:p>
          <a:p>
            <a:pPr>
              <a:buFont typeface="Arial" charset="0"/>
              <a:buChar char="•"/>
            </a:pPr>
            <a:r>
              <a:rPr lang="it-IT" dirty="0">
                <a:sym typeface="Wingdings"/>
              </a:rPr>
              <a:t> </a:t>
            </a:r>
            <a:r>
              <a:rPr lang="it-IT" dirty="0" smtClean="0">
                <a:sym typeface="Wingdings"/>
              </a:rPr>
              <a:t>REI  </a:t>
            </a:r>
            <a:r>
              <a:rPr lang="it-IT" dirty="0"/>
              <a:t>un </a:t>
            </a:r>
            <a:r>
              <a:rPr lang="it-IT" b="1" dirty="0">
                <a:solidFill>
                  <a:srgbClr val="00B050"/>
                </a:solidFill>
              </a:rPr>
              <a:t>progetto personalizzato di attivazione e di inclusione sociale</a:t>
            </a:r>
            <a:r>
              <a:rPr lang="it-IT" dirty="0"/>
              <a:t>, predisposto sotto la regia </a:t>
            </a:r>
            <a:r>
              <a:rPr lang="it-IT" dirty="0" smtClean="0"/>
              <a:t>dei CPI e dei </a:t>
            </a:r>
            <a:r>
              <a:rPr lang="it-IT" dirty="0"/>
              <a:t>servizi sociali del Comune. </a:t>
            </a:r>
          </a:p>
          <a:p>
            <a:pPr>
              <a:buFont typeface="Arial" charset="0"/>
              <a:buChar char="•"/>
            </a:pP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037431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dirty="0" err="1"/>
              <a:t>ALMPs</a:t>
            </a:r>
            <a:r>
              <a:rPr lang="it-IT" sz="4000" dirty="0"/>
              <a:t> </a:t>
            </a:r>
            <a:r>
              <a:rPr lang="it-IT" sz="4000" dirty="0" smtClean="0">
                <a:sym typeface="Wingdings"/>
              </a:rPr>
              <a:t> RDC</a:t>
            </a:r>
            <a:endParaRPr lang="en-US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dirty="0" smtClean="0"/>
              <a:t>“tutti </a:t>
            </a:r>
            <a:r>
              <a:rPr lang="it-IT" dirty="0"/>
              <a:t>i componenti maggiorenni del </a:t>
            </a:r>
            <a:r>
              <a:rPr lang="it-IT" dirty="0" smtClean="0"/>
              <a:t>nucleo </a:t>
            </a:r>
            <a:r>
              <a:rPr lang="it-IT" b="1" dirty="0" smtClean="0"/>
              <a:t>sottoscrivano </a:t>
            </a:r>
            <a:r>
              <a:rPr lang="it-IT" b="1" dirty="0"/>
              <a:t>una dichiarazione </a:t>
            </a:r>
            <a:r>
              <a:rPr lang="it-IT" b="1" dirty="0" smtClean="0"/>
              <a:t>di </a:t>
            </a:r>
            <a:r>
              <a:rPr lang="it-IT" b="1" dirty="0" err="1" smtClean="0"/>
              <a:t>disponibilita</a:t>
            </a:r>
            <a:r>
              <a:rPr lang="it-IT" b="1" dirty="0" smtClean="0"/>
              <a:t>̀ </a:t>
            </a:r>
            <a:r>
              <a:rPr lang="it-IT" b="1" dirty="0"/>
              <a:t>immediata al lavoro</a:t>
            </a:r>
            <a:r>
              <a:rPr lang="it-IT" dirty="0"/>
              <a:t> e di adesione ad un </a:t>
            </a:r>
            <a:r>
              <a:rPr lang="it-IT" b="1" dirty="0"/>
              <a:t>percorso</a:t>
            </a:r>
            <a:r>
              <a:rPr lang="it-IT" dirty="0"/>
              <a:t> personalizzato di accompagnamento </a:t>
            </a:r>
            <a:r>
              <a:rPr lang="it-IT" b="1" dirty="0"/>
              <a:t>all’inserimento lavorativo </a:t>
            </a:r>
            <a:r>
              <a:rPr lang="it-IT" dirty="0"/>
              <a:t>e </a:t>
            </a:r>
            <a:r>
              <a:rPr lang="it-IT" b="1" dirty="0"/>
              <a:t>all’inclusione </a:t>
            </a:r>
            <a:r>
              <a:rPr lang="it-IT" b="1" dirty="0" smtClean="0"/>
              <a:t>social</a:t>
            </a:r>
            <a:r>
              <a:rPr lang="it-IT" dirty="0" smtClean="0"/>
              <a:t>e” 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Patto per il lavoro e Patto per l’inclusione </a:t>
            </a:r>
            <a:r>
              <a:rPr lang="it-IT" dirty="0" smtClean="0"/>
              <a:t>sociale </a:t>
            </a:r>
            <a:r>
              <a:rPr lang="it-IT" dirty="0" smtClean="0">
                <a:sym typeface="Wingdings"/>
              </a:rPr>
              <a:t> </a:t>
            </a:r>
            <a:r>
              <a:rPr lang="it-IT" dirty="0" smtClean="0"/>
              <a:t>costituiscono </a:t>
            </a:r>
            <a:r>
              <a:rPr lang="it-IT" dirty="0"/>
              <a:t>livelli essenziali delle prestazioni</a:t>
            </a:r>
            <a:r>
              <a:rPr lang="it-IT" dirty="0" smtClean="0"/>
              <a:t>... </a:t>
            </a:r>
            <a:r>
              <a:rPr lang="it-IT" dirty="0"/>
              <a:t>«</a:t>
            </a:r>
            <a:r>
              <a:rPr lang="it-IT" u="sng" dirty="0">
                <a:solidFill>
                  <a:srgbClr val="FF0000"/>
                </a:solidFill>
              </a:rPr>
              <a:t>nei limiti delle risorse disponibili</a:t>
            </a:r>
            <a:r>
              <a:rPr lang="it-IT" dirty="0"/>
              <a:t>» </a:t>
            </a:r>
            <a:r>
              <a:rPr lang="it-IT" dirty="0">
                <a:sym typeface="Wingdings"/>
              </a:rPr>
              <a:t> </a:t>
            </a:r>
            <a:r>
              <a:rPr lang="it-IT" b="1" u="sng" dirty="0" smtClean="0">
                <a:sym typeface="Wingdings"/>
              </a:rPr>
              <a:t>PARADOSSO </a:t>
            </a:r>
            <a:endParaRPr lang="it-IT" b="1" u="sng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54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/>
              <a:t>Patto per il lavoro </a:t>
            </a:r>
            <a:r>
              <a:rPr lang="it-IT" dirty="0" smtClean="0">
                <a:sym typeface="Wingdings"/>
              </a:rPr>
              <a:t> </a:t>
            </a:r>
            <a:r>
              <a:rPr lang="it-IT" dirty="0" smtClean="0"/>
              <a:t>beneficiari </a:t>
            </a:r>
            <a:r>
              <a:rPr lang="it-IT" dirty="0"/>
              <a:t>sono obbligati a svolgere ricerca attiva del </a:t>
            </a:r>
            <a:r>
              <a:rPr lang="it-IT" dirty="0" smtClean="0"/>
              <a:t>lavoro</a:t>
            </a:r>
            <a:r>
              <a:rPr lang="it-IT" dirty="0"/>
              <a:t> </a:t>
            </a:r>
            <a:r>
              <a:rPr lang="it-IT" dirty="0" smtClean="0"/>
              <a:t>e accettare </a:t>
            </a:r>
            <a:r>
              <a:rPr lang="it-IT" dirty="0"/>
              <a:t>almeno una di tre offerte di lavoro congrue»: </a:t>
            </a:r>
            <a:endParaRPr lang="it-IT" dirty="0" smtClean="0"/>
          </a:p>
          <a:p>
            <a:pPr marL="457200" indent="-457200">
              <a:buFont typeface="+mj-lt"/>
              <a:buAutoNum type="arabicPeriod"/>
            </a:pPr>
            <a:r>
              <a:rPr lang="it-IT" dirty="0" smtClean="0"/>
              <a:t>entro </a:t>
            </a:r>
            <a:r>
              <a:rPr lang="it-IT" dirty="0"/>
              <a:t>cento </a:t>
            </a:r>
            <a:r>
              <a:rPr lang="it-IT" b="1" dirty="0" smtClean="0"/>
              <a:t>100 km </a:t>
            </a:r>
            <a:r>
              <a:rPr lang="it-IT" dirty="0" smtClean="0"/>
              <a:t>di </a:t>
            </a:r>
            <a:r>
              <a:rPr lang="it-IT" dirty="0"/>
              <a:t>distanza dalla residenza del beneficiario o comunque raggiungibile in </a:t>
            </a:r>
            <a:r>
              <a:rPr lang="it-IT" b="1" dirty="0" smtClean="0"/>
              <a:t>100 </a:t>
            </a:r>
            <a:r>
              <a:rPr lang="it-IT" b="1" dirty="0"/>
              <a:t>minuti </a:t>
            </a:r>
            <a:r>
              <a:rPr lang="it-IT" dirty="0"/>
              <a:t>con i mezzi di trasporto </a:t>
            </a:r>
            <a:r>
              <a:rPr lang="it-IT" dirty="0" smtClean="0"/>
              <a:t>pubblici, </a:t>
            </a:r>
            <a:r>
              <a:rPr lang="it-IT" dirty="0"/>
              <a:t>nei primi </a:t>
            </a:r>
            <a:r>
              <a:rPr lang="it-IT" b="1" dirty="0" smtClean="0"/>
              <a:t>12 mesi</a:t>
            </a:r>
            <a:r>
              <a:rPr lang="it-IT" dirty="0"/>
              <a:t>, se si tratta di </a:t>
            </a:r>
            <a:r>
              <a:rPr lang="it-IT" b="1" dirty="0"/>
              <a:t>prima offerta</a:t>
            </a:r>
            <a:r>
              <a:rPr lang="it-IT" dirty="0"/>
              <a:t>; </a:t>
            </a:r>
            <a:endParaRPr lang="it-IT" dirty="0" smtClean="0"/>
          </a:p>
          <a:p>
            <a:pPr marL="457200" indent="-457200">
              <a:buFont typeface="+mj-lt"/>
              <a:buAutoNum type="arabicPeriod"/>
            </a:pPr>
            <a:r>
              <a:rPr lang="it-IT" dirty="0" smtClean="0"/>
              <a:t>ovvero </a:t>
            </a:r>
            <a:r>
              <a:rPr lang="it-IT" dirty="0"/>
              <a:t>entro </a:t>
            </a:r>
            <a:r>
              <a:rPr lang="it-IT" b="1" dirty="0"/>
              <a:t>250</a:t>
            </a:r>
            <a:r>
              <a:rPr lang="it-IT" dirty="0"/>
              <a:t> km, se si tratta di </a:t>
            </a:r>
            <a:r>
              <a:rPr lang="it-IT" b="1" dirty="0"/>
              <a:t>seconda offerta</a:t>
            </a:r>
            <a:r>
              <a:rPr lang="it-IT" dirty="0"/>
              <a:t>; </a:t>
            </a:r>
            <a:endParaRPr lang="it-IT" dirty="0" smtClean="0"/>
          </a:p>
          <a:p>
            <a:pPr marL="457200" indent="-457200">
              <a:buFont typeface="+mj-lt"/>
              <a:buAutoNum type="arabicPeriod"/>
            </a:pPr>
            <a:r>
              <a:rPr lang="it-IT" b="1" dirty="0" smtClean="0"/>
              <a:t>ovunque</a:t>
            </a:r>
            <a:r>
              <a:rPr lang="it-IT" dirty="0" smtClean="0"/>
              <a:t> </a:t>
            </a:r>
            <a:r>
              <a:rPr lang="it-IT" dirty="0"/>
              <a:t>nel territorio alla terza, </a:t>
            </a:r>
            <a:r>
              <a:rPr lang="it-IT" b="1" dirty="0"/>
              <a:t>decorsi dodici mesi</a:t>
            </a:r>
            <a:r>
              <a:rPr lang="it-IT" dirty="0"/>
              <a:t>. </a:t>
            </a:r>
            <a:endParaRPr lang="it-IT" dirty="0" smtClean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marL="0" indent="0" algn="ctr">
              <a:buNone/>
            </a:pPr>
            <a:r>
              <a:rPr lang="it-IT" b="1" dirty="0" smtClean="0">
                <a:sym typeface="Wingdings"/>
              </a:rPr>
              <a:t>[Assegno </a:t>
            </a:r>
            <a:r>
              <a:rPr lang="it-IT" b="1" dirty="0">
                <a:sym typeface="Wingdings"/>
              </a:rPr>
              <a:t>di </a:t>
            </a:r>
            <a:r>
              <a:rPr lang="it-IT" b="1" dirty="0" smtClean="0">
                <a:sym typeface="Wingdings"/>
              </a:rPr>
              <a:t>ricollocazione solo per RDC, no NASPI]</a:t>
            </a:r>
            <a:endParaRPr lang="it-IT" dirty="0"/>
          </a:p>
          <a:p>
            <a:endParaRPr lang="en-US" dirty="0"/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dirty="0" err="1"/>
              <a:t>ALMPs</a:t>
            </a:r>
            <a:r>
              <a:rPr lang="it-IT" sz="4000" dirty="0"/>
              <a:t> </a:t>
            </a:r>
            <a:r>
              <a:rPr lang="it-IT" sz="4000" dirty="0" smtClean="0">
                <a:sym typeface="Wingdings"/>
              </a:rPr>
              <a:t> RDC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670174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ALMPs</a:t>
            </a:r>
            <a:r>
              <a:rPr lang="it-IT" dirty="0"/>
              <a:t> </a:t>
            </a:r>
            <a:r>
              <a:rPr lang="it-IT" dirty="0">
                <a:sym typeface="Wingdings"/>
              </a:rPr>
              <a:t> RDC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Patto per </a:t>
            </a:r>
            <a:r>
              <a:rPr lang="it-IT" dirty="0" smtClean="0"/>
              <a:t>l’inclusione </a:t>
            </a:r>
            <a:r>
              <a:rPr lang="it-IT" dirty="0" smtClean="0">
                <a:sym typeface="Wingdings"/>
              </a:rPr>
              <a:t> non solo “</a:t>
            </a:r>
            <a:r>
              <a:rPr lang="it-IT" dirty="0" err="1" smtClean="0">
                <a:sym typeface="Wingdings"/>
              </a:rPr>
              <a:t>workfare</a:t>
            </a:r>
            <a:r>
              <a:rPr lang="it-IT" dirty="0" smtClean="0">
                <a:sym typeface="Wingdings"/>
              </a:rPr>
              <a:t>”!</a:t>
            </a:r>
            <a:r>
              <a:rPr lang="it-IT" dirty="0" smtClean="0"/>
              <a:t> caratteristiche </a:t>
            </a:r>
            <a:r>
              <a:rPr lang="it-IT" dirty="0"/>
              <a:t>del progetto </a:t>
            </a:r>
            <a:r>
              <a:rPr lang="it-IT" dirty="0" smtClean="0"/>
              <a:t>personalizzato, simile al REI </a:t>
            </a:r>
          </a:p>
          <a:p>
            <a:r>
              <a:rPr lang="it-IT" dirty="0" smtClean="0"/>
              <a:t>Problematico </a:t>
            </a:r>
            <a:r>
              <a:rPr lang="it-IT" dirty="0" smtClean="0">
                <a:sym typeface="Wingdings"/>
              </a:rPr>
              <a:t> </a:t>
            </a:r>
            <a:r>
              <a:rPr lang="it-IT" dirty="0" smtClean="0"/>
              <a:t>soprattutto </a:t>
            </a:r>
            <a:r>
              <a:rPr lang="it-IT" dirty="0"/>
              <a:t>nel finanziamento e nello stato </a:t>
            </a:r>
            <a:r>
              <a:rPr lang="it-IT" dirty="0" smtClean="0"/>
              <a:t>dei </a:t>
            </a:r>
            <a:r>
              <a:rPr lang="it-IT" dirty="0"/>
              <a:t>servizi </a:t>
            </a:r>
            <a:r>
              <a:rPr lang="it-IT" dirty="0" smtClean="0"/>
              <a:t>locali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551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ALMPs</a:t>
            </a:r>
            <a:r>
              <a:rPr lang="it-IT" dirty="0"/>
              <a:t> </a:t>
            </a:r>
            <a:r>
              <a:rPr lang="it-IT" dirty="0">
                <a:sym typeface="Wingdings"/>
              </a:rPr>
              <a:t> </a:t>
            </a:r>
            <a:r>
              <a:rPr lang="it-IT" dirty="0" smtClean="0">
                <a:sym typeface="Wingdings"/>
              </a:rPr>
              <a:t>RDC:</a:t>
            </a:r>
            <a:br>
              <a:rPr lang="it-IT" dirty="0" smtClean="0">
                <a:sym typeface="Wingdings"/>
              </a:rPr>
            </a:br>
            <a:r>
              <a:rPr lang="it-IT" dirty="0" smtClean="0">
                <a:sym typeface="Wingdings"/>
              </a:rPr>
              <a:t>Problematicità 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u="sng" dirty="0" smtClean="0">
                <a:solidFill>
                  <a:srgbClr val="FF0000"/>
                </a:solidFill>
              </a:rPr>
              <a:t>“NAVIGATORS”</a:t>
            </a:r>
          </a:p>
          <a:p>
            <a:pPr algn="ctr"/>
            <a:endParaRPr lang="it-IT" dirty="0" smtClean="0"/>
          </a:p>
          <a:p>
            <a:pPr algn="ctr"/>
            <a:r>
              <a:rPr lang="it-IT" dirty="0" smtClean="0"/>
              <a:t>Chi li assume? Chi li paga?</a:t>
            </a:r>
          </a:p>
          <a:p>
            <a:pPr algn="ctr"/>
            <a:r>
              <a:rPr lang="it-IT" dirty="0" smtClean="0"/>
              <a:t>Regioni vs. Governo </a:t>
            </a:r>
          </a:p>
          <a:p>
            <a:pPr algn="ctr"/>
            <a:r>
              <a:rPr lang="it-IT" dirty="0" smtClean="0"/>
              <a:t>ANPAL contratta con Regioni </a:t>
            </a:r>
          </a:p>
          <a:p>
            <a:pPr algn="ctr"/>
            <a:r>
              <a:rPr lang="it-IT" dirty="0" smtClean="0"/>
              <a:t>Quale coerenza di policy?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3965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Reddito Minimo Garantito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it-IT" dirty="0" smtClean="0"/>
              <a:t>è </a:t>
            </a:r>
            <a:r>
              <a:rPr lang="it-IT" dirty="0"/>
              <a:t>un programma </a:t>
            </a:r>
            <a:r>
              <a:rPr lang="it-IT" b="1" dirty="0">
                <a:solidFill>
                  <a:srgbClr val="FF0000"/>
                </a:solidFill>
              </a:rPr>
              <a:t>universale e </a:t>
            </a:r>
            <a:r>
              <a:rPr lang="it-IT" b="1" dirty="0" smtClean="0">
                <a:solidFill>
                  <a:srgbClr val="FF0000"/>
                </a:solidFill>
              </a:rPr>
              <a:t>selettivo</a:t>
            </a:r>
            <a:r>
              <a:rPr lang="it-IT" dirty="0" smtClean="0"/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it-IT" dirty="0" smtClean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lang="it-IT" dirty="0" smtClean="0"/>
              <a:t>basato </a:t>
            </a:r>
            <a:r>
              <a:rPr lang="it-IT" dirty="0"/>
              <a:t>su </a:t>
            </a:r>
            <a:r>
              <a:rPr lang="it-IT" b="1" dirty="0"/>
              <a:t>regole uguali per tutti </a:t>
            </a:r>
            <a:r>
              <a:rPr lang="it-IT" dirty="0"/>
              <a:t>(non limitato ad alcune categorie di </a:t>
            </a:r>
            <a:r>
              <a:rPr lang="it-IT" dirty="0" smtClean="0"/>
              <a:t>lavoratori) e..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lang="is-IS" dirty="0" smtClean="0"/>
              <a:t>…</a:t>
            </a:r>
            <a:r>
              <a:rPr lang="it-IT" dirty="0" smtClean="0"/>
              <a:t>subordinano </a:t>
            </a:r>
            <a:r>
              <a:rPr lang="it-IT" dirty="0"/>
              <a:t>la concessione del sussidio ad </a:t>
            </a:r>
            <a:r>
              <a:rPr lang="it-IT" b="1" dirty="0"/>
              <a:t>accertamenti su reddito e patrimonio di chi lo </a:t>
            </a:r>
            <a:r>
              <a:rPr lang="it-IT" b="1" dirty="0" smtClean="0"/>
              <a:t>domanda</a:t>
            </a:r>
            <a:r>
              <a:rPr lang="it-IT" dirty="0"/>
              <a:t> </a:t>
            </a:r>
            <a:r>
              <a:rPr lang="it-IT" dirty="0" smtClean="0"/>
              <a:t>(</a:t>
            </a:r>
            <a:r>
              <a:rPr lang="it-IT" i="1" dirty="0" err="1" smtClean="0"/>
              <a:t>means</a:t>
            </a:r>
            <a:r>
              <a:rPr lang="it-IT" i="1" dirty="0" smtClean="0"/>
              <a:t>-test</a:t>
            </a:r>
            <a:r>
              <a:rPr lang="it-IT" dirty="0" smtClean="0"/>
              <a:t>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endParaRPr lang="it-IT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it-IT" dirty="0" smtClean="0"/>
              <a:t>Sviluppatosi dopo la Seconda </a:t>
            </a:r>
            <a:r>
              <a:rPr lang="it-IT" dirty="0"/>
              <a:t>G</a:t>
            </a:r>
            <a:r>
              <a:rPr lang="it-IT" dirty="0" smtClean="0"/>
              <a:t>uerra </a:t>
            </a:r>
            <a:r>
              <a:rPr lang="it-IT" dirty="0"/>
              <a:t>M</a:t>
            </a:r>
            <a:r>
              <a:rPr lang="it-IT" dirty="0" smtClean="0"/>
              <a:t>ondiale </a:t>
            </a:r>
            <a:r>
              <a:rPr lang="it-IT" dirty="0" smtClean="0">
                <a:sym typeface="Wingdings"/>
              </a:rPr>
              <a:t> </a:t>
            </a:r>
            <a:r>
              <a:rPr lang="it-IT" u="sng" dirty="0" smtClean="0">
                <a:sym typeface="Wingdings"/>
              </a:rPr>
              <a:t>rimedio alle lacune di copertura degli schemi di assicurazione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it-IT" dirty="0" smtClean="0">
              <a:sym typeface="Wingdings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it-IT" b="1" u="sng" dirty="0" smtClean="0">
                <a:sym typeface="Wingdings"/>
              </a:rPr>
              <a:t>ITALIA (insieme alla Grecia) unicum in Europa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it-IT" dirty="0" smtClean="0">
                <a:sym typeface="Wingdings"/>
              </a:rPr>
              <a:t>(solo schema di </a:t>
            </a:r>
            <a:r>
              <a:rPr lang="it-IT" u="sng" dirty="0" smtClean="0">
                <a:sym typeface="Wingdings"/>
              </a:rPr>
              <a:t>reddito minimo garantito categoriale </a:t>
            </a:r>
            <a:r>
              <a:rPr lang="it-IT" dirty="0" smtClean="0">
                <a:sym typeface="Wingdings"/>
              </a:rPr>
              <a:t> anziani poveri</a:t>
            </a:r>
            <a:r>
              <a:rPr lang="it-IT" i="1" dirty="0" smtClean="0">
                <a:sym typeface="Wingdings"/>
              </a:rPr>
              <a:t>, pensione sociale</a:t>
            </a:r>
            <a:r>
              <a:rPr lang="it-IT" dirty="0" smtClean="0">
                <a:sym typeface="Wingdings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it-IT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2480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737" y="139700"/>
            <a:ext cx="9424563" cy="587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85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/>
              <a:t>Come funziona?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 smtClean="0"/>
              <a:t>Durata</a:t>
            </a:r>
            <a:r>
              <a:rPr lang="it-IT" dirty="0"/>
              <a:t> </a:t>
            </a:r>
            <a:r>
              <a:rPr lang="it-IT" dirty="0" smtClean="0">
                <a:sym typeface="Wingdings"/>
              </a:rPr>
              <a:t> </a:t>
            </a:r>
            <a:r>
              <a:rPr lang="it-IT" dirty="0" smtClean="0"/>
              <a:t>dipende (</a:t>
            </a:r>
            <a:r>
              <a:rPr lang="it-IT" i="1" dirty="0" smtClean="0"/>
              <a:t>limitato</a:t>
            </a:r>
            <a:r>
              <a:rPr lang="it-IT" dirty="0" smtClean="0"/>
              <a:t> o </a:t>
            </a:r>
            <a:r>
              <a:rPr lang="it-IT" i="1" dirty="0" smtClean="0"/>
              <a:t>illimitato</a:t>
            </a:r>
            <a:r>
              <a:rPr lang="it-IT" dirty="0" smtClean="0"/>
              <a:t> in molti casi, D, NL, DK etc. </a:t>
            </a:r>
            <a:r>
              <a:rPr lang="it-IT" dirty="0" err="1" smtClean="0"/>
              <a:t>etc</a:t>
            </a:r>
            <a:r>
              <a:rPr lang="it-IT" dirty="0" smtClean="0"/>
              <a:t>)</a:t>
            </a:r>
          </a:p>
          <a:p>
            <a:endParaRPr lang="it-IT" dirty="0" smtClean="0"/>
          </a:p>
          <a:p>
            <a:pPr algn="just"/>
            <a:r>
              <a:rPr lang="it-IT" b="1" dirty="0" smtClean="0"/>
              <a:t>Condizionalità</a:t>
            </a:r>
            <a:r>
              <a:rPr lang="it-IT" dirty="0"/>
              <a:t> </a:t>
            </a:r>
            <a:r>
              <a:rPr lang="it-IT" dirty="0" smtClean="0">
                <a:sym typeface="Wingdings"/>
              </a:rPr>
              <a:t> </a:t>
            </a:r>
            <a:r>
              <a:rPr lang="it-IT" b="1" u="sng" dirty="0" smtClean="0"/>
              <a:t>attivazione: </a:t>
            </a:r>
            <a:r>
              <a:rPr lang="it-IT" i="1" dirty="0" smtClean="0"/>
              <a:t>disponibilità ̀ </a:t>
            </a:r>
            <a:r>
              <a:rPr lang="it-IT" dirty="0"/>
              <a:t>di accettare un'offerta di lavoro o alla partecipazione in programmi di formazione e/o </a:t>
            </a:r>
            <a:r>
              <a:rPr lang="it-IT" i="1" dirty="0"/>
              <a:t>job </a:t>
            </a:r>
            <a:r>
              <a:rPr lang="it-IT" i="1" dirty="0" err="1"/>
              <a:t>counselling</a:t>
            </a:r>
            <a:r>
              <a:rPr lang="it-IT" i="1" dirty="0"/>
              <a:t> </a:t>
            </a:r>
            <a:r>
              <a:rPr lang="it-IT" dirty="0" smtClean="0"/>
              <a:t>finalizzati </a:t>
            </a:r>
            <a:r>
              <a:rPr lang="it-IT" dirty="0"/>
              <a:t>al reinserimento nel mercato del </a:t>
            </a:r>
            <a:r>
              <a:rPr lang="it-IT" dirty="0" smtClean="0"/>
              <a:t>lavoro</a:t>
            </a:r>
            <a:r>
              <a:rPr lang="it-IT" dirty="0"/>
              <a:t> </a:t>
            </a:r>
            <a:endParaRPr lang="it-IT" dirty="0" smtClean="0"/>
          </a:p>
          <a:p>
            <a:pPr algn="just"/>
            <a:endParaRPr lang="it-IT" dirty="0" smtClean="0"/>
          </a:p>
          <a:p>
            <a:r>
              <a:rPr lang="it-IT" b="1" dirty="0" smtClean="0">
                <a:sym typeface="Wingdings"/>
              </a:rPr>
              <a:t>Funzionamento</a:t>
            </a:r>
            <a:r>
              <a:rPr lang="it-IT" dirty="0" smtClean="0">
                <a:sym typeface="Wingdings"/>
              </a:rPr>
              <a:t> </a:t>
            </a:r>
            <a:r>
              <a:rPr lang="it-IT" dirty="0" smtClean="0"/>
              <a:t> pagato </a:t>
            </a:r>
            <a:r>
              <a:rPr lang="it-IT" dirty="0"/>
              <a:t>ai </a:t>
            </a:r>
            <a:r>
              <a:rPr lang="it-IT" i="1" dirty="0"/>
              <a:t>nuclei familiari </a:t>
            </a:r>
            <a:r>
              <a:rPr lang="it-IT" dirty="0"/>
              <a:t>nella forma di </a:t>
            </a:r>
            <a:r>
              <a:rPr lang="it-IT" b="1" dirty="0">
                <a:solidFill>
                  <a:srgbClr val="FF0000"/>
                </a:solidFill>
              </a:rPr>
              <a:t>somma di denaro differenziale</a:t>
            </a:r>
            <a:r>
              <a:rPr lang="it-IT" dirty="0"/>
              <a:t>, che va a </a:t>
            </a:r>
            <a:r>
              <a:rPr lang="it-IT" u="sng" dirty="0"/>
              <a:t>colmare il gap </a:t>
            </a:r>
            <a:r>
              <a:rPr lang="it-IT" dirty="0"/>
              <a:t>fra il </a:t>
            </a:r>
            <a:r>
              <a:rPr lang="it-IT" b="1" dirty="0"/>
              <a:t>reddito effettivo dei beneficiari </a:t>
            </a:r>
            <a:r>
              <a:rPr lang="it-IT" dirty="0"/>
              <a:t>e </a:t>
            </a:r>
            <a:r>
              <a:rPr lang="it-IT" b="1" dirty="0"/>
              <a:t>la soglia di riferimento fissata</a:t>
            </a:r>
            <a:r>
              <a:rPr lang="it-IT" dirty="0"/>
              <a:t>. Questa varia a seconda </a:t>
            </a:r>
            <a:r>
              <a:rPr lang="it-IT" i="1" dirty="0" smtClean="0"/>
              <a:t>del </a:t>
            </a:r>
            <a:r>
              <a:rPr lang="it-IT" i="1" dirty="0"/>
              <a:t>numero di familiari </a:t>
            </a:r>
            <a:r>
              <a:rPr lang="it-IT" dirty="0"/>
              <a:t>e di altri eventuali </a:t>
            </a:r>
            <a:r>
              <a:rPr lang="it-IT" dirty="0" smtClean="0"/>
              <a:t>fattori  </a:t>
            </a:r>
            <a:endParaRPr lang="it-IT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737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/>
              <a:t>Reddito di Cittadinanza (</a:t>
            </a:r>
            <a:r>
              <a:rPr lang="en-US" b="1" dirty="0" smtClean="0"/>
              <a:t>Basic Income</a:t>
            </a:r>
            <a:r>
              <a:rPr lang="it-IT" b="1" dirty="0" smtClean="0"/>
              <a:t>)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Il </a:t>
            </a:r>
            <a:r>
              <a:rPr lang="it-IT" b="1" dirty="0"/>
              <a:t>reddito di cittadinanza </a:t>
            </a:r>
            <a:r>
              <a:rPr lang="it-IT" dirty="0"/>
              <a:t>è un programma di contrasto alla </a:t>
            </a:r>
            <a:r>
              <a:rPr lang="it-IT" dirty="0" smtClean="0"/>
              <a:t>povertà di </a:t>
            </a:r>
            <a:r>
              <a:rPr lang="it-IT" dirty="0"/>
              <a:t>tipo </a:t>
            </a:r>
            <a:r>
              <a:rPr lang="it-IT" b="1" dirty="0" smtClean="0">
                <a:solidFill>
                  <a:srgbClr val="FF0000"/>
                </a:solidFill>
              </a:rPr>
              <a:t>universalistico e non condizionato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 smtClean="0"/>
              <a:t>concessione </a:t>
            </a:r>
            <a:r>
              <a:rPr lang="it-IT" dirty="0"/>
              <a:t>del sussidio non è subordinata a un accertamento delle condizioni economiche e patrimoniali </a:t>
            </a:r>
            <a:r>
              <a:rPr lang="it-IT" dirty="0" smtClean="0"/>
              <a:t>dell’individuo.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 smtClean="0"/>
              <a:t>versato </a:t>
            </a:r>
            <a:r>
              <a:rPr lang="it-IT" dirty="0"/>
              <a:t>senza che nulla sia richiesto in cambio: né la </a:t>
            </a:r>
            <a:r>
              <a:rPr lang="it-IT" dirty="0" smtClean="0"/>
              <a:t>disponibilità̀ </a:t>
            </a:r>
            <a:r>
              <a:rPr lang="it-IT" dirty="0"/>
              <a:t>ad accettare un lavoro, né l'obbligo di seguire percorsi di formazione e/o inserimento lavorativo. 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b="1" dirty="0" smtClean="0"/>
              <a:t>PRO</a:t>
            </a:r>
            <a:r>
              <a:rPr lang="it-IT" dirty="0" smtClean="0"/>
              <a:t> </a:t>
            </a:r>
            <a:r>
              <a:rPr lang="it-IT" dirty="0" smtClean="0">
                <a:sym typeface="Wingdings"/>
              </a:rPr>
              <a:t> </a:t>
            </a:r>
            <a:r>
              <a:rPr lang="it-IT" dirty="0" smtClean="0"/>
              <a:t>pari opportunità </a:t>
            </a:r>
            <a:r>
              <a:rPr lang="it-IT" dirty="0"/>
              <a:t>di </a:t>
            </a:r>
            <a:r>
              <a:rPr lang="it-IT" dirty="0" smtClean="0"/>
              <a:t>partenza/ non </a:t>
            </a:r>
            <a:r>
              <a:rPr lang="it-IT" dirty="0"/>
              <a:t>ha effetti distorsivi sulla decisione di lavorare. </a:t>
            </a:r>
            <a:endParaRPr lang="it-IT" dirty="0" smtClean="0"/>
          </a:p>
          <a:p>
            <a:r>
              <a:rPr lang="it-IT" b="1" dirty="0" smtClean="0"/>
              <a:t>CONTRA</a:t>
            </a:r>
            <a:r>
              <a:rPr lang="it-IT" dirty="0" smtClean="0"/>
              <a:t> </a:t>
            </a:r>
            <a:r>
              <a:rPr lang="it-IT" dirty="0" smtClean="0">
                <a:sym typeface="Wingdings"/>
              </a:rPr>
              <a:t> </a:t>
            </a:r>
            <a:r>
              <a:rPr lang="it-IT" dirty="0" smtClean="0"/>
              <a:t>Insostenibilità economica / iniquo?</a:t>
            </a:r>
          </a:p>
          <a:p>
            <a:endParaRPr lang="it-IT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89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Reddito di </a:t>
            </a:r>
            <a:r>
              <a:rPr lang="it-IT" b="1" dirty="0" smtClean="0"/>
              <a:t>Cittadinanza: </a:t>
            </a:r>
            <a:br>
              <a:rPr lang="it-IT" b="1" dirty="0" smtClean="0"/>
            </a:br>
            <a:r>
              <a:rPr lang="it-IT" b="1" dirty="0" smtClean="0"/>
              <a:t>ma esiste davvero??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b="1" dirty="0" smtClean="0"/>
              <a:t>l’UNICO </a:t>
            </a:r>
            <a:r>
              <a:rPr lang="it-IT" b="1" dirty="0"/>
              <a:t>schema </a:t>
            </a:r>
            <a:r>
              <a:rPr lang="it-IT" b="1" dirty="0" smtClean="0"/>
              <a:t>vigente: 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Fund </a:t>
            </a:r>
            <a:r>
              <a:rPr lang="it-IT" b="1" dirty="0" err="1">
                <a:solidFill>
                  <a:srgbClr val="FF0000"/>
                </a:solidFill>
              </a:rPr>
              <a:t>Dividend</a:t>
            </a:r>
            <a:r>
              <a:rPr lang="it-IT" b="1" dirty="0">
                <a:solidFill>
                  <a:srgbClr val="FF0000"/>
                </a:solidFill>
              </a:rPr>
              <a:t> Program in </a:t>
            </a:r>
            <a:r>
              <a:rPr lang="it-IT" b="1" dirty="0" smtClean="0">
                <a:solidFill>
                  <a:srgbClr val="FF0000"/>
                </a:solidFill>
              </a:rPr>
              <a:t>Alaska </a:t>
            </a:r>
            <a:r>
              <a:rPr lang="en-AU" b="1" i="1" dirty="0" smtClean="0">
                <a:solidFill>
                  <a:srgbClr val="FF0000"/>
                </a:solidFill>
              </a:rPr>
              <a:t>(Permanent Fund Dividend)  </a:t>
            </a:r>
            <a:r>
              <a:rPr lang="it-IT" dirty="0" smtClean="0">
                <a:sym typeface="Wingdings"/>
              </a:rPr>
              <a:t></a:t>
            </a:r>
            <a:r>
              <a:rPr lang="it-IT" dirty="0" smtClean="0"/>
              <a:t> dal </a:t>
            </a:r>
            <a:r>
              <a:rPr lang="it-IT" b="1" dirty="0" smtClean="0"/>
              <a:t>1982</a:t>
            </a:r>
            <a:r>
              <a:rPr lang="it-IT" dirty="0" smtClean="0"/>
              <a:t> </a:t>
            </a:r>
            <a:r>
              <a:rPr lang="it-IT" dirty="0"/>
              <a:t>viene </a:t>
            </a:r>
            <a:r>
              <a:rPr lang="it-IT" u="sng" dirty="0"/>
              <a:t>redistribuita a ogni cittadino residente da almeno un anno una quota del profitto ricavato dalle concessioni petrolifere</a:t>
            </a:r>
            <a:r>
              <a:rPr lang="it-IT" dirty="0"/>
              <a:t>, sotto la forma di vero e proprio dividendo. </a:t>
            </a:r>
            <a:endParaRPr lang="it-IT" dirty="0" smtClean="0"/>
          </a:p>
          <a:p>
            <a:pPr algn="ctr"/>
            <a:r>
              <a:rPr lang="it-IT" dirty="0" smtClean="0"/>
              <a:t>Più basso: $331.29 in 1984 </a:t>
            </a:r>
          </a:p>
          <a:p>
            <a:pPr algn="ctr"/>
            <a:r>
              <a:rPr lang="it-IT" dirty="0" smtClean="0"/>
              <a:t>Più alto: $2,072 in 2015.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0975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Il RMG in Italia (I)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b="1" dirty="0" smtClean="0"/>
              <a:t>Perché non si è sviluppato un RMG?</a:t>
            </a:r>
          </a:p>
          <a:p>
            <a:pPr algn="ctr"/>
            <a:endParaRPr lang="it-IT" b="1" dirty="0" smtClean="0"/>
          </a:p>
          <a:p>
            <a:pPr algn="ctr">
              <a:buFont typeface="Wingdings" charset="2"/>
              <a:buChar char="§"/>
            </a:pPr>
            <a:r>
              <a:rPr lang="it-IT" dirty="0" smtClean="0"/>
              <a:t> </a:t>
            </a:r>
            <a:r>
              <a:rPr lang="en-IE" b="1" dirty="0" smtClean="0"/>
              <a:t>Religious Cleavage </a:t>
            </a:r>
            <a:r>
              <a:rPr lang="it-IT" dirty="0" smtClean="0"/>
              <a:t>(</a:t>
            </a:r>
            <a:r>
              <a:rPr lang="it-IT" i="1" dirty="0" smtClean="0"/>
              <a:t>Stato vs. Chiesa</a:t>
            </a:r>
            <a:r>
              <a:rPr lang="it-IT" dirty="0" smtClean="0"/>
              <a:t>: </a:t>
            </a:r>
            <a:r>
              <a:rPr lang="it-IT" u="sng" dirty="0" smtClean="0"/>
              <a:t>povertà come “</a:t>
            </a:r>
            <a:r>
              <a:rPr lang="it-IT" u="sng" dirty="0" err="1" smtClean="0"/>
              <a:t>issue</a:t>
            </a:r>
            <a:r>
              <a:rPr lang="it-IT" u="sng" dirty="0" smtClean="0"/>
              <a:t>” di competenza delle associazioni cattoliche)</a:t>
            </a:r>
          </a:p>
          <a:p>
            <a:pPr algn="ctr">
              <a:buFont typeface="Wingdings" charset="2"/>
              <a:buChar char="§"/>
            </a:pPr>
            <a:r>
              <a:rPr lang="it-IT" dirty="0" smtClean="0"/>
              <a:t> </a:t>
            </a:r>
            <a:r>
              <a:rPr lang="en-GB" b="1" dirty="0" smtClean="0"/>
              <a:t>Geographical Cleavage</a:t>
            </a:r>
            <a:r>
              <a:rPr lang="it-IT" dirty="0" smtClean="0"/>
              <a:t>: </a:t>
            </a:r>
            <a:r>
              <a:rPr lang="it-IT" i="1" dirty="0" smtClean="0"/>
              <a:t>Nord vs. Sud </a:t>
            </a:r>
          </a:p>
          <a:p>
            <a:pPr algn="ctr">
              <a:buFont typeface="Wingdings" charset="2"/>
              <a:buChar char="§"/>
            </a:pPr>
            <a:r>
              <a:rPr lang="it-IT" dirty="0" smtClean="0"/>
              <a:t> Beneficiari erano una </a:t>
            </a:r>
            <a:r>
              <a:rPr lang="en-GB" b="1" dirty="0" smtClean="0"/>
              <a:t>constituency</a:t>
            </a:r>
            <a:r>
              <a:rPr lang="en-GB" dirty="0" smtClean="0"/>
              <a:t> </a:t>
            </a:r>
            <a:r>
              <a:rPr lang="it-IT" i="1" dirty="0" smtClean="0"/>
              <a:t>poco mobilizzata </a:t>
            </a:r>
            <a:r>
              <a:rPr lang="it-IT" dirty="0" smtClean="0"/>
              <a:t>(non più!)</a:t>
            </a:r>
            <a:endParaRPr lang="it-IT" i="1" dirty="0" smtClean="0"/>
          </a:p>
          <a:p>
            <a:pPr algn="ctr">
              <a:buFont typeface="Wingdings" charset="2"/>
              <a:buChar char="§"/>
            </a:pPr>
            <a:r>
              <a:rPr lang="it-IT" dirty="0" smtClean="0"/>
              <a:t> </a:t>
            </a:r>
            <a:r>
              <a:rPr lang="it-IT" b="1" dirty="0" smtClean="0"/>
              <a:t>CGIL </a:t>
            </a:r>
            <a:r>
              <a:rPr lang="it-IT" dirty="0" smtClean="0"/>
              <a:t>poco interessata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4217405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350</TotalTime>
  <Words>1885</Words>
  <Application>Microsoft Macintosh PowerPoint</Application>
  <PresentationFormat>Widescreen</PresentationFormat>
  <Paragraphs>171</Paragraphs>
  <Slides>34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9" baseType="lpstr">
      <vt:lpstr>Calibri</vt:lpstr>
      <vt:lpstr>Calibri Light</vt:lpstr>
      <vt:lpstr>Wingdings</vt:lpstr>
      <vt:lpstr>Arial</vt:lpstr>
      <vt:lpstr>Retrospettivo</vt:lpstr>
      <vt:lpstr>POLITICHE CONTRO LA POVERTA’ E L’ESCLUSIONE SOCIALE</vt:lpstr>
      <vt:lpstr>Le politiche di assistenza sociale</vt:lpstr>
      <vt:lpstr>Reddito Minimo Garantito  vs.  Reddito di Cittadinanza </vt:lpstr>
      <vt:lpstr>Reddito Minimo Garantito</vt:lpstr>
      <vt:lpstr>Presentazione di PowerPoint</vt:lpstr>
      <vt:lpstr>Come funziona?</vt:lpstr>
      <vt:lpstr>Reddito di Cittadinanza (Basic Income)</vt:lpstr>
      <vt:lpstr>Reddito di Cittadinanza:  ma esiste davvero??</vt:lpstr>
      <vt:lpstr>Il RMG in Italia (I)</vt:lpstr>
      <vt:lpstr>Il RMG in Italia (II)</vt:lpstr>
      <vt:lpstr>Governo Renzi: Step 1</vt:lpstr>
      <vt:lpstr>Governo Renzi:  Step 1 (ASDI, 2015)</vt:lpstr>
      <vt:lpstr>Governo Renzi:  Step 2 (SIA, 2016)</vt:lpstr>
      <vt:lpstr>Governo Gentiloni:  Step 3 (REI, 2017-18)</vt:lpstr>
      <vt:lpstr>Governo Gentiloni:  Step 3 (REI, 2017-18)</vt:lpstr>
      <vt:lpstr>Presentazione di PowerPoint</vt:lpstr>
      <vt:lpstr>Governo Gentiloni:  Step 3 (REI, 2017-18)</vt:lpstr>
      <vt:lpstr>QUALI COPERTURE?? QUANTE FAMIGLIE POVERE?</vt:lpstr>
      <vt:lpstr>Presentazione di PowerPoint</vt:lpstr>
      <vt:lpstr>Presentazione di PowerPoint</vt:lpstr>
      <vt:lpstr>Presentazione di PowerPoint</vt:lpstr>
      <vt:lpstr>Reddito di Cittadinanza</vt:lpstr>
      <vt:lpstr>Reddito di Cittadinanza:  Criteri di Accesso</vt:lpstr>
      <vt:lpstr>Reddito di Cittadinanza:  Quanto mi spetta?</vt:lpstr>
      <vt:lpstr>Esempi</vt:lpstr>
      <vt:lpstr>RDC e  “attivazione/inclusione sociale”</vt:lpstr>
      <vt:lpstr>Le Politiche Attive del Lavoro  (ALMPs)</vt:lpstr>
      <vt:lpstr>Presentazione di PowerPoint</vt:lpstr>
      <vt:lpstr>ALMPs  Renzi-Gentiloni</vt:lpstr>
      <vt:lpstr>ALMPs Renzi-Gentiloni</vt:lpstr>
      <vt:lpstr>ALMPs  RDC</vt:lpstr>
      <vt:lpstr>ALMPs  RDC</vt:lpstr>
      <vt:lpstr>ALMPs  RDC</vt:lpstr>
      <vt:lpstr>ALMPs  RDC: Problematicità 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Utente di Microsoft Office</cp:lastModifiedBy>
  <cp:revision>49</cp:revision>
  <dcterms:created xsi:type="dcterms:W3CDTF">2018-10-08T16:02:15Z</dcterms:created>
  <dcterms:modified xsi:type="dcterms:W3CDTF">2019-11-20T16:45:01Z</dcterms:modified>
</cp:coreProperties>
</file>