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30"/>
  </p:notesMasterIdLst>
  <p:sldIdLst>
    <p:sldId id="256" r:id="rId2"/>
    <p:sldId id="257" r:id="rId3"/>
    <p:sldId id="258" r:id="rId4"/>
    <p:sldId id="267" r:id="rId5"/>
    <p:sldId id="259" r:id="rId6"/>
    <p:sldId id="263" r:id="rId7"/>
    <p:sldId id="260" r:id="rId8"/>
    <p:sldId id="261" r:id="rId9"/>
    <p:sldId id="266" r:id="rId10"/>
    <p:sldId id="265"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846"/>
    <p:restoredTop sz="94357"/>
  </p:normalViewPr>
  <p:slideViewPr>
    <p:cSldViewPr snapToGrid="0" snapToObjects="1">
      <p:cViewPr>
        <p:scale>
          <a:sx n="110" d="100"/>
          <a:sy n="110" d="100"/>
        </p:scale>
        <p:origin x="36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oleObject" Target="Cartella%20di%20lavoro2" TargetMode="External"/></Relationships>
</file>

<file path=ppt/charts/_rels/chart2.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oleObject" Target="Cartella%20di%20lavoro2"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700" b="1" i="0" u="none" strike="noStrike" kern="1200" spc="0" baseline="0">
                <a:solidFill>
                  <a:schemeClr val="tx1">
                    <a:lumMod val="65000"/>
                    <a:lumOff val="35000"/>
                  </a:schemeClr>
                </a:solidFill>
                <a:latin typeface="+mn-lt"/>
                <a:ea typeface="+mn-ea"/>
                <a:cs typeface="+mn-cs"/>
              </a:defRPr>
            </a:pPr>
            <a:r>
              <a:rPr lang="it-IT" sz="1700" b="1"/>
              <a:t>Spesa</a:t>
            </a:r>
            <a:r>
              <a:rPr lang="it-IT" sz="1700" b="1" baseline="0"/>
              <a:t> sociale funzione famiglia, in cash e in-kinds, 2015 % GDP</a:t>
            </a:r>
            <a:endParaRPr lang="it-IT" sz="1700" b="1"/>
          </a:p>
        </c:rich>
      </c:tx>
      <c:layout/>
      <c:overlay val="0"/>
      <c:spPr>
        <a:noFill/>
        <a:ln>
          <a:noFill/>
        </a:ln>
        <a:effectLst/>
      </c:spPr>
      <c:txPr>
        <a:bodyPr rot="0" spcFirstLastPara="1" vertOverflow="ellipsis" vert="horz" wrap="square" anchor="ctr" anchorCtr="1"/>
        <a:lstStyle/>
        <a:p>
          <a:pPr>
            <a:defRPr sz="1700" b="1" i="0" u="none" strike="noStrike" kern="1200" spc="0" baseline="0">
              <a:solidFill>
                <a:schemeClr val="tx1">
                  <a:lumMod val="65000"/>
                  <a:lumOff val="35000"/>
                </a:schemeClr>
              </a:solidFill>
              <a:latin typeface="+mn-lt"/>
              <a:ea typeface="+mn-ea"/>
              <a:cs typeface="+mn-cs"/>
            </a:defRPr>
          </a:pPr>
          <a:endParaRPr lang="it-IT"/>
        </a:p>
      </c:txPr>
    </c:title>
    <c:autoTitleDeleted val="0"/>
    <c:plotArea>
      <c:layout/>
      <c:barChart>
        <c:barDir val="col"/>
        <c:grouping val="clustered"/>
        <c:varyColors val="0"/>
        <c:ser>
          <c:idx val="0"/>
          <c:order val="0"/>
          <c:tx>
            <c:strRef>
              <c:f>Foglio1!$B$3</c:f>
              <c:strCache>
                <c:ptCount val="1"/>
                <c:pt idx="0">
                  <c:v>Cash</c:v>
                </c:pt>
              </c:strCache>
            </c:strRef>
          </c:tx>
          <c:spPr>
            <a:solidFill>
              <a:schemeClr val="accent1"/>
            </a:solidFill>
            <a:ln>
              <a:noFill/>
            </a:ln>
            <a:effectLst/>
          </c:spPr>
          <c:invertIfNegative val="0"/>
          <c:cat>
            <c:strRef>
              <c:f>Foglio1!$A$4:$A$21</c:f>
              <c:strCache>
                <c:ptCount val="18"/>
                <c:pt idx="0">
                  <c:v>AUS</c:v>
                </c:pt>
                <c:pt idx="1">
                  <c:v>CAN</c:v>
                </c:pt>
                <c:pt idx="2">
                  <c:v>GBR</c:v>
                </c:pt>
                <c:pt idx="3">
                  <c:v>IRL</c:v>
                </c:pt>
                <c:pt idx="4">
                  <c:v>USA</c:v>
                </c:pt>
                <c:pt idx="5">
                  <c:v>DNK</c:v>
                </c:pt>
                <c:pt idx="6">
                  <c:v>FIN</c:v>
                </c:pt>
                <c:pt idx="7">
                  <c:v>SWE</c:v>
                </c:pt>
                <c:pt idx="8">
                  <c:v>NOR</c:v>
                </c:pt>
                <c:pt idx="9">
                  <c:v>AUT</c:v>
                </c:pt>
                <c:pt idx="10">
                  <c:v>BEL</c:v>
                </c:pt>
                <c:pt idx="11">
                  <c:v>DEU</c:v>
                </c:pt>
                <c:pt idx="12">
                  <c:v>FRA</c:v>
                </c:pt>
                <c:pt idx="13">
                  <c:v>NLD</c:v>
                </c:pt>
                <c:pt idx="14">
                  <c:v>ESP</c:v>
                </c:pt>
                <c:pt idx="15">
                  <c:v>GRC</c:v>
                </c:pt>
                <c:pt idx="16">
                  <c:v>ITA</c:v>
                </c:pt>
                <c:pt idx="17">
                  <c:v>PRT</c:v>
                </c:pt>
              </c:strCache>
            </c:strRef>
          </c:cat>
          <c:val>
            <c:numRef>
              <c:f>Foglio1!$B$4:$B$21</c:f>
              <c:numCache>
                <c:formatCode>General</c:formatCode>
                <c:ptCount val="18"/>
                <c:pt idx="0">
                  <c:v>1.7</c:v>
                </c:pt>
                <c:pt idx="1">
                  <c:v>1.3</c:v>
                </c:pt>
                <c:pt idx="2">
                  <c:v>2.2</c:v>
                </c:pt>
                <c:pt idx="3">
                  <c:v>1.6</c:v>
                </c:pt>
                <c:pt idx="4">
                  <c:v>0.1</c:v>
                </c:pt>
                <c:pt idx="5">
                  <c:v>1.4</c:v>
                </c:pt>
                <c:pt idx="6">
                  <c:v>1.4</c:v>
                </c:pt>
                <c:pt idx="7">
                  <c:v>1.4</c:v>
                </c:pt>
                <c:pt idx="8">
                  <c:v>1.4</c:v>
                </c:pt>
                <c:pt idx="9">
                  <c:v>2.0</c:v>
                </c:pt>
                <c:pt idx="10">
                  <c:v>1.8</c:v>
                </c:pt>
                <c:pt idx="11">
                  <c:v>1.1</c:v>
                </c:pt>
                <c:pt idx="12">
                  <c:v>1.5</c:v>
                </c:pt>
                <c:pt idx="13">
                  <c:v>0.9</c:v>
                </c:pt>
                <c:pt idx="14">
                  <c:v>0.5</c:v>
                </c:pt>
                <c:pt idx="15">
                  <c:v>0.9</c:v>
                </c:pt>
                <c:pt idx="16">
                  <c:v>1.3</c:v>
                </c:pt>
                <c:pt idx="17">
                  <c:v>0.7</c:v>
                </c:pt>
              </c:numCache>
            </c:numRef>
          </c:val>
        </c:ser>
        <c:ser>
          <c:idx val="1"/>
          <c:order val="1"/>
          <c:tx>
            <c:strRef>
              <c:f>Foglio1!$C$3</c:f>
              <c:strCache>
                <c:ptCount val="1"/>
                <c:pt idx="0">
                  <c:v>In-Kind</c:v>
                </c:pt>
              </c:strCache>
            </c:strRef>
          </c:tx>
          <c:spPr>
            <a:solidFill>
              <a:srgbClr val="FF0000"/>
            </a:solidFill>
            <a:ln>
              <a:noFill/>
            </a:ln>
            <a:effectLst/>
          </c:spPr>
          <c:invertIfNegative val="0"/>
          <c:cat>
            <c:strRef>
              <c:f>Foglio1!$A$4:$A$21</c:f>
              <c:strCache>
                <c:ptCount val="18"/>
                <c:pt idx="0">
                  <c:v>AUS</c:v>
                </c:pt>
                <c:pt idx="1">
                  <c:v>CAN</c:v>
                </c:pt>
                <c:pt idx="2">
                  <c:v>GBR</c:v>
                </c:pt>
                <c:pt idx="3">
                  <c:v>IRL</c:v>
                </c:pt>
                <c:pt idx="4">
                  <c:v>USA</c:v>
                </c:pt>
                <c:pt idx="5">
                  <c:v>DNK</c:v>
                </c:pt>
                <c:pt idx="6">
                  <c:v>FIN</c:v>
                </c:pt>
                <c:pt idx="7">
                  <c:v>SWE</c:v>
                </c:pt>
                <c:pt idx="8">
                  <c:v>NOR</c:v>
                </c:pt>
                <c:pt idx="9">
                  <c:v>AUT</c:v>
                </c:pt>
                <c:pt idx="10">
                  <c:v>BEL</c:v>
                </c:pt>
                <c:pt idx="11">
                  <c:v>DEU</c:v>
                </c:pt>
                <c:pt idx="12">
                  <c:v>FRA</c:v>
                </c:pt>
                <c:pt idx="13">
                  <c:v>NLD</c:v>
                </c:pt>
                <c:pt idx="14">
                  <c:v>ESP</c:v>
                </c:pt>
                <c:pt idx="15">
                  <c:v>GRC</c:v>
                </c:pt>
                <c:pt idx="16">
                  <c:v>ITA</c:v>
                </c:pt>
                <c:pt idx="17">
                  <c:v>PRT</c:v>
                </c:pt>
              </c:strCache>
            </c:strRef>
          </c:cat>
          <c:val>
            <c:numRef>
              <c:f>Foglio1!$C$4:$C$21</c:f>
              <c:numCache>
                <c:formatCode>General</c:formatCode>
                <c:ptCount val="18"/>
                <c:pt idx="0">
                  <c:v>0.9</c:v>
                </c:pt>
                <c:pt idx="1">
                  <c:v>0.2</c:v>
                </c:pt>
                <c:pt idx="2">
                  <c:v>1.2</c:v>
                </c:pt>
                <c:pt idx="3">
                  <c:v>0.6</c:v>
                </c:pt>
                <c:pt idx="4">
                  <c:v>0.6</c:v>
                </c:pt>
                <c:pt idx="5">
                  <c:v>2.1</c:v>
                </c:pt>
                <c:pt idx="6">
                  <c:v>1.7</c:v>
                </c:pt>
                <c:pt idx="7">
                  <c:v>2.2</c:v>
                </c:pt>
                <c:pt idx="8">
                  <c:v>1.9</c:v>
                </c:pt>
                <c:pt idx="9">
                  <c:v>0.7</c:v>
                </c:pt>
                <c:pt idx="10">
                  <c:v>1.0</c:v>
                </c:pt>
                <c:pt idx="11">
                  <c:v>1.1</c:v>
                </c:pt>
                <c:pt idx="12">
                  <c:v>1.4</c:v>
                </c:pt>
                <c:pt idx="13">
                  <c:v>0.6</c:v>
                </c:pt>
                <c:pt idx="14">
                  <c:v>0.7</c:v>
                </c:pt>
                <c:pt idx="15">
                  <c:v>0.1</c:v>
                </c:pt>
                <c:pt idx="16">
                  <c:v>0.7</c:v>
                </c:pt>
                <c:pt idx="17">
                  <c:v>0.5</c:v>
                </c:pt>
              </c:numCache>
            </c:numRef>
          </c:val>
        </c:ser>
        <c:dLbls>
          <c:showLegendKey val="0"/>
          <c:showVal val="0"/>
          <c:showCatName val="0"/>
          <c:showSerName val="0"/>
          <c:showPercent val="0"/>
          <c:showBubbleSize val="0"/>
        </c:dLbls>
        <c:gapWidth val="219"/>
        <c:overlap val="-27"/>
        <c:axId val="1213300096"/>
        <c:axId val="1214174240"/>
      </c:barChart>
      <c:catAx>
        <c:axId val="1213300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it-IT"/>
          </a:p>
        </c:txPr>
        <c:crossAx val="1214174240"/>
        <c:crosses val="autoZero"/>
        <c:auto val="1"/>
        <c:lblAlgn val="ctr"/>
        <c:lblOffset val="100"/>
        <c:noMultiLvlLbl val="0"/>
      </c:catAx>
      <c:valAx>
        <c:axId val="12141742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500" b="1" i="0" u="none" strike="noStrike" kern="1200" baseline="0">
                <a:solidFill>
                  <a:schemeClr val="tx1">
                    <a:lumMod val="65000"/>
                    <a:lumOff val="35000"/>
                  </a:schemeClr>
                </a:solidFill>
                <a:latin typeface="+mn-lt"/>
                <a:ea typeface="+mn-ea"/>
                <a:cs typeface="+mn-cs"/>
              </a:defRPr>
            </a:pPr>
            <a:endParaRPr lang="it-IT"/>
          </a:p>
        </c:txPr>
        <c:crossAx val="121330009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it-IT"/>
        </a:p>
      </c:txPr>
    </c:legend>
    <c:plotVisOnly val="1"/>
    <c:dispBlanksAs val="gap"/>
    <c:showDLblsOverMax val="0"/>
  </c:chart>
  <c:spPr>
    <a:noFill/>
    <a:ln>
      <a:noFill/>
    </a:ln>
    <a:effectLst/>
  </c:spPr>
  <c:txPr>
    <a:bodyPr/>
    <a:lstStyle/>
    <a:p>
      <a:pPr>
        <a:defRPr/>
      </a:pPr>
      <a:endParaRPr lang="it-IT"/>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r>
              <a:rPr lang="it-IT" sz="2000" b="1"/>
              <a:t>Replacement</a:t>
            </a:r>
            <a:r>
              <a:rPr lang="it-IT" sz="2000" b="1" baseline="0"/>
              <a:t> Rate, maternity e paternity leave, 2014</a:t>
            </a:r>
            <a:endParaRPr lang="it-IT" sz="2000" b="1"/>
          </a:p>
        </c:rich>
      </c:tx>
      <c:layout/>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endParaRPr lang="it-IT"/>
        </a:p>
      </c:txPr>
    </c:title>
    <c:autoTitleDeleted val="0"/>
    <c:plotArea>
      <c:layout/>
      <c:barChart>
        <c:barDir val="col"/>
        <c:grouping val="clustered"/>
        <c:varyColors val="0"/>
        <c:ser>
          <c:idx val="0"/>
          <c:order val="0"/>
          <c:tx>
            <c:strRef>
              <c:f>Foglio1!$B$50</c:f>
              <c:strCache>
                <c:ptCount val="1"/>
                <c:pt idx="0">
                  <c:v>Maternity</c:v>
                </c:pt>
              </c:strCache>
            </c:strRef>
          </c:tx>
          <c:spPr>
            <a:solidFill>
              <a:schemeClr val="accent1"/>
            </a:solidFill>
            <a:ln>
              <a:noFill/>
            </a:ln>
            <a:effectLst/>
          </c:spPr>
          <c:invertIfNegative val="0"/>
          <c:cat>
            <c:strRef>
              <c:f>Foglio1!$A$51:$A$68</c:f>
              <c:strCache>
                <c:ptCount val="18"/>
                <c:pt idx="0">
                  <c:v>AUS</c:v>
                </c:pt>
                <c:pt idx="1">
                  <c:v>CAN</c:v>
                </c:pt>
                <c:pt idx="2">
                  <c:v>GBR</c:v>
                </c:pt>
                <c:pt idx="3">
                  <c:v>IRL</c:v>
                </c:pt>
                <c:pt idx="4">
                  <c:v>USA</c:v>
                </c:pt>
                <c:pt idx="5">
                  <c:v>DNK</c:v>
                </c:pt>
                <c:pt idx="6">
                  <c:v>FIN</c:v>
                </c:pt>
                <c:pt idx="7">
                  <c:v>SWE</c:v>
                </c:pt>
                <c:pt idx="8">
                  <c:v>NOR</c:v>
                </c:pt>
                <c:pt idx="9">
                  <c:v>AUT</c:v>
                </c:pt>
                <c:pt idx="10">
                  <c:v>BEL</c:v>
                </c:pt>
                <c:pt idx="11">
                  <c:v>DEU</c:v>
                </c:pt>
                <c:pt idx="12">
                  <c:v>FRA</c:v>
                </c:pt>
                <c:pt idx="13">
                  <c:v>NLD</c:v>
                </c:pt>
                <c:pt idx="14">
                  <c:v>ESP</c:v>
                </c:pt>
                <c:pt idx="15">
                  <c:v>GRC</c:v>
                </c:pt>
                <c:pt idx="16">
                  <c:v>ITA</c:v>
                </c:pt>
                <c:pt idx="17">
                  <c:v>PRT</c:v>
                </c:pt>
              </c:strCache>
            </c:strRef>
          </c:cat>
          <c:val>
            <c:numRef>
              <c:f>Foglio1!$B$51:$B$68</c:f>
              <c:numCache>
                <c:formatCode>General</c:formatCode>
                <c:ptCount val="18"/>
                <c:pt idx="0">
                  <c:v>40.7</c:v>
                </c:pt>
                <c:pt idx="1">
                  <c:v>47.3</c:v>
                </c:pt>
                <c:pt idx="2">
                  <c:v>31.1</c:v>
                </c:pt>
                <c:pt idx="3">
                  <c:v>35.0</c:v>
                </c:pt>
                <c:pt idx="4">
                  <c:v>0.0</c:v>
                </c:pt>
                <c:pt idx="5">
                  <c:v>53.3</c:v>
                </c:pt>
                <c:pt idx="6">
                  <c:v>74.4</c:v>
                </c:pt>
                <c:pt idx="7">
                  <c:v>77.6</c:v>
                </c:pt>
                <c:pt idx="8">
                  <c:v>91.7</c:v>
                </c:pt>
                <c:pt idx="9">
                  <c:v>100.0</c:v>
                </c:pt>
                <c:pt idx="10">
                  <c:v>63.0</c:v>
                </c:pt>
                <c:pt idx="11">
                  <c:v>100.0</c:v>
                </c:pt>
                <c:pt idx="12">
                  <c:v>100.0</c:v>
                </c:pt>
                <c:pt idx="13">
                  <c:v>100.0</c:v>
                </c:pt>
                <c:pt idx="14">
                  <c:v>100.0</c:v>
                </c:pt>
                <c:pt idx="15">
                  <c:v>53.9</c:v>
                </c:pt>
                <c:pt idx="16">
                  <c:v>80.0</c:v>
                </c:pt>
                <c:pt idx="17">
                  <c:v>100.0</c:v>
                </c:pt>
              </c:numCache>
            </c:numRef>
          </c:val>
        </c:ser>
        <c:ser>
          <c:idx val="1"/>
          <c:order val="1"/>
          <c:tx>
            <c:strRef>
              <c:f>Foglio1!$C$50</c:f>
              <c:strCache>
                <c:ptCount val="1"/>
                <c:pt idx="0">
                  <c:v>Paternity</c:v>
                </c:pt>
              </c:strCache>
            </c:strRef>
          </c:tx>
          <c:spPr>
            <a:solidFill>
              <a:srgbClr val="00B050"/>
            </a:solidFill>
            <a:ln>
              <a:noFill/>
            </a:ln>
            <a:effectLst/>
          </c:spPr>
          <c:invertIfNegative val="0"/>
          <c:cat>
            <c:strRef>
              <c:f>Foglio1!$A$51:$A$68</c:f>
              <c:strCache>
                <c:ptCount val="18"/>
                <c:pt idx="0">
                  <c:v>AUS</c:v>
                </c:pt>
                <c:pt idx="1">
                  <c:v>CAN</c:v>
                </c:pt>
                <c:pt idx="2">
                  <c:v>GBR</c:v>
                </c:pt>
                <c:pt idx="3">
                  <c:v>IRL</c:v>
                </c:pt>
                <c:pt idx="4">
                  <c:v>USA</c:v>
                </c:pt>
                <c:pt idx="5">
                  <c:v>DNK</c:v>
                </c:pt>
                <c:pt idx="6">
                  <c:v>FIN</c:v>
                </c:pt>
                <c:pt idx="7">
                  <c:v>SWE</c:v>
                </c:pt>
                <c:pt idx="8">
                  <c:v>NOR</c:v>
                </c:pt>
                <c:pt idx="9">
                  <c:v>AUT</c:v>
                </c:pt>
                <c:pt idx="10">
                  <c:v>BEL</c:v>
                </c:pt>
                <c:pt idx="11">
                  <c:v>DEU</c:v>
                </c:pt>
                <c:pt idx="12">
                  <c:v>FRA</c:v>
                </c:pt>
                <c:pt idx="13">
                  <c:v>NLD</c:v>
                </c:pt>
                <c:pt idx="14">
                  <c:v>ESP</c:v>
                </c:pt>
                <c:pt idx="15">
                  <c:v>GRC</c:v>
                </c:pt>
                <c:pt idx="16">
                  <c:v>ITA</c:v>
                </c:pt>
                <c:pt idx="17">
                  <c:v>PRT</c:v>
                </c:pt>
              </c:strCache>
            </c:strRef>
          </c:cat>
          <c:val>
            <c:numRef>
              <c:f>Foglio1!$C$51:$C$68</c:f>
              <c:numCache>
                <c:formatCode>General</c:formatCode>
                <c:ptCount val="18"/>
                <c:pt idx="0">
                  <c:v>40.7</c:v>
                </c:pt>
                <c:pt idx="1">
                  <c:v>0.0</c:v>
                </c:pt>
                <c:pt idx="2">
                  <c:v>20.4</c:v>
                </c:pt>
                <c:pt idx="3">
                  <c:v>0.0</c:v>
                </c:pt>
                <c:pt idx="4">
                  <c:v>0.0</c:v>
                </c:pt>
                <c:pt idx="5">
                  <c:v>53.3</c:v>
                </c:pt>
                <c:pt idx="6">
                  <c:v>69.5</c:v>
                </c:pt>
                <c:pt idx="7">
                  <c:v>75.6</c:v>
                </c:pt>
                <c:pt idx="8">
                  <c:v>91.7</c:v>
                </c:pt>
                <c:pt idx="9">
                  <c:v>80.0</c:v>
                </c:pt>
                <c:pt idx="10">
                  <c:v>25.7</c:v>
                </c:pt>
                <c:pt idx="11">
                  <c:v>65.0</c:v>
                </c:pt>
                <c:pt idx="12">
                  <c:v>31.3</c:v>
                </c:pt>
                <c:pt idx="13">
                  <c:v>19.2</c:v>
                </c:pt>
                <c:pt idx="14">
                  <c:v>100.0</c:v>
                </c:pt>
                <c:pt idx="15">
                  <c:v>100.0</c:v>
                </c:pt>
                <c:pt idx="16">
                  <c:v>100.0</c:v>
                </c:pt>
                <c:pt idx="17">
                  <c:v>54.2</c:v>
                </c:pt>
              </c:numCache>
            </c:numRef>
          </c:val>
        </c:ser>
        <c:dLbls>
          <c:showLegendKey val="0"/>
          <c:showVal val="0"/>
          <c:showCatName val="0"/>
          <c:showSerName val="0"/>
          <c:showPercent val="0"/>
          <c:showBubbleSize val="0"/>
        </c:dLbls>
        <c:gapWidth val="219"/>
        <c:overlap val="-27"/>
        <c:axId val="1235244448"/>
        <c:axId val="1211778592"/>
        <c:extLst>
          <c:ext xmlns:c15="http://schemas.microsoft.com/office/drawing/2012/chart" uri="{02D57815-91ED-43cb-92C2-25804820EDAC}">
            <c15:filteredBarSeries>
              <c15:ser>
                <c:idx val="2"/>
                <c:order val="2"/>
                <c:tx>
                  <c:strRef>
                    <c:extLst>
                      <c:ext uri="{02D57815-91ED-43cb-92C2-25804820EDAC}">
                        <c15:formulaRef>
                          <c15:sqref>Foglio1!$D$50</c15:sqref>
                        </c15:formulaRef>
                      </c:ext>
                    </c:extLst>
                    <c:strCache>
                      <c:ptCount val="1"/>
                    </c:strCache>
                  </c:strRef>
                </c:tx>
                <c:spPr>
                  <a:solidFill>
                    <a:schemeClr val="accent3"/>
                  </a:solidFill>
                  <a:ln>
                    <a:noFill/>
                  </a:ln>
                  <a:effectLst/>
                </c:spPr>
                <c:invertIfNegative val="0"/>
                <c:cat>
                  <c:strRef>
                    <c:extLst>
                      <c:ext uri="{02D57815-91ED-43cb-92C2-25804820EDAC}">
                        <c15:formulaRef>
                          <c15:sqref>Foglio1!$A$51:$A$68</c15:sqref>
                        </c15:formulaRef>
                      </c:ext>
                    </c:extLst>
                    <c:strCache>
                      <c:ptCount val="18"/>
                      <c:pt idx="0">
                        <c:v>AUS</c:v>
                      </c:pt>
                      <c:pt idx="1">
                        <c:v>CAN</c:v>
                      </c:pt>
                      <c:pt idx="2">
                        <c:v>GBR</c:v>
                      </c:pt>
                      <c:pt idx="3">
                        <c:v>IRL</c:v>
                      </c:pt>
                      <c:pt idx="4">
                        <c:v>USA</c:v>
                      </c:pt>
                      <c:pt idx="5">
                        <c:v>DNK</c:v>
                      </c:pt>
                      <c:pt idx="6">
                        <c:v>FIN</c:v>
                      </c:pt>
                      <c:pt idx="7">
                        <c:v>SWE</c:v>
                      </c:pt>
                      <c:pt idx="8">
                        <c:v>NOR</c:v>
                      </c:pt>
                      <c:pt idx="9">
                        <c:v>AUT</c:v>
                      </c:pt>
                      <c:pt idx="10">
                        <c:v>BEL</c:v>
                      </c:pt>
                      <c:pt idx="11">
                        <c:v>DEU</c:v>
                      </c:pt>
                      <c:pt idx="12">
                        <c:v>FRA</c:v>
                      </c:pt>
                      <c:pt idx="13">
                        <c:v>NLD</c:v>
                      </c:pt>
                      <c:pt idx="14">
                        <c:v>ESP</c:v>
                      </c:pt>
                      <c:pt idx="15">
                        <c:v>GRC</c:v>
                      </c:pt>
                      <c:pt idx="16">
                        <c:v>ITA</c:v>
                      </c:pt>
                      <c:pt idx="17">
                        <c:v>PRT</c:v>
                      </c:pt>
                    </c:strCache>
                  </c:strRef>
                </c:cat>
                <c:val>
                  <c:numRef>
                    <c:extLst>
                      <c:ext uri="{02D57815-91ED-43cb-92C2-25804820EDAC}">
                        <c15:formulaRef>
                          <c15:sqref>Foglio1!$D$51:$D$68</c15:sqref>
                        </c15:formulaRef>
                      </c:ext>
                    </c:extLst>
                    <c:numCache>
                      <c:formatCode>General</c:formatCode>
                      <c:ptCount val="18"/>
                    </c:numCache>
                  </c:numRef>
                </c:val>
              </c15:ser>
            </c15:filteredBarSeries>
          </c:ext>
        </c:extLst>
      </c:barChart>
      <c:catAx>
        <c:axId val="1235244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it-IT"/>
          </a:p>
        </c:txPr>
        <c:crossAx val="1211778592"/>
        <c:crosses val="autoZero"/>
        <c:auto val="1"/>
        <c:lblAlgn val="ctr"/>
        <c:lblOffset val="100"/>
        <c:noMultiLvlLbl val="0"/>
      </c:catAx>
      <c:valAx>
        <c:axId val="1211778592"/>
        <c:scaling>
          <c:orientation val="minMax"/>
          <c:max val="10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it-IT"/>
          </a:p>
        </c:txPr>
        <c:crossAx val="123524444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it-IT"/>
        </a:p>
      </c:txPr>
    </c:legend>
    <c:plotVisOnly val="1"/>
    <c:dispBlanksAs val="gap"/>
    <c:showDLblsOverMax val="0"/>
  </c:chart>
  <c:spPr>
    <a:noFill/>
    <a:ln>
      <a:noFill/>
    </a:ln>
    <a:effectLst/>
  </c:spPr>
  <c:txPr>
    <a:bodyPr/>
    <a:lstStyle/>
    <a:p>
      <a:pPr>
        <a:defRPr/>
      </a:pPr>
      <a:endParaRPr lang="it-I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32B667-3D03-8543-81CD-A0BF4FAFADEB}" type="datetimeFigureOut">
              <a:rPr lang="en-US" smtClean="0"/>
              <a:t>11/25/19</a:t>
            </a:fld>
            <a:endParaRPr lang="en-US"/>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6C4EFC-57B4-EA45-B638-B3B13499D46E}" type="slidenum">
              <a:rPr lang="en-US" smtClean="0"/>
              <a:t>‹n.›</a:t>
            </a:fld>
            <a:endParaRPr lang="en-US"/>
          </a:p>
        </p:txBody>
      </p:sp>
    </p:spTree>
    <p:extLst>
      <p:ext uri="{BB962C8B-B14F-4D97-AF65-F5344CB8AC3E}">
        <p14:creationId xmlns:p14="http://schemas.microsoft.com/office/powerpoint/2010/main" val="10617055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200" kern="1200" dirty="0" smtClean="0">
                <a:solidFill>
                  <a:schemeClr val="tx1"/>
                </a:solidFill>
                <a:effectLst/>
                <a:latin typeface="+mn-lt"/>
                <a:ea typeface="+mn-ea"/>
                <a:cs typeface="+mn-cs"/>
              </a:rPr>
              <a:t>Note: Data for </a:t>
            </a:r>
            <a:r>
              <a:rPr lang="it-IT" sz="1200" kern="1200" dirty="0" err="1" smtClean="0">
                <a:solidFill>
                  <a:schemeClr val="tx1"/>
                </a:solidFill>
                <a:effectLst/>
                <a:latin typeface="+mn-lt"/>
                <a:ea typeface="+mn-ea"/>
                <a:cs typeface="+mn-cs"/>
              </a:rPr>
              <a:t>Switzerland</a:t>
            </a:r>
            <a:r>
              <a:rPr lang="it-IT" sz="1200" kern="1200" dirty="0" smtClean="0">
                <a:solidFill>
                  <a:schemeClr val="tx1"/>
                </a:solidFill>
                <a:effectLst/>
                <a:latin typeface="+mn-lt"/>
                <a:ea typeface="+mn-ea"/>
                <a:cs typeface="+mn-cs"/>
              </a:rPr>
              <a:t> and Malta </a:t>
            </a:r>
            <a:r>
              <a:rPr lang="it-IT" sz="1200" kern="1200" dirty="0" err="1" smtClean="0">
                <a:solidFill>
                  <a:schemeClr val="tx1"/>
                </a:solidFill>
                <a:effectLst/>
                <a:latin typeface="+mn-lt"/>
                <a:ea typeface="+mn-ea"/>
                <a:cs typeface="+mn-cs"/>
              </a:rPr>
              <a:t>refer</a:t>
            </a:r>
            <a:r>
              <a:rPr lang="it-IT" sz="1200" kern="1200" dirty="0" smtClean="0">
                <a:solidFill>
                  <a:schemeClr val="tx1"/>
                </a:solidFill>
                <a:effectLst/>
                <a:latin typeface="+mn-lt"/>
                <a:ea typeface="+mn-ea"/>
                <a:cs typeface="+mn-cs"/>
              </a:rPr>
              <a:t> to 2014, and for Iceland to 2015. Data are OECD </a:t>
            </a:r>
            <a:r>
              <a:rPr lang="it-IT" sz="1200" kern="1200" dirty="0" err="1" smtClean="0">
                <a:solidFill>
                  <a:schemeClr val="tx1"/>
                </a:solidFill>
                <a:effectLst/>
                <a:latin typeface="+mn-lt"/>
                <a:ea typeface="+mn-ea"/>
                <a:cs typeface="+mn-cs"/>
              </a:rPr>
              <a:t>estimates</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based</a:t>
            </a:r>
            <a:r>
              <a:rPr lang="it-IT" sz="1200" kern="1200" dirty="0" smtClean="0">
                <a:solidFill>
                  <a:schemeClr val="tx1"/>
                </a:solidFill>
                <a:effectLst/>
                <a:latin typeface="+mn-lt"/>
                <a:ea typeface="+mn-ea"/>
                <a:cs typeface="+mn-cs"/>
              </a:rPr>
              <a:t> on information from EU-SILC. Data </a:t>
            </a:r>
            <a:r>
              <a:rPr lang="it-IT" sz="1200" kern="1200" dirty="0" err="1" smtClean="0">
                <a:solidFill>
                  <a:schemeClr val="tx1"/>
                </a:solidFill>
                <a:effectLst/>
                <a:latin typeface="+mn-lt"/>
                <a:ea typeface="+mn-ea"/>
                <a:cs typeface="+mn-cs"/>
              </a:rPr>
              <a:t>refer</a:t>
            </a:r>
            <a:r>
              <a:rPr lang="it-IT" sz="1200" kern="1200" dirty="0" smtClean="0">
                <a:solidFill>
                  <a:schemeClr val="tx1"/>
                </a:solidFill>
                <a:effectLst/>
                <a:latin typeface="+mn-lt"/>
                <a:ea typeface="+mn-ea"/>
                <a:cs typeface="+mn-cs"/>
              </a:rPr>
              <a:t> to </a:t>
            </a:r>
            <a:r>
              <a:rPr lang="it-IT" sz="1200" kern="1200" dirty="0" err="1" smtClean="0">
                <a:solidFill>
                  <a:schemeClr val="tx1"/>
                </a:solidFill>
                <a:effectLst/>
                <a:latin typeface="+mn-lt"/>
                <a:ea typeface="+mn-ea"/>
                <a:cs typeface="+mn-cs"/>
              </a:rPr>
              <a:t>children</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using</a:t>
            </a:r>
            <a:r>
              <a:rPr lang="it-IT" sz="1200" kern="1200" dirty="0" smtClean="0">
                <a:solidFill>
                  <a:schemeClr val="tx1"/>
                </a:solidFill>
                <a:effectLst/>
                <a:latin typeface="+mn-lt"/>
                <a:ea typeface="+mn-ea"/>
                <a:cs typeface="+mn-cs"/>
              </a:rPr>
              <a:t> centre-</a:t>
            </a:r>
            <a:r>
              <a:rPr lang="it-IT" sz="1200" kern="1200" dirty="0" err="1" smtClean="0">
                <a:solidFill>
                  <a:schemeClr val="tx1"/>
                </a:solidFill>
                <a:effectLst/>
                <a:latin typeface="+mn-lt"/>
                <a:ea typeface="+mn-ea"/>
                <a:cs typeface="+mn-cs"/>
              </a:rPr>
              <a:t>based</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services</a:t>
            </a:r>
            <a:r>
              <a:rPr lang="it-IT" sz="1200" kern="1200" dirty="0" smtClean="0">
                <a:solidFill>
                  <a:schemeClr val="tx1"/>
                </a:solidFill>
                <a:effectLst/>
                <a:latin typeface="+mn-lt"/>
                <a:ea typeface="+mn-ea"/>
                <a:cs typeface="+mn-cs"/>
              </a:rPr>
              <a:t> (e.g. </a:t>
            </a:r>
            <a:r>
              <a:rPr lang="it-IT" sz="1200" kern="1200" dirty="0" err="1" smtClean="0">
                <a:solidFill>
                  <a:schemeClr val="tx1"/>
                </a:solidFill>
                <a:effectLst/>
                <a:latin typeface="+mn-lt"/>
                <a:ea typeface="+mn-ea"/>
                <a:cs typeface="+mn-cs"/>
              </a:rPr>
              <a:t>nurseries</a:t>
            </a:r>
            <a:r>
              <a:rPr lang="it-IT" sz="1200" kern="1200" dirty="0" smtClean="0">
                <a:solidFill>
                  <a:schemeClr val="tx1"/>
                </a:solidFill>
                <a:effectLst/>
                <a:latin typeface="+mn-lt"/>
                <a:ea typeface="+mn-ea"/>
                <a:cs typeface="+mn-cs"/>
              </a:rPr>
              <a:t> or </a:t>
            </a:r>
            <a:r>
              <a:rPr lang="it-IT" sz="1200" kern="1200" dirty="0" err="1" smtClean="0">
                <a:solidFill>
                  <a:schemeClr val="tx1"/>
                </a:solidFill>
                <a:effectLst/>
                <a:latin typeface="+mn-lt"/>
                <a:ea typeface="+mn-ea"/>
                <a:cs typeface="+mn-cs"/>
              </a:rPr>
              <a:t>day</a:t>
            </a:r>
            <a:r>
              <a:rPr lang="it-IT" sz="1200" kern="1200" dirty="0" smtClean="0">
                <a:solidFill>
                  <a:schemeClr val="tx1"/>
                </a:solidFill>
                <a:effectLst/>
                <a:latin typeface="+mn-lt"/>
                <a:ea typeface="+mn-ea"/>
                <a:cs typeface="+mn-cs"/>
              </a:rPr>
              <a:t> care centres and </a:t>
            </a:r>
            <a:r>
              <a:rPr lang="it-IT" sz="1200" kern="1200" dirty="0" err="1" smtClean="0">
                <a:solidFill>
                  <a:schemeClr val="tx1"/>
                </a:solidFill>
                <a:effectLst/>
                <a:latin typeface="+mn-lt"/>
                <a:ea typeface="+mn-ea"/>
                <a:cs typeface="+mn-cs"/>
              </a:rPr>
              <a:t>pre-schools</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both</a:t>
            </a:r>
            <a:r>
              <a:rPr lang="it-IT" sz="1200" kern="1200" dirty="0" smtClean="0">
                <a:solidFill>
                  <a:schemeClr val="tx1"/>
                </a:solidFill>
                <a:effectLst/>
                <a:latin typeface="+mn-lt"/>
                <a:ea typeface="+mn-ea"/>
                <a:cs typeface="+mn-cs"/>
              </a:rPr>
              <a:t> public and private), </a:t>
            </a:r>
            <a:r>
              <a:rPr lang="it-IT" sz="1200" kern="1200" dirty="0" err="1" smtClean="0">
                <a:solidFill>
                  <a:schemeClr val="tx1"/>
                </a:solidFill>
                <a:effectLst/>
                <a:latin typeface="+mn-lt"/>
                <a:ea typeface="+mn-ea"/>
                <a:cs typeface="+mn-cs"/>
              </a:rPr>
              <a:t>organised</a:t>
            </a:r>
            <a:r>
              <a:rPr lang="it-IT" sz="1200" kern="1200" dirty="0" smtClean="0">
                <a:solidFill>
                  <a:schemeClr val="tx1"/>
                </a:solidFill>
                <a:effectLst/>
                <a:latin typeface="+mn-lt"/>
                <a:ea typeface="+mn-ea"/>
                <a:cs typeface="+mn-cs"/>
              </a:rPr>
              <a:t> family </a:t>
            </a:r>
            <a:r>
              <a:rPr lang="it-IT" sz="1200" kern="1200" dirty="0" err="1" smtClean="0">
                <a:solidFill>
                  <a:schemeClr val="tx1"/>
                </a:solidFill>
                <a:effectLst/>
                <a:latin typeface="+mn-lt"/>
                <a:ea typeface="+mn-ea"/>
                <a:cs typeface="+mn-cs"/>
              </a:rPr>
              <a:t>day</a:t>
            </a:r>
            <a:r>
              <a:rPr lang="it-IT" sz="1200" kern="1200" dirty="0" smtClean="0">
                <a:solidFill>
                  <a:schemeClr val="tx1"/>
                </a:solidFill>
                <a:effectLst/>
                <a:latin typeface="+mn-lt"/>
                <a:ea typeface="+mn-ea"/>
                <a:cs typeface="+mn-cs"/>
              </a:rPr>
              <a:t> care, and care </a:t>
            </a:r>
            <a:r>
              <a:rPr lang="it-IT" sz="1200" kern="1200" dirty="0" err="1" smtClean="0">
                <a:solidFill>
                  <a:schemeClr val="tx1"/>
                </a:solidFill>
                <a:effectLst/>
                <a:latin typeface="+mn-lt"/>
                <a:ea typeface="+mn-ea"/>
                <a:cs typeface="+mn-cs"/>
              </a:rPr>
              <a:t>services</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provided</a:t>
            </a:r>
            <a:r>
              <a:rPr lang="it-IT" sz="1200" kern="1200" dirty="0" smtClean="0">
                <a:solidFill>
                  <a:schemeClr val="tx1"/>
                </a:solidFill>
                <a:effectLst/>
                <a:latin typeface="+mn-lt"/>
                <a:ea typeface="+mn-ea"/>
                <a:cs typeface="+mn-cs"/>
              </a:rPr>
              <a:t> by (</a:t>
            </a:r>
            <a:r>
              <a:rPr lang="it-IT" sz="1200" kern="1200" dirty="0" err="1" smtClean="0">
                <a:solidFill>
                  <a:schemeClr val="tx1"/>
                </a:solidFill>
                <a:effectLst/>
                <a:latin typeface="+mn-lt"/>
                <a:ea typeface="+mn-ea"/>
                <a:cs typeface="+mn-cs"/>
              </a:rPr>
              <a:t>paid</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professional</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childminders</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regardless</a:t>
            </a:r>
            <a:r>
              <a:rPr lang="it-IT" sz="1200" kern="1200" dirty="0" smtClean="0">
                <a:solidFill>
                  <a:schemeClr val="tx1"/>
                </a:solidFill>
                <a:effectLst/>
                <a:latin typeface="+mn-lt"/>
                <a:ea typeface="+mn-ea"/>
                <a:cs typeface="+mn-cs"/>
              </a:rPr>
              <a:t> of </a:t>
            </a:r>
            <a:r>
              <a:rPr lang="it-IT" sz="1200" kern="1200" dirty="0" err="1" smtClean="0">
                <a:solidFill>
                  <a:schemeClr val="tx1"/>
                </a:solidFill>
                <a:effectLst/>
                <a:latin typeface="+mn-lt"/>
                <a:ea typeface="+mn-ea"/>
                <a:cs typeface="+mn-cs"/>
              </a:rPr>
              <a:t>whether</a:t>
            </a:r>
            <a:r>
              <a:rPr lang="it-IT" sz="1200" kern="1200" dirty="0" smtClean="0">
                <a:solidFill>
                  <a:schemeClr val="tx1"/>
                </a:solidFill>
                <a:effectLst/>
                <a:latin typeface="+mn-lt"/>
                <a:ea typeface="+mn-ea"/>
                <a:cs typeface="+mn-cs"/>
              </a:rPr>
              <a:t> or </a:t>
            </a:r>
            <a:r>
              <a:rPr lang="it-IT" sz="1200" kern="1200" dirty="0" err="1" smtClean="0">
                <a:solidFill>
                  <a:schemeClr val="tx1"/>
                </a:solidFill>
                <a:effectLst/>
                <a:latin typeface="+mn-lt"/>
                <a:ea typeface="+mn-ea"/>
                <a:cs typeface="+mn-cs"/>
              </a:rPr>
              <a:t>not</a:t>
            </a:r>
            <a:r>
              <a:rPr lang="it-IT" sz="1200" kern="1200" dirty="0" smtClean="0">
                <a:solidFill>
                  <a:schemeClr val="tx1"/>
                </a:solidFill>
                <a:effectLst/>
                <a:latin typeface="+mn-lt"/>
                <a:ea typeface="+mn-ea"/>
                <a:cs typeface="+mn-cs"/>
              </a:rPr>
              <a:t> the service </a:t>
            </a:r>
            <a:r>
              <a:rPr lang="it-IT" sz="1200" kern="1200" dirty="0" err="1" smtClean="0">
                <a:solidFill>
                  <a:schemeClr val="tx1"/>
                </a:solidFill>
                <a:effectLst/>
                <a:latin typeface="+mn-lt"/>
                <a:ea typeface="+mn-ea"/>
                <a:cs typeface="+mn-cs"/>
              </a:rPr>
              <a:t>is</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registered</a:t>
            </a:r>
            <a:r>
              <a:rPr lang="it-IT" sz="1200" kern="1200" dirty="0" smtClean="0">
                <a:solidFill>
                  <a:schemeClr val="tx1"/>
                </a:solidFill>
                <a:effectLst/>
                <a:latin typeface="+mn-lt"/>
                <a:ea typeface="+mn-ea"/>
                <a:cs typeface="+mn-cs"/>
              </a:rPr>
              <a:t> or ISCED-</a:t>
            </a:r>
            <a:r>
              <a:rPr lang="it-IT" sz="1200" kern="1200" dirty="0" err="1" smtClean="0">
                <a:solidFill>
                  <a:schemeClr val="tx1"/>
                </a:solidFill>
                <a:effectLst/>
                <a:latin typeface="+mn-lt"/>
                <a:ea typeface="+mn-ea"/>
                <a:cs typeface="+mn-cs"/>
              </a:rPr>
              <a:t>recognised</a:t>
            </a:r>
            <a:r>
              <a:rPr lang="it-IT" sz="1200" kern="1200" dirty="0" smtClean="0">
                <a:solidFill>
                  <a:schemeClr val="tx1"/>
                </a:solidFill>
                <a:effectLst/>
                <a:latin typeface="+mn-lt"/>
                <a:ea typeface="+mn-ea"/>
                <a:cs typeface="+mn-cs"/>
              </a:rPr>
              <a:t>. </a:t>
            </a:r>
            <a:endParaRPr lang="it-IT" dirty="0" smtClean="0"/>
          </a:p>
          <a:p>
            <a:endParaRPr lang="en-US" dirty="0"/>
          </a:p>
        </p:txBody>
      </p:sp>
      <p:sp>
        <p:nvSpPr>
          <p:cNvPr id="4" name="Segnaposto numero diapositiva 3"/>
          <p:cNvSpPr>
            <a:spLocks noGrp="1"/>
          </p:cNvSpPr>
          <p:nvPr>
            <p:ph type="sldNum" sz="quarter" idx="10"/>
          </p:nvPr>
        </p:nvSpPr>
        <p:spPr/>
        <p:txBody>
          <a:bodyPr/>
          <a:lstStyle/>
          <a:p>
            <a:fld id="{666C4EFC-57B4-EA45-B638-B3B13499D46E}" type="slidenum">
              <a:rPr lang="en-US" smtClean="0"/>
              <a:t>15</a:t>
            </a:fld>
            <a:endParaRPr lang="en-US"/>
          </a:p>
        </p:txBody>
      </p:sp>
    </p:spTree>
    <p:extLst>
      <p:ext uri="{BB962C8B-B14F-4D97-AF65-F5344CB8AC3E}">
        <p14:creationId xmlns:p14="http://schemas.microsoft.com/office/powerpoint/2010/main" val="6439761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it-IT" smtClean="0"/>
              <a:t>Fare clic per modificare stile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B7F695BE-BAB8-564C-8F68-C7DB1416688E}" type="datetimeFigureOut">
              <a:rPr lang="en-US" smtClean="0"/>
              <a:t>11/25/19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A9B013-C342-2F4C-B16B-29122688EEE7}" type="slidenum">
              <a:rPr lang="en-US" smtClean="0"/>
              <a:t>‹n.›</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B7F695BE-BAB8-564C-8F68-C7DB1416688E}" type="datetimeFigureOut">
              <a:rPr lang="en-US" smtClean="0"/>
              <a:t>11/25/19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A9B013-C342-2F4C-B16B-29122688EEE7}" type="slidenum">
              <a:rPr lang="en-US" smtClean="0"/>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olo e testo verticali">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it-IT" smtClean="0"/>
              <a:t>Fare clic per modificare stile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B7F695BE-BAB8-564C-8F68-C7DB1416688E}" type="datetimeFigureOut">
              <a:rPr lang="en-US" smtClean="0"/>
              <a:t>11/25/19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A9B013-C342-2F4C-B16B-29122688EEE7}" type="slidenum">
              <a:rPr lang="en-US" smtClean="0"/>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lang="en-US" dirty="0"/>
          </a:p>
        </p:txBody>
      </p:sp>
      <p:sp>
        <p:nvSpPr>
          <p:cNvPr id="3" name="Content Placeholder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B7F695BE-BAB8-564C-8F68-C7DB1416688E}" type="datetimeFigureOut">
              <a:rPr lang="en-US" smtClean="0"/>
              <a:t>11/25/19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A9B013-C342-2F4C-B16B-29122688EEE7}" type="slidenum">
              <a:rPr lang="en-US" smtClean="0"/>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it-IT" smtClean="0"/>
              <a:t>Fare clic per modificare stile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Date Placeholder 3"/>
          <p:cNvSpPr>
            <a:spLocks noGrp="1"/>
          </p:cNvSpPr>
          <p:nvPr>
            <p:ph type="dt" sz="half" idx="10"/>
          </p:nvPr>
        </p:nvSpPr>
        <p:spPr/>
        <p:txBody>
          <a:bodyPr/>
          <a:lstStyle/>
          <a:p>
            <a:fld id="{B7F695BE-BAB8-564C-8F68-C7DB1416688E}" type="datetimeFigureOut">
              <a:rPr lang="en-US" smtClean="0"/>
              <a:t>11/25/19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A9B013-C342-2F4C-B16B-29122688EEE7}" type="slidenum">
              <a:rPr lang="en-US" smtClean="0"/>
              <a:t>‹n.›</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it-IT" smtClean="0"/>
              <a:t>Fare clic per modificare stile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B7F695BE-BAB8-564C-8F68-C7DB1416688E}" type="datetimeFigureOut">
              <a:rPr lang="en-US" smtClean="0"/>
              <a:t>11/25/19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A9B013-C342-2F4C-B16B-29122688EEE7}" type="slidenum">
              <a:rPr lang="en-US" smtClean="0"/>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it-IT" smtClean="0"/>
              <a:t>Fare clic per modificare stile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Content Placeholder 3"/>
          <p:cNvSpPr>
            <a:spLocks noGrp="1"/>
          </p:cNvSpPr>
          <p:nvPr>
            <p:ph sz="half" idx="2"/>
          </p:nvPr>
        </p:nvSpPr>
        <p:spPr>
          <a:xfrm>
            <a:off x="1097280" y="2582335"/>
            <a:ext cx="4937760" cy="3286760"/>
          </a:xfr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Content Placeholder 5"/>
          <p:cNvSpPr>
            <a:spLocks noGrp="1"/>
          </p:cNvSpPr>
          <p:nvPr>
            <p:ph sz="quarter" idx="4"/>
          </p:nvPr>
        </p:nvSpPr>
        <p:spPr>
          <a:xfrm>
            <a:off x="6217920" y="2582334"/>
            <a:ext cx="4937760" cy="3286760"/>
          </a:xfr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B7F695BE-BAB8-564C-8F68-C7DB1416688E}" type="datetimeFigureOut">
              <a:rPr lang="en-US" smtClean="0"/>
              <a:t>11/25/19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2A9B013-C342-2F4C-B16B-29122688EEE7}" type="slidenum">
              <a:rPr lang="en-US" smtClean="0"/>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lang="en-US" dirty="0"/>
          </a:p>
        </p:txBody>
      </p:sp>
      <p:sp>
        <p:nvSpPr>
          <p:cNvPr id="3" name="Date Placeholder 2"/>
          <p:cNvSpPr>
            <a:spLocks noGrp="1"/>
          </p:cNvSpPr>
          <p:nvPr>
            <p:ph type="dt" sz="half" idx="10"/>
          </p:nvPr>
        </p:nvSpPr>
        <p:spPr/>
        <p:txBody>
          <a:bodyPr/>
          <a:lstStyle/>
          <a:p>
            <a:fld id="{B7F695BE-BAB8-564C-8F68-C7DB1416688E}" type="datetimeFigureOut">
              <a:rPr lang="en-US" smtClean="0"/>
              <a:t>11/25/19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A9B013-C342-2F4C-B16B-29122688EEE7}" type="slidenum">
              <a:rPr lang="en-US" smtClean="0"/>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7F695BE-BAB8-564C-8F68-C7DB1416688E}" type="datetimeFigureOut">
              <a:rPr lang="en-US" smtClean="0"/>
              <a:t>11/25/19</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12A9B013-C342-2F4C-B16B-29122688EEE7}" type="slidenum">
              <a:rPr lang="en-US" smtClean="0"/>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it-IT" smtClean="0"/>
              <a:t>Fare clic per modificare stile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B7F695BE-BAB8-564C-8F68-C7DB1416688E}" type="datetimeFigureOut">
              <a:rPr lang="en-US" smtClean="0"/>
              <a:t>11/25/19</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2A9B013-C342-2F4C-B16B-29122688EEE7}" type="slidenum">
              <a:rPr lang="en-US" smtClean="0"/>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it-IT" smtClean="0"/>
              <a:t>Fare clic per modificare stile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Trascinare l'immagine su un segnaposto o fare clic sull'icona per aggiungerla</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Date Placeholder 4"/>
          <p:cNvSpPr>
            <a:spLocks noGrp="1"/>
          </p:cNvSpPr>
          <p:nvPr>
            <p:ph type="dt" sz="half" idx="10"/>
          </p:nvPr>
        </p:nvSpPr>
        <p:spPr/>
        <p:txBody>
          <a:bodyPr/>
          <a:lstStyle/>
          <a:p>
            <a:fld id="{B7F695BE-BAB8-564C-8F68-C7DB1416688E}" type="datetimeFigureOut">
              <a:rPr lang="en-US" smtClean="0"/>
              <a:t>11/25/19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A9B013-C342-2F4C-B16B-29122688EEE7}" type="slidenum">
              <a:rPr lang="en-US" smtClean="0"/>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it-IT" smtClean="0"/>
              <a:t>Fare clic per modificare stile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B7F695BE-BAB8-564C-8F68-C7DB1416688E}" type="datetimeFigureOut">
              <a:rPr lang="en-US" smtClean="0"/>
              <a:t>11/25/19</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12A9B013-C342-2F4C-B16B-29122688EEE7}" type="slidenum">
              <a:rPr lang="en-US" smtClean="0"/>
              <a:t>‹n.›</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521052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6.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tif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chart" Target="../charts/char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chart" Target="../charts/char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normAutofit/>
          </a:bodyPr>
          <a:lstStyle/>
          <a:p>
            <a:pPr algn="ctr"/>
            <a:r>
              <a:rPr lang="it-IT" sz="4000" b="1" dirty="0" smtClean="0"/>
              <a:t>La Politica per la </a:t>
            </a:r>
            <a:r>
              <a:rPr lang="it-IT" sz="4000" b="1" dirty="0" smtClean="0"/>
              <a:t>Famiglia</a:t>
            </a:r>
            <a:r>
              <a:rPr lang="it-IT" sz="4000" dirty="0" smtClean="0"/>
              <a:t/>
            </a:r>
            <a:br>
              <a:rPr lang="it-IT" sz="4000" dirty="0" smtClean="0"/>
            </a:br>
            <a:endParaRPr lang="it-IT" sz="4000" dirty="0"/>
          </a:p>
        </p:txBody>
      </p:sp>
      <p:sp>
        <p:nvSpPr>
          <p:cNvPr id="3" name="Sottotitolo 2"/>
          <p:cNvSpPr>
            <a:spLocks noGrp="1"/>
          </p:cNvSpPr>
          <p:nvPr>
            <p:ph type="subTitle" idx="1"/>
          </p:nvPr>
        </p:nvSpPr>
        <p:spPr/>
        <p:txBody>
          <a:bodyPr>
            <a:normAutofit/>
          </a:bodyPr>
          <a:lstStyle/>
          <a:p>
            <a:r>
              <a:rPr lang="it-IT" sz="2000" cap="none" dirty="0" smtClean="0"/>
              <a:t>Corso in “Politiche Sociali tra Unione Europea, Stato e Regioni”</a:t>
            </a:r>
          </a:p>
          <a:p>
            <a:r>
              <a:rPr lang="it-IT" sz="2000" cap="none" dirty="0" smtClean="0"/>
              <a:t>Martedì 26 Novembre 2018</a:t>
            </a:r>
            <a:endParaRPr lang="it-IT" sz="2000" cap="none" dirty="0"/>
          </a:p>
        </p:txBody>
      </p:sp>
    </p:spTree>
    <p:extLst>
      <p:ext uri="{BB962C8B-B14F-4D97-AF65-F5344CB8AC3E}">
        <p14:creationId xmlns:p14="http://schemas.microsoft.com/office/powerpoint/2010/main" val="9997217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6203" y="269809"/>
            <a:ext cx="9456515" cy="7791053"/>
          </a:xfrm>
          <a:prstGeom prst="rect">
            <a:avLst/>
          </a:prstGeom>
        </p:spPr>
      </p:pic>
      <p:sp>
        <p:nvSpPr>
          <p:cNvPr id="5" name="Ovale 4"/>
          <p:cNvSpPr/>
          <p:nvPr/>
        </p:nvSpPr>
        <p:spPr>
          <a:xfrm>
            <a:off x="6852213" y="4514127"/>
            <a:ext cx="243068" cy="59030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1024909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362722" y="393539"/>
            <a:ext cx="11237093" cy="5524117"/>
          </a:xfrm>
          <a:prstGeom prst="rect">
            <a:avLst/>
          </a:prstGeom>
        </p:spPr>
      </p:pic>
    </p:spTree>
    <p:extLst>
      <p:ext uri="{BB962C8B-B14F-4D97-AF65-F5344CB8AC3E}">
        <p14:creationId xmlns:p14="http://schemas.microsoft.com/office/powerpoint/2010/main" val="2119613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85706" y="1999657"/>
            <a:ext cx="10058400" cy="3093204"/>
          </a:xfrm>
        </p:spPr>
        <p:txBody>
          <a:bodyPr>
            <a:normAutofit/>
          </a:bodyPr>
          <a:lstStyle/>
          <a:p>
            <a:r>
              <a:rPr lang="it-IT" sz="2000" dirty="0" smtClean="0"/>
              <a:t>Nota: </a:t>
            </a:r>
            <a:r>
              <a:rPr lang="en-US" sz="2000" dirty="0" smtClean="0"/>
              <a:t>Data for Belgium, the Czech Republic, France, Greece, Ireland, Italy, Latvia, Luxembourg, the Slovak Republic, Switzerland, the United Kingdom, Bulgaria, Croatia, Cyprus, Malta and Romania are OECD estimates based on information from EU-SILC. Data refer to children using </a:t>
            </a:r>
            <a:r>
              <a:rPr lang="en-US" sz="2000" dirty="0" err="1" smtClean="0"/>
              <a:t>centre</a:t>
            </a:r>
            <a:r>
              <a:rPr lang="en-US" sz="2000" dirty="0" smtClean="0"/>
              <a:t>-based services (e.g. nurseries or day care </a:t>
            </a:r>
            <a:r>
              <a:rPr lang="en-US" sz="2000" dirty="0" err="1" smtClean="0"/>
              <a:t>centres</a:t>
            </a:r>
            <a:r>
              <a:rPr lang="en-US" sz="2000" dirty="0" smtClean="0"/>
              <a:t> and pre-schools, both public and private), </a:t>
            </a:r>
            <a:r>
              <a:rPr lang="en-US" sz="2000" dirty="0" err="1" smtClean="0"/>
              <a:t>organised</a:t>
            </a:r>
            <a:r>
              <a:rPr lang="en-US" sz="2000" dirty="0" smtClean="0"/>
              <a:t> family day care, and care services provided by (paid) professional childminders, regardless of whether or not the service is registered or ISCED-</a:t>
            </a:r>
            <a:r>
              <a:rPr lang="en-US" sz="2000" dirty="0" err="1" smtClean="0"/>
              <a:t>recognised</a:t>
            </a:r>
            <a:r>
              <a:rPr lang="en-US" sz="2000" dirty="0" smtClean="0"/>
              <a:t>. </a:t>
            </a:r>
            <a:br>
              <a:rPr lang="en-US" sz="2000" dirty="0" smtClean="0"/>
            </a:br>
            <a:r>
              <a:rPr lang="en-US" sz="2000" dirty="0" smtClean="0"/>
              <a:t/>
            </a:r>
            <a:br>
              <a:rPr lang="en-US" sz="2000" dirty="0" smtClean="0"/>
            </a:br>
            <a:r>
              <a:rPr lang="en-US" sz="2000" b="1" u="sng" dirty="0" smtClean="0">
                <a:solidFill>
                  <a:srgbClr val="FF0000"/>
                </a:solidFill>
              </a:rPr>
              <a:t>ITALIA </a:t>
            </a:r>
            <a:r>
              <a:rPr lang="en-US" sz="2000" b="1" u="sng" dirty="0" smtClean="0">
                <a:solidFill>
                  <a:srgbClr val="FF0000"/>
                </a:solidFill>
                <a:sym typeface="Wingdings"/>
              </a:rPr>
              <a:t> 2012/2013:  364.527 PUBBLICI E PRIVATI ( 22,5%)</a:t>
            </a:r>
            <a:endParaRPr lang="en-US" b="1" u="sng" dirty="0">
              <a:solidFill>
                <a:srgbClr val="FF0000"/>
              </a:solidFill>
            </a:endParaRPr>
          </a:p>
        </p:txBody>
      </p:sp>
    </p:spTree>
    <p:extLst>
      <p:ext uri="{BB962C8B-B14F-4D97-AF65-F5344CB8AC3E}">
        <p14:creationId xmlns:p14="http://schemas.microsoft.com/office/powerpoint/2010/main" val="20766154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a:stretch>
            <a:fillRect/>
          </a:stretch>
        </p:blipFill>
        <p:spPr>
          <a:xfrm>
            <a:off x="536221" y="578734"/>
            <a:ext cx="10633349" cy="5451273"/>
          </a:xfrm>
          <a:prstGeom prst="rect">
            <a:avLst/>
          </a:prstGeom>
        </p:spPr>
      </p:pic>
    </p:spTree>
    <p:extLst>
      <p:ext uri="{BB962C8B-B14F-4D97-AF65-F5344CB8AC3E}">
        <p14:creationId xmlns:p14="http://schemas.microsoft.com/office/powerpoint/2010/main" val="19512056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729205" y="529824"/>
            <a:ext cx="10440365" cy="5639950"/>
          </a:xfrm>
          <a:prstGeom prst="rect">
            <a:avLst/>
          </a:prstGeom>
        </p:spPr>
      </p:pic>
    </p:spTree>
    <p:extLst>
      <p:ext uri="{BB962C8B-B14F-4D97-AF65-F5344CB8AC3E}">
        <p14:creationId xmlns:p14="http://schemas.microsoft.com/office/powerpoint/2010/main" val="6598794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3"/>
          <a:stretch>
            <a:fillRect/>
          </a:stretch>
        </p:blipFill>
        <p:spPr>
          <a:xfrm>
            <a:off x="867365" y="821803"/>
            <a:ext cx="11031410" cy="4974498"/>
          </a:xfrm>
          <a:prstGeom prst="rect">
            <a:avLst/>
          </a:prstGeom>
        </p:spPr>
      </p:pic>
    </p:spTree>
    <p:extLst>
      <p:ext uri="{BB962C8B-B14F-4D97-AF65-F5344CB8AC3E}">
        <p14:creationId xmlns:p14="http://schemas.microsoft.com/office/powerpoint/2010/main" val="18738566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628437" y="567159"/>
            <a:ext cx="10636594" cy="5567423"/>
          </a:xfrm>
          <a:prstGeom prst="rect">
            <a:avLst/>
          </a:prstGeom>
        </p:spPr>
      </p:pic>
    </p:spTree>
    <p:extLst>
      <p:ext uri="{BB962C8B-B14F-4D97-AF65-F5344CB8AC3E}">
        <p14:creationId xmlns:p14="http://schemas.microsoft.com/office/powerpoint/2010/main" val="1592101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694481" y="394955"/>
            <a:ext cx="10428790" cy="5857874"/>
          </a:xfrm>
          <a:prstGeom prst="rect">
            <a:avLst/>
          </a:prstGeom>
        </p:spPr>
      </p:pic>
    </p:spTree>
    <p:extLst>
      <p:ext uri="{BB962C8B-B14F-4D97-AF65-F5344CB8AC3E}">
        <p14:creationId xmlns:p14="http://schemas.microsoft.com/office/powerpoint/2010/main" val="2960276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4000" b="1" dirty="0" smtClean="0"/>
              <a:t>La Politica della famiglia in Italia </a:t>
            </a:r>
            <a:br>
              <a:rPr lang="it-IT" sz="4000" b="1" dirty="0" smtClean="0"/>
            </a:br>
            <a:r>
              <a:rPr lang="it-IT" sz="3600" b="1" i="1" dirty="0" smtClean="0"/>
              <a:t>Cenni Storici </a:t>
            </a:r>
            <a:endParaRPr lang="it-IT" sz="3600" b="1" i="1" dirty="0"/>
          </a:p>
        </p:txBody>
      </p:sp>
      <p:sp>
        <p:nvSpPr>
          <p:cNvPr id="3" name="Segnaposto contenuto 2"/>
          <p:cNvSpPr>
            <a:spLocks noGrp="1"/>
          </p:cNvSpPr>
          <p:nvPr>
            <p:ph idx="1"/>
          </p:nvPr>
        </p:nvSpPr>
        <p:spPr>
          <a:xfrm>
            <a:off x="1097280" y="1845734"/>
            <a:ext cx="10058400" cy="4149952"/>
          </a:xfrm>
        </p:spPr>
        <p:txBody>
          <a:bodyPr>
            <a:normAutofit lnSpcReduction="10000"/>
          </a:bodyPr>
          <a:lstStyle/>
          <a:p>
            <a:r>
              <a:rPr lang="it-IT" dirty="0" smtClean="0"/>
              <a:t>Approccio </a:t>
            </a:r>
            <a:r>
              <a:rPr lang="it-IT" i="1" dirty="0" smtClean="0">
                <a:solidFill>
                  <a:srgbClr val="0070C0"/>
                </a:solidFill>
              </a:rPr>
              <a:t>familistico</a:t>
            </a:r>
            <a:r>
              <a:rPr lang="it-IT" dirty="0" smtClean="0"/>
              <a:t> [Policy </a:t>
            </a:r>
            <a:r>
              <a:rPr lang="it-IT" dirty="0" err="1" smtClean="0"/>
              <a:t>Legacy</a:t>
            </a:r>
            <a:r>
              <a:rPr lang="it-IT" dirty="0" smtClean="0"/>
              <a:t>, DC+PCI]</a:t>
            </a:r>
          </a:p>
          <a:p>
            <a:r>
              <a:rPr lang="it-IT" dirty="0" smtClean="0"/>
              <a:t>Settore di Policy non “saliente” </a:t>
            </a:r>
          </a:p>
          <a:p>
            <a:r>
              <a:rPr lang="it-IT" b="1" dirty="0" smtClean="0"/>
              <a:t>Trasferimenti monetari (frammentari!) pesano più dei servizi </a:t>
            </a:r>
          </a:p>
          <a:p>
            <a:r>
              <a:rPr lang="it-IT" dirty="0" smtClean="0"/>
              <a:t>Politiche per la famiglia iniziano con il governo Prodi I e continuano con il II governo Prodi</a:t>
            </a:r>
          </a:p>
          <a:p>
            <a:r>
              <a:rPr lang="it-IT" b="1" dirty="0" smtClean="0"/>
              <a:t>Destra e Sinistra</a:t>
            </a:r>
            <a:r>
              <a:rPr lang="it-IT" dirty="0" smtClean="0"/>
              <a:t>: differenze </a:t>
            </a:r>
          </a:p>
          <a:p>
            <a:pPr algn="ctr">
              <a:lnSpc>
                <a:spcPct val="110000"/>
              </a:lnSpc>
              <a:spcBef>
                <a:spcPts val="0"/>
              </a:spcBef>
              <a:spcAft>
                <a:spcPts val="0"/>
              </a:spcAft>
              <a:buFont typeface="Wingdings" charset="2"/>
              <a:buChar char="§"/>
            </a:pPr>
            <a:r>
              <a:rPr lang="it-IT" dirty="0" smtClean="0"/>
              <a:t> </a:t>
            </a:r>
            <a:r>
              <a:rPr lang="it-IT" i="1" dirty="0" smtClean="0"/>
              <a:t>paradigmi di policy</a:t>
            </a:r>
            <a:r>
              <a:rPr lang="it-IT" dirty="0" smtClean="0"/>
              <a:t>: mercato + transfer-</a:t>
            </a:r>
            <a:r>
              <a:rPr lang="it-IT" dirty="0" err="1" smtClean="0"/>
              <a:t>oriented</a:t>
            </a:r>
            <a:r>
              <a:rPr lang="it-IT" dirty="0" smtClean="0"/>
              <a:t> vs. pubblico-privato + service </a:t>
            </a:r>
            <a:r>
              <a:rPr lang="it-IT" dirty="0" err="1" smtClean="0"/>
              <a:t>oriented</a:t>
            </a:r>
            <a:r>
              <a:rPr lang="it-IT" dirty="0" smtClean="0"/>
              <a:t>  </a:t>
            </a:r>
          </a:p>
          <a:p>
            <a:pPr algn="ctr">
              <a:lnSpc>
                <a:spcPct val="110000"/>
              </a:lnSpc>
              <a:spcBef>
                <a:spcPts val="0"/>
              </a:spcBef>
              <a:spcAft>
                <a:spcPts val="0"/>
              </a:spcAft>
              <a:buFont typeface="Wingdings" charset="2"/>
              <a:buChar char="§"/>
            </a:pPr>
            <a:r>
              <a:rPr lang="it-IT" dirty="0" smtClean="0"/>
              <a:t> </a:t>
            </a:r>
            <a:r>
              <a:rPr lang="it-IT" u="sng" dirty="0" smtClean="0"/>
              <a:t>meno nell’implementazione!!!</a:t>
            </a:r>
          </a:p>
          <a:p>
            <a:r>
              <a:rPr lang="it-IT" dirty="0" smtClean="0"/>
              <a:t>Assegni familiari </a:t>
            </a:r>
            <a:r>
              <a:rPr lang="it-IT" dirty="0" smtClean="0">
                <a:sym typeface="Wingdings"/>
              </a:rPr>
              <a:t> </a:t>
            </a:r>
            <a:r>
              <a:rPr lang="it-IT" dirty="0" smtClean="0">
                <a:solidFill>
                  <a:srgbClr val="0070C0"/>
                </a:solidFill>
                <a:sym typeface="Wingdings"/>
              </a:rPr>
              <a:t>categoriali </a:t>
            </a:r>
          </a:p>
          <a:p>
            <a:r>
              <a:rPr lang="it-IT" dirty="0" smtClean="0">
                <a:sym typeface="Wingdings"/>
              </a:rPr>
              <a:t>Asili Nido  </a:t>
            </a:r>
            <a:r>
              <a:rPr lang="it-IT" dirty="0" smtClean="0">
                <a:solidFill>
                  <a:srgbClr val="0070C0"/>
                </a:solidFill>
                <a:sym typeface="Wingdings"/>
              </a:rPr>
              <a:t>competenza regionale</a:t>
            </a:r>
            <a:r>
              <a:rPr lang="it-IT" dirty="0" smtClean="0">
                <a:sym typeface="Wingdings"/>
              </a:rPr>
              <a:t>, solo LEP (differenze Nord Sud) </a:t>
            </a:r>
          </a:p>
          <a:p>
            <a:r>
              <a:rPr lang="it-IT" dirty="0" smtClean="0">
                <a:sym typeface="Wingdings"/>
              </a:rPr>
              <a:t>Congedi  </a:t>
            </a:r>
            <a:r>
              <a:rPr lang="it-IT" dirty="0" smtClean="0">
                <a:solidFill>
                  <a:srgbClr val="0070C0"/>
                </a:solidFill>
                <a:sym typeface="Wingdings"/>
              </a:rPr>
              <a:t>parentali, pagati al 30% </a:t>
            </a:r>
            <a:endParaRPr lang="it-IT" dirty="0" smtClean="0">
              <a:solidFill>
                <a:srgbClr val="0070C0"/>
              </a:solidFill>
            </a:endParaRPr>
          </a:p>
        </p:txBody>
      </p:sp>
    </p:spTree>
    <p:extLst>
      <p:ext uri="{BB962C8B-B14F-4D97-AF65-F5344CB8AC3E}">
        <p14:creationId xmlns:p14="http://schemas.microsoft.com/office/powerpoint/2010/main" val="16524888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4000" dirty="0"/>
              <a:t>La Politica della famiglia in Italia </a:t>
            </a:r>
            <a:br>
              <a:rPr lang="it-IT" sz="4000" dirty="0"/>
            </a:br>
            <a:r>
              <a:rPr lang="it-IT" sz="3600" b="1" i="1" dirty="0" smtClean="0"/>
              <a:t>Le recenti riforme: PD (I)</a:t>
            </a:r>
            <a:endParaRPr lang="en-US" sz="3600" b="1" i="1" dirty="0"/>
          </a:p>
        </p:txBody>
      </p:sp>
      <p:sp>
        <p:nvSpPr>
          <p:cNvPr id="3" name="Segnaposto contenuto 2"/>
          <p:cNvSpPr>
            <a:spLocks noGrp="1"/>
          </p:cNvSpPr>
          <p:nvPr>
            <p:ph idx="1"/>
          </p:nvPr>
        </p:nvSpPr>
        <p:spPr/>
        <p:txBody>
          <a:bodyPr/>
          <a:lstStyle/>
          <a:p>
            <a:pPr marL="0" indent="0">
              <a:buNone/>
            </a:pPr>
            <a:r>
              <a:rPr lang="it-IT" b="1" dirty="0" smtClean="0">
                <a:solidFill>
                  <a:srgbClr val="0070C0"/>
                </a:solidFill>
              </a:rPr>
              <a:t>Trasferimento monetari rafforzati:</a:t>
            </a:r>
          </a:p>
          <a:p>
            <a:pPr>
              <a:buFont typeface="Wingdings" charset="2"/>
              <a:buChar char="§"/>
            </a:pPr>
            <a:r>
              <a:rPr lang="it-IT" b="1" dirty="0" smtClean="0"/>
              <a:t> Bonus bebè </a:t>
            </a:r>
            <a:r>
              <a:rPr lang="it-IT" dirty="0" smtClean="0">
                <a:sym typeface="Wingdings"/>
              </a:rPr>
              <a:t> </a:t>
            </a:r>
            <a:r>
              <a:rPr lang="it-IT" dirty="0" smtClean="0"/>
              <a:t>prova dei mezzi, per </a:t>
            </a:r>
            <a:r>
              <a:rPr lang="it-IT" i="1" dirty="0" smtClean="0"/>
              <a:t>dipendenti a basso reddito </a:t>
            </a:r>
            <a:r>
              <a:rPr lang="it-IT" dirty="0" smtClean="0"/>
              <a:t>e i </a:t>
            </a:r>
            <a:r>
              <a:rPr lang="it-IT" i="1" dirty="0" smtClean="0"/>
              <a:t>lavoratori atipici</a:t>
            </a:r>
          </a:p>
          <a:p>
            <a:pPr>
              <a:buFont typeface="Wingdings" charset="2"/>
              <a:buChar char="§"/>
            </a:pPr>
            <a:r>
              <a:rPr lang="it-IT" b="1" dirty="0" smtClean="0"/>
              <a:t> Bonus mamma domani </a:t>
            </a:r>
            <a:r>
              <a:rPr lang="it-IT" dirty="0" smtClean="0">
                <a:sym typeface="Wingdings"/>
              </a:rPr>
              <a:t> </a:t>
            </a:r>
            <a:r>
              <a:rPr lang="it-IT" i="1" dirty="0" smtClean="0">
                <a:sym typeface="Wingdings"/>
              </a:rPr>
              <a:t>universale, </a:t>
            </a:r>
            <a:r>
              <a:rPr lang="it-IT" dirty="0" smtClean="0">
                <a:sym typeface="Wingdings"/>
              </a:rPr>
              <a:t>per tutte le madri </a:t>
            </a:r>
          </a:p>
          <a:p>
            <a:pPr marL="0" indent="0">
              <a:buNone/>
            </a:pPr>
            <a:r>
              <a:rPr lang="it-IT" b="1" dirty="0" smtClean="0">
                <a:solidFill>
                  <a:srgbClr val="0070C0"/>
                </a:solidFill>
              </a:rPr>
              <a:t>Strumenti di attivazione (verso I servizi)</a:t>
            </a:r>
          </a:p>
          <a:p>
            <a:pPr>
              <a:buFont typeface="Wingdings" charset="2"/>
              <a:buChar char="§"/>
            </a:pPr>
            <a:r>
              <a:rPr lang="it-IT" dirty="0" smtClean="0"/>
              <a:t> </a:t>
            </a:r>
            <a:r>
              <a:rPr lang="it-IT" b="1" dirty="0" err="1"/>
              <a:t>B</a:t>
            </a:r>
            <a:r>
              <a:rPr lang="it-IT" b="1" dirty="0" err="1" smtClean="0"/>
              <a:t>abysitting</a:t>
            </a:r>
            <a:r>
              <a:rPr lang="it-IT" b="1" dirty="0" smtClean="0"/>
              <a:t>/asilo nido voucher </a:t>
            </a:r>
            <a:r>
              <a:rPr lang="it-IT" dirty="0" smtClean="0"/>
              <a:t>(Monti) </a:t>
            </a:r>
            <a:r>
              <a:rPr lang="it-IT" dirty="0" smtClean="0">
                <a:sym typeface="Wingdings"/>
              </a:rPr>
              <a:t> </a:t>
            </a:r>
            <a:r>
              <a:rPr lang="it-IT" dirty="0" smtClean="0"/>
              <a:t>abbassare costo asili nido (privati e pubblici, ma anche per pagare baby-sitter) ma… </a:t>
            </a:r>
            <a:r>
              <a:rPr lang="it-IT" i="1" u="sng" dirty="0" smtClean="0"/>
              <a:t>rinunciare a congedo parentale dopo maternità </a:t>
            </a:r>
          </a:p>
          <a:p>
            <a:pPr>
              <a:buFont typeface="Wingdings" charset="2"/>
              <a:buChar char="§"/>
            </a:pPr>
            <a:r>
              <a:rPr lang="it-IT" dirty="0" smtClean="0"/>
              <a:t> </a:t>
            </a:r>
            <a:r>
              <a:rPr lang="it-IT" b="1" dirty="0" smtClean="0"/>
              <a:t>Bonus Asilo Nido </a:t>
            </a:r>
            <a:r>
              <a:rPr lang="it-IT" dirty="0" smtClean="0">
                <a:sym typeface="Wingdings"/>
              </a:rPr>
              <a:t> </a:t>
            </a:r>
            <a:r>
              <a:rPr lang="it-IT" dirty="0" smtClean="0"/>
              <a:t>non </a:t>
            </a:r>
            <a:r>
              <a:rPr lang="it-IT" dirty="0" err="1" smtClean="0"/>
              <a:t>means-tested</a:t>
            </a:r>
            <a:r>
              <a:rPr lang="it-IT" dirty="0" smtClean="0"/>
              <a:t>, </a:t>
            </a:r>
            <a:r>
              <a:rPr lang="it-IT" i="1" u="sng" dirty="0" smtClean="0"/>
              <a:t>per coprire costo dei servizi pubblici e privati</a:t>
            </a:r>
          </a:p>
          <a:p>
            <a:pPr>
              <a:buFont typeface="Wingdings" charset="2"/>
              <a:buChar char="§"/>
            </a:pPr>
            <a:r>
              <a:rPr lang="it-IT" b="1" dirty="0" smtClean="0"/>
              <a:t> Misure di riconciliazione </a:t>
            </a:r>
            <a:r>
              <a:rPr lang="it-IT" dirty="0" smtClean="0">
                <a:sym typeface="Wingdings"/>
              </a:rPr>
              <a:t></a:t>
            </a:r>
            <a:r>
              <a:rPr lang="it-IT" dirty="0" smtClean="0"/>
              <a:t>si </a:t>
            </a:r>
            <a:r>
              <a:rPr lang="it-IT" i="1" dirty="0" smtClean="0"/>
              <a:t>estende la durata del congedo parentale  </a:t>
            </a:r>
            <a:r>
              <a:rPr lang="it-IT" dirty="0" smtClean="0"/>
              <a:t>ma rimane al </a:t>
            </a:r>
            <a:r>
              <a:rPr lang="it-IT" b="1" dirty="0" smtClean="0"/>
              <a:t>30%</a:t>
            </a:r>
            <a:r>
              <a:rPr lang="it-IT" dirty="0" smtClean="0"/>
              <a:t>, ma si estende anche il congedo di paternità obbligatorio </a:t>
            </a:r>
            <a:r>
              <a:rPr lang="it-IT" b="1" dirty="0" smtClean="0"/>
              <a:t>da 2 a 4 giorni  (!!!!!!!!)</a:t>
            </a:r>
          </a:p>
        </p:txBody>
      </p:sp>
    </p:spTree>
    <p:extLst>
      <p:ext uri="{BB962C8B-B14F-4D97-AF65-F5344CB8AC3E}">
        <p14:creationId xmlns:p14="http://schemas.microsoft.com/office/powerpoint/2010/main" val="7047183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4000" b="1" dirty="0" smtClean="0"/>
              <a:t>La Politica della Famiglia (I)</a:t>
            </a:r>
            <a:br>
              <a:rPr lang="it-IT" sz="4000" b="1" dirty="0" smtClean="0"/>
            </a:br>
            <a:r>
              <a:rPr lang="it-IT" sz="3600" b="1" i="1" dirty="0" smtClean="0"/>
              <a:t>Definizione</a:t>
            </a:r>
            <a:endParaRPr lang="it-IT" sz="3600" b="1" i="1" dirty="0"/>
          </a:p>
        </p:txBody>
      </p:sp>
      <p:sp>
        <p:nvSpPr>
          <p:cNvPr id="3" name="Segnaposto contenuto 2"/>
          <p:cNvSpPr>
            <a:spLocks noGrp="1"/>
          </p:cNvSpPr>
          <p:nvPr>
            <p:ph idx="1"/>
          </p:nvPr>
        </p:nvSpPr>
        <p:spPr/>
        <p:txBody>
          <a:bodyPr/>
          <a:lstStyle/>
          <a:p>
            <a:pPr>
              <a:buFont typeface="Wingdings" charset="2"/>
              <a:buChar char="§"/>
            </a:pPr>
            <a:r>
              <a:rPr lang="en-US" dirty="0"/>
              <a:t> </a:t>
            </a:r>
            <a:r>
              <a:rPr lang="it-IT" dirty="0" smtClean="0"/>
              <a:t>Settore di ricerca “nuovo”</a:t>
            </a:r>
          </a:p>
          <a:p>
            <a:pPr>
              <a:buFont typeface="Wingdings" charset="2"/>
              <a:buChar char="§"/>
            </a:pPr>
            <a:r>
              <a:rPr lang="it-IT" dirty="0"/>
              <a:t> </a:t>
            </a:r>
            <a:r>
              <a:rPr lang="it-IT" b="1" dirty="0" smtClean="0"/>
              <a:t>Definizione vaga</a:t>
            </a:r>
            <a:r>
              <a:rPr lang="it-IT" dirty="0" smtClean="0"/>
              <a:t>, in “evoluzione” [</a:t>
            </a:r>
            <a:r>
              <a:rPr lang="it-IT" i="1" dirty="0" err="1" smtClean="0"/>
              <a:t>Narrow</a:t>
            </a:r>
            <a:r>
              <a:rPr lang="it-IT" dirty="0" smtClean="0"/>
              <a:t>, </a:t>
            </a:r>
            <a:r>
              <a:rPr lang="it-IT" i="1" dirty="0" err="1" smtClean="0"/>
              <a:t>Mid-Range</a:t>
            </a:r>
            <a:r>
              <a:rPr lang="it-IT" dirty="0" smtClean="0"/>
              <a:t>, </a:t>
            </a:r>
            <a:r>
              <a:rPr lang="it-IT" i="1" dirty="0" err="1" smtClean="0"/>
              <a:t>Broad</a:t>
            </a:r>
            <a:r>
              <a:rPr lang="it-IT" i="1" dirty="0" smtClean="0"/>
              <a:t> </a:t>
            </a:r>
            <a:r>
              <a:rPr lang="it-IT" dirty="0" smtClean="0">
                <a:sym typeface="Wingdings"/>
              </a:rPr>
              <a:t> cosa </a:t>
            </a:r>
            <a:r>
              <a:rPr lang="it-IT" dirty="0">
                <a:sym typeface="Wingdings"/>
              </a:rPr>
              <a:t>include, </a:t>
            </a:r>
            <a:r>
              <a:rPr lang="it-IT" dirty="0" smtClean="0">
                <a:sym typeface="Wingdings"/>
              </a:rPr>
              <a:t>cosa esclude?]</a:t>
            </a:r>
            <a:endParaRPr lang="it-IT" dirty="0" smtClean="0"/>
          </a:p>
          <a:p>
            <a:pPr>
              <a:buFont typeface="Wingdings" charset="2"/>
              <a:buChar char="§"/>
            </a:pPr>
            <a:r>
              <a:rPr lang="it-IT" dirty="0" smtClean="0"/>
              <a:t> </a:t>
            </a:r>
            <a:r>
              <a:rPr lang="it-IT" dirty="0" err="1" smtClean="0"/>
              <a:t>Eydal</a:t>
            </a:r>
            <a:r>
              <a:rPr lang="it-IT" dirty="0" smtClean="0"/>
              <a:t> </a:t>
            </a:r>
            <a:r>
              <a:rPr lang="it-IT" dirty="0"/>
              <a:t>and </a:t>
            </a:r>
            <a:r>
              <a:rPr lang="it-IT" dirty="0" err="1"/>
              <a:t>Rostgaard</a:t>
            </a:r>
            <a:r>
              <a:rPr lang="it-IT" dirty="0"/>
              <a:t> (2018</a:t>
            </a:r>
            <a:r>
              <a:rPr lang="it-IT" dirty="0" smtClean="0"/>
              <a:t>) </a:t>
            </a:r>
            <a:r>
              <a:rPr lang="it-IT" dirty="0" smtClean="0">
                <a:sym typeface="Wingdings"/>
              </a:rPr>
              <a:t> trasferimenti monetari e servizi per fornire sostegno finanziario e di supporto alla cura alle famiglie </a:t>
            </a:r>
          </a:p>
          <a:p>
            <a:pPr marL="0" indent="0" algn="ctr">
              <a:buNone/>
            </a:pPr>
            <a:r>
              <a:rPr lang="it-IT" b="1" dirty="0" smtClean="0">
                <a:solidFill>
                  <a:srgbClr val="0070C0"/>
                </a:solidFill>
                <a:sym typeface="Wingdings"/>
              </a:rPr>
              <a:t>Trasferimenti finanziari </a:t>
            </a:r>
            <a:r>
              <a:rPr lang="it-IT" i="1" dirty="0" smtClean="0">
                <a:solidFill>
                  <a:srgbClr val="0070C0"/>
                </a:solidFill>
                <a:sym typeface="Wingdings"/>
              </a:rPr>
              <a:t>vs. </a:t>
            </a:r>
            <a:r>
              <a:rPr lang="it-IT" b="1" dirty="0" smtClean="0">
                <a:solidFill>
                  <a:srgbClr val="0070C0"/>
                </a:solidFill>
                <a:sym typeface="Wingdings"/>
              </a:rPr>
              <a:t>Servizi </a:t>
            </a:r>
          </a:p>
          <a:p>
            <a:pPr algn="just">
              <a:buFont typeface="Arial" charset="0"/>
              <a:buChar char="•"/>
            </a:pPr>
            <a:r>
              <a:rPr lang="it-IT" b="1" dirty="0" smtClean="0">
                <a:sym typeface="Wingdings"/>
              </a:rPr>
              <a:t> Trasferimenti finanziari  </a:t>
            </a:r>
            <a:r>
              <a:rPr lang="it-IT" dirty="0" smtClean="0">
                <a:sym typeface="Wingdings"/>
              </a:rPr>
              <a:t>assegni familiari, ”</a:t>
            </a:r>
            <a:r>
              <a:rPr lang="it-IT" dirty="0" err="1" smtClean="0">
                <a:sym typeface="Wingdings"/>
              </a:rPr>
              <a:t>child</a:t>
            </a:r>
            <a:r>
              <a:rPr lang="it-IT" dirty="0" smtClean="0">
                <a:sym typeface="Wingdings"/>
              </a:rPr>
              <a:t>-benefits” (bonus), etc. etc. [leva fiscale]</a:t>
            </a:r>
            <a:endParaRPr lang="it-IT" b="1" dirty="0" smtClean="0">
              <a:sym typeface="Wingdings"/>
            </a:endParaRPr>
          </a:p>
          <a:p>
            <a:pPr algn="just">
              <a:buFont typeface="Arial" charset="0"/>
              <a:buChar char="•"/>
            </a:pPr>
            <a:r>
              <a:rPr lang="it-IT" b="1" dirty="0" smtClean="0">
                <a:sym typeface="Wingdings"/>
              </a:rPr>
              <a:t> Servizi  </a:t>
            </a:r>
            <a:r>
              <a:rPr lang="it-IT" dirty="0" smtClean="0">
                <a:sym typeface="Wingdings"/>
              </a:rPr>
              <a:t>asili nidi, ma anche misure di conciliazione vita-famiglia (congedi)</a:t>
            </a:r>
            <a:endParaRPr lang="it-IT" b="1" dirty="0"/>
          </a:p>
          <a:p>
            <a:pPr>
              <a:buFont typeface="Wingdings" charset="2"/>
              <a:buChar char="§"/>
            </a:pPr>
            <a:endParaRPr lang="it-IT" dirty="0" smtClean="0"/>
          </a:p>
          <a:p>
            <a:pPr>
              <a:buFont typeface="Wingdings" charset="2"/>
              <a:buChar char="§"/>
            </a:pPr>
            <a:endParaRPr lang="it-IT" dirty="0"/>
          </a:p>
        </p:txBody>
      </p:sp>
    </p:spTree>
    <p:extLst>
      <p:ext uri="{BB962C8B-B14F-4D97-AF65-F5344CB8AC3E}">
        <p14:creationId xmlns:p14="http://schemas.microsoft.com/office/powerpoint/2010/main" val="11344727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097280" y="1845734"/>
            <a:ext cx="10058400" cy="4520342"/>
          </a:xfrm>
        </p:spPr>
        <p:txBody>
          <a:bodyPr>
            <a:normAutofit/>
          </a:bodyPr>
          <a:lstStyle/>
          <a:p>
            <a:pPr algn="ctr"/>
            <a:r>
              <a:rPr lang="it-IT" b="1" u="sng" dirty="0" smtClean="0">
                <a:solidFill>
                  <a:srgbClr val="0070C0"/>
                </a:solidFill>
              </a:rPr>
              <a:t>Il nuovo sistema integrato dei servizi per l’infanzia </a:t>
            </a:r>
          </a:p>
          <a:p>
            <a:pPr marL="0" algn="ctr">
              <a:lnSpc>
                <a:spcPct val="120000"/>
              </a:lnSpc>
              <a:spcBef>
                <a:spcPts val="0"/>
              </a:spcBef>
              <a:spcAft>
                <a:spcPts val="0"/>
              </a:spcAft>
            </a:pPr>
            <a:endParaRPr lang="it-IT" dirty="0" smtClean="0"/>
          </a:p>
          <a:p>
            <a:pPr marL="0" algn="ctr">
              <a:lnSpc>
                <a:spcPct val="120000"/>
              </a:lnSpc>
              <a:spcBef>
                <a:spcPts val="0"/>
              </a:spcBef>
              <a:spcAft>
                <a:spcPts val="0"/>
              </a:spcAft>
            </a:pPr>
            <a:r>
              <a:rPr lang="it-IT" dirty="0" smtClean="0"/>
              <a:t>servizi educativi per l’infanzia per i bambini </a:t>
            </a:r>
            <a:r>
              <a:rPr lang="it-IT" b="1" dirty="0" smtClean="0"/>
              <a:t>0-3 anni  +</a:t>
            </a:r>
            <a:r>
              <a:rPr lang="it-IT" dirty="0" smtClean="0"/>
              <a:t> scuole dell’infanzia per i bambini fra </a:t>
            </a:r>
            <a:r>
              <a:rPr lang="it-IT" b="1" dirty="0" smtClean="0"/>
              <a:t>3-6 anni. </a:t>
            </a:r>
          </a:p>
          <a:p>
            <a:r>
              <a:rPr lang="it-IT" dirty="0" smtClean="0"/>
              <a:t>I servizi 0-3 distinti in:</a:t>
            </a:r>
          </a:p>
          <a:p>
            <a:pPr marL="0">
              <a:lnSpc>
                <a:spcPct val="120000"/>
              </a:lnSpc>
              <a:spcBef>
                <a:spcPts val="0"/>
              </a:spcBef>
              <a:spcAft>
                <a:spcPts val="0"/>
              </a:spcAft>
              <a:buFont typeface="Wingdings" charset="2"/>
              <a:buChar char="§"/>
            </a:pPr>
            <a:r>
              <a:rPr lang="it-IT" dirty="0" smtClean="0"/>
              <a:t>in </a:t>
            </a:r>
            <a:r>
              <a:rPr lang="it-IT" b="1" dirty="0" smtClean="0"/>
              <a:t>asili nido</a:t>
            </a:r>
            <a:r>
              <a:rPr lang="it-IT" dirty="0" smtClean="0"/>
              <a:t>,</a:t>
            </a:r>
          </a:p>
          <a:p>
            <a:pPr marL="0">
              <a:lnSpc>
                <a:spcPct val="120000"/>
              </a:lnSpc>
              <a:spcBef>
                <a:spcPts val="0"/>
              </a:spcBef>
              <a:spcAft>
                <a:spcPts val="0"/>
              </a:spcAft>
              <a:buFont typeface="Wingdings" charset="2"/>
              <a:buChar char="§"/>
            </a:pPr>
            <a:r>
              <a:rPr lang="it-IT" dirty="0" smtClean="0"/>
              <a:t> </a:t>
            </a:r>
            <a:r>
              <a:rPr lang="it-IT" b="1" dirty="0" smtClean="0"/>
              <a:t>servizi integrativi </a:t>
            </a:r>
            <a:r>
              <a:rPr lang="it-IT" dirty="0" smtClean="0"/>
              <a:t>(spazi gioco, centri per bambini e famiglie, servizi in contesto domiciliare) </a:t>
            </a:r>
          </a:p>
          <a:p>
            <a:pPr marL="0">
              <a:lnSpc>
                <a:spcPct val="120000"/>
              </a:lnSpc>
              <a:spcBef>
                <a:spcPts val="0"/>
              </a:spcBef>
              <a:spcAft>
                <a:spcPts val="0"/>
              </a:spcAft>
              <a:buFont typeface="Wingdings" charset="2"/>
              <a:buChar char="§"/>
            </a:pPr>
            <a:r>
              <a:rPr lang="it-IT" dirty="0" smtClean="0"/>
              <a:t> e </a:t>
            </a:r>
            <a:r>
              <a:rPr lang="it-IT" b="1" dirty="0" smtClean="0"/>
              <a:t>sezioni primavera </a:t>
            </a:r>
            <a:r>
              <a:rPr lang="it-IT" dirty="0" smtClean="0"/>
              <a:t>(24-36 mesi)</a:t>
            </a:r>
          </a:p>
          <a:p>
            <a:pPr marL="0">
              <a:lnSpc>
                <a:spcPct val="120000"/>
              </a:lnSpc>
              <a:spcBef>
                <a:spcPts val="0"/>
              </a:spcBef>
              <a:spcAft>
                <a:spcPts val="0"/>
              </a:spcAft>
              <a:buFont typeface="Wingdings" charset="2"/>
              <a:buChar char="§"/>
            </a:pPr>
            <a:endParaRPr lang="it-IT" dirty="0" smtClean="0"/>
          </a:p>
          <a:p>
            <a:pPr marL="0" indent="0">
              <a:lnSpc>
                <a:spcPct val="120000"/>
              </a:lnSpc>
              <a:spcBef>
                <a:spcPts val="0"/>
              </a:spcBef>
              <a:spcAft>
                <a:spcPts val="0"/>
              </a:spcAft>
              <a:buNone/>
            </a:pPr>
            <a:r>
              <a:rPr lang="it-IT" b="1" dirty="0" err="1" smtClean="0"/>
              <a:t>continuita</a:t>
            </a:r>
            <a:r>
              <a:rPr lang="it-IT" b="1" dirty="0" smtClean="0"/>
              <a:t>̀ del percorso educativo e scolastico </a:t>
            </a:r>
            <a:r>
              <a:rPr lang="it-IT" dirty="0" smtClean="0">
                <a:sym typeface="Wingdings"/>
              </a:rPr>
              <a:t> </a:t>
            </a:r>
            <a:r>
              <a:rPr lang="it-IT" dirty="0" smtClean="0"/>
              <a:t>i nuovi </a:t>
            </a:r>
            <a:r>
              <a:rPr lang="it-IT" dirty="0" smtClean="0">
                <a:solidFill>
                  <a:srgbClr val="0070C0"/>
                </a:solidFill>
              </a:rPr>
              <a:t>«Poli per l’infanzia»</a:t>
            </a:r>
            <a:r>
              <a:rPr lang="it-IT" dirty="0"/>
              <a:t> </a:t>
            </a:r>
            <a:r>
              <a:rPr lang="it-IT" dirty="0" smtClean="0"/>
              <a:t>(servizi educativi e scuole da 0 a 10 )</a:t>
            </a:r>
          </a:p>
          <a:p>
            <a:endParaRPr lang="it-IT" dirty="0" smtClean="0"/>
          </a:p>
          <a:p>
            <a:endParaRPr lang="en-US" dirty="0"/>
          </a:p>
        </p:txBody>
      </p:sp>
      <p:sp>
        <p:nvSpPr>
          <p:cNvPr id="4" name="Titolo 1"/>
          <p:cNvSpPr>
            <a:spLocks noGrp="1"/>
          </p:cNvSpPr>
          <p:nvPr>
            <p:ph type="title"/>
          </p:nvPr>
        </p:nvSpPr>
        <p:spPr/>
        <p:txBody>
          <a:bodyPr>
            <a:normAutofit/>
          </a:bodyPr>
          <a:lstStyle/>
          <a:p>
            <a:pPr algn="ctr"/>
            <a:r>
              <a:rPr lang="it-IT" sz="4000" dirty="0"/>
              <a:t>La Politica della famiglia in Italia </a:t>
            </a:r>
            <a:br>
              <a:rPr lang="it-IT" sz="4000" dirty="0"/>
            </a:br>
            <a:r>
              <a:rPr lang="it-IT" sz="3600" b="1" i="1" dirty="0" smtClean="0"/>
              <a:t>Le recenti riforme: PD (II)</a:t>
            </a:r>
            <a:endParaRPr lang="en-US" sz="3600" b="1" i="1" dirty="0"/>
          </a:p>
        </p:txBody>
      </p:sp>
    </p:spTree>
    <p:extLst>
      <p:ext uri="{BB962C8B-B14F-4D97-AF65-F5344CB8AC3E}">
        <p14:creationId xmlns:p14="http://schemas.microsoft.com/office/powerpoint/2010/main" val="1267166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normAutofit/>
          </a:bodyPr>
          <a:lstStyle/>
          <a:p>
            <a:pPr algn="ctr"/>
            <a:r>
              <a:rPr lang="it-IT" u="sng" dirty="0">
                <a:solidFill>
                  <a:srgbClr val="0070C0"/>
                </a:solidFill>
              </a:rPr>
              <a:t>Lo </a:t>
            </a:r>
            <a:r>
              <a:rPr lang="it-IT" b="1" u="sng" dirty="0">
                <a:solidFill>
                  <a:srgbClr val="0070C0"/>
                </a:solidFill>
              </a:rPr>
              <a:t>Stato </a:t>
            </a:r>
            <a:r>
              <a:rPr lang="it-IT" u="sng" dirty="0" smtClean="0">
                <a:solidFill>
                  <a:srgbClr val="0070C0"/>
                </a:solidFill>
              </a:rPr>
              <a:t>e il </a:t>
            </a:r>
            <a:r>
              <a:rPr lang="it-IT" b="1" u="sng" dirty="0">
                <a:solidFill>
                  <a:srgbClr val="0070C0"/>
                </a:solidFill>
              </a:rPr>
              <a:t>MIUR </a:t>
            </a:r>
            <a:r>
              <a:rPr lang="it-IT" u="sng" dirty="0">
                <a:solidFill>
                  <a:srgbClr val="0070C0"/>
                </a:solidFill>
              </a:rPr>
              <a:t>assumono per la prima volta la </a:t>
            </a:r>
            <a:r>
              <a:rPr lang="it-IT" u="sng" dirty="0" smtClean="0">
                <a:solidFill>
                  <a:srgbClr val="0070C0"/>
                </a:solidFill>
              </a:rPr>
              <a:t>competenza </a:t>
            </a:r>
            <a:r>
              <a:rPr lang="it-IT" u="sng" dirty="0">
                <a:solidFill>
                  <a:srgbClr val="0070C0"/>
                </a:solidFill>
              </a:rPr>
              <a:t>per i servizi educativi 0-3 anni. </a:t>
            </a:r>
            <a:endParaRPr lang="it-IT" u="sng" dirty="0">
              <a:solidFill>
                <a:srgbClr val="0070C0"/>
              </a:solidFill>
            </a:endParaRPr>
          </a:p>
          <a:p>
            <a:r>
              <a:rPr lang="it-IT" dirty="0" smtClean="0"/>
              <a:t>MIUR </a:t>
            </a:r>
            <a:r>
              <a:rPr lang="it-IT" dirty="0" smtClean="0">
                <a:sym typeface="Wingdings"/>
              </a:rPr>
              <a:t> </a:t>
            </a:r>
            <a:r>
              <a:rPr lang="it-IT" dirty="0" smtClean="0"/>
              <a:t>ruolo </a:t>
            </a:r>
            <a:r>
              <a:rPr lang="it-IT" dirty="0"/>
              <a:t>molto rilevante di </a:t>
            </a:r>
            <a:r>
              <a:rPr lang="it-IT" b="1" dirty="0"/>
              <a:t>indirizzo</a:t>
            </a:r>
            <a:r>
              <a:rPr lang="it-IT" dirty="0"/>
              <a:t>, </a:t>
            </a:r>
            <a:r>
              <a:rPr lang="it-IT" b="1" dirty="0" smtClean="0"/>
              <a:t>programmazione</a:t>
            </a:r>
            <a:r>
              <a:rPr lang="it-IT" dirty="0"/>
              <a:t>, </a:t>
            </a:r>
            <a:r>
              <a:rPr lang="it-IT" b="1" dirty="0"/>
              <a:t>coordinamento</a:t>
            </a:r>
            <a:r>
              <a:rPr lang="it-IT" dirty="0"/>
              <a:t>, </a:t>
            </a:r>
            <a:r>
              <a:rPr lang="it-IT" b="1" dirty="0" smtClean="0"/>
              <a:t>finanziamento </a:t>
            </a:r>
            <a:r>
              <a:rPr lang="it-IT" dirty="0" smtClean="0"/>
              <a:t>del sistema </a:t>
            </a:r>
            <a:r>
              <a:rPr lang="it-IT" i="1" dirty="0" smtClean="0"/>
              <a:t>0-6</a:t>
            </a:r>
            <a:r>
              <a:rPr lang="it-IT" dirty="0"/>
              <a:t> </a:t>
            </a:r>
            <a:r>
              <a:rPr lang="it-IT" dirty="0" smtClean="0"/>
              <a:t>(omogenizzare </a:t>
            </a:r>
            <a:r>
              <a:rPr lang="it-IT" i="1" u="sng" dirty="0">
                <a:solidFill>
                  <a:srgbClr val="0070C0"/>
                </a:solidFill>
              </a:rPr>
              <a:t>gradualmente</a:t>
            </a:r>
            <a:r>
              <a:rPr lang="it-IT" dirty="0"/>
              <a:t> l’offerta sotto il profilo quantitativo e </a:t>
            </a:r>
            <a:r>
              <a:rPr lang="it-IT" dirty="0" smtClean="0"/>
              <a:t>qualitativo)</a:t>
            </a:r>
            <a:endParaRPr lang="it-IT" dirty="0"/>
          </a:p>
          <a:p>
            <a:r>
              <a:rPr lang="it-IT" dirty="0"/>
              <a:t>La </a:t>
            </a:r>
            <a:r>
              <a:rPr lang="it-IT" i="1" dirty="0" err="1"/>
              <a:t>governance</a:t>
            </a:r>
            <a:r>
              <a:rPr lang="it-IT" i="1" dirty="0"/>
              <a:t> </a:t>
            </a:r>
            <a:r>
              <a:rPr lang="it-IT" dirty="0"/>
              <a:t>del sistema rimane </a:t>
            </a:r>
            <a:r>
              <a:rPr lang="it-IT" i="1" u="sng" dirty="0" smtClean="0"/>
              <a:t>decentrata</a:t>
            </a:r>
            <a:endParaRPr lang="it-IT" i="1" u="sng" dirty="0"/>
          </a:p>
          <a:p>
            <a:r>
              <a:rPr lang="it-IT" b="1" dirty="0" smtClean="0"/>
              <a:t>Piano di azione nazionale” pluriennale </a:t>
            </a:r>
          </a:p>
          <a:p>
            <a:pPr>
              <a:buFont typeface="Wingdings" charset="2"/>
              <a:buChar char="§"/>
            </a:pPr>
            <a:r>
              <a:rPr lang="it-IT" dirty="0" smtClean="0"/>
              <a:t> Il “progressivo” consolidamento e ampliamento dell’accesso ai servizi per l’infanzia, </a:t>
            </a:r>
          </a:p>
          <a:p>
            <a:pPr>
              <a:buFont typeface="Wingdings" charset="2"/>
              <a:buChar char="§"/>
            </a:pPr>
            <a:r>
              <a:rPr lang="it-IT" dirty="0" smtClean="0"/>
              <a:t> La </a:t>
            </a:r>
            <a:r>
              <a:rPr lang="it-IT" dirty="0"/>
              <a:t>«generalizzazione progressiva» della scuola dell’infanzia </a:t>
            </a:r>
            <a:r>
              <a:rPr lang="it-IT" dirty="0" smtClean="0"/>
              <a:t>(3-6)</a:t>
            </a:r>
          </a:p>
          <a:p>
            <a:pPr>
              <a:buFont typeface="Wingdings" charset="2"/>
              <a:buChar char="§"/>
            </a:pPr>
            <a:r>
              <a:rPr lang="it-IT" dirty="0" smtClean="0"/>
              <a:t> La qualificazione universitaria del personale dei servizi educativi 0-3</a:t>
            </a:r>
            <a:r>
              <a:rPr lang="it-IT" dirty="0"/>
              <a:t>, </a:t>
            </a:r>
            <a:endParaRPr lang="it-IT" dirty="0" smtClean="0"/>
          </a:p>
          <a:p>
            <a:pPr>
              <a:buFont typeface="Wingdings" charset="2"/>
              <a:buChar char="§"/>
            </a:pPr>
            <a:r>
              <a:rPr lang="it-IT" dirty="0" smtClean="0"/>
              <a:t> Lo svolgimento </a:t>
            </a:r>
            <a:r>
              <a:rPr lang="it-IT" dirty="0"/>
              <a:t>di </a:t>
            </a:r>
            <a:r>
              <a:rPr lang="it-IT" dirty="0" err="1"/>
              <a:t>attivita</a:t>
            </a:r>
            <a:r>
              <a:rPr lang="it-IT" dirty="0"/>
              <a:t>̀ di formazione in servizio </a:t>
            </a:r>
            <a:endParaRPr lang="it-IT" dirty="0"/>
          </a:p>
          <a:p>
            <a:endParaRPr lang="it-IT" dirty="0"/>
          </a:p>
          <a:p>
            <a:endParaRPr lang="it-IT" dirty="0"/>
          </a:p>
          <a:p>
            <a:endParaRPr lang="en-US" dirty="0"/>
          </a:p>
        </p:txBody>
      </p:sp>
      <p:sp>
        <p:nvSpPr>
          <p:cNvPr id="4" name="Titolo 1"/>
          <p:cNvSpPr>
            <a:spLocks noGrp="1"/>
          </p:cNvSpPr>
          <p:nvPr>
            <p:ph type="title"/>
          </p:nvPr>
        </p:nvSpPr>
        <p:spPr/>
        <p:txBody>
          <a:bodyPr>
            <a:normAutofit/>
          </a:bodyPr>
          <a:lstStyle/>
          <a:p>
            <a:pPr algn="ctr"/>
            <a:r>
              <a:rPr lang="it-IT" sz="4000" dirty="0"/>
              <a:t>La Politica della famiglia in Italia </a:t>
            </a:r>
            <a:br>
              <a:rPr lang="it-IT" sz="4000" dirty="0"/>
            </a:br>
            <a:r>
              <a:rPr lang="it-IT" sz="3600" b="1" i="1" dirty="0" smtClean="0"/>
              <a:t>Le recenti riforme: PD (III)</a:t>
            </a:r>
            <a:endParaRPr lang="en-US" sz="3600" b="1" i="1" dirty="0"/>
          </a:p>
        </p:txBody>
      </p:sp>
    </p:spTree>
    <p:extLst>
      <p:ext uri="{BB962C8B-B14F-4D97-AF65-F5344CB8AC3E}">
        <p14:creationId xmlns:p14="http://schemas.microsoft.com/office/powerpoint/2010/main" val="7403385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normAutofit/>
          </a:bodyPr>
          <a:lstStyle/>
          <a:p>
            <a:r>
              <a:rPr lang="it-IT" dirty="0">
                <a:solidFill>
                  <a:srgbClr val="FF0000"/>
                </a:solidFill>
              </a:rPr>
              <a:t>Fondo nazionale per il Sistema integrato di educazione e istruzione </a:t>
            </a:r>
            <a:endParaRPr lang="it-IT" dirty="0">
              <a:solidFill>
                <a:srgbClr val="FF0000"/>
              </a:solidFill>
            </a:endParaRPr>
          </a:p>
          <a:p>
            <a:r>
              <a:rPr lang="it-IT" dirty="0" smtClean="0"/>
              <a:t>209 </a:t>
            </a:r>
            <a:r>
              <a:rPr lang="it-IT" dirty="0"/>
              <a:t>milioni di euro per il 2017, 224 milioni per il 2018 e 219 milioni a decorrere dal 2019 </a:t>
            </a:r>
            <a:endParaRPr lang="it-IT" dirty="0"/>
          </a:p>
          <a:p>
            <a:pPr algn="ctr"/>
            <a:r>
              <a:rPr lang="it-IT" b="1" dirty="0"/>
              <a:t>I</a:t>
            </a:r>
            <a:r>
              <a:rPr lang="it-IT" b="1" dirty="0" smtClean="0"/>
              <a:t>nsufficienti </a:t>
            </a:r>
            <a:r>
              <a:rPr lang="it-IT" b="1" dirty="0"/>
              <a:t>a perseguire gli obiettivi del decreto </a:t>
            </a:r>
            <a:endParaRPr lang="it-IT" b="1" dirty="0"/>
          </a:p>
          <a:p>
            <a:r>
              <a:rPr lang="it-IT" dirty="0" smtClean="0"/>
              <a:t>ribadita </a:t>
            </a:r>
            <a:r>
              <a:rPr lang="it-IT" dirty="0"/>
              <a:t>la </a:t>
            </a:r>
            <a:r>
              <a:rPr lang="it-IT" b="1" u="sng" dirty="0">
                <a:solidFill>
                  <a:srgbClr val="0070C0"/>
                </a:solidFill>
              </a:rPr>
              <a:t>compartecipazione delle famiglie alle spese </a:t>
            </a:r>
            <a:r>
              <a:rPr lang="it-IT" dirty="0"/>
              <a:t>di </a:t>
            </a:r>
            <a:r>
              <a:rPr lang="it-IT" dirty="0" smtClean="0"/>
              <a:t>funzionamento </a:t>
            </a:r>
            <a:r>
              <a:rPr lang="it-IT" dirty="0"/>
              <a:t>dei servizi. </a:t>
            </a:r>
            <a:endParaRPr lang="it-IT" dirty="0"/>
          </a:p>
          <a:p>
            <a:pPr algn="ctr"/>
            <a:r>
              <a:rPr lang="it-IT" b="1" u="sng" dirty="0" smtClean="0"/>
              <a:t>Universalismo vs. Realismo</a:t>
            </a:r>
            <a:endParaRPr lang="it-IT" b="1" u="sng" dirty="0"/>
          </a:p>
          <a:p>
            <a:pPr>
              <a:buFont typeface="Wingdings" charset="2"/>
              <a:buChar char="§"/>
            </a:pPr>
            <a:r>
              <a:rPr lang="it-IT" dirty="0" smtClean="0"/>
              <a:t> </a:t>
            </a:r>
            <a:r>
              <a:rPr lang="it-IT" b="1" dirty="0" smtClean="0"/>
              <a:t>Missione </a:t>
            </a:r>
            <a:r>
              <a:rPr lang="it-IT" b="1" dirty="0"/>
              <a:t>universalistica </a:t>
            </a:r>
            <a:r>
              <a:rPr lang="it-IT" dirty="0"/>
              <a:t>nel campo dei servizi 0-3 anni, sancito pienamente il </a:t>
            </a:r>
            <a:r>
              <a:rPr lang="it-IT" i="1" dirty="0"/>
              <a:t>carattere </a:t>
            </a:r>
            <a:r>
              <a:rPr lang="it-IT" i="1" dirty="0" smtClean="0"/>
              <a:t>educativo</a:t>
            </a:r>
          </a:p>
          <a:p>
            <a:pPr>
              <a:buFont typeface="Wingdings" charset="2"/>
              <a:buChar char="§"/>
            </a:pPr>
            <a:r>
              <a:rPr lang="it-IT" dirty="0" smtClean="0"/>
              <a:t> Ma </a:t>
            </a:r>
            <a:r>
              <a:rPr lang="it-IT" b="1" i="1" dirty="0" smtClean="0"/>
              <a:t>cautele</a:t>
            </a:r>
            <a:r>
              <a:rPr lang="it-IT" dirty="0" smtClean="0"/>
              <a:t> </a:t>
            </a:r>
            <a:r>
              <a:rPr lang="it-IT" dirty="0"/>
              <a:t>e si propone di perseguirli con </a:t>
            </a:r>
            <a:r>
              <a:rPr lang="it-IT" b="1" i="1" dirty="0"/>
              <a:t>un approccio incrementale </a:t>
            </a:r>
            <a:r>
              <a:rPr lang="it-IT" dirty="0"/>
              <a:t>caratterizzato da una forte </a:t>
            </a:r>
            <a:r>
              <a:rPr lang="it-IT" dirty="0" err="1"/>
              <a:t>gradualita</a:t>
            </a:r>
            <a:r>
              <a:rPr lang="it-IT" dirty="0"/>
              <a:t>̀ e </a:t>
            </a:r>
            <a:r>
              <a:rPr lang="it-IT" dirty="0" err="1"/>
              <a:t>progressivita</a:t>
            </a:r>
            <a:r>
              <a:rPr lang="it-IT" dirty="0"/>
              <a:t>̀. </a:t>
            </a:r>
          </a:p>
          <a:p>
            <a:endParaRPr lang="en-US" dirty="0"/>
          </a:p>
        </p:txBody>
      </p:sp>
      <p:sp>
        <p:nvSpPr>
          <p:cNvPr id="4" name="Titolo 1"/>
          <p:cNvSpPr>
            <a:spLocks noGrp="1"/>
          </p:cNvSpPr>
          <p:nvPr>
            <p:ph type="title"/>
          </p:nvPr>
        </p:nvSpPr>
        <p:spPr/>
        <p:txBody>
          <a:bodyPr>
            <a:normAutofit/>
          </a:bodyPr>
          <a:lstStyle/>
          <a:p>
            <a:pPr algn="ctr"/>
            <a:r>
              <a:rPr lang="it-IT" sz="4000" dirty="0"/>
              <a:t>La Politica della famiglia in Italia </a:t>
            </a:r>
            <a:br>
              <a:rPr lang="it-IT" sz="4000" dirty="0"/>
            </a:br>
            <a:r>
              <a:rPr lang="it-IT" sz="3600" b="1" i="1" dirty="0" smtClean="0"/>
              <a:t>Le recenti riforme: PD (IV)</a:t>
            </a:r>
            <a:endParaRPr lang="en-US" sz="3600" b="1" i="1" dirty="0"/>
          </a:p>
        </p:txBody>
      </p:sp>
    </p:spTree>
    <p:extLst>
      <p:ext uri="{BB962C8B-B14F-4D97-AF65-F5344CB8AC3E}">
        <p14:creationId xmlns:p14="http://schemas.microsoft.com/office/powerpoint/2010/main" val="504707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a:t>La Politica della famiglia in Italia </a:t>
            </a:r>
            <a:br>
              <a:rPr lang="it-IT" dirty="0"/>
            </a:br>
            <a:r>
              <a:rPr lang="it-IT" sz="3600" b="1" i="1" dirty="0"/>
              <a:t>Le recenti riforme: </a:t>
            </a:r>
            <a:r>
              <a:rPr lang="it-IT" sz="3600" b="1" i="1" dirty="0" smtClean="0"/>
              <a:t>Lega</a:t>
            </a:r>
            <a:endParaRPr lang="en-US" sz="3600" dirty="0"/>
          </a:p>
        </p:txBody>
      </p:sp>
      <p:sp>
        <p:nvSpPr>
          <p:cNvPr id="3" name="Segnaposto contenuto 2"/>
          <p:cNvSpPr>
            <a:spLocks noGrp="1"/>
          </p:cNvSpPr>
          <p:nvPr>
            <p:ph idx="1"/>
          </p:nvPr>
        </p:nvSpPr>
        <p:spPr/>
        <p:txBody>
          <a:bodyPr/>
          <a:lstStyle/>
          <a:p>
            <a:pPr algn="ctr"/>
            <a:r>
              <a:rPr lang="it-IT" dirty="0" smtClean="0"/>
              <a:t>Poche novità</a:t>
            </a:r>
            <a:r>
              <a:rPr lang="is-IS" dirty="0" smtClean="0"/>
              <a:t>….ma...</a:t>
            </a:r>
          </a:p>
          <a:p>
            <a:endParaRPr lang="is-IS" dirty="0" smtClean="0"/>
          </a:p>
          <a:p>
            <a:pPr>
              <a:buFont typeface="Wingdings" charset="2"/>
              <a:buChar char="§"/>
            </a:pPr>
            <a:r>
              <a:rPr lang="it-IT" b="1" dirty="0" smtClean="0"/>
              <a:t> Trasferimenti Monetari</a:t>
            </a:r>
            <a:r>
              <a:rPr lang="it-IT" dirty="0"/>
              <a:t> </a:t>
            </a:r>
            <a:r>
              <a:rPr lang="it-IT" dirty="0" smtClean="0">
                <a:sym typeface="Wingdings"/>
              </a:rPr>
              <a:t> </a:t>
            </a:r>
            <a:r>
              <a:rPr lang="it-IT" dirty="0" smtClean="0"/>
              <a:t>mantenuti e potenziati, </a:t>
            </a:r>
            <a:r>
              <a:rPr lang="it-IT" dirty="0" smtClean="0">
                <a:solidFill>
                  <a:srgbClr val="0070C0"/>
                </a:solidFill>
              </a:rPr>
              <a:t>budget aumentato</a:t>
            </a:r>
          </a:p>
          <a:p>
            <a:pPr>
              <a:buFont typeface="Wingdings" charset="2"/>
              <a:buChar char="§"/>
            </a:pPr>
            <a:r>
              <a:rPr lang="it-IT" dirty="0" smtClean="0"/>
              <a:t> Bonus Asilo Nido mantenuto, MA: </a:t>
            </a:r>
            <a:r>
              <a:rPr lang="it-IT" dirty="0" smtClean="0">
                <a:solidFill>
                  <a:srgbClr val="FF0000"/>
                </a:solidFill>
              </a:rPr>
              <a:t>voucher </a:t>
            </a:r>
            <a:r>
              <a:rPr lang="it-IT" dirty="0" err="1" smtClean="0">
                <a:solidFill>
                  <a:srgbClr val="FF0000"/>
                </a:solidFill>
              </a:rPr>
              <a:t>babysitting</a:t>
            </a:r>
            <a:r>
              <a:rPr lang="it-IT" dirty="0" smtClean="0">
                <a:solidFill>
                  <a:srgbClr val="FF0000"/>
                </a:solidFill>
              </a:rPr>
              <a:t> eliminato</a:t>
            </a:r>
            <a:r>
              <a:rPr lang="it-IT" dirty="0" smtClean="0"/>
              <a:t>…</a:t>
            </a:r>
          </a:p>
          <a:p>
            <a:pPr>
              <a:buFont typeface="Wingdings" charset="2"/>
              <a:buChar char="§"/>
            </a:pPr>
            <a:r>
              <a:rPr lang="it-IT" dirty="0" smtClean="0"/>
              <a:t> </a:t>
            </a:r>
            <a:r>
              <a:rPr lang="it-IT" b="1" i="1" dirty="0" smtClean="0"/>
              <a:t>Budget per il sistema integrato aumentato</a:t>
            </a:r>
          </a:p>
          <a:p>
            <a:endParaRPr lang="en-US" dirty="0"/>
          </a:p>
        </p:txBody>
      </p:sp>
    </p:spTree>
    <p:extLst>
      <p:ext uri="{BB962C8B-B14F-4D97-AF65-F5344CB8AC3E}">
        <p14:creationId xmlns:p14="http://schemas.microsoft.com/office/powerpoint/2010/main" val="135954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r>
              <a:rPr lang="it-IT" dirty="0"/>
              <a:t> </a:t>
            </a:r>
            <a:r>
              <a:rPr lang="it-IT" b="1" dirty="0"/>
              <a:t>A</a:t>
            </a:r>
            <a:r>
              <a:rPr lang="it-IT" b="1" dirty="0" smtClean="0"/>
              <a:t>rt</a:t>
            </a:r>
            <a:r>
              <a:rPr lang="it-IT" b="1" dirty="0"/>
              <a:t>. 41</a:t>
            </a:r>
            <a:r>
              <a:rPr lang="it-IT" dirty="0"/>
              <a:t> </a:t>
            </a:r>
            <a:r>
              <a:rPr lang="it-IT" dirty="0" smtClean="0">
                <a:sym typeface="Wingdings"/>
              </a:rPr>
              <a:t> </a:t>
            </a:r>
            <a:r>
              <a:rPr lang="it-IT" dirty="0" smtClean="0"/>
              <a:t>stanziamento </a:t>
            </a:r>
            <a:r>
              <a:rPr lang="it-IT" dirty="0"/>
              <a:t>per la istituzione di un “</a:t>
            </a:r>
            <a:r>
              <a:rPr lang="it-IT" b="1" dirty="0"/>
              <a:t>Fondo assegno universale e servizi alla famiglia</a:t>
            </a:r>
            <a:r>
              <a:rPr lang="it-IT" dirty="0"/>
              <a:t>” (con una dotazione pari a 1.044 milioni di euro per l’anno 2021 e a 1.244 milioni di euro annui a decorrere dal 2022</a:t>
            </a:r>
            <a:r>
              <a:rPr lang="it-IT" dirty="0" smtClean="0"/>
              <a:t>), </a:t>
            </a:r>
            <a:r>
              <a:rPr lang="it-IT" dirty="0"/>
              <a:t>dal 2021, nel Fondo verranno trasferite le risorse dedicate all’erogazione dell’assegno di natalità (c.d. bonus bebè) e del Bonus asilo nido</a:t>
            </a:r>
            <a:r>
              <a:rPr lang="it-IT" dirty="0" smtClean="0"/>
              <a:t>.</a:t>
            </a:r>
          </a:p>
          <a:p>
            <a:r>
              <a:rPr lang="en-US" i="1" dirty="0" smtClean="0"/>
              <a:t>Family Act </a:t>
            </a:r>
          </a:p>
          <a:p>
            <a:r>
              <a:rPr lang="en-US" i="1" dirty="0" err="1" smtClean="0"/>
              <a:t>Asili</a:t>
            </a:r>
            <a:r>
              <a:rPr lang="en-US" i="1" dirty="0" smtClean="0"/>
              <a:t> Nidi Gratis</a:t>
            </a:r>
            <a:endParaRPr lang="it-IT" i="1" dirty="0"/>
          </a:p>
        </p:txBody>
      </p:sp>
      <p:sp>
        <p:nvSpPr>
          <p:cNvPr id="4" name="Titolo 1"/>
          <p:cNvSpPr>
            <a:spLocks noGrp="1"/>
          </p:cNvSpPr>
          <p:nvPr>
            <p:ph type="title"/>
          </p:nvPr>
        </p:nvSpPr>
        <p:spPr/>
        <p:txBody>
          <a:bodyPr/>
          <a:lstStyle/>
          <a:p>
            <a:pPr algn="ctr"/>
            <a:r>
              <a:rPr lang="it-IT" dirty="0"/>
              <a:t>La Politica della famiglia in Italia </a:t>
            </a:r>
            <a:br>
              <a:rPr lang="it-IT" dirty="0"/>
            </a:br>
            <a:r>
              <a:rPr lang="it-IT" sz="3600" b="1" i="1" dirty="0" smtClean="0"/>
              <a:t>La nuova riforma?? Legge di Bilancio 2020</a:t>
            </a:r>
            <a:endParaRPr lang="en-US" sz="3600" dirty="0"/>
          </a:p>
        </p:txBody>
      </p:sp>
    </p:spTree>
    <p:extLst>
      <p:ext uri="{BB962C8B-B14F-4D97-AF65-F5344CB8AC3E}">
        <p14:creationId xmlns:p14="http://schemas.microsoft.com/office/powerpoint/2010/main" val="7370598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925975" y="123167"/>
            <a:ext cx="9873205" cy="6076320"/>
          </a:xfrm>
          <a:prstGeom prst="rect">
            <a:avLst/>
          </a:prstGeom>
        </p:spPr>
      </p:pic>
    </p:spTree>
    <p:extLst>
      <p:ext uri="{BB962C8B-B14F-4D97-AF65-F5344CB8AC3E}">
        <p14:creationId xmlns:p14="http://schemas.microsoft.com/office/powerpoint/2010/main" val="10217841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1388962" y="97002"/>
            <a:ext cx="8738886" cy="6235886"/>
          </a:xfrm>
          <a:prstGeom prst="rect">
            <a:avLst/>
          </a:prstGeom>
        </p:spPr>
      </p:pic>
    </p:spTree>
    <p:extLst>
      <p:ext uri="{BB962C8B-B14F-4D97-AF65-F5344CB8AC3E}">
        <p14:creationId xmlns:p14="http://schemas.microsoft.com/office/powerpoint/2010/main" val="14090323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1122744" y="137275"/>
            <a:ext cx="9433367" cy="6243807"/>
          </a:xfrm>
          <a:prstGeom prst="rect">
            <a:avLst/>
          </a:prstGeom>
        </p:spPr>
      </p:pic>
    </p:spTree>
    <p:extLst>
      <p:ext uri="{BB962C8B-B14F-4D97-AF65-F5344CB8AC3E}">
        <p14:creationId xmlns:p14="http://schemas.microsoft.com/office/powerpoint/2010/main" val="17584435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969964" y="59491"/>
            <a:ext cx="9814171" cy="6491780"/>
          </a:xfrm>
          <a:prstGeom prst="rect">
            <a:avLst/>
          </a:prstGeom>
        </p:spPr>
      </p:pic>
    </p:spTree>
    <p:extLst>
      <p:ext uri="{BB962C8B-B14F-4D97-AF65-F5344CB8AC3E}">
        <p14:creationId xmlns:p14="http://schemas.microsoft.com/office/powerpoint/2010/main" val="9235508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4000" b="1" dirty="0"/>
              <a:t>La Politica della Famiglia (</a:t>
            </a:r>
            <a:r>
              <a:rPr lang="it-IT" sz="4000" b="1" dirty="0" smtClean="0"/>
              <a:t>II)</a:t>
            </a:r>
            <a:br>
              <a:rPr lang="it-IT" sz="4000" b="1" dirty="0" smtClean="0"/>
            </a:br>
            <a:r>
              <a:rPr lang="it-IT" sz="3600" b="1" i="1" dirty="0" smtClean="0"/>
              <a:t>Studio della Politica della Famiglia</a:t>
            </a:r>
            <a:endParaRPr lang="en-US" sz="3600" i="1" dirty="0"/>
          </a:p>
        </p:txBody>
      </p:sp>
      <p:sp>
        <p:nvSpPr>
          <p:cNvPr id="3" name="Segnaposto contenuto 2"/>
          <p:cNvSpPr>
            <a:spLocks noGrp="1"/>
          </p:cNvSpPr>
          <p:nvPr>
            <p:ph idx="1"/>
          </p:nvPr>
        </p:nvSpPr>
        <p:spPr/>
        <p:txBody>
          <a:bodyPr/>
          <a:lstStyle/>
          <a:p>
            <a:pPr>
              <a:buFont typeface="Wingdings" charset="2"/>
              <a:buChar char="§"/>
            </a:pPr>
            <a:r>
              <a:rPr lang="en-US" dirty="0" smtClean="0"/>
              <a:t> </a:t>
            </a:r>
            <a:r>
              <a:rPr lang="it-IT" dirty="0" smtClean="0"/>
              <a:t>Concetto di famiglia </a:t>
            </a:r>
            <a:r>
              <a:rPr lang="it-IT" i="1" dirty="0" smtClean="0"/>
              <a:t>in evoluzione </a:t>
            </a:r>
          </a:p>
          <a:p>
            <a:pPr>
              <a:buFont typeface="Wingdings" charset="2"/>
              <a:buChar char="§"/>
            </a:pPr>
            <a:r>
              <a:rPr lang="it-IT" dirty="0"/>
              <a:t> </a:t>
            </a:r>
            <a:r>
              <a:rPr lang="it-IT" i="1" dirty="0" smtClean="0"/>
              <a:t>Società Industriale</a:t>
            </a:r>
            <a:r>
              <a:rPr lang="it-IT" dirty="0" smtClean="0"/>
              <a:t>: </a:t>
            </a:r>
            <a:r>
              <a:rPr lang="it-IT" i="1" dirty="0" smtClean="0">
                <a:solidFill>
                  <a:srgbClr val="0070C0"/>
                </a:solidFill>
              </a:rPr>
              <a:t>Male </a:t>
            </a:r>
            <a:r>
              <a:rPr lang="it-IT" i="1" dirty="0" err="1" smtClean="0">
                <a:solidFill>
                  <a:srgbClr val="0070C0"/>
                </a:solidFill>
              </a:rPr>
              <a:t>Breadwinner</a:t>
            </a:r>
            <a:r>
              <a:rPr lang="it-IT" i="1" dirty="0" smtClean="0">
                <a:solidFill>
                  <a:srgbClr val="0070C0"/>
                </a:solidFill>
              </a:rPr>
              <a:t> Family Model </a:t>
            </a:r>
            <a:r>
              <a:rPr lang="it-IT" i="1" dirty="0" smtClean="0">
                <a:sym typeface="Wingdings"/>
              </a:rPr>
              <a:t> </a:t>
            </a:r>
            <a:r>
              <a:rPr lang="it-IT" dirty="0" smtClean="0">
                <a:sym typeface="Wingdings"/>
              </a:rPr>
              <a:t>quali strumenti di policy?</a:t>
            </a:r>
          </a:p>
          <a:p>
            <a:pPr>
              <a:buFont typeface="Wingdings" charset="2"/>
              <a:buChar char="§"/>
            </a:pPr>
            <a:r>
              <a:rPr lang="it-IT" dirty="0" smtClean="0"/>
              <a:t>Anni Sessanta/ Settanta </a:t>
            </a:r>
            <a:r>
              <a:rPr lang="it-IT" dirty="0" smtClean="0">
                <a:sym typeface="Wingdings"/>
              </a:rPr>
              <a:t> </a:t>
            </a:r>
            <a:r>
              <a:rPr lang="it-IT" b="1" dirty="0" smtClean="0">
                <a:sym typeface="Wingdings"/>
              </a:rPr>
              <a:t>cambiamenti sociali </a:t>
            </a:r>
          </a:p>
          <a:p>
            <a:pPr>
              <a:buFont typeface="Wingdings" charset="2"/>
              <a:buChar char="§"/>
            </a:pPr>
            <a:r>
              <a:rPr lang="it-IT" dirty="0">
                <a:sym typeface="Wingdings"/>
              </a:rPr>
              <a:t> </a:t>
            </a:r>
            <a:r>
              <a:rPr lang="it-IT" dirty="0" err="1" smtClean="0">
                <a:sym typeface="Wingdings"/>
              </a:rPr>
              <a:t>Esping</a:t>
            </a:r>
            <a:r>
              <a:rPr lang="it-IT" dirty="0" smtClean="0">
                <a:sym typeface="Wingdings"/>
              </a:rPr>
              <a:t>-Anderson (2009) </a:t>
            </a:r>
            <a:r>
              <a:rPr lang="it-IT" dirty="0" smtClean="0">
                <a:solidFill>
                  <a:srgbClr val="0070C0"/>
                </a:solidFill>
                <a:sym typeface="Wingdings"/>
              </a:rPr>
              <a:t>Rivoluzione della famiglia</a:t>
            </a:r>
          </a:p>
          <a:p>
            <a:pPr>
              <a:buFont typeface="Wingdings" charset="2"/>
              <a:buChar char="§"/>
            </a:pPr>
            <a:r>
              <a:rPr lang="it-IT" i="1" dirty="0" smtClean="0">
                <a:solidFill>
                  <a:srgbClr val="FF0000"/>
                </a:solidFill>
              </a:rPr>
              <a:t>Dual </a:t>
            </a:r>
            <a:r>
              <a:rPr lang="it-IT" i="1" dirty="0" err="1" smtClean="0">
                <a:solidFill>
                  <a:srgbClr val="FF0000"/>
                </a:solidFill>
              </a:rPr>
              <a:t>Earning</a:t>
            </a:r>
            <a:r>
              <a:rPr lang="it-IT" i="1" dirty="0" smtClean="0">
                <a:solidFill>
                  <a:srgbClr val="FF0000"/>
                </a:solidFill>
              </a:rPr>
              <a:t> Family Model</a:t>
            </a:r>
            <a:r>
              <a:rPr lang="it-IT" dirty="0">
                <a:solidFill>
                  <a:srgbClr val="FF0000"/>
                </a:solidFill>
              </a:rPr>
              <a:t> </a:t>
            </a:r>
            <a:r>
              <a:rPr lang="it-IT" dirty="0" smtClean="0"/>
              <a:t>(</a:t>
            </a:r>
            <a:r>
              <a:rPr lang="it-IT" b="1" dirty="0" smtClean="0">
                <a:sym typeface="Wingdings"/>
              </a:rPr>
              <a:t>incompiuta</a:t>
            </a:r>
            <a:r>
              <a:rPr lang="it-IT" dirty="0" smtClean="0">
                <a:sym typeface="Wingdings"/>
              </a:rPr>
              <a:t>: “</a:t>
            </a:r>
            <a:r>
              <a:rPr lang="it-IT" dirty="0" err="1" smtClean="0"/>
              <a:t>one</a:t>
            </a:r>
            <a:r>
              <a:rPr lang="it-IT" dirty="0" smtClean="0"/>
              <a:t> and </a:t>
            </a:r>
            <a:r>
              <a:rPr lang="it-IT" dirty="0" err="1" smtClean="0"/>
              <a:t>half</a:t>
            </a:r>
            <a:r>
              <a:rPr lang="it-IT" dirty="0" smtClean="0"/>
              <a:t>”)</a:t>
            </a:r>
          </a:p>
          <a:p>
            <a:pPr>
              <a:buFont typeface="Wingdings" charset="2"/>
              <a:buChar char="§"/>
            </a:pPr>
            <a:r>
              <a:rPr lang="it-IT" dirty="0">
                <a:sym typeface="Wingdings"/>
              </a:rPr>
              <a:t> </a:t>
            </a:r>
            <a:r>
              <a:rPr lang="it-IT" dirty="0" smtClean="0">
                <a:sym typeface="Wingdings"/>
              </a:rPr>
              <a:t>Diverso</a:t>
            </a:r>
            <a:r>
              <a:rPr lang="it-IT" i="1" dirty="0" smtClean="0">
                <a:sym typeface="Wingdings"/>
              </a:rPr>
              <a:t> Timing</a:t>
            </a:r>
            <a:r>
              <a:rPr lang="it-IT" dirty="0" smtClean="0">
                <a:sym typeface="Wingdings"/>
              </a:rPr>
              <a:t>; Diverse Traiettorie a livello Europeo </a:t>
            </a:r>
          </a:p>
          <a:p>
            <a:pPr marL="0" indent="0" algn="ctr">
              <a:buNone/>
            </a:pPr>
            <a:r>
              <a:rPr lang="it-IT" dirty="0">
                <a:sym typeface="Wingdings"/>
              </a:rPr>
              <a:t> </a:t>
            </a:r>
            <a:r>
              <a:rPr lang="it-IT" b="1" u="sng" dirty="0" smtClean="0">
                <a:sym typeface="Wingdings"/>
              </a:rPr>
              <a:t>Che tipi di strumenti di policy? </a:t>
            </a:r>
          </a:p>
          <a:p>
            <a:pPr>
              <a:buFont typeface="Wingdings" charset="2"/>
              <a:buChar char="§"/>
            </a:pPr>
            <a:endParaRPr lang="it-IT" dirty="0"/>
          </a:p>
        </p:txBody>
      </p:sp>
    </p:spTree>
    <p:extLst>
      <p:ext uri="{BB962C8B-B14F-4D97-AF65-F5344CB8AC3E}">
        <p14:creationId xmlns:p14="http://schemas.microsoft.com/office/powerpoint/2010/main" val="9569083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4000" b="1" dirty="0"/>
              <a:t>La Politica della Famiglia (II)</a:t>
            </a:r>
            <a:br>
              <a:rPr lang="it-IT" sz="4000" b="1" dirty="0"/>
            </a:br>
            <a:r>
              <a:rPr lang="it-IT" sz="3600" b="1" i="1" dirty="0"/>
              <a:t>Studio della Politica della Famiglia</a:t>
            </a:r>
            <a:endParaRPr lang="en-US" sz="3600" dirty="0"/>
          </a:p>
        </p:txBody>
      </p:sp>
      <p:sp>
        <p:nvSpPr>
          <p:cNvPr id="3" name="Segnaposto contenuto 2"/>
          <p:cNvSpPr>
            <a:spLocks noGrp="1"/>
          </p:cNvSpPr>
          <p:nvPr>
            <p:ph idx="1"/>
          </p:nvPr>
        </p:nvSpPr>
        <p:spPr/>
        <p:txBody>
          <a:bodyPr>
            <a:normAutofit fontScale="92500" lnSpcReduction="20000"/>
          </a:bodyPr>
          <a:lstStyle/>
          <a:p>
            <a:pPr algn="ctr"/>
            <a:endParaRPr lang="it-IT" u="sng" dirty="0" smtClean="0"/>
          </a:p>
          <a:p>
            <a:pPr algn="ctr"/>
            <a:r>
              <a:rPr lang="it-IT" u="sng" dirty="0" smtClean="0"/>
              <a:t>Prospettiva di genere: </a:t>
            </a:r>
            <a:r>
              <a:rPr lang="it-IT" b="1" u="sng" dirty="0" smtClean="0">
                <a:solidFill>
                  <a:srgbClr val="0070C0"/>
                </a:solidFill>
              </a:rPr>
              <a:t>DE-FAMILIARIZZAZIONE </a:t>
            </a:r>
          </a:p>
          <a:p>
            <a:pPr algn="just"/>
            <a:r>
              <a:rPr lang="it-IT" dirty="0" smtClean="0"/>
              <a:t>Letteratura sui nuovi rischi sociali vs. letteratura femminista </a:t>
            </a:r>
          </a:p>
          <a:p>
            <a:pPr algn="just"/>
            <a:r>
              <a:rPr lang="it-IT" i="1" dirty="0" smtClean="0"/>
              <a:t>De-</a:t>
            </a:r>
            <a:r>
              <a:rPr lang="it-IT" i="1" dirty="0" err="1" smtClean="0"/>
              <a:t>degederization</a:t>
            </a:r>
            <a:r>
              <a:rPr lang="it-IT" dirty="0" smtClean="0"/>
              <a:t>? [</a:t>
            </a:r>
            <a:r>
              <a:rPr lang="it-IT" dirty="0" err="1" smtClean="0"/>
              <a:t>paid</a:t>
            </a:r>
            <a:r>
              <a:rPr lang="it-IT" dirty="0" smtClean="0"/>
              <a:t> + </a:t>
            </a:r>
            <a:r>
              <a:rPr lang="it-IT" dirty="0" err="1" smtClean="0"/>
              <a:t>unpaid</a:t>
            </a:r>
            <a:r>
              <a:rPr lang="it-IT" dirty="0" smtClean="0"/>
              <a:t> work]</a:t>
            </a:r>
          </a:p>
          <a:p>
            <a:pPr algn="just"/>
            <a:r>
              <a:rPr lang="it-IT" dirty="0" smtClean="0"/>
              <a:t>Saraceno and </a:t>
            </a:r>
            <a:r>
              <a:rPr lang="it-IT" dirty="0" err="1" smtClean="0"/>
              <a:t>Keck</a:t>
            </a:r>
            <a:r>
              <a:rPr lang="it-IT" dirty="0" smtClean="0"/>
              <a:t> (2010): </a:t>
            </a:r>
          </a:p>
          <a:p>
            <a:pPr algn="ctr">
              <a:buFont typeface="Wingdings" charset="2"/>
              <a:buChar char="§"/>
            </a:pPr>
            <a:r>
              <a:rPr lang="en-AU" i="1" dirty="0" smtClean="0"/>
              <a:t> unsupported </a:t>
            </a:r>
            <a:r>
              <a:rPr lang="en-AU" i="1" dirty="0" err="1" smtClean="0"/>
              <a:t>familialism</a:t>
            </a:r>
            <a:endParaRPr lang="en-AU" dirty="0" smtClean="0"/>
          </a:p>
          <a:p>
            <a:pPr algn="ctr">
              <a:buFont typeface="Wingdings" charset="2"/>
              <a:buChar char="§"/>
            </a:pPr>
            <a:r>
              <a:rPr lang="en-AU" i="1" dirty="0" smtClean="0"/>
              <a:t> </a:t>
            </a:r>
            <a:r>
              <a:rPr lang="en-AU" i="1" dirty="0" err="1" smtClean="0"/>
              <a:t>familialism</a:t>
            </a:r>
            <a:r>
              <a:rPr lang="en-AU" i="1" dirty="0" smtClean="0"/>
              <a:t> by default</a:t>
            </a:r>
            <a:endParaRPr lang="en-AU" dirty="0" smtClean="0"/>
          </a:p>
          <a:p>
            <a:pPr algn="ctr">
              <a:buFont typeface="Wingdings" charset="2"/>
              <a:buChar char="§"/>
            </a:pPr>
            <a:r>
              <a:rPr lang="en-AU" i="1" dirty="0" smtClean="0"/>
              <a:t> supported </a:t>
            </a:r>
            <a:r>
              <a:rPr lang="en-AU" i="1" dirty="0" err="1" smtClean="0"/>
              <a:t>familialism</a:t>
            </a:r>
            <a:endParaRPr lang="en-AU" dirty="0" smtClean="0"/>
          </a:p>
          <a:p>
            <a:pPr algn="ctr">
              <a:buFont typeface="Wingdings" charset="2"/>
              <a:buChar char="§"/>
            </a:pPr>
            <a:r>
              <a:rPr lang="en-AU" i="1" dirty="0" smtClean="0"/>
              <a:t> de-</a:t>
            </a:r>
            <a:r>
              <a:rPr lang="en-AU" i="1" dirty="0" err="1" smtClean="0"/>
              <a:t>familialisation</a:t>
            </a:r>
            <a:r>
              <a:rPr lang="en-AU" i="1" dirty="0" smtClean="0"/>
              <a:t> via the State </a:t>
            </a:r>
          </a:p>
          <a:p>
            <a:pPr algn="ctr">
              <a:buFont typeface="Wingdings" charset="2"/>
              <a:buChar char="§"/>
            </a:pPr>
            <a:r>
              <a:rPr lang="en-AU" i="1" dirty="0" smtClean="0"/>
              <a:t> de-</a:t>
            </a:r>
            <a:r>
              <a:rPr lang="en-AU" i="1" dirty="0" err="1" smtClean="0"/>
              <a:t>familialisation</a:t>
            </a:r>
            <a:r>
              <a:rPr lang="en-AU" i="1" dirty="0" smtClean="0"/>
              <a:t> via the market</a:t>
            </a:r>
            <a:endParaRPr lang="en-AU" dirty="0" smtClean="0"/>
          </a:p>
          <a:p>
            <a:pPr algn="just"/>
            <a:endParaRPr lang="en-US" dirty="0"/>
          </a:p>
        </p:txBody>
      </p:sp>
    </p:spTree>
    <p:extLst>
      <p:ext uri="{BB962C8B-B14F-4D97-AF65-F5344CB8AC3E}">
        <p14:creationId xmlns:p14="http://schemas.microsoft.com/office/powerpoint/2010/main" val="6592392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afico 3"/>
          <p:cNvGraphicFramePr>
            <a:graphicFrameLocks/>
          </p:cNvGraphicFramePr>
          <p:nvPr>
            <p:extLst>
              <p:ext uri="{D42A27DB-BD31-4B8C-83A1-F6EECF244321}">
                <p14:modId xmlns:p14="http://schemas.microsoft.com/office/powerpoint/2010/main" val="1147254035"/>
              </p:ext>
            </p:extLst>
          </p:nvPr>
        </p:nvGraphicFramePr>
        <p:xfrm>
          <a:off x="882650" y="476250"/>
          <a:ext cx="10426700" cy="59055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646375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a:stretch>
            <a:fillRect/>
          </a:stretch>
        </p:blipFill>
        <p:spPr>
          <a:xfrm>
            <a:off x="170532" y="381966"/>
            <a:ext cx="11890184" cy="5752617"/>
          </a:xfrm>
          <a:prstGeom prst="rect">
            <a:avLst/>
          </a:prstGeom>
        </p:spPr>
      </p:pic>
      <p:sp>
        <p:nvSpPr>
          <p:cNvPr id="4" name="Ovale 3"/>
          <p:cNvSpPr/>
          <p:nvPr/>
        </p:nvSpPr>
        <p:spPr>
          <a:xfrm>
            <a:off x="7174524" y="2755843"/>
            <a:ext cx="267998" cy="21402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821438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a 1"/>
          <p:cNvGraphicFramePr>
            <a:graphicFrameLocks noGrp="1"/>
          </p:cNvGraphicFramePr>
          <p:nvPr>
            <p:extLst>
              <p:ext uri="{D42A27DB-BD31-4B8C-83A1-F6EECF244321}">
                <p14:modId xmlns:p14="http://schemas.microsoft.com/office/powerpoint/2010/main" val="600781537"/>
              </p:ext>
            </p:extLst>
          </p:nvPr>
        </p:nvGraphicFramePr>
        <p:xfrm>
          <a:off x="1736203" y="439837"/>
          <a:ext cx="9051401" cy="5706318"/>
        </p:xfrm>
        <a:graphic>
          <a:graphicData uri="http://schemas.openxmlformats.org/drawingml/2006/table">
            <a:tbl>
              <a:tblPr>
                <a:tableStyleId>{5C22544A-7EE6-4342-B048-85BDC9FD1C3A}</a:tableStyleId>
              </a:tblPr>
              <a:tblGrid>
                <a:gridCol w="1641097"/>
                <a:gridCol w="3705152"/>
                <a:gridCol w="3705152"/>
              </a:tblGrid>
              <a:tr h="1100964">
                <a:tc>
                  <a:txBody>
                    <a:bodyPr/>
                    <a:lstStyle/>
                    <a:p>
                      <a:pPr algn="l" fontAlgn="b"/>
                      <a:r>
                        <a:rPr lang="en-US" sz="1600" b="1" u="none" strike="noStrike" dirty="0">
                          <a:solidFill>
                            <a:srgbClr val="FF0000"/>
                          </a:solidFill>
                          <a:effectLst/>
                        </a:rPr>
                        <a:t>2016, weeks</a:t>
                      </a:r>
                      <a:endParaRPr lang="en-US" sz="1600" b="1" i="0" u="none" strike="noStrike" dirty="0">
                        <a:solidFill>
                          <a:srgbClr val="FF0000"/>
                        </a:solidFill>
                        <a:effectLst/>
                        <a:latin typeface="Calibri"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it-IT" sz="1600" b="1" u="none" strike="noStrike" dirty="0">
                          <a:effectLst/>
                        </a:rPr>
                        <a:t>Durata </a:t>
                      </a:r>
                      <a:r>
                        <a:rPr lang="it-IT" sz="1600" b="1" u="none" strike="noStrike" dirty="0" smtClean="0">
                          <a:effectLst/>
                        </a:rPr>
                        <a:t>“</a:t>
                      </a:r>
                      <a:r>
                        <a:rPr lang="it-IT" sz="1600" b="1" u="none" strike="noStrike" dirty="0" err="1" smtClean="0">
                          <a:effectLst/>
                        </a:rPr>
                        <a:t>paid</a:t>
                      </a:r>
                      <a:r>
                        <a:rPr lang="it-IT" sz="1600" b="1" u="none" strike="noStrike" dirty="0" smtClean="0">
                          <a:effectLst/>
                        </a:rPr>
                        <a:t> </a:t>
                      </a:r>
                      <a:r>
                        <a:rPr lang="it-IT" sz="1600" b="1" u="none" strike="noStrike" dirty="0" err="1">
                          <a:effectLst/>
                        </a:rPr>
                        <a:t>maternal</a:t>
                      </a:r>
                      <a:r>
                        <a:rPr lang="it-IT" sz="1600" b="1" u="none" strike="noStrike" dirty="0">
                          <a:effectLst/>
                        </a:rPr>
                        <a:t> </a:t>
                      </a:r>
                      <a:r>
                        <a:rPr lang="it-IT" sz="1600" b="1" u="none" strike="noStrike" dirty="0" err="1" smtClean="0">
                          <a:effectLst/>
                        </a:rPr>
                        <a:t>Leave</a:t>
                      </a:r>
                      <a:r>
                        <a:rPr lang="it-IT" sz="1600" b="1" u="none" strike="noStrike" dirty="0" smtClean="0">
                          <a:effectLst/>
                        </a:rPr>
                        <a:t>”</a:t>
                      </a:r>
                      <a:endParaRPr lang="it-IT" sz="1600" b="1" i="0" u="none" strike="noStrike" dirty="0">
                        <a:solidFill>
                          <a:srgbClr val="000000"/>
                        </a:solidFill>
                        <a:effectLst/>
                        <a:latin typeface="Calibri"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it-IT" sz="1600" b="1" u="none" strike="noStrike" dirty="0">
                          <a:effectLst/>
                        </a:rPr>
                        <a:t>Durata </a:t>
                      </a:r>
                      <a:r>
                        <a:rPr lang="it-IT" sz="1600" b="1" u="none" strike="noStrike" dirty="0" smtClean="0">
                          <a:effectLst/>
                        </a:rPr>
                        <a:t>“</a:t>
                      </a:r>
                      <a:r>
                        <a:rPr lang="it-IT" sz="1600" b="1" u="none" strike="noStrike" dirty="0" err="1" smtClean="0">
                          <a:effectLst/>
                        </a:rPr>
                        <a:t>paid</a:t>
                      </a:r>
                      <a:r>
                        <a:rPr lang="it-IT" sz="1600" b="1" u="none" strike="noStrike" dirty="0" smtClean="0">
                          <a:effectLst/>
                        </a:rPr>
                        <a:t> </a:t>
                      </a:r>
                      <a:r>
                        <a:rPr lang="it-IT" sz="1600" b="1" u="none" strike="noStrike" dirty="0" err="1">
                          <a:effectLst/>
                        </a:rPr>
                        <a:t>paternal</a:t>
                      </a:r>
                      <a:r>
                        <a:rPr lang="it-IT" sz="1600" b="1" u="none" strike="noStrike" dirty="0">
                          <a:effectLst/>
                        </a:rPr>
                        <a:t> </a:t>
                      </a:r>
                      <a:r>
                        <a:rPr lang="it-IT" sz="1600" b="1" u="none" strike="noStrike" dirty="0" err="1" smtClean="0">
                          <a:effectLst/>
                        </a:rPr>
                        <a:t>leave</a:t>
                      </a:r>
                      <a:r>
                        <a:rPr lang="it-IT" sz="1600" b="1" u="none" strike="noStrike" dirty="0" smtClean="0">
                          <a:effectLst/>
                        </a:rPr>
                        <a:t>”</a:t>
                      </a:r>
                      <a:endParaRPr lang="it-IT" sz="1600" b="1" i="0" u="none" strike="noStrike" dirty="0">
                        <a:solidFill>
                          <a:srgbClr val="000000"/>
                        </a:solidFill>
                        <a:effectLst/>
                        <a:latin typeface="Calibri"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5853">
                <a:tc>
                  <a:txBody>
                    <a:bodyPr/>
                    <a:lstStyle/>
                    <a:p>
                      <a:pPr algn="l" fontAlgn="b"/>
                      <a:r>
                        <a:rPr lang="it-IT" sz="1600" b="1" u="none" strike="noStrike">
                          <a:effectLst/>
                        </a:rPr>
                        <a:t>AUS</a:t>
                      </a:r>
                      <a:endParaRPr lang="it-IT" sz="1600" b="1" i="0" u="none" strike="noStrike">
                        <a:solidFill>
                          <a:srgbClr val="000000"/>
                        </a:solidFill>
                        <a:effectLst/>
                        <a:latin typeface="Calibri"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i-FI" sz="1600" u="none" strike="noStrike" dirty="0">
                          <a:effectLst/>
                        </a:rPr>
                        <a:t>18</a:t>
                      </a:r>
                      <a:endParaRPr lang="fi-FI" sz="1600" b="0" i="0" u="none" strike="noStrike" dirty="0">
                        <a:solidFill>
                          <a:srgbClr val="000000"/>
                        </a:solidFill>
                        <a:effectLst/>
                        <a:latin typeface="Calibri"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is-IS" sz="1600" u="none" strike="noStrike" dirty="0">
                          <a:effectLst/>
                        </a:rPr>
                        <a:t>2</a:t>
                      </a:r>
                      <a:endParaRPr lang="is-IS" sz="1600" b="0" i="0" u="none" strike="noStrike" dirty="0">
                        <a:solidFill>
                          <a:srgbClr val="000000"/>
                        </a:solidFill>
                        <a:effectLst/>
                        <a:latin typeface="Calibri"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5853">
                <a:tc>
                  <a:txBody>
                    <a:bodyPr/>
                    <a:lstStyle/>
                    <a:p>
                      <a:pPr algn="l" fontAlgn="b"/>
                      <a:r>
                        <a:rPr lang="it-IT" sz="1600" b="1" u="none" strike="noStrike">
                          <a:effectLst/>
                        </a:rPr>
                        <a:t>CAN</a:t>
                      </a:r>
                      <a:endParaRPr lang="it-IT" sz="1600" b="1" i="0" u="none" strike="noStrike">
                        <a:solidFill>
                          <a:srgbClr val="000000"/>
                        </a:solidFill>
                        <a:effectLst/>
                        <a:latin typeface="Calibri"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is-IS" sz="1600" u="none" strike="noStrike">
                          <a:effectLst/>
                        </a:rPr>
                        <a:t>52</a:t>
                      </a:r>
                      <a:endParaRPr lang="is-IS" sz="1600" b="0" i="0" u="none" strike="noStrike">
                        <a:solidFill>
                          <a:srgbClr val="000000"/>
                        </a:solidFill>
                        <a:effectLst/>
                        <a:latin typeface="Calibri"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it-IT" sz="1600" u="none" strike="noStrike" dirty="0">
                          <a:effectLst/>
                        </a:rPr>
                        <a:t>0</a:t>
                      </a:r>
                      <a:endParaRPr lang="it-IT" sz="1600" b="0" i="0" u="none" strike="noStrike" dirty="0">
                        <a:solidFill>
                          <a:srgbClr val="000000"/>
                        </a:solidFill>
                        <a:effectLst/>
                        <a:latin typeface="Calibri"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5853">
                <a:tc>
                  <a:txBody>
                    <a:bodyPr/>
                    <a:lstStyle/>
                    <a:p>
                      <a:pPr algn="l" fontAlgn="b"/>
                      <a:r>
                        <a:rPr lang="it-IT" sz="1600" b="1" u="none" strike="noStrike">
                          <a:effectLst/>
                        </a:rPr>
                        <a:t>GBR</a:t>
                      </a:r>
                      <a:endParaRPr lang="it-IT" sz="1600" b="1" i="0" u="none" strike="noStrike">
                        <a:solidFill>
                          <a:srgbClr val="000000"/>
                        </a:solidFill>
                        <a:effectLst/>
                        <a:latin typeface="Calibri"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uk-UA" sz="1600" u="none" strike="noStrike">
                          <a:effectLst/>
                        </a:rPr>
                        <a:t>39</a:t>
                      </a:r>
                      <a:endParaRPr lang="uk-UA" sz="1600" b="0" i="0" u="none" strike="noStrike">
                        <a:solidFill>
                          <a:srgbClr val="000000"/>
                        </a:solidFill>
                        <a:effectLst/>
                        <a:latin typeface="Calibri"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is-IS" sz="1600" u="none" strike="noStrike" dirty="0">
                          <a:effectLst/>
                        </a:rPr>
                        <a:t>2</a:t>
                      </a:r>
                      <a:endParaRPr lang="is-IS" sz="1600" b="0" i="0" u="none" strike="noStrike" dirty="0">
                        <a:solidFill>
                          <a:srgbClr val="000000"/>
                        </a:solidFill>
                        <a:effectLst/>
                        <a:latin typeface="Calibri"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5853">
                <a:tc>
                  <a:txBody>
                    <a:bodyPr/>
                    <a:lstStyle/>
                    <a:p>
                      <a:pPr algn="l" fontAlgn="b"/>
                      <a:r>
                        <a:rPr lang="it-IT" sz="1600" b="1" u="none" strike="noStrike">
                          <a:effectLst/>
                        </a:rPr>
                        <a:t>IRL</a:t>
                      </a:r>
                      <a:endParaRPr lang="it-IT" sz="1600" b="1" i="0" u="none" strike="noStrike">
                        <a:solidFill>
                          <a:srgbClr val="000000"/>
                        </a:solidFill>
                        <a:effectLst/>
                        <a:latin typeface="Calibri"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is-IS" sz="1600" u="none" strike="noStrike">
                          <a:effectLst/>
                        </a:rPr>
                        <a:t>26</a:t>
                      </a:r>
                      <a:endParaRPr lang="is-IS" sz="1600" b="0" i="0" u="none" strike="noStrike">
                        <a:solidFill>
                          <a:srgbClr val="000000"/>
                        </a:solidFill>
                        <a:effectLst/>
                        <a:latin typeface="Calibri"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it-IT" sz="1600" u="none" strike="noStrike" dirty="0">
                          <a:effectLst/>
                        </a:rPr>
                        <a:t>0</a:t>
                      </a:r>
                      <a:endParaRPr lang="it-IT" sz="1600" b="0" i="0" u="none" strike="noStrike" dirty="0">
                        <a:solidFill>
                          <a:srgbClr val="000000"/>
                        </a:solidFill>
                        <a:effectLst/>
                        <a:latin typeface="Calibri"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5853">
                <a:tc>
                  <a:txBody>
                    <a:bodyPr/>
                    <a:lstStyle/>
                    <a:p>
                      <a:pPr algn="l" fontAlgn="b"/>
                      <a:r>
                        <a:rPr lang="it-IT" sz="1600" b="1" u="none" strike="noStrike">
                          <a:effectLst/>
                        </a:rPr>
                        <a:t>USA</a:t>
                      </a:r>
                      <a:endParaRPr lang="it-IT" sz="1600" b="1" i="0" u="none" strike="noStrike">
                        <a:solidFill>
                          <a:srgbClr val="000000"/>
                        </a:solidFill>
                        <a:effectLst/>
                        <a:latin typeface="Calibri"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it-IT" sz="1600" u="none" strike="noStrike">
                          <a:effectLst/>
                        </a:rPr>
                        <a:t>0</a:t>
                      </a:r>
                      <a:endParaRPr lang="it-IT" sz="1600" b="0" i="0" u="none" strike="noStrike">
                        <a:solidFill>
                          <a:srgbClr val="000000"/>
                        </a:solidFill>
                        <a:effectLst/>
                        <a:latin typeface="Calibri"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it-IT" sz="1600" u="none" strike="noStrike" dirty="0">
                          <a:effectLst/>
                        </a:rPr>
                        <a:t>0</a:t>
                      </a:r>
                      <a:endParaRPr lang="it-IT" sz="1600" b="0" i="0" u="none" strike="noStrike" dirty="0">
                        <a:solidFill>
                          <a:srgbClr val="000000"/>
                        </a:solidFill>
                        <a:effectLst/>
                        <a:latin typeface="Calibri"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5853">
                <a:tc>
                  <a:txBody>
                    <a:bodyPr/>
                    <a:lstStyle/>
                    <a:p>
                      <a:pPr algn="l" fontAlgn="b"/>
                      <a:r>
                        <a:rPr lang="it-IT" sz="1600" b="1" u="none" strike="noStrike">
                          <a:effectLst/>
                        </a:rPr>
                        <a:t>DNK</a:t>
                      </a:r>
                      <a:endParaRPr lang="it-IT" sz="1600" b="1" i="0" u="none" strike="noStrike">
                        <a:solidFill>
                          <a:srgbClr val="000000"/>
                        </a:solidFill>
                        <a:effectLst/>
                        <a:latin typeface="Calibri"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it-IT" sz="1600" u="none" strike="noStrike">
                          <a:effectLst/>
                        </a:rPr>
                        <a:t>50</a:t>
                      </a:r>
                      <a:endParaRPr lang="it-IT" sz="1600" b="0" i="0" u="none" strike="noStrike">
                        <a:solidFill>
                          <a:srgbClr val="000000"/>
                        </a:solidFill>
                        <a:effectLst/>
                        <a:latin typeface="Calibri"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is-IS" sz="1600" u="none" strike="noStrike" dirty="0">
                          <a:effectLst/>
                        </a:rPr>
                        <a:t>2</a:t>
                      </a:r>
                      <a:endParaRPr lang="is-IS" sz="1600" b="0" i="0" u="none" strike="noStrike" dirty="0">
                        <a:solidFill>
                          <a:srgbClr val="000000"/>
                        </a:solidFill>
                        <a:effectLst/>
                        <a:latin typeface="Calibri"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5853">
                <a:tc>
                  <a:txBody>
                    <a:bodyPr/>
                    <a:lstStyle/>
                    <a:p>
                      <a:pPr algn="l" fontAlgn="b"/>
                      <a:r>
                        <a:rPr lang="it-IT" sz="1600" b="1" u="none" strike="noStrike">
                          <a:effectLst/>
                        </a:rPr>
                        <a:t>FIN</a:t>
                      </a:r>
                      <a:endParaRPr lang="it-IT" sz="1600" b="1" i="0" u="none" strike="noStrike">
                        <a:solidFill>
                          <a:srgbClr val="000000"/>
                        </a:solidFill>
                        <a:effectLst/>
                        <a:latin typeface="Calibri"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it-IT" sz="1600" u="none" strike="noStrike">
                          <a:effectLst/>
                        </a:rPr>
                        <a:t>161</a:t>
                      </a:r>
                      <a:endParaRPr lang="it-IT" sz="1600" b="0" i="0" u="none" strike="noStrike">
                        <a:solidFill>
                          <a:srgbClr val="000000"/>
                        </a:solidFill>
                        <a:effectLst/>
                        <a:latin typeface="Calibri"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it-IT" sz="1600" u="none" strike="noStrike" dirty="0">
                          <a:effectLst/>
                        </a:rPr>
                        <a:t>9</a:t>
                      </a:r>
                      <a:endParaRPr lang="it-IT" sz="1600" b="0" i="0" u="none" strike="noStrike" dirty="0">
                        <a:solidFill>
                          <a:srgbClr val="000000"/>
                        </a:solidFill>
                        <a:effectLst/>
                        <a:latin typeface="Calibri"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5853">
                <a:tc>
                  <a:txBody>
                    <a:bodyPr/>
                    <a:lstStyle/>
                    <a:p>
                      <a:pPr algn="l" fontAlgn="b"/>
                      <a:r>
                        <a:rPr lang="it-IT" sz="1600" b="1" u="none" strike="noStrike">
                          <a:effectLst/>
                        </a:rPr>
                        <a:t>SWE</a:t>
                      </a:r>
                      <a:endParaRPr lang="it-IT" sz="1600" b="1" i="0" u="none" strike="noStrike">
                        <a:solidFill>
                          <a:srgbClr val="000000"/>
                        </a:solidFill>
                        <a:effectLst/>
                        <a:latin typeface="Calibri"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i-FI" sz="1600" u="none" strike="noStrike">
                          <a:effectLst/>
                        </a:rPr>
                        <a:t>55,7</a:t>
                      </a:r>
                      <a:endParaRPr lang="fi-FI" sz="1600" b="0" i="0" u="none" strike="noStrike">
                        <a:solidFill>
                          <a:srgbClr val="000000"/>
                        </a:solidFill>
                        <a:effectLst/>
                        <a:latin typeface="Calibri"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uk-UA" sz="1600" u="none" strike="noStrike" dirty="0">
                          <a:effectLst/>
                        </a:rPr>
                        <a:t>14,3</a:t>
                      </a:r>
                      <a:endParaRPr lang="uk-UA" sz="1600" b="0" i="0" u="none" strike="noStrike" dirty="0">
                        <a:solidFill>
                          <a:srgbClr val="000000"/>
                        </a:solidFill>
                        <a:effectLst/>
                        <a:latin typeface="Calibri"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5853">
                <a:tc>
                  <a:txBody>
                    <a:bodyPr/>
                    <a:lstStyle/>
                    <a:p>
                      <a:pPr algn="l" fontAlgn="b"/>
                      <a:r>
                        <a:rPr lang="it-IT" sz="1600" b="1" u="none" strike="noStrike">
                          <a:effectLst/>
                        </a:rPr>
                        <a:t>NOR</a:t>
                      </a:r>
                      <a:endParaRPr lang="it-IT" sz="1600" b="1" i="0" u="none" strike="noStrike">
                        <a:solidFill>
                          <a:srgbClr val="000000"/>
                        </a:solidFill>
                        <a:effectLst/>
                        <a:latin typeface="Calibri"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it-IT" sz="1600" u="none" strike="noStrike">
                          <a:effectLst/>
                        </a:rPr>
                        <a:t>91</a:t>
                      </a:r>
                      <a:endParaRPr lang="it-IT" sz="1600" b="0" i="0" u="none" strike="noStrike">
                        <a:solidFill>
                          <a:srgbClr val="000000"/>
                        </a:solidFill>
                        <a:effectLst/>
                        <a:latin typeface="Calibri"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it-IT" sz="1600" u="none" strike="noStrike" dirty="0">
                          <a:effectLst/>
                        </a:rPr>
                        <a:t>10</a:t>
                      </a:r>
                      <a:endParaRPr lang="it-IT" sz="1600" b="0" i="0" u="none" strike="noStrike" dirty="0">
                        <a:solidFill>
                          <a:srgbClr val="000000"/>
                        </a:solidFill>
                        <a:effectLst/>
                        <a:latin typeface="Calibri"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5853">
                <a:tc>
                  <a:txBody>
                    <a:bodyPr/>
                    <a:lstStyle/>
                    <a:p>
                      <a:pPr algn="l" fontAlgn="b"/>
                      <a:r>
                        <a:rPr lang="it-IT" sz="1600" b="1" u="none" strike="noStrike">
                          <a:effectLst/>
                        </a:rPr>
                        <a:t>AUT</a:t>
                      </a:r>
                      <a:endParaRPr lang="it-IT" sz="1600" b="1" i="0" u="none" strike="noStrike">
                        <a:solidFill>
                          <a:srgbClr val="000000"/>
                        </a:solidFill>
                        <a:effectLst/>
                        <a:latin typeface="Calibri"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it-IT" sz="1600" u="none" strike="noStrike">
                          <a:effectLst/>
                        </a:rPr>
                        <a:t>60</a:t>
                      </a:r>
                      <a:endParaRPr lang="it-IT" sz="1600" b="0" i="0" u="none" strike="noStrike">
                        <a:solidFill>
                          <a:srgbClr val="000000"/>
                        </a:solidFill>
                        <a:effectLst/>
                        <a:latin typeface="Calibri"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i-FI" sz="1600" u="none" strike="noStrike" dirty="0">
                          <a:effectLst/>
                        </a:rPr>
                        <a:t>8,7</a:t>
                      </a:r>
                      <a:endParaRPr lang="fi-FI" sz="1600" b="0" i="0" u="none" strike="noStrike" dirty="0">
                        <a:solidFill>
                          <a:srgbClr val="000000"/>
                        </a:solidFill>
                        <a:effectLst/>
                        <a:latin typeface="Calibri"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5853">
                <a:tc>
                  <a:txBody>
                    <a:bodyPr/>
                    <a:lstStyle/>
                    <a:p>
                      <a:pPr algn="l" fontAlgn="b"/>
                      <a:r>
                        <a:rPr lang="it-IT" sz="1600" b="1" u="none" strike="noStrike">
                          <a:effectLst/>
                        </a:rPr>
                        <a:t>BEL</a:t>
                      </a:r>
                      <a:endParaRPr lang="it-IT" sz="1600" b="1" i="0" u="none" strike="noStrike">
                        <a:solidFill>
                          <a:srgbClr val="000000"/>
                        </a:solidFill>
                        <a:effectLst/>
                        <a:latin typeface="Calibri"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i-FI" sz="1600" u="none" strike="noStrike">
                          <a:effectLst/>
                        </a:rPr>
                        <a:t>32,3</a:t>
                      </a:r>
                      <a:endParaRPr lang="fi-FI" sz="1600" b="0" i="0" u="none" strike="noStrike">
                        <a:solidFill>
                          <a:srgbClr val="000000"/>
                        </a:solidFill>
                        <a:effectLst/>
                        <a:latin typeface="Calibri"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cs-CZ" sz="1600" u="none" strike="noStrike" dirty="0">
                          <a:effectLst/>
                        </a:rPr>
                        <a:t>19,3</a:t>
                      </a:r>
                      <a:endParaRPr lang="cs-CZ" sz="1600" b="0" i="0" u="none" strike="noStrike" dirty="0">
                        <a:solidFill>
                          <a:srgbClr val="000000"/>
                        </a:solidFill>
                        <a:effectLst/>
                        <a:latin typeface="Calibri"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5853">
                <a:tc>
                  <a:txBody>
                    <a:bodyPr/>
                    <a:lstStyle/>
                    <a:p>
                      <a:pPr algn="l" fontAlgn="b"/>
                      <a:r>
                        <a:rPr lang="it-IT" sz="1600" b="1" u="none" strike="noStrike">
                          <a:effectLst/>
                        </a:rPr>
                        <a:t>DEU</a:t>
                      </a:r>
                      <a:endParaRPr lang="it-IT" sz="1600" b="1" i="0" u="none" strike="noStrike">
                        <a:solidFill>
                          <a:srgbClr val="000000"/>
                        </a:solidFill>
                        <a:effectLst/>
                        <a:latin typeface="Calibri"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u="none" strike="noStrike">
                          <a:effectLst/>
                        </a:rPr>
                        <a:t>58</a:t>
                      </a:r>
                      <a:endParaRPr lang="ru-RU" sz="1600" b="0" i="0" u="none" strike="noStrike">
                        <a:solidFill>
                          <a:srgbClr val="000000"/>
                        </a:solidFill>
                        <a:effectLst/>
                        <a:latin typeface="Calibri"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i-FI" sz="1600" u="none" strike="noStrike" dirty="0">
                          <a:effectLst/>
                        </a:rPr>
                        <a:t>8,7</a:t>
                      </a:r>
                      <a:endParaRPr lang="fi-FI" sz="1600" b="0" i="0" u="none" strike="noStrike" dirty="0">
                        <a:solidFill>
                          <a:srgbClr val="000000"/>
                        </a:solidFill>
                        <a:effectLst/>
                        <a:latin typeface="Calibri"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5853">
                <a:tc>
                  <a:txBody>
                    <a:bodyPr/>
                    <a:lstStyle/>
                    <a:p>
                      <a:pPr algn="l" fontAlgn="b"/>
                      <a:r>
                        <a:rPr lang="it-IT" sz="1600" b="1" u="none" strike="noStrike">
                          <a:effectLst/>
                        </a:rPr>
                        <a:t>FRA</a:t>
                      </a:r>
                      <a:endParaRPr lang="it-IT" sz="1600" b="1" i="0" u="none" strike="noStrike">
                        <a:solidFill>
                          <a:srgbClr val="000000"/>
                        </a:solidFill>
                        <a:effectLst/>
                        <a:latin typeface="Calibri"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is-IS" sz="1600" u="none" strike="noStrike">
                          <a:effectLst/>
                        </a:rPr>
                        <a:t>42</a:t>
                      </a:r>
                      <a:endParaRPr lang="is-IS" sz="1600" b="0" i="0" u="none" strike="noStrike">
                        <a:solidFill>
                          <a:srgbClr val="000000"/>
                        </a:solidFill>
                        <a:effectLst/>
                        <a:latin typeface="Calibri"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is-IS" sz="1600" u="none" strike="noStrike" dirty="0">
                          <a:effectLst/>
                        </a:rPr>
                        <a:t>28</a:t>
                      </a:r>
                      <a:endParaRPr lang="is-IS" sz="1600" b="0" i="0" u="none" strike="noStrike" dirty="0">
                        <a:solidFill>
                          <a:srgbClr val="000000"/>
                        </a:solidFill>
                        <a:effectLst/>
                        <a:latin typeface="Calibri"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5853">
                <a:tc>
                  <a:txBody>
                    <a:bodyPr/>
                    <a:lstStyle/>
                    <a:p>
                      <a:pPr algn="l" fontAlgn="b"/>
                      <a:r>
                        <a:rPr lang="it-IT" sz="1600" b="1" u="none" strike="noStrike">
                          <a:effectLst/>
                        </a:rPr>
                        <a:t>NLD</a:t>
                      </a:r>
                      <a:endParaRPr lang="it-IT" sz="1600" b="1" i="0" u="none" strike="noStrike">
                        <a:solidFill>
                          <a:srgbClr val="000000"/>
                        </a:solidFill>
                        <a:effectLst/>
                        <a:latin typeface="Calibri"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it-IT" sz="1600" u="none" strike="noStrike">
                          <a:effectLst/>
                        </a:rPr>
                        <a:t>16</a:t>
                      </a:r>
                      <a:endParaRPr lang="it-IT" sz="1600" b="0" i="0" u="none" strike="noStrike">
                        <a:solidFill>
                          <a:srgbClr val="000000"/>
                        </a:solidFill>
                        <a:effectLst/>
                        <a:latin typeface="Calibri"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uk-UA" sz="1600" u="none" strike="noStrike" dirty="0">
                          <a:effectLst/>
                        </a:rPr>
                        <a:t>0,4</a:t>
                      </a:r>
                      <a:endParaRPr lang="uk-UA" sz="1600" b="0" i="0" u="none" strike="noStrike" dirty="0">
                        <a:solidFill>
                          <a:srgbClr val="000000"/>
                        </a:solidFill>
                        <a:effectLst/>
                        <a:latin typeface="Calibri"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5853">
                <a:tc>
                  <a:txBody>
                    <a:bodyPr/>
                    <a:lstStyle/>
                    <a:p>
                      <a:pPr algn="l" fontAlgn="b"/>
                      <a:r>
                        <a:rPr lang="it-IT" sz="1600" b="1" u="none" strike="noStrike">
                          <a:effectLst/>
                        </a:rPr>
                        <a:t>ESP</a:t>
                      </a:r>
                      <a:endParaRPr lang="it-IT" sz="1600" b="1" i="0" u="none" strike="noStrike">
                        <a:solidFill>
                          <a:srgbClr val="000000"/>
                        </a:solidFill>
                        <a:effectLst/>
                        <a:latin typeface="Calibri"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it-IT" sz="1600" u="none" strike="noStrike">
                          <a:effectLst/>
                        </a:rPr>
                        <a:t>16</a:t>
                      </a:r>
                      <a:endParaRPr lang="it-IT" sz="1600" b="0" i="0" u="none" strike="noStrike">
                        <a:solidFill>
                          <a:srgbClr val="000000"/>
                        </a:solidFill>
                        <a:effectLst/>
                        <a:latin typeface="Calibri"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i-FI" sz="1600" u="none" strike="noStrike" dirty="0">
                          <a:effectLst/>
                        </a:rPr>
                        <a:t>2,1</a:t>
                      </a:r>
                      <a:endParaRPr lang="fi-FI" sz="1600" b="0" i="0" u="none" strike="noStrike" dirty="0">
                        <a:solidFill>
                          <a:srgbClr val="000000"/>
                        </a:solidFill>
                        <a:effectLst/>
                        <a:latin typeface="Calibri"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5853">
                <a:tc>
                  <a:txBody>
                    <a:bodyPr/>
                    <a:lstStyle/>
                    <a:p>
                      <a:pPr algn="l" fontAlgn="b"/>
                      <a:r>
                        <a:rPr lang="it-IT" sz="1600" b="1" u="none" strike="noStrike">
                          <a:effectLst/>
                        </a:rPr>
                        <a:t>GRC</a:t>
                      </a:r>
                      <a:endParaRPr lang="it-IT" sz="1600" b="1" i="0" u="none" strike="noStrike">
                        <a:solidFill>
                          <a:srgbClr val="000000"/>
                        </a:solidFill>
                        <a:effectLst/>
                        <a:latin typeface="Calibri"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it-IT" sz="1600" u="none" strike="noStrike">
                          <a:effectLst/>
                        </a:rPr>
                        <a:t>43</a:t>
                      </a:r>
                      <a:endParaRPr lang="it-IT" sz="1600" b="0" i="0" u="none" strike="noStrike">
                        <a:solidFill>
                          <a:srgbClr val="000000"/>
                        </a:solidFill>
                        <a:effectLst/>
                        <a:latin typeface="Calibri"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uk-UA" sz="1600" u="none" strike="noStrike" dirty="0">
                          <a:effectLst/>
                        </a:rPr>
                        <a:t>0,4</a:t>
                      </a:r>
                      <a:endParaRPr lang="uk-UA" sz="1600" b="0" i="0" u="none" strike="noStrike" dirty="0">
                        <a:solidFill>
                          <a:srgbClr val="000000"/>
                        </a:solidFill>
                        <a:effectLst/>
                        <a:latin typeface="Calibri"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5853">
                <a:tc>
                  <a:txBody>
                    <a:bodyPr/>
                    <a:lstStyle/>
                    <a:p>
                      <a:pPr algn="l" fontAlgn="b"/>
                      <a:r>
                        <a:rPr lang="it-IT" sz="1600" b="1" u="none" strike="noStrike">
                          <a:effectLst/>
                        </a:rPr>
                        <a:t>ITA</a:t>
                      </a:r>
                      <a:endParaRPr lang="it-IT" sz="1600" b="1" i="0" u="none" strike="noStrike">
                        <a:solidFill>
                          <a:srgbClr val="000000"/>
                        </a:solidFill>
                        <a:effectLst/>
                        <a:latin typeface="Calibri"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i-FI" sz="1600" u="none" strike="noStrike">
                          <a:effectLst/>
                        </a:rPr>
                        <a:t>47,7</a:t>
                      </a:r>
                      <a:endParaRPr lang="fi-FI" sz="1600" b="0" i="0" u="none" strike="noStrike">
                        <a:solidFill>
                          <a:srgbClr val="000000"/>
                        </a:solidFill>
                        <a:effectLst/>
                        <a:latin typeface="Calibri"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uk-UA" sz="1600" u="none" strike="noStrike" dirty="0">
                          <a:effectLst/>
                        </a:rPr>
                        <a:t>0,4</a:t>
                      </a:r>
                      <a:endParaRPr lang="uk-UA" sz="1600" b="0" i="0" u="none" strike="noStrike" dirty="0">
                        <a:solidFill>
                          <a:srgbClr val="000000"/>
                        </a:solidFill>
                        <a:effectLst/>
                        <a:latin typeface="Calibri"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5853">
                <a:tc>
                  <a:txBody>
                    <a:bodyPr/>
                    <a:lstStyle/>
                    <a:p>
                      <a:pPr algn="l" fontAlgn="b"/>
                      <a:r>
                        <a:rPr lang="it-IT" sz="1600" b="1" u="none" strike="noStrike" dirty="0">
                          <a:effectLst/>
                        </a:rPr>
                        <a:t>PRT</a:t>
                      </a:r>
                      <a:endParaRPr lang="it-IT" sz="1600" b="1" i="0" u="none" strike="noStrike" dirty="0">
                        <a:solidFill>
                          <a:srgbClr val="000000"/>
                        </a:solidFill>
                        <a:effectLst/>
                        <a:latin typeface="Calibri"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uk-UA" sz="1600" u="none" strike="noStrike">
                          <a:effectLst/>
                        </a:rPr>
                        <a:t>30,1</a:t>
                      </a:r>
                      <a:endParaRPr lang="uk-UA" sz="1600" b="0" i="0" u="none" strike="noStrike">
                        <a:solidFill>
                          <a:srgbClr val="000000"/>
                        </a:solidFill>
                        <a:effectLst/>
                        <a:latin typeface="Calibri"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is-IS" sz="1600" u="none" strike="noStrike" dirty="0">
                          <a:effectLst/>
                        </a:rPr>
                        <a:t>22,3</a:t>
                      </a:r>
                      <a:endParaRPr lang="is-IS" sz="1600" b="0" i="0" u="none" strike="noStrike" dirty="0">
                        <a:solidFill>
                          <a:srgbClr val="000000"/>
                        </a:solidFill>
                        <a:effectLst/>
                        <a:latin typeface="Calibri"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2723312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fico 1"/>
          <p:cNvGraphicFramePr>
            <a:graphicFrameLocks/>
          </p:cNvGraphicFramePr>
          <p:nvPr>
            <p:extLst>
              <p:ext uri="{D42A27DB-BD31-4B8C-83A1-F6EECF244321}">
                <p14:modId xmlns:p14="http://schemas.microsoft.com/office/powerpoint/2010/main" val="881980056"/>
              </p:ext>
            </p:extLst>
          </p:nvPr>
        </p:nvGraphicFramePr>
        <p:xfrm>
          <a:off x="428263" y="219919"/>
          <a:ext cx="11065398" cy="59609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342697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txBox="1">
            <a:spLocks/>
          </p:cNvSpPr>
          <p:nvPr/>
        </p:nvSpPr>
        <p:spPr>
          <a:xfrm>
            <a:off x="1145894" y="2233914"/>
            <a:ext cx="10531997" cy="940221"/>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it-IT" sz="3200" dirty="0" smtClean="0"/>
              <a:t>Public </a:t>
            </a:r>
            <a:r>
              <a:rPr lang="it-IT" sz="3200" dirty="0" err="1" smtClean="0"/>
              <a:t>effort</a:t>
            </a:r>
            <a:r>
              <a:rPr lang="it-IT" sz="3200" dirty="0" smtClean="0"/>
              <a:t> in </a:t>
            </a:r>
            <a:r>
              <a:rPr lang="it-IT" sz="3200" dirty="0" err="1" smtClean="0"/>
              <a:t>child</a:t>
            </a:r>
            <a:r>
              <a:rPr lang="it-IT" sz="3200" dirty="0" smtClean="0"/>
              <a:t> care:</a:t>
            </a:r>
            <a:r>
              <a:rPr lang="en-US" sz="3200" dirty="0" smtClean="0"/>
              <a:t>Public expenditure on </a:t>
            </a:r>
            <a:r>
              <a:rPr lang="en-US" sz="3200" b="1" dirty="0" smtClean="0"/>
              <a:t>pre-primary and primary education </a:t>
            </a:r>
            <a:r>
              <a:rPr lang="en-US" sz="3200" dirty="0" smtClean="0"/>
              <a:t>relative to GDP, 2014. %</a:t>
            </a:r>
            <a:endParaRPr lang="it-IT" sz="3200" dirty="0"/>
          </a:p>
        </p:txBody>
      </p:sp>
    </p:spTree>
    <p:extLst>
      <p:ext uri="{BB962C8B-B14F-4D97-AF65-F5344CB8AC3E}">
        <p14:creationId xmlns:p14="http://schemas.microsoft.com/office/powerpoint/2010/main" val="757657275"/>
      </p:ext>
    </p:extLst>
  </p:cSld>
  <p:clrMapOvr>
    <a:masterClrMapping/>
  </p:clrMapOvr>
</p:sld>
</file>

<file path=ppt/theme/theme1.xml><?xml version="1.0" encoding="utf-8"?>
<a:theme xmlns:a="http://schemas.openxmlformats.org/drawingml/2006/main" name="Retrospettivo">
  <a:themeElements>
    <a:clrScheme name="Retrospettivo">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ttiv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ttivo">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492</TotalTime>
  <Words>1101</Words>
  <Application>Microsoft Macintosh PowerPoint</Application>
  <PresentationFormat>Widescreen</PresentationFormat>
  <Paragraphs>149</Paragraphs>
  <Slides>28</Slides>
  <Notes>1</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28</vt:i4>
      </vt:variant>
    </vt:vector>
  </HeadingPairs>
  <TitlesOfParts>
    <vt:vector size="33" baseType="lpstr">
      <vt:lpstr>Calibri</vt:lpstr>
      <vt:lpstr>Calibri Light</vt:lpstr>
      <vt:lpstr>Wingdings</vt:lpstr>
      <vt:lpstr>Arial</vt:lpstr>
      <vt:lpstr>Retrospettivo</vt:lpstr>
      <vt:lpstr>La Politica per la Famiglia </vt:lpstr>
      <vt:lpstr>La Politica della Famiglia (I) Definizione</vt:lpstr>
      <vt:lpstr>La Politica della Famiglia (II) Studio della Politica della Famiglia</vt:lpstr>
      <vt:lpstr>La Politica della Famiglia (II) Studio della Politica della Famiglia</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Nota: Data for Belgium, the Czech Republic, France, Greece, Ireland, Italy, Latvia, Luxembourg, the Slovak Republic, Switzerland, the United Kingdom, Bulgaria, Croatia, Cyprus, Malta and Romania are OECD estimates based on information from EU-SILC. Data refer to children using centre-based services (e.g. nurseries or day care centres and pre-schools, both public and private), organised family day care, and care services provided by (paid) professional childminders, regardless of whether or not the service is registered or ISCED-recognised.   ITALIA  2012/2013:  364.527 PUBBLICI E PRIVATI ( 22,5%)</vt:lpstr>
      <vt:lpstr>Presentazione di PowerPoint</vt:lpstr>
      <vt:lpstr>Presentazione di PowerPoint</vt:lpstr>
      <vt:lpstr>Presentazione di PowerPoint</vt:lpstr>
      <vt:lpstr>Presentazione di PowerPoint</vt:lpstr>
      <vt:lpstr>Presentazione di PowerPoint</vt:lpstr>
      <vt:lpstr>La Politica della famiglia in Italia  Cenni Storici </vt:lpstr>
      <vt:lpstr>La Politica della famiglia in Italia  Le recenti riforme: PD (I)</vt:lpstr>
      <vt:lpstr>La Politica della famiglia in Italia  Le recenti riforme: PD (II)</vt:lpstr>
      <vt:lpstr>La Politica della famiglia in Italia  Le recenti riforme: PD (III)</vt:lpstr>
      <vt:lpstr>La Politica della famiglia in Italia  Le recenti riforme: PD (IV)</vt:lpstr>
      <vt:lpstr>La Politica della famiglia in Italia  Le recenti riforme: Lega</vt:lpstr>
      <vt:lpstr>La Politica della famiglia in Italia  La nuova riforma?? Legge di Bilancio 2020</vt:lpstr>
      <vt:lpstr>Presentazione di PowerPoint</vt:lpstr>
      <vt:lpstr>Presentazione di PowerPoint</vt:lpstr>
      <vt:lpstr>Presentazione di PowerPoint</vt:lpstr>
      <vt:lpstr>Presentazione di PowerPoint</vt:lpstr>
    </vt:vector>
  </TitlesOfParts>
  <Company/>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Utente di Microsoft Office</dc:creator>
  <cp:lastModifiedBy>Utente di Microsoft Office</cp:lastModifiedBy>
  <cp:revision>43</cp:revision>
  <dcterms:created xsi:type="dcterms:W3CDTF">2018-11-12T16:12:18Z</dcterms:created>
  <dcterms:modified xsi:type="dcterms:W3CDTF">2019-11-25T15:10:28Z</dcterms:modified>
</cp:coreProperties>
</file>