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09/03/2020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85786" y="285728"/>
            <a:ext cx="3843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Capitolo 6</a:t>
            </a:r>
          </a:p>
          <a:p>
            <a:r>
              <a:rPr lang="it-IT" sz="2400" b="1" dirty="0" smtClean="0"/>
              <a:t>Cinematica dei Sistemi Rigidi</a:t>
            </a:r>
            <a:endParaRPr lang="it-IT" sz="2400" b="1" dirty="0"/>
          </a:p>
        </p:txBody>
      </p:sp>
      <p:sp>
        <p:nvSpPr>
          <p:cNvPr id="7" name="Rettangolo 6"/>
          <p:cNvSpPr/>
          <p:nvPr/>
        </p:nvSpPr>
        <p:spPr>
          <a:xfrm>
            <a:off x="642910" y="1351083"/>
            <a:ext cx="76438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Lo scopo del capitolo è:</a:t>
            </a:r>
          </a:p>
          <a:p>
            <a:endParaRPr lang="it-IT" dirty="0" smtClean="0"/>
          </a:p>
          <a:p>
            <a:pPr marL="342900" indent="-342900">
              <a:buAutoNum type="arabicParenR"/>
            </a:pPr>
            <a:r>
              <a:rPr lang="it-IT" dirty="0" smtClean="0"/>
              <a:t>Determinare la velocità di punti differenti che “partecipano di uno stesso moto rigido” (ovvero si muovono mantenendo inalterate le mutue distanze) rispetto a un </a:t>
            </a:r>
            <a:r>
              <a:rPr lang="it-IT" i="1" dirty="0" smtClean="0"/>
              <a:t>osservatore </a:t>
            </a:r>
            <a:r>
              <a:rPr lang="it-IT" dirty="0" smtClean="0"/>
              <a:t>fisso;</a:t>
            </a:r>
          </a:p>
          <a:p>
            <a:pPr marL="342900" indent="-342900">
              <a:buAutoNum type="arabicParenR"/>
            </a:pPr>
            <a:endParaRPr lang="it-IT" dirty="0" smtClean="0"/>
          </a:p>
          <a:p>
            <a:pPr marL="342900" indent="-342900">
              <a:buAutoNum type="arabicParenR"/>
            </a:pPr>
            <a:r>
              <a:rPr lang="it-IT" dirty="0" smtClean="0"/>
              <a:t>Trovare le relazioni che legano le osservazioni che </a:t>
            </a:r>
            <a:r>
              <a:rPr lang="it-IT" i="1" dirty="0" smtClean="0"/>
              <a:t>due osservatori, in moto tra loro, fanno dei moti di altri “corpi” (punti o corpi rigidi). </a:t>
            </a:r>
            <a:r>
              <a:rPr lang="it-IT" dirty="0" smtClean="0"/>
              <a:t>Quest’ultimo problema prende il nome di </a:t>
            </a:r>
            <a:r>
              <a:rPr lang="it-IT" i="1" dirty="0" smtClean="0"/>
              <a:t>cinematica relativa.</a:t>
            </a:r>
          </a:p>
          <a:p>
            <a:endParaRPr lang="it-IT" dirty="0" smtClean="0"/>
          </a:p>
          <a:p>
            <a:r>
              <a:rPr lang="it-IT" dirty="0" smtClean="0"/>
              <a:t>Con l’espressione </a:t>
            </a:r>
            <a:r>
              <a:rPr lang="it-IT" b="1" i="1" dirty="0" smtClean="0"/>
              <a:t>osservatore</a:t>
            </a:r>
            <a:r>
              <a:rPr lang="it-IT" i="1" dirty="0" smtClean="0"/>
              <a:t> ci riferiamo a un </a:t>
            </a:r>
            <a:r>
              <a:rPr lang="it-IT" b="1" i="1" dirty="0" smtClean="0"/>
              <a:t>sistema cartesiano ortogonale</a:t>
            </a:r>
            <a:r>
              <a:rPr lang="it-IT" i="1" dirty="0" smtClean="0"/>
              <a:t>, con </a:t>
            </a:r>
            <a:r>
              <a:rPr lang="it-IT" dirty="0" smtClean="0"/>
              <a:t>orientamento fissato, cioè nel quale sono determinati: un’origine, un’unità di misura per le lunghezze, tre assi ortogonali orientati (ovvero tra i quali si sia fissato un </a:t>
            </a:r>
            <a:r>
              <a:rPr lang="it-IT" i="1" dirty="0" smtClean="0"/>
              <a:t>ordine, </a:t>
            </a:r>
            <a:r>
              <a:rPr lang="it-IT" dirty="0" smtClean="0"/>
              <a:t>per esempio gli assi </a:t>
            </a:r>
            <a:r>
              <a:rPr lang="it-IT" i="1" dirty="0" smtClean="0"/>
              <a:t>x, y e z disposti come il pollice, l’indice e il medio della mano destra</a:t>
            </a:r>
            <a:r>
              <a:rPr lang="it-IT" dirty="0" smtClean="0"/>
              <a:t> e un </a:t>
            </a:r>
            <a:r>
              <a:rPr lang="it-IT" i="1" dirty="0" smtClean="0"/>
              <a:t>orologio per misurare il tempo</a:t>
            </a:r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6215074" y="85723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596" y="428604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DEF.</a:t>
            </a:r>
            <a:br>
              <a:rPr lang="it-IT" sz="2400" dirty="0" smtClean="0"/>
            </a:br>
            <a:r>
              <a:rPr lang="it-IT" sz="2400" b="1" dirty="0" smtClean="0"/>
              <a:t>Un corpo rigido è un </a:t>
            </a:r>
            <a:r>
              <a:rPr lang="it-IT" sz="2400" b="1" dirty="0" smtClean="0"/>
              <a:t>insieme di punti materiali </a:t>
            </a:r>
            <a:r>
              <a:rPr lang="it-IT" sz="2400" b="1" dirty="0" smtClean="0"/>
              <a:t>vincolati a </a:t>
            </a:r>
            <a:r>
              <a:rPr lang="it-IT" sz="2400" b="1" dirty="0" smtClean="0"/>
              <a:t> </a:t>
            </a:r>
            <a:r>
              <a:rPr lang="it-IT" sz="2400" b="1" dirty="0" smtClean="0"/>
              <a:t>mantenere inalterate le loro mutue distanze.</a:t>
            </a:r>
            <a:br>
              <a:rPr lang="it-IT" sz="2400" b="1" dirty="0" smtClean="0"/>
            </a:br>
            <a:r>
              <a:rPr lang="it-IT" sz="2400" b="1" dirty="0" smtClean="0"/>
              <a:t>Il corpo, o sistema rigido viene usualmente denotato con </a:t>
            </a:r>
            <a:r>
              <a:rPr lang="it-IT" sz="2400" dirty="0" smtClean="0">
                <a:latin typeface="eufm10" pitchFamily="34" charset="0"/>
              </a:rPr>
              <a:t>B</a:t>
            </a:r>
            <a:endParaRPr lang="it-IT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357430"/>
            <a:ext cx="3571892" cy="357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Connettore 2 12"/>
          <p:cNvCxnSpPr/>
          <p:nvPr/>
        </p:nvCxnSpPr>
        <p:spPr>
          <a:xfrm flipV="1">
            <a:off x="2214546" y="3500438"/>
            <a:ext cx="3143272" cy="18573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5400000" flipH="1" flipV="1">
            <a:off x="795787" y="4036223"/>
            <a:ext cx="328614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10800000">
            <a:off x="928662" y="4286256"/>
            <a:ext cx="1714512" cy="1143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143108" y="527424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00034" y="385762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214942" y="364331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500298" y="228599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</a:t>
            </a:r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4214810" y="46434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Al corpo </a:t>
            </a:r>
            <a:r>
              <a:rPr lang="it-IT" dirty="0" smtClean="0">
                <a:latin typeface="eufm10" pitchFamily="34" charset="0"/>
              </a:rPr>
              <a:t>B</a:t>
            </a:r>
            <a:r>
              <a:rPr lang="it-IT" dirty="0" smtClean="0"/>
              <a:t> è possibile associare una terna </a:t>
            </a:r>
            <a:r>
              <a:rPr lang="it-IT" b="1" dirty="0" smtClean="0"/>
              <a:t>ortonormale levogira </a:t>
            </a:r>
            <a:r>
              <a:rPr lang="it-IT" i="1" dirty="0" smtClean="0"/>
              <a:t>S = (O, x, y, z)</a:t>
            </a:r>
          </a:p>
          <a:p>
            <a:r>
              <a:rPr lang="it-IT" dirty="0" smtClean="0"/>
              <a:t>di versori </a:t>
            </a:r>
            <a:r>
              <a:rPr lang="it-IT" b="1" i="1" dirty="0" smtClean="0"/>
              <a:t>i, j, k.</a:t>
            </a:r>
          </a:p>
          <a:p>
            <a:endParaRPr lang="it-IT" b="1" i="1" dirty="0" smtClean="0"/>
          </a:p>
          <a:p>
            <a:r>
              <a:rPr lang="it-IT" dirty="0" smtClean="0"/>
              <a:t>La terna S è detta </a:t>
            </a:r>
            <a:r>
              <a:rPr lang="it-IT" b="1" dirty="0" smtClean="0"/>
              <a:t>terna solidale</a:t>
            </a:r>
            <a:r>
              <a:rPr lang="it-IT" dirty="0" smtClean="0"/>
              <a:t> o </a:t>
            </a:r>
            <a:r>
              <a:rPr lang="it-IT" b="1" dirty="0" err="1" smtClean="0"/>
              <a:t>SdR</a:t>
            </a:r>
            <a:r>
              <a:rPr lang="it-IT" b="1" dirty="0" smtClean="0"/>
              <a:t> solidale</a:t>
            </a:r>
            <a:endParaRPr lang="it-IT" b="1" dirty="0"/>
          </a:p>
        </p:txBody>
      </p:sp>
      <p:pic>
        <p:nvPicPr>
          <p:cNvPr id="1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57224" y="585789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745812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86" y="3071818"/>
            <a:ext cx="3571892" cy="357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ttore 2 6"/>
          <p:cNvCxnSpPr/>
          <p:nvPr/>
        </p:nvCxnSpPr>
        <p:spPr>
          <a:xfrm flipV="1">
            <a:off x="1787618" y="4214826"/>
            <a:ext cx="3143272" cy="18573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5400000" flipH="1" flipV="1">
            <a:off x="368859" y="4750611"/>
            <a:ext cx="328614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10800000">
            <a:off x="501734" y="5000644"/>
            <a:ext cx="1714512" cy="1143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716180" y="598863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3106" y="457201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788014" y="435770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073370" y="300038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>
          <a:xfrm rot="16200000" flipV="1">
            <a:off x="1214414" y="5143512"/>
            <a:ext cx="1285884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1571604" y="427411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214943" y="2643182"/>
            <a:ext cx="3857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vettore posizione del generico</a:t>
            </a:r>
            <a:br>
              <a:rPr lang="it-IT" dirty="0" smtClean="0"/>
            </a:br>
            <a:r>
              <a:rPr lang="it-IT" dirty="0" smtClean="0"/>
              <a:t>punto P, cioè (P-O), è rappresentato nel </a:t>
            </a:r>
            <a:r>
              <a:rPr lang="it-IT" dirty="0" err="1" smtClean="0"/>
              <a:t>SdR</a:t>
            </a:r>
            <a:r>
              <a:rPr lang="it-IT" dirty="0" smtClean="0"/>
              <a:t> S dalla terna </a:t>
            </a:r>
            <a:r>
              <a:rPr lang="it-IT" b="1" dirty="0" smtClean="0"/>
              <a:t>x.</a:t>
            </a:r>
          </a:p>
          <a:p>
            <a:endParaRPr lang="it-IT" b="1" dirty="0" smtClean="0"/>
          </a:p>
          <a:p>
            <a:r>
              <a:rPr lang="it-IT" dirty="0" smtClean="0"/>
              <a:t>Ogni punto </a:t>
            </a:r>
            <a:r>
              <a:rPr lang="it-IT" i="1" dirty="0" smtClean="0"/>
              <a:t>P viene ora individuato dalle sue </a:t>
            </a:r>
            <a:r>
              <a:rPr lang="it-IT" dirty="0" smtClean="0"/>
              <a:t>coordinate </a:t>
            </a:r>
            <a:r>
              <a:rPr lang="it-IT" b="1" i="1" dirty="0" smtClean="0"/>
              <a:t>x, </a:t>
            </a:r>
            <a:r>
              <a:rPr lang="it-IT" i="1" dirty="0" smtClean="0"/>
              <a:t>rispetto alla terna solidale.</a:t>
            </a:r>
            <a:r>
              <a:rPr lang="it-IT" b="1" i="1" dirty="0" smtClean="0"/>
              <a:t> Quest’ultime inoltre sono costanti nel tempo.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Quindi la posizione dei punti di </a:t>
            </a:r>
            <a:r>
              <a:rPr lang="it-IT" dirty="0" smtClean="0">
                <a:solidFill>
                  <a:srgbClr val="FF0000"/>
                </a:solidFill>
                <a:latin typeface="eufm10" pitchFamily="34" charset="0"/>
              </a:rPr>
              <a:t>B</a:t>
            </a:r>
            <a:r>
              <a:rPr lang="it-IT" dirty="0" smtClean="0">
                <a:solidFill>
                  <a:srgbClr val="FF0000"/>
                </a:solidFill>
              </a:rPr>
              <a:t> nello spazio (e non rispetto alla terna solidale) è determinata dalla posizione della terna solidale stessa. In altre parole: </a:t>
            </a:r>
            <a:r>
              <a:rPr lang="it-IT" b="1" dirty="0" smtClean="0">
                <a:solidFill>
                  <a:srgbClr val="FF0000"/>
                </a:solidFill>
              </a:rPr>
              <a:t>il moto di un sistema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rigido nello spazio è equivalente al moto di una terna di riferimento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 smtClean="0"/>
          </a:p>
        </p:txBody>
      </p:sp>
      <p:pic>
        <p:nvPicPr>
          <p:cNvPr id="1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572396" y="121442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1928802"/>
            <a:ext cx="6700855" cy="455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714884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500034" y="642918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Si fissa poi un osservatore, che indicheremo con Σ = (Ω</a:t>
            </a:r>
            <a:r>
              <a:rPr lang="it-IT" i="1" dirty="0" smtClean="0"/>
              <a:t>, ξ, η, ζ) , oppure con</a:t>
            </a:r>
          </a:p>
          <a:p>
            <a:r>
              <a:rPr lang="it-IT" dirty="0" smtClean="0"/>
              <a:t>(Ω</a:t>
            </a:r>
            <a:r>
              <a:rPr lang="it-IT" i="1" dirty="0" smtClean="0"/>
              <a:t>, </a:t>
            </a:r>
            <a:r>
              <a:rPr lang="it-IT" b="1" i="1" dirty="0" smtClean="0"/>
              <a:t>e</a:t>
            </a:r>
            <a:r>
              <a:rPr lang="it-IT" b="1" i="1" baseline="-25000" dirty="0" smtClean="0"/>
              <a:t>1</a:t>
            </a:r>
            <a:r>
              <a:rPr lang="it-IT" b="1" i="1" dirty="0" smtClean="0"/>
              <a:t>, e</a:t>
            </a:r>
            <a:r>
              <a:rPr lang="it-IT" b="1" i="1" baseline="-25000" dirty="0" smtClean="0"/>
              <a:t>2</a:t>
            </a:r>
            <a:r>
              <a:rPr lang="it-IT" b="1" i="1" dirty="0" smtClean="0"/>
              <a:t>, e</a:t>
            </a:r>
            <a:r>
              <a:rPr lang="it-IT" b="1" i="1" baseline="-25000" dirty="0" smtClean="0"/>
              <a:t>3</a:t>
            </a:r>
            <a:r>
              <a:rPr lang="it-IT" b="1" i="1" dirty="0" smtClean="0"/>
              <a:t>), </a:t>
            </a:r>
            <a:r>
              <a:rPr lang="it-IT" i="1" dirty="0" smtClean="0"/>
              <a:t>essendo</a:t>
            </a:r>
            <a:r>
              <a:rPr lang="it-IT" b="1" i="1" dirty="0" smtClean="0"/>
              <a:t> </a:t>
            </a:r>
            <a:r>
              <a:rPr lang="it-IT" b="1" i="1" dirty="0" smtClean="0"/>
              <a:t>e</a:t>
            </a:r>
            <a:r>
              <a:rPr lang="it-IT" b="1" i="1" baseline="-25000" dirty="0" smtClean="0"/>
              <a:t>i</a:t>
            </a:r>
            <a:r>
              <a:rPr lang="it-IT" b="1" i="1" dirty="0" smtClean="0"/>
              <a:t> </a:t>
            </a:r>
            <a:r>
              <a:rPr lang="it-IT" dirty="0" smtClean="0"/>
              <a:t>,</a:t>
            </a:r>
            <a:r>
              <a:rPr lang="it-IT" dirty="0" smtClean="0"/>
              <a:t> </a:t>
            </a:r>
            <a:r>
              <a:rPr lang="it-IT" i="1" dirty="0" err="1" smtClean="0"/>
              <a:t>i</a:t>
            </a:r>
            <a:r>
              <a:rPr lang="it-IT" i="1" dirty="0" err="1" smtClean="0"/>
              <a:t>=</a:t>
            </a:r>
            <a:r>
              <a:rPr lang="it-IT" i="1" dirty="0" smtClean="0"/>
              <a:t> </a:t>
            </a:r>
            <a:r>
              <a:rPr lang="it-IT" i="1" dirty="0" smtClean="0"/>
              <a:t>1, 2, 3, i versori di una terna ortonormale levogira,</a:t>
            </a:r>
          </a:p>
          <a:p>
            <a:r>
              <a:rPr lang="it-IT" dirty="0" smtClean="0"/>
              <a:t>e che chiameremo </a:t>
            </a:r>
            <a:r>
              <a:rPr lang="it-IT" b="1" i="1" dirty="0" smtClean="0"/>
              <a:t>osservatore fisso, o sistema di riferimento (</a:t>
            </a:r>
            <a:r>
              <a:rPr lang="it-IT" b="1" i="1" dirty="0" err="1" smtClean="0"/>
              <a:t>SdR</a:t>
            </a:r>
            <a:r>
              <a:rPr lang="it-IT" b="1" i="1" dirty="0" smtClean="0"/>
              <a:t>) fisso, o terna fissa</a:t>
            </a:r>
            <a:r>
              <a:rPr lang="it-IT" i="1" dirty="0" smtClean="0"/>
              <a:t>.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000760" y="3281322"/>
            <a:ext cx="27860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Abbiamo ridotto il problema del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moto rigido al moto relativo di due sistemi di riferimento nello spazio euclideo tridimensionale,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ovvero a situare ad ogni istante la terna mobile </a:t>
            </a:r>
            <a:r>
              <a:rPr lang="it-IT" i="1" dirty="0" smtClean="0">
                <a:solidFill>
                  <a:srgbClr val="FF0000"/>
                </a:solidFill>
              </a:rPr>
              <a:t>S </a:t>
            </a:r>
            <a:r>
              <a:rPr lang="it-IT" dirty="0" smtClean="0">
                <a:solidFill>
                  <a:srgbClr val="FF0000"/>
                </a:solidFill>
              </a:rPr>
              <a:t>rispetto alla terna fissa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Σ.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500958" y="242886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4918177" cy="139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428736"/>
            <a:ext cx="2766425" cy="246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714348" y="500042"/>
            <a:ext cx="571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CONSIDEREREMO  DUE  CASI:</a:t>
            </a:r>
            <a:endParaRPr lang="it-IT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1470" y="4357694"/>
            <a:ext cx="657779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86" y="3832538"/>
            <a:ext cx="3333746" cy="235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7929586" y="1142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325</Words>
  <Application>Microsoft Office PowerPoint</Application>
  <PresentationFormat>Presentazione su schermo (4:3)</PresentationFormat>
  <Paragraphs>39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23</cp:revision>
  <dcterms:created xsi:type="dcterms:W3CDTF">2020-03-06T11:53:34Z</dcterms:created>
  <dcterms:modified xsi:type="dcterms:W3CDTF">2020-03-08T09:22:29Z</dcterms:modified>
</cp:coreProperties>
</file>