
<file path=[Content_Types].xml><?xml version="1.0" encoding="utf-8"?>
<Types xmlns="http://schemas.openxmlformats.org/package/2006/content-types">
  <Default Extension="bin" ContentType="audio/unknown"/>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257" r:id="rId2"/>
    <p:sldId id="258" r:id="rId3"/>
    <p:sldId id="259" r:id="rId4"/>
    <p:sldId id="260" r:id="rId5"/>
    <p:sldId id="261" r:id="rId6"/>
    <p:sldId id="267" r:id="rId7"/>
    <p:sldId id="422" r:id="rId8"/>
    <p:sldId id="423" r:id="rId9"/>
    <p:sldId id="778" r:id="rId10"/>
    <p:sldId id="322" r:id="rId11"/>
    <p:sldId id="283" r:id="rId12"/>
    <p:sldId id="386" r:id="rId13"/>
    <p:sldId id="381" r:id="rId14"/>
    <p:sldId id="382" r:id="rId15"/>
    <p:sldId id="383" r:id="rId16"/>
    <p:sldId id="384" r:id="rId17"/>
    <p:sldId id="385" r:id="rId18"/>
    <p:sldId id="774" r:id="rId19"/>
    <p:sldId id="269" r:id="rId20"/>
    <p:sldId id="281" r:id="rId21"/>
    <p:sldId id="282" r:id="rId22"/>
    <p:sldId id="256" r:id="rId23"/>
    <p:sldId id="270" r:id="rId24"/>
    <p:sldId id="389" r:id="rId25"/>
    <p:sldId id="779" r:id="rId26"/>
    <p:sldId id="390" r:id="rId27"/>
    <p:sldId id="263" r:id="rId28"/>
    <p:sldId id="781" r:id="rId29"/>
    <p:sldId id="782" r:id="rId30"/>
    <p:sldId id="284" r:id="rId31"/>
    <p:sldId id="776" r:id="rId32"/>
    <p:sldId id="775" r:id="rId33"/>
    <p:sldId id="777" r:id="rId34"/>
    <p:sldId id="480" r:id="rId35"/>
    <p:sldId id="716" r:id="rId36"/>
    <p:sldId id="717" r:id="rId37"/>
    <p:sldId id="718" r:id="rId38"/>
    <p:sldId id="301" r:id="rId39"/>
    <p:sldId id="293" r:id="rId40"/>
    <p:sldId id="298" r:id="rId41"/>
    <p:sldId id="300" r:id="rId42"/>
    <p:sldId id="753" r:id="rId43"/>
    <p:sldId id="440" r:id="rId44"/>
    <p:sldId id="318" r:id="rId45"/>
    <p:sldId id="713" r:id="rId46"/>
    <p:sldId id="719" r:id="rId47"/>
    <p:sldId id="720" r:id="rId48"/>
    <p:sldId id="721" r:id="rId49"/>
    <p:sldId id="722" r:id="rId50"/>
    <p:sldId id="723" r:id="rId51"/>
    <p:sldId id="724" r:id="rId52"/>
    <p:sldId id="725" r:id="rId53"/>
    <p:sldId id="426" r:id="rId54"/>
    <p:sldId id="427" r:id="rId55"/>
    <p:sldId id="428" r:id="rId56"/>
    <p:sldId id="726" r:id="rId57"/>
    <p:sldId id="727" r:id="rId58"/>
    <p:sldId id="728" r:id="rId59"/>
    <p:sldId id="729" r:id="rId60"/>
    <p:sldId id="730" r:id="rId61"/>
    <p:sldId id="732" r:id="rId62"/>
    <p:sldId id="733" r:id="rId63"/>
    <p:sldId id="734" r:id="rId64"/>
    <p:sldId id="735" r:id="rId65"/>
    <p:sldId id="264" r:id="rId66"/>
    <p:sldId id="262" r:id="rId67"/>
    <p:sldId id="278" r:id="rId68"/>
    <p:sldId id="275" r:id="rId69"/>
    <p:sldId id="279" r:id="rId70"/>
    <p:sldId id="280" r:id="rId71"/>
    <p:sldId id="714" r:id="rId72"/>
    <p:sldId id="715" r:id="rId73"/>
    <p:sldId id="302" r:id="rId74"/>
    <p:sldId id="303" r:id="rId75"/>
    <p:sldId id="311" r:id="rId76"/>
    <p:sldId id="312" r:id="rId77"/>
    <p:sldId id="754" r:id="rId78"/>
    <p:sldId id="755" r:id="rId79"/>
    <p:sldId id="756" r:id="rId80"/>
    <p:sldId id="757" r:id="rId81"/>
    <p:sldId id="759" r:id="rId82"/>
    <p:sldId id="760" r:id="rId83"/>
    <p:sldId id="761" r:id="rId84"/>
    <p:sldId id="762" r:id="rId85"/>
    <p:sldId id="764" r:id="rId86"/>
    <p:sldId id="765" r:id="rId87"/>
    <p:sldId id="766" r:id="rId88"/>
    <p:sldId id="767" r:id="rId89"/>
    <p:sldId id="768" r:id="rId90"/>
    <p:sldId id="769" r:id="rId91"/>
    <p:sldId id="770" r:id="rId92"/>
    <p:sldId id="771" r:id="rId93"/>
    <p:sldId id="772" r:id="rId94"/>
    <p:sldId id="773" r:id="rId95"/>
    <p:sldId id="763" r:id="rId96"/>
    <p:sldId id="758" r:id="rId97"/>
    <p:sldId id="442" r:id="rId98"/>
    <p:sldId id="443" r:id="rId99"/>
    <p:sldId id="286" r:id="rId100"/>
    <p:sldId id="430" r:id="rId101"/>
    <p:sldId id="323" r:id="rId102"/>
    <p:sldId id="287" r:id="rId103"/>
    <p:sldId id="288" r:id="rId104"/>
    <p:sldId id="424" r:id="rId105"/>
    <p:sldId id="425" r:id="rId106"/>
    <p:sldId id="429" r:id="rId107"/>
    <p:sldId id="431" r:id="rId108"/>
    <p:sldId id="432" r:id="rId109"/>
    <p:sldId id="433" r:id="rId110"/>
    <p:sldId id="434" r:id="rId111"/>
    <p:sldId id="272" r:id="rId112"/>
    <p:sldId id="435" r:id="rId113"/>
    <p:sldId id="436" r:id="rId114"/>
    <p:sldId id="438" r:id="rId115"/>
    <p:sldId id="277" r:id="rId116"/>
    <p:sldId id="306" r:id="rId117"/>
    <p:sldId id="305" r:id="rId11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161" d="100"/>
          <a:sy n="161" d="100"/>
        </p:scale>
        <p:origin x="15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A00379-A868-42C4-9736-B1B3AB89407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it-IT"/>
        </a:p>
      </dgm:t>
    </dgm:pt>
    <dgm:pt modelId="{E79AD8D8-92EE-4FB0-A0F2-A551052EFFAE}">
      <dgm:prSet phldrT="[Testo]" custT="1"/>
      <dgm:spPr>
        <a:solidFill>
          <a:srgbClr val="FFCC66"/>
        </a:solidFill>
        <a:ln>
          <a:solidFill>
            <a:srgbClr val="663300"/>
          </a:solidFill>
        </a:ln>
      </dgm:spPr>
      <dgm:t>
        <a:bodyPr/>
        <a:lstStyle/>
        <a:p>
          <a:r>
            <a:rPr lang="it-IT" sz="1400" b="1" dirty="0">
              <a:solidFill>
                <a:srgbClr val="663300"/>
              </a:solidFill>
              <a:latin typeface="Maiandra GD" pitchFamily="34" charset="0"/>
            </a:rPr>
            <a:t>Geotermia come energia rinnovabile termica</a:t>
          </a:r>
        </a:p>
      </dgm:t>
    </dgm:pt>
    <dgm:pt modelId="{394F80D6-34DE-4FF1-9308-EDDE849BDD5E}" type="parTrans" cxnId="{AD6FBD48-3F63-4170-B8D2-D2132BF115E6}">
      <dgm:prSet/>
      <dgm:spPr/>
      <dgm:t>
        <a:bodyPr/>
        <a:lstStyle/>
        <a:p>
          <a:endParaRPr lang="it-IT"/>
        </a:p>
      </dgm:t>
    </dgm:pt>
    <dgm:pt modelId="{57AA5695-F977-47C0-9E4D-775952BE9B3A}" type="sibTrans" cxnId="{AD6FBD48-3F63-4170-B8D2-D2132BF115E6}">
      <dgm:prSet/>
      <dgm:spPr/>
      <dgm:t>
        <a:bodyPr/>
        <a:lstStyle/>
        <a:p>
          <a:endParaRPr lang="it-IT"/>
        </a:p>
      </dgm:t>
    </dgm:pt>
    <dgm:pt modelId="{30C4B2A5-5483-4048-9DE6-6376CAA49DA4}">
      <dgm:prSet phldrT="[Testo]" custT="1"/>
      <dgm:spPr>
        <a:solidFill>
          <a:srgbClr val="FFCC66"/>
        </a:solidFill>
        <a:ln>
          <a:solidFill>
            <a:srgbClr val="663300"/>
          </a:solidFill>
        </a:ln>
      </dgm:spPr>
      <dgm:t>
        <a:bodyPr/>
        <a:lstStyle/>
        <a:p>
          <a:r>
            <a:rPr lang="it-IT" sz="1400" b="1" dirty="0">
              <a:solidFill>
                <a:srgbClr val="663300"/>
              </a:solidFill>
              <a:latin typeface="Maiandra GD" pitchFamily="34" charset="0"/>
            </a:rPr>
            <a:t>Previsti incentivi per nuovi impianti (CET)</a:t>
          </a:r>
        </a:p>
      </dgm:t>
    </dgm:pt>
    <dgm:pt modelId="{44EE6149-3745-4352-B37D-C6405F88D703}" type="parTrans" cxnId="{F488B45C-21B4-4B57-998E-DDA017412B56}">
      <dgm:prSet/>
      <dgm:spPr>
        <a:ln>
          <a:solidFill>
            <a:srgbClr val="663300"/>
          </a:solidFill>
        </a:ln>
      </dgm:spPr>
      <dgm:t>
        <a:bodyPr/>
        <a:lstStyle/>
        <a:p>
          <a:endParaRPr lang="it-IT"/>
        </a:p>
      </dgm:t>
    </dgm:pt>
    <dgm:pt modelId="{6C198CAF-6E24-486E-8BA2-FE228E013F23}" type="sibTrans" cxnId="{F488B45C-21B4-4B57-998E-DDA017412B56}">
      <dgm:prSet/>
      <dgm:spPr/>
      <dgm:t>
        <a:bodyPr/>
        <a:lstStyle/>
        <a:p>
          <a:endParaRPr lang="it-IT"/>
        </a:p>
      </dgm:t>
    </dgm:pt>
    <dgm:pt modelId="{D6366B78-0D5B-4428-801E-228667D8025D}">
      <dgm:prSet phldrT="[Testo]" custT="1"/>
      <dgm:spPr>
        <a:solidFill>
          <a:srgbClr val="FFCC66"/>
        </a:solidFill>
        <a:ln>
          <a:solidFill>
            <a:srgbClr val="663300"/>
          </a:solidFill>
        </a:ln>
      </dgm:spPr>
      <dgm:t>
        <a:bodyPr/>
        <a:lstStyle/>
        <a:p>
          <a:r>
            <a:rPr lang="it-IT" sz="1400" b="1" dirty="0">
              <a:solidFill>
                <a:srgbClr val="663300"/>
              </a:solidFill>
              <a:latin typeface="Maiandra GD" pitchFamily="34" charset="0"/>
            </a:rPr>
            <a:t>Obblighi FER in nuovi edifici con % crescenti negli anni</a:t>
          </a:r>
        </a:p>
      </dgm:t>
    </dgm:pt>
    <dgm:pt modelId="{43430DF2-04F4-4265-B309-6F9EA55492FA}" type="parTrans" cxnId="{B48D9B08-7CE5-4C3D-818B-8307612B16DD}">
      <dgm:prSet/>
      <dgm:spPr>
        <a:ln>
          <a:solidFill>
            <a:srgbClr val="663300"/>
          </a:solidFill>
        </a:ln>
      </dgm:spPr>
      <dgm:t>
        <a:bodyPr/>
        <a:lstStyle/>
        <a:p>
          <a:endParaRPr lang="it-IT"/>
        </a:p>
      </dgm:t>
    </dgm:pt>
    <dgm:pt modelId="{88EBF434-0934-4833-B705-A6A460BCB13B}" type="sibTrans" cxnId="{B48D9B08-7CE5-4C3D-818B-8307612B16DD}">
      <dgm:prSet/>
      <dgm:spPr/>
      <dgm:t>
        <a:bodyPr/>
        <a:lstStyle/>
        <a:p>
          <a:endParaRPr lang="it-IT"/>
        </a:p>
      </dgm:t>
    </dgm:pt>
    <dgm:pt modelId="{CD6E5AA9-F296-4BA9-B8BA-BDB5D5D94A22}">
      <dgm:prSet phldrT="[Testo]" custT="1"/>
      <dgm:spPr>
        <a:solidFill>
          <a:srgbClr val="FFCC66"/>
        </a:solidFill>
        <a:ln>
          <a:solidFill>
            <a:srgbClr val="663300"/>
          </a:solidFill>
        </a:ln>
      </dgm:spPr>
      <dgm:t>
        <a:bodyPr/>
        <a:lstStyle/>
        <a:p>
          <a:r>
            <a:rPr lang="it-IT" sz="1400" b="1" dirty="0">
              <a:solidFill>
                <a:srgbClr val="663300"/>
              </a:solidFill>
              <a:latin typeface="Maiandra GD" pitchFamily="34" charset="0"/>
            </a:rPr>
            <a:t>Prevista qualifica installatori</a:t>
          </a:r>
        </a:p>
      </dgm:t>
    </dgm:pt>
    <dgm:pt modelId="{0BC42F66-6DCB-4BD5-8941-B6D036EC510B}" type="parTrans" cxnId="{00E6E775-A2B0-417D-ACA3-AD7A942BFA60}">
      <dgm:prSet/>
      <dgm:spPr>
        <a:ln>
          <a:solidFill>
            <a:srgbClr val="663300"/>
          </a:solidFill>
        </a:ln>
      </dgm:spPr>
      <dgm:t>
        <a:bodyPr/>
        <a:lstStyle/>
        <a:p>
          <a:endParaRPr lang="it-IT"/>
        </a:p>
      </dgm:t>
    </dgm:pt>
    <dgm:pt modelId="{665EDA87-4ADE-4AB3-869D-54D653058532}" type="sibTrans" cxnId="{00E6E775-A2B0-417D-ACA3-AD7A942BFA60}">
      <dgm:prSet/>
      <dgm:spPr/>
      <dgm:t>
        <a:bodyPr/>
        <a:lstStyle/>
        <a:p>
          <a:endParaRPr lang="it-IT"/>
        </a:p>
      </dgm:t>
    </dgm:pt>
    <dgm:pt modelId="{7A381E9B-4DC5-4A09-A573-13E646A8D50F}">
      <dgm:prSet phldrT="[Testo]" custT="1"/>
      <dgm:spPr>
        <a:solidFill>
          <a:srgbClr val="FFCC66"/>
        </a:solidFill>
        <a:ln>
          <a:solidFill>
            <a:srgbClr val="663300"/>
          </a:solidFill>
        </a:ln>
      </dgm:spPr>
      <dgm:t>
        <a:bodyPr/>
        <a:lstStyle/>
        <a:p>
          <a:r>
            <a:rPr lang="it-IT" sz="1400" b="1" dirty="0">
              <a:solidFill>
                <a:srgbClr val="663300"/>
              </a:solidFill>
              <a:latin typeface="Maiandra GD" pitchFamily="34" charset="0"/>
            </a:rPr>
            <a:t>Previsto un DM posa sonde e regolamenti regionali</a:t>
          </a:r>
        </a:p>
      </dgm:t>
    </dgm:pt>
    <dgm:pt modelId="{7505B3A4-35E1-4088-B7C1-611C1B181582}" type="parTrans" cxnId="{2F9439DA-C608-4603-B1FC-76C37616E928}">
      <dgm:prSet/>
      <dgm:spPr>
        <a:ln>
          <a:solidFill>
            <a:srgbClr val="663300"/>
          </a:solidFill>
        </a:ln>
      </dgm:spPr>
      <dgm:t>
        <a:bodyPr/>
        <a:lstStyle/>
        <a:p>
          <a:endParaRPr lang="it-IT"/>
        </a:p>
      </dgm:t>
    </dgm:pt>
    <dgm:pt modelId="{2C971F9F-86FF-448D-894E-1C38CA30C18F}" type="sibTrans" cxnId="{2F9439DA-C608-4603-B1FC-76C37616E928}">
      <dgm:prSet/>
      <dgm:spPr/>
      <dgm:t>
        <a:bodyPr/>
        <a:lstStyle/>
        <a:p>
          <a:endParaRPr lang="it-IT"/>
        </a:p>
      </dgm:t>
    </dgm:pt>
    <dgm:pt modelId="{8BB8660D-9D56-48D8-A3CA-9EECD25BF5C1}">
      <dgm:prSet phldrT="[Testo]"/>
      <dgm:spPr>
        <a:solidFill>
          <a:srgbClr val="FFCC66"/>
        </a:solidFill>
        <a:ln>
          <a:solidFill>
            <a:srgbClr val="663300"/>
          </a:solidFill>
        </a:ln>
      </dgm:spPr>
      <dgm:t>
        <a:bodyPr/>
        <a:lstStyle/>
        <a:p>
          <a:r>
            <a:rPr lang="it-IT" b="0" dirty="0">
              <a:solidFill>
                <a:srgbClr val="663300"/>
              </a:solidFill>
              <a:latin typeface="Maiandra GD" pitchFamily="34" charset="0"/>
            </a:rPr>
            <a:t>Nuovo Conto Termico (DM 16/02/16 e DM 186/2017)</a:t>
          </a:r>
        </a:p>
      </dgm:t>
    </dgm:pt>
    <dgm:pt modelId="{563195E3-356C-461E-8073-52C2467BA6CE}" type="parTrans" cxnId="{0E3FD664-34A8-441C-A827-CA3D3C8D640D}">
      <dgm:prSet/>
      <dgm:spPr>
        <a:ln>
          <a:solidFill>
            <a:srgbClr val="663300"/>
          </a:solidFill>
        </a:ln>
      </dgm:spPr>
      <dgm:t>
        <a:bodyPr/>
        <a:lstStyle/>
        <a:p>
          <a:endParaRPr lang="it-IT"/>
        </a:p>
      </dgm:t>
    </dgm:pt>
    <dgm:pt modelId="{697E1E8D-025C-4656-99B4-0C70E1B77E12}" type="sibTrans" cxnId="{0E3FD664-34A8-441C-A827-CA3D3C8D640D}">
      <dgm:prSet/>
      <dgm:spPr/>
      <dgm:t>
        <a:bodyPr/>
        <a:lstStyle/>
        <a:p>
          <a:endParaRPr lang="it-IT"/>
        </a:p>
      </dgm:t>
    </dgm:pt>
    <dgm:pt modelId="{31FEDDFA-C434-4A2C-8B9E-26EA63D57799}">
      <dgm:prSet phldrT="[Testo]"/>
      <dgm:spPr>
        <a:solidFill>
          <a:srgbClr val="FFCC66"/>
        </a:solidFill>
        <a:ln>
          <a:solidFill>
            <a:srgbClr val="663300"/>
          </a:solidFill>
        </a:ln>
      </dgm:spPr>
      <dgm:t>
        <a:bodyPr/>
        <a:lstStyle/>
        <a:p>
          <a:r>
            <a:rPr lang="it-IT" b="0" dirty="0">
              <a:solidFill>
                <a:srgbClr val="663300"/>
              </a:solidFill>
              <a:latin typeface="Maiandra GD" pitchFamily="34" charset="0"/>
            </a:rPr>
            <a:t>Manca la qualifica «</a:t>
          </a:r>
          <a:r>
            <a:rPr lang="it-IT" b="0" dirty="0" err="1">
              <a:solidFill>
                <a:srgbClr val="663300"/>
              </a:solidFill>
              <a:latin typeface="Maiandra GD" pitchFamily="34" charset="0"/>
            </a:rPr>
            <a:t>geosondatori</a:t>
          </a:r>
          <a:r>
            <a:rPr lang="it-IT" b="0" dirty="0">
              <a:solidFill>
                <a:srgbClr val="663300"/>
              </a:solidFill>
              <a:latin typeface="Maiandra GD" pitchFamily="34" charset="0"/>
            </a:rPr>
            <a:t>» e installatori </a:t>
          </a:r>
          <a:r>
            <a:rPr lang="it-IT" b="0" dirty="0" err="1">
              <a:solidFill>
                <a:srgbClr val="663300"/>
              </a:solidFill>
              <a:latin typeface="Maiandra GD" pitchFamily="34" charset="0"/>
            </a:rPr>
            <a:t>PdC</a:t>
          </a:r>
          <a:r>
            <a:rPr lang="it-IT" b="0" dirty="0">
              <a:solidFill>
                <a:srgbClr val="663300"/>
              </a:solidFill>
              <a:latin typeface="Maiandra GD" pitchFamily="34" charset="0"/>
            </a:rPr>
            <a:t> Geotermiche. </a:t>
          </a:r>
        </a:p>
        <a:p>
          <a:r>
            <a:rPr lang="it-IT" b="0" dirty="0">
              <a:solidFill>
                <a:srgbClr val="663300"/>
              </a:solidFill>
              <a:latin typeface="Maiandra GD" pitchFamily="34" charset="0"/>
            </a:rPr>
            <a:t>In Europa Riferimento: </a:t>
          </a:r>
          <a:r>
            <a:rPr lang="it-IT" b="0" dirty="0" err="1">
              <a:solidFill>
                <a:srgbClr val="663300"/>
              </a:solidFill>
              <a:latin typeface="Maiandra GD" pitchFamily="34" charset="0"/>
            </a:rPr>
            <a:t>Geotrainet</a:t>
          </a:r>
          <a:endParaRPr lang="it-IT" b="0" dirty="0">
            <a:solidFill>
              <a:srgbClr val="663300"/>
            </a:solidFill>
            <a:latin typeface="Maiandra GD" pitchFamily="34" charset="0"/>
          </a:endParaRPr>
        </a:p>
      </dgm:t>
    </dgm:pt>
    <dgm:pt modelId="{06E965A5-47AD-4A75-921E-951C930328C7}" type="parTrans" cxnId="{97D7E779-CB94-4948-9C0E-33C751EEB67C}">
      <dgm:prSet/>
      <dgm:spPr>
        <a:ln>
          <a:solidFill>
            <a:srgbClr val="663300"/>
          </a:solidFill>
        </a:ln>
      </dgm:spPr>
      <dgm:t>
        <a:bodyPr/>
        <a:lstStyle/>
        <a:p>
          <a:endParaRPr lang="it-IT"/>
        </a:p>
      </dgm:t>
    </dgm:pt>
    <dgm:pt modelId="{02F7AD38-0090-4962-8BAB-770E30AAE48C}" type="sibTrans" cxnId="{97D7E779-CB94-4948-9C0E-33C751EEB67C}">
      <dgm:prSet/>
      <dgm:spPr/>
      <dgm:t>
        <a:bodyPr/>
        <a:lstStyle/>
        <a:p>
          <a:endParaRPr lang="it-IT"/>
        </a:p>
      </dgm:t>
    </dgm:pt>
    <dgm:pt modelId="{3A582F26-34F2-4004-A699-C9761D692514}">
      <dgm:prSet phldrT="[Testo]"/>
      <dgm:spPr>
        <a:solidFill>
          <a:srgbClr val="FFCC66"/>
        </a:solidFill>
        <a:ln>
          <a:solidFill>
            <a:srgbClr val="663300"/>
          </a:solidFill>
        </a:ln>
      </dgm:spPr>
      <dgm:t>
        <a:bodyPr/>
        <a:lstStyle/>
        <a:p>
          <a:r>
            <a:rPr lang="it-IT" b="0" dirty="0">
              <a:solidFill>
                <a:srgbClr val="663300"/>
              </a:solidFill>
              <a:latin typeface="Maiandra GD" pitchFamily="34" charset="0"/>
            </a:rPr>
            <a:t>DM in corso. Le Associazioni  hanno da tempo predisposto una bozza condivisa ora in mano al </a:t>
          </a:r>
          <a:r>
            <a:rPr lang="it-IT" b="0" dirty="0" err="1">
              <a:solidFill>
                <a:srgbClr val="663300"/>
              </a:solidFill>
              <a:latin typeface="Maiandra GD" pitchFamily="34" charset="0"/>
            </a:rPr>
            <a:t>MiSe</a:t>
          </a:r>
          <a:endParaRPr lang="it-IT" b="0" dirty="0">
            <a:solidFill>
              <a:srgbClr val="663300"/>
            </a:solidFill>
            <a:latin typeface="Maiandra GD" pitchFamily="34" charset="0"/>
          </a:endParaRPr>
        </a:p>
      </dgm:t>
    </dgm:pt>
    <dgm:pt modelId="{2A6F2C89-D3E4-416E-B4AB-62ACBAE8FF0C}" type="parTrans" cxnId="{40F6E72D-6394-4CBE-9428-67D9CCDA1C94}">
      <dgm:prSet/>
      <dgm:spPr>
        <a:ln>
          <a:solidFill>
            <a:srgbClr val="663300"/>
          </a:solidFill>
        </a:ln>
      </dgm:spPr>
      <dgm:t>
        <a:bodyPr/>
        <a:lstStyle/>
        <a:p>
          <a:endParaRPr lang="it-IT"/>
        </a:p>
      </dgm:t>
    </dgm:pt>
    <dgm:pt modelId="{0D232195-C098-4084-BF72-A941165232D2}" type="sibTrans" cxnId="{40F6E72D-6394-4CBE-9428-67D9CCDA1C94}">
      <dgm:prSet/>
      <dgm:spPr/>
      <dgm:t>
        <a:bodyPr/>
        <a:lstStyle/>
        <a:p>
          <a:endParaRPr lang="it-IT"/>
        </a:p>
      </dgm:t>
    </dgm:pt>
    <dgm:pt modelId="{7D0D5D2C-0A5E-4680-9623-95B37590935C}">
      <dgm:prSet phldrT="[Testo]" custT="1"/>
      <dgm:spPr>
        <a:solidFill>
          <a:srgbClr val="FFCC66"/>
        </a:solidFill>
        <a:ln>
          <a:solidFill>
            <a:srgbClr val="663300"/>
          </a:solidFill>
        </a:ln>
      </dgm:spPr>
      <dgm:t>
        <a:bodyPr/>
        <a:lstStyle/>
        <a:p>
          <a:r>
            <a:rPr lang="it-IT" sz="1300" b="0" dirty="0">
              <a:solidFill>
                <a:srgbClr val="663300"/>
              </a:solidFill>
              <a:latin typeface="Maiandra GD" pitchFamily="34" charset="0"/>
            </a:rPr>
            <a:t>Obbligo 50% FER per interventi successivi al 01/01/2018</a:t>
          </a:r>
        </a:p>
      </dgm:t>
    </dgm:pt>
    <dgm:pt modelId="{433961E3-DA58-49E9-A7E4-EA97861830C4}" type="parTrans" cxnId="{D83B1A99-CF70-45F7-9968-566162CB05A5}">
      <dgm:prSet/>
      <dgm:spPr/>
      <dgm:t>
        <a:bodyPr/>
        <a:lstStyle/>
        <a:p>
          <a:endParaRPr lang="it-IT"/>
        </a:p>
      </dgm:t>
    </dgm:pt>
    <dgm:pt modelId="{33288D5A-F017-455A-A888-60F9E2377A06}" type="sibTrans" cxnId="{D83B1A99-CF70-45F7-9968-566162CB05A5}">
      <dgm:prSet/>
      <dgm:spPr/>
      <dgm:t>
        <a:bodyPr/>
        <a:lstStyle/>
        <a:p>
          <a:endParaRPr lang="it-IT"/>
        </a:p>
      </dgm:t>
    </dgm:pt>
    <dgm:pt modelId="{E45A9530-827F-48C7-8E96-8AC7063D7D0C}" type="pres">
      <dgm:prSet presAssocID="{55A00379-A868-42C4-9736-B1B3AB894073}" presName="hierChild1" presStyleCnt="0">
        <dgm:presLayoutVars>
          <dgm:orgChart val="1"/>
          <dgm:chPref val="1"/>
          <dgm:dir/>
          <dgm:animOne val="branch"/>
          <dgm:animLvl val="lvl"/>
          <dgm:resizeHandles/>
        </dgm:presLayoutVars>
      </dgm:prSet>
      <dgm:spPr/>
    </dgm:pt>
    <dgm:pt modelId="{D75D2699-6003-462F-9B0A-6851BA8A1EF7}" type="pres">
      <dgm:prSet presAssocID="{E79AD8D8-92EE-4FB0-A0F2-A551052EFFAE}" presName="hierRoot1" presStyleCnt="0">
        <dgm:presLayoutVars>
          <dgm:hierBranch val="init"/>
        </dgm:presLayoutVars>
      </dgm:prSet>
      <dgm:spPr/>
    </dgm:pt>
    <dgm:pt modelId="{0E6A1587-A60E-4C73-A4A9-7C134EAB994C}" type="pres">
      <dgm:prSet presAssocID="{E79AD8D8-92EE-4FB0-A0F2-A551052EFFAE}" presName="rootComposite1" presStyleCnt="0"/>
      <dgm:spPr/>
    </dgm:pt>
    <dgm:pt modelId="{E0CF0E1C-4CF1-41FD-A1C1-84A63825C820}" type="pres">
      <dgm:prSet presAssocID="{E79AD8D8-92EE-4FB0-A0F2-A551052EFFAE}" presName="rootText1" presStyleLbl="node0" presStyleIdx="0" presStyleCnt="1" custScaleX="159725">
        <dgm:presLayoutVars>
          <dgm:chPref val="3"/>
        </dgm:presLayoutVars>
      </dgm:prSet>
      <dgm:spPr/>
    </dgm:pt>
    <dgm:pt modelId="{2F55D05F-A06D-4786-912D-C83B87F88526}" type="pres">
      <dgm:prSet presAssocID="{E79AD8D8-92EE-4FB0-A0F2-A551052EFFAE}" presName="rootConnector1" presStyleLbl="node1" presStyleIdx="0" presStyleCnt="0"/>
      <dgm:spPr/>
    </dgm:pt>
    <dgm:pt modelId="{C063637C-59B2-4AEF-AFED-18321186D979}" type="pres">
      <dgm:prSet presAssocID="{E79AD8D8-92EE-4FB0-A0F2-A551052EFFAE}" presName="hierChild2" presStyleCnt="0"/>
      <dgm:spPr/>
    </dgm:pt>
    <dgm:pt modelId="{B522FDCD-65AF-4348-9397-856566287518}" type="pres">
      <dgm:prSet presAssocID="{44EE6149-3745-4352-B37D-C6405F88D703}" presName="Name37" presStyleLbl="parChTrans1D2" presStyleIdx="0" presStyleCnt="4"/>
      <dgm:spPr/>
    </dgm:pt>
    <dgm:pt modelId="{CBE47580-B917-4137-9361-AAAFC921039A}" type="pres">
      <dgm:prSet presAssocID="{30C4B2A5-5483-4048-9DE6-6376CAA49DA4}" presName="hierRoot2" presStyleCnt="0">
        <dgm:presLayoutVars>
          <dgm:hierBranch val="init"/>
        </dgm:presLayoutVars>
      </dgm:prSet>
      <dgm:spPr/>
    </dgm:pt>
    <dgm:pt modelId="{125E4F8C-7A6C-4FC3-BD80-C23C3CAB6526}" type="pres">
      <dgm:prSet presAssocID="{30C4B2A5-5483-4048-9DE6-6376CAA49DA4}" presName="rootComposite" presStyleCnt="0"/>
      <dgm:spPr/>
    </dgm:pt>
    <dgm:pt modelId="{7755E394-0745-40B8-983B-D6DA74A8F5F3}" type="pres">
      <dgm:prSet presAssocID="{30C4B2A5-5483-4048-9DE6-6376CAA49DA4}" presName="rootText" presStyleLbl="node2" presStyleIdx="0" presStyleCnt="4" custScaleX="137040">
        <dgm:presLayoutVars>
          <dgm:chPref val="3"/>
        </dgm:presLayoutVars>
      </dgm:prSet>
      <dgm:spPr/>
    </dgm:pt>
    <dgm:pt modelId="{69A6DDE7-E8AC-4D61-86B1-8CF366728AE0}" type="pres">
      <dgm:prSet presAssocID="{30C4B2A5-5483-4048-9DE6-6376CAA49DA4}" presName="rootConnector" presStyleLbl="node2" presStyleIdx="0" presStyleCnt="4"/>
      <dgm:spPr/>
    </dgm:pt>
    <dgm:pt modelId="{1962EF8C-F8ED-4CA5-8B35-60575D715F7C}" type="pres">
      <dgm:prSet presAssocID="{30C4B2A5-5483-4048-9DE6-6376CAA49DA4}" presName="hierChild4" presStyleCnt="0"/>
      <dgm:spPr/>
    </dgm:pt>
    <dgm:pt modelId="{7EC2532B-9B54-4A56-881B-01259454E5C5}" type="pres">
      <dgm:prSet presAssocID="{563195E3-356C-461E-8073-52C2467BA6CE}" presName="Name37" presStyleLbl="parChTrans1D3" presStyleIdx="0" presStyleCnt="4"/>
      <dgm:spPr/>
    </dgm:pt>
    <dgm:pt modelId="{28CB3B28-3A3C-46F5-BBE0-162EAC2522E8}" type="pres">
      <dgm:prSet presAssocID="{8BB8660D-9D56-48D8-A3CA-9EECD25BF5C1}" presName="hierRoot2" presStyleCnt="0">
        <dgm:presLayoutVars>
          <dgm:hierBranch val="init"/>
        </dgm:presLayoutVars>
      </dgm:prSet>
      <dgm:spPr/>
    </dgm:pt>
    <dgm:pt modelId="{735A9FA1-F62F-4776-B4B1-7742B2834066}" type="pres">
      <dgm:prSet presAssocID="{8BB8660D-9D56-48D8-A3CA-9EECD25BF5C1}" presName="rootComposite" presStyleCnt="0"/>
      <dgm:spPr/>
    </dgm:pt>
    <dgm:pt modelId="{B5F22DF2-351E-48C3-8CB6-E6FF61F67FFF}" type="pres">
      <dgm:prSet presAssocID="{8BB8660D-9D56-48D8-A3CA-9EECD25BF5C1}" presName="rootText" presStyleLbl="node3" presStyleIdx="0" presStyleCnt="4" custScaleX="108928" custLinFactNeighborX="-11977" custLinFactNeighborY="2088">
        <dgm:presLayoutVars>
          <dgm:chPref val="3"/>
        </dgm:presLayoutVars>
      </dgm:prSet>
      <dgm:spPr/>
    </dgm:pt>
    <dgm:pt modelId="{027DB37E-E086-4B49-BA21-49B978DE4EC1}" type="pres">
      <dgm:prSet presAssocID="{8BB8660D-9D56-48D8-A3CA-9EECD25BF5C1}" presName="rootConnector" presStyleLbl="node3" presStyleIdx="0" presStyleCnt="4"/>
      <dgm:spPr/>
    </dgm:pt>
    <dgm:pt modelId="{B3DAE552-CCC6-43E8-9FBD-3FF8A16C875F}" type="pres">
      <dgm:prSet presAssocID="{8BB8660D-9D56-48D8-A3CA-9EECD25BF5C1}" presName="hierChild4" presStyleCnt="0"/>
      <dgm:spPr/>
    </dgm:pt>
    <dgm:pt modelId="{4C55A9E1-774E-43C7-B4C5-41A2CB729D18}" type="pres">
      <dgm:prSet presAssocID="{8BB8660D-9D56-48D8-A3CA-9EECD25BF5C1}" presName="hierChild5" presStyleCnt="0"/>
      <dgm:spPr/>
    </dgm:pt>
    <dgm:pt modelId="{9C67BB5C-EDA9-4204-9137-E4C8C32519D0}" type="pres">
      <dgm:prSet presAssocID="{30C4B2A5-5483-4048-9DE6-6376CAA49DA4}" presName="hierChild5" presStyleCnt="0"/>
      <dgm:spPr/>
    </dgm:pt>
    <dgm:pt modelId="{7437B3FF-962C-4992-BE4F-D03CACBDB189}" type="pres">
      <dgm:prSet presAssocID="{0BC42F66-6DCB-4BD5-8941-B6D036EC510B}" presName="Name37" presStyleLbl="parChTrans1D2" presStyleIdx="1" presStyleCnt="4"/>
      <dgm:spPr/>
    </dgm:pt>
    <dgm:pt modelId="{1AE205E6-CD38-4794-B75D-4EE5891F64DE}" type="pres">
      <dgm:prSet presAssocID="{CD6E5AA9-F296-4BA9-B8BA-BDB5D5D94A22}" presName="hierRoot2" presStyleCnt="0">
        <dgm:presLayoutVars>
          <dgm:hierBranch val="init"/>
        </dgm:presLayoutVars>
      </dgm:prSet>
      <dgm:spPr/>
    </dgm:pt>
    <dgm:pt modelId="{B522110D-3973-4341-A09C-B11544215ECF}" type="pres">
      <dgm:prSet presAssocID="{CD6E5AA9-F296-4BA9-B8BA-BDB5D5D94A22}" presName="rootComposite" presStyleCnt="0"/>
      <dgm:spPr/>
    </dgm:pt>
    <dgm:pt modelId="{0E7D8C88-FAE5-4DD4-8243-C05C559F6CB1}" type="pres">
      <dgm:prSet presAssocID="{CD6E5AA9-F296-4BA9-B8BA-BDB5D5D94A22}" presName="rootText" presStyleLbl="node2" presStyleIdx="1" presStyleCnt="4" custScaleX="87870">
        <dgm:presLayoutVars>
          <dgm:chPref val="3"/>
        </dgm:presLayoutVars>
      </dgm:prSet>
      <dgm:spPr/>
    </dgm:pt>
    <dgm:pt modelId="{D59E9357-A4CB-4624-95D8-33F092E688ED}" type="pres">
      <dgm:prSet presAssocID="{CD6E5AA9-F296-4BA9-B8BA-BDB5D5D94A22}" presName="rootConnector" presStyleLbl="node2" presStyleIdx="1" presStyleCnt="4"/>
      <dgm:spPr/>
    </dgm:pt>
    <dgm:pt modelId="{6A0E8A7F-0BF1-454E-AFD7-247FA462A7A6}" type="pres">
      <dgm:prSet presAssocID="{CD6E5AA9-F296-4BA9-B8BA-BDB5D5D94A22}" presName="hierChild4" presStyleCnt="0"/>
      <dgm:spPr/>
    </dgm:pt>
    <dgm:pt modelId="{C2BDD767-744D-4B09-B8DF-5810FC2D29F6}" type="pres">
      <dgm:prSet presAssocID="{06E965A5-47AD-4A75-921E-951C930328C7}" presName="Name37" presStyleLbl="parChTrans1D3" presStyleIdx="1" presStyleCnt="4"/>
      <dgm:spPr/>
    </dgm:pt>
    <dgm:pt modelId="{9B5AFA82-16A3-46C2-9799-7BBFEACC59A3}" type="pres">
      <dgm:prSet presAssocID="{31FEDDFA-C434-4A2C-8B9E-26EA63D57799}" presName="hierRoot2" presStyleCnt="0">
        <dgm:presLayoutVars>
          <dgm:hierBranch val="init"/>
        </dgm:presLayoutVars>
      </dgm:prSet>
      <dgm:spPr/>
    </dgm:pt>
    <dgm:pt modelId="{C63CADB2-7503-41FD-806B-79C1FECE81B5}" type="pres">
      <dgm:prSet presAssocID="{31FEDDFA-C434-4A2C-8B9E-26EA63D57799}" presName="rootComposite" presStyleCnt="0"/>
      <dgm:spPr/>
    </dgm:pt>
    <dgm:pt modelId="{52184891-4A3E-4B9F-A120-6640636D6A69}" type="pres">
      <dgm:prSet presAssocID="{31FEDDFA-C434-4A2C-8B9E-26EA63D57799}" presName="rootText" presStyleLbl="node3" presStyleIdx="1" presStyleCnt="4" custScaleX="115953" custScaleY="160638" custLinFactNeighborX="1022" custLinFactNeighborY="658">
        <dgm:presLayoutVars>
          <dgm:chPref val="3"/>
        </dgm:presLayoutVars>
      </dgm:prSet>
      <dgm:spPr/>
    </dgm:pt>
    <dgm:pt modelId="{060DC619-D6F4-4DD4-8F54-7BBAEBC5E405}" type="pres">
      <dgm:prSet presAssocID="{31FEDDFA-C434-4A2C-8B9E-26EA63D57799}" presName="rootConnector" presStyleLbl="node3" presStyleIdx="1" presStyleCnt="4"/>
      <dgm:spPr/>
    </dgm:pt>
    <dgm:pt modelId="{921F36FB-1603-4A64-B8E7-022D31D2577A}" type="pres">
      <dgm:prSet presAssocID="{31FEDDFA-C434-4A2C-8B9E-26EA63D57799}" presName="hierChild4" presStyleCnt="0"/>
      <dgm:spPr/>
    </dgm:pt>
    <dgm:pt modelId="{C95F4557-C2BA-4A2F-A6E1-D7EC1447B0E1}" type="pres">
      <dgm:prSet presAssocID="{31FEDDFA-C434-4A2C-8B9E-26EA63D57799}" presName="hierChild5" presStyleCnt="0"/>
      <dgm:spPr/>
    </dgm:pt>
    <dgm:pt modelId="{46171C06-D286-449D-838D-380070D56352}" type="pres">
      <dgm:prSet presAssocID="{CD6E5AA9-F296-4BA9-B8BA-BDB5D5D94A22}" presName="hierChild5" presStyleCnt="0"/>
      <dgm:spPr/>
    </dgm:pt>
    <dgm:pt modelId="{A6BAA0C2-9B14-49B8-ABAB-F05727728FC1}" type="pres">
      <dgm:prSet presAssocID="{43430DF2-04F4-4265-B309-6F9EA55492FA}" presName="Name37" presStyleLbl="parChTrans1D2" presStyleIdx="2" presStyleCnt="4"/>
      <dgm:spPr/>
    </dgm:pt>
    <dgm:pt modelId="{FC363D59-1713-4276-91EB-8FDD723D15E9}" type="pres">
      <dgm:prSet presAssocID="{D6366B78-0D5B-4428-801E-228667D8025D}" presName="hierRoot2" presStyleCnt="0">
        <dgm:presLayoutVars>
          <dgm:hierBranch val="init"/>
        </dgm:presLayoutVars>
      </dgm:prSet>
      <dgm:spPr/>
    </dgm:pt>
    <dgm:pt modelId="{A38C8C6D-F4CA-4263-8AA7-08921F7E9CD1}" type="pres">
      <dgm:prSet presAssocID="{D6366B78-0D5B-4428-801E-228667D8025D}" presName="rootComposite" presStyleCnt="0"/>
      <dgm:spPr/>
    </dgm:pt>
    <dgm:pt modelId="{700A6E55-418B-4022-9708-A908CBFE0BC0}" type="pres">
      <dgm:prSet presAssocID="{D6366B78-0D5B-4428-801E-228667D8025D}" presName="rootText" presStyleLbl="node2" presStyleIdx="2" presStyleCnt="4" custScaleX="119283">
        <dgm:presLayoutVars>
          <dgm:chPref val="3"/>
        </dgm:presLayoutVars>
      </dgm:prSet>
      <dgm:spPr/>
    </dgm:pt>
    <dgm:pt modelId="{3BFE9341-DE99-4489-97B2-444AD25CAAD8}" type="pres">
      <dgm:prSet presAssocID="{D6366B78-0D5B-4428-801E-228667D8025D}" presName="rootConnector" presStyleLbl="node2" presStyleIdx="2" presStyleCnt="4"/>
      <dgm:spPr/>
    </dgm:pt>
    <dgm:pt modelId="{7EB96A91-CD0C-442C-8FF5-4A6795A06A94}" type="pres">
      <dgm:prSet presAssocID="{D6366B78-0D5B-4428-801E-228667D8025D}" presName="hierChild4" presStyleCnt="0"/>
      <dgm:spPr/>
    </dgm:pt>
    <dgm:pt modelId="{15C99ABF-4E4C-4C68-A4DC-792AC2C2A8CA}" type="pres">
      <dgm:prSet presAssocID="{433961E3-DA58-49E9-A7E4-EA97861830C4}" presName="Name37" presStyleLbl="parChTrans1D3" presStyleIdx="2" presStyleCnt="4"/>
      <dgm:spPr/>
    </dgm:pt>
    <dgm:pt modelId="{4348B6DC-C131-40D9-9D60-B372C1E38F62}" type="pres">
      <dgm:prSet presAssocID="{7D0D5D2C-0A5E-4680-9623-95B37590935C}" presName="hierRoot2" presStyleCnt="0">
        <dgm:presLayoutVars>
          <dgm:hierBranch val="init"/>
        </dgm:presLayoutVars>
      </dgm:prSet>
      <dgm:spPr/>
    </dgm:pt>
    <dgm:pt modelId="{5DF02DD5-12DF-46E5-93EA-1244CFAB42A9}" type="pres">
      <dgm:prSet presAssocID="{7D0D5D2C-0A5E-4680-9623-95B37590935C}" presName="rootComposite" presStyleCnt="0"/>
      <dgm:spPr/>
    </dgm:pt>
    <dgm:pt modelId="{2DB23D69-B781-428A-B4A6-14AD985BB8B9}" type="pres">
      <dgm:prSet presAssocID="{7D0D5D2C-0A5E-4680-9623-95B37590935C}" presName="rootText" presStyleLbl="node3" presStyleIdx="2" presStyleCnt="4" custScaleX="72419" custScaleY="144267" custLinFactNeighborX="25929" custLinFactNeighborY="2826">
        <dgm:presLayoutVars>
          <dgm:chPref val="3"/>
        </dgm:presLayoutVars>
      </dgm:prSet>
      <dgm:spPr/>
    </dgm:pt>
    <dgm:pt modelId="{C20DAF85-55DB-4BA3-8380-8E8C577E2C4F}" type="pres">
      <dgm:prSet presAssocID="{7D0D5D2C-0A5E-4680-9623-95B37590935C}" presName="rootConnector" presStyleLbl="node3" presStyleIdx="2" presStyleCnt="4"/>
      <dgm:spPr/>
    </dgm:pt>
    <dgm:pt modelId="{4CCB965C-2254-448B-A7DC-482DAA368F38}" type="pres">
      <dgm:prSet presAssocID="{7D0D5D2C-0A5E-4680-9623-95B37590935C}" presName="hierChild4" presStyleCnt="0"/>
      <dgm:spPr/>
    </dgm:pt>
    <dgm:pt modelId="{86DCDADF-763E-4DCF-8272-9068ED83CE18}" type="pres">
      <dgm:prSet presAssocID="{7D0D5D2C-0A5E-4680-9623-95B37590935C}" presName="hierChild5" presStyleCnt="0"/>
      <dgm:spPr/>
    </dgm:pt>
    <dgm:pt modelId="{9C6409E4-1DAD-411C-9198-D0B373458F80}" type="pres">
      <dgm:prSet presAssocID="{D6366B78-0D5B-4428-801E-228667D8025D}" presName="hierChild5" presStyleCnt="0"/>
      <dgm:spPr/>
    </dgm:pt>
    <dgm:pt modelId="{BFB26EC0-A883-4A35-901C-83B57CEFAD1A}" type="pres">
      <dgm:prSet presAssocID="{7505B3A4-35E1-4088-B7C1-611C1B181582}" presName="Name37" presStyleLbl="parChTrans1D2" presStyleIdx="3" presStyleCnt="4"/>
      <dgm:spPr/>
    </dgm:pt>
    <dgm:pt modelId="{5D3BDB4E-1984-42E4-BC22-7D4BC48EE120}" type="pres">
      <dgm:prSet presAssocID="{7A381E9B-4DC5-4A09-A573-13E646A8D50F}" presName="hierRoot2" presStyleCnt="0">
        <dgm:presLayoutVars>
          <dgm:hierBranch val="init"/>
        </dgm:presLayoutVars>
      </dgm:prSet>
      <dgm:spPr/>
    </dgm:pt>
    <dgm:pt modelId="{DD480F27-2923-48A7-93CB-082449E375B8}" type="pres">
      <dgm:prSet presAssocID="{7A381E9B-4DC5-4A09-A573-13E646A8D50F}" presName="rootComposite" presStyleCnt="0"/>
      <dgm:spPr/>
    </dgm:pt>
    <dgm:pt modelId="{185FFC66-6E58-4A33-A972-64119E81DCC6}" type="pres">
      <dgm:prSet presAssocID="{7A381E9B-4DC5-4A09-A573-13E646A8D50F}" presName="rootText" presStyleLbl="node2" presStyleIdx="3" presStyleCnt="4" custScaleX="139647">
        <dgm:presLayoutVars>
          <dgm:chPref val="3"/>
        </dgm:presLayoutVars>
      </dgm:prSet>
      <dgm:spPr/>
    </dgm:pt>
    <dgm:pt modelId="{2DA34E34-FAB3-48C4-87C1-BF8851737603}" type="pres">
      <dgm:prSet presAssocID="{7A381E9B-4DC5-4A09-A573-13E646A8D50F}" presName="rootConnector" presStyleLbl="node2" presStyleIdx="3" presStyleCnt="4"/>
      <dgm:spPr/>
    </dgm:pt>
    <dgm:pt modelId="{72A6C9DD-DC8F-4F63-B12E-85539805B750}" type="pres">
      <dgm:prSet presAssocID="{7A381E9B-4DC5-4A09-A573-13E646A8D50F}" presName="hierChild4" presStyleCnt="0"/>
      <dgm:spPr/>
    </dgm:pt>
    <dgm:pt modelId="{F943FBC2-9C24-44A3-8F01-4ADEB586211F}" type="pres">
      <dgm:prSet presAssocID="{2A6F2C89-D3E4-416E-B4AB-62ACBAE8FF0C}" presName="Name37" presStyleLbl="parChTrans1D3" presStyleIdx="3" presStyleCnt="4"/>
      <dgm:spPr/>
    </dgm:pt>
    <dgm:pt modelId="{B1E9B009-E03A-4B8F-B0F6-FFA0BDE4FE5C}" type="pres">
      <dgm:prSet presAssocID="{3A582F26-34F2-4004-A699-C9761D692514}" presName="hierRoot2" presStyleCnt="0">
        <dgm:presLayoutVars>
          <dgm:hierBranch val="init"/>
        </dgm:presLayoutVars>
      </dgm:prSet>
      <dgm:spPr/>
    </dgm:pt>
    <dgm:pt modelId="{E00DD8F6-C9EA-4819-BEC0-19C628618422}" type="pres">
      <dgm:prSet presAssocID="{3A582F26-34F2-4004-A699-C9761D692514}" presName="rootComposite" presStyleCnt="0"/>
      <dgm:spPr/>
    </dgm:pt>
    <dgm:pt modelId="{0C0D1E30-B30F-49AC-B9DA-6ED519763738}" type="pres">
      <dgm:prSet presAssocID="{3A582F26-34F2-4004-A699-C9761D692514}" presName="rootText" presStyleLbl="node3" presStyleIdx="3" presStyleCnt="4" custScaleX="94384" custScaleY="197166" custLinFactNeighborX="10454" custLinFactNeighborY="-5681">
        <dgm:presLayoutVars>
          <dgm:chPref val="3"/>
        </dgm:presLayoutVars>
      </dgm:prSet>
      <dgm:spPr/>
    </dgm:pt>
    <dgm:pt modelId="{46882A2E-E23E-4425-96E2-F8525422984F}" type="pres">
      <dgm:prSet presAssocID="{3A582F26-34F2-4004-A699-C9761D692514}" presName="rootConnector" presStyleLbl="node3" presStyleIdx="3" presStyleCnt="4"/>
      <dgm:spPr/>
    </dgm:pt>
    <dgm:pt modelId="{BCB8DEB5-8DDC-4806-9475-5BB912FCDC37}" type="pres">
      <dgm:prSet presAssocID="{3A582F26-34F2-4004-A699-C9761D692514}" presName="hierChild4" presStyleCnt="0"/>
      <dgm:spPr/>
    </dgm:pt>
    <dgm:pt modelId="{C8F449AC-82EF-436E-943D-50F923219404}" type="pres">
      <dgm:prSet presAssocID="{3A582F26-34F2-4004-A699-C9761D692514}" presName="hierChild5" presStyleCnt="0"/>
      <dgm:spPr/>
    </dgm:pt>
    <dgm:pt modelId="{17E0D2E5-3B75-4300-8809-1FE1F47B0523}" type="pres">
      <dgm:prSet presAssocID="{7A381E9B-4DC5-4A09-A573-13E646A8D50F}" presName="hierChild5" presStyleCnt="0"/>
      <dgm:spPr/>
    </dgm:pt>
    <dgm:pt modelId="{EFAB83A9-EE29-40F9-ACCB-12DD1F55F816}" type="pres">
      <dgm:prSet presAssocID="{E79AD8D8-92EE-4FB0-A0F2-A551052EFFAE}" presName="hierChild3" presStyleCnt="0"/>
      <dgm:spPr/>
    </dgm:pt>
  </dgm:ptLst>
  <dgm:cxnLst>
    <dgm:cxn modelId="{B48D9B08-7CE5-4C3D-818B-8307612B16DD}" srcId="{E79AD8D8-92EE-4FB0-A0F2-A551052EFFAE}" destId="{D6366B78-0D5B-4428-801E-228667D8025D}" srcOrd="2" destOrd="0" parTransId="{43430DF2-04F4-4265-B309-6F9EA55492FA}" sibTransId="{88EBF434-0934-4833-B705-A6A460BCB13B}"/>
    <dgm:cxn modelId="{69EB4112-D065-4D08-A4D9-EF115F19C544}" type="presOf" srcId="{31FEDDFA-C434-4A2C-8B9E-26EA63D57799}" destId="{060DC619-D6F4-4DD4-8F54-7BBAEBC5E405}" srcOrd="1" destOrd="0" presId="urn:microsoft.com/office/officeart/2005/8/layout/orgChart1"/>
    <dgm:cxn modelId="{951A5B25-BD0A-4CA8-9FC6-E5A3C1BCC2C6}" type="presOf" srcId="{06E965A5-47AD-4A75-921E-951C930328C7}" destId="{C2BDD767-744D-4B09-B8DF-5810FC2D29F6}" srcOrd="0" destOrd="0" presId="urn:microsoft.com/office/officeart/2005/8/layout/orgChart1"/>
    <dgm:cxn modelId="{72E91428-D0A4-4D0F-A072-96DAA4456D49}" type="presOf" srcId="{CD6E5AA9-F296-4BA9-B8BA-BDB5D5D94A22}" destId="{D59E9357-A4CB-4624-95D8-33F092E688ED}" srcOrd="1" destOrd="0" presId="urn:microsoft.com/office/officeart/2005/8/layout/orgChart1"/>
    <dgm:cxn modelId="{40F6E72D-6394-4CBE-9428-67D9CCDA1C94}" srcId="{7A381E9B-4DC5-4A09-A573-13E646A8D50F}" destId="{3A582F26-34F2-4004-A699-C9761D692514}" srcOrd="0" destOrd="0" parTransId="{2A6F2C89-D3E4-416E-B4AB-62ACBAE8FF0C}" sibTransId="{0D232195-C098-4084-BF72-A941165232D2}"/>
    <dgm:cxn modelId="{17BF172E-7233-42AA-9B71-7A423F9D4336}" type="presOf" srcId="{44EE6149-3745-4352-B37D-C6405F88D703}" destId="{B522FDCD-65AF-4348-9397-856566287518}" srcOrd="0" destOrd="0" presId="urn:microsoft.com/office/officeart/2005/8/layout/orgChart1"/>
    <dgm:cxn modelId="{9E33893F-1CD5-4CDF-98E5-6F95B7434266}" type="presOf" srcId="{E79AD8D8-92EE-4FB0-A0F2-A551052EFFAE}" destId="{2F55D05F-A06D-4786-912D-C83B87F88526}" srcOrd="1" destOrd="0" presId="urn:microsoft.com/office/officeart/2005/8/layout/orgChart1"/>
    <dgm:cxn modelId="{F488B45C-21B4-4B57-998E-DDA017412B56}" srcId="{E79AD8D8-92EE-4FB0-A0F2-A551052EFFAE}" destId="{30C4B2A5-5483-4048-9DE6-6376CAA49DA4}" srcOrd="0" destOrd="0" parTransId="{44EE6149-3745-4352-B37D-C6405F88D703}" sibTransId="{6C198CAF-6E24-486E-8BA2-FE228E013F23}"/>
    <dgm:cxn modelId="{609A085D-519D-4D6C-8025-9282168EBB52}" type="presOf" srcId="{E79AD8D8-92EE-4FB0-A0F2-A551052EFFAE}" destId="{E0CF0E1C-4CF1-41FD-A1C1-84A63825C820}" srcOrd="0" destOrd="0" presId="urn:microsoft.com/office/officeart/2005/8/layout/orgChart1"/>
    <dgm:cxn modelId="{8187CA42-B009-4DA0-93C3-761884AB931A}" type="presOf" srcId="{433961E3-DA58-49E9-A7E4-EA97861830C4}" destId="{15C99ABF-4E4C-4C68-A4DC-792AC2C2A8CA}" srcOrd="0" destOrd="0" presId="urn:microsoft.com/office/officeart/2005/8/layout/orgChart1"/>
    <dgm:cxn modelId="{0E3FD664-34A8-441C-A827-CA3D3C8D640D}" srcId="{30C4B2A5-5483-4048-9DE6-6376CAA49DA4}" destId="{8BB8660D-9D56-48D8-A3CA-9EECD25BF5C1}" srcOrd="0" destOrd="0" parTransId="{563195E3-356C-461E-8073-52C2467BA6CE}" sibTransId="{697E1E8D-025C-4656-99B4-0C70E1B77E12}"/>
    <dgm:cxn modelId="{AD6FBD48-3F63-4170-B8D2-D2132BF115E6}" srcId="{55A00379-A868-42C4-9736-B1B3AB894073}" destId="{E79AD8D8-92EE-4FB0-A0F2-A551052EFFAE}" srcOrd="0" destOrd="0" parTransId="{394F80D6-34DE-4FF1-9308-EDDE849BDD5E}" sibTransId="{57AA5695-F977-47C0-9E4D-775952BE9B3A}"/>
    <dgm:cxn modelId="{F883DA4A-3086-4CBE-8D93-1142BCBF9E10}" type="presOf" srcId="{30C4B2A5-5483-4048-9DE6-6376CAA49DA4}" destId="{7755E394-0745-40B8-983B-D6DA74A8F5F3}" srcOrd="0" destOrd="0" presId="urn:microsoft.com/office/officeart/2005/8/layout/orgChart1"/>
    <dgm:cxn modelId="{126DED4A-5081-48DD-BE1A-54F58E5E7201}" type="presOf" srcId="{7A381E9B-4DC5-4A09-A573-13E646A8D50F}" destId="{2DA34E34-FAB3-48C4-87C1-BF8851737603}" srcOrd="1" destOrd="0" presId="urn:microsoft.com/office/officeart/2005/8/layout/orgChart1"/>
    <dgm:cxn modelId="{7A3C394B-8BB2-44E8-885F-07D78249DD6F}" type="presOf" srcId="{8BB8660D-9D56-48D8-A3CA-9EECD25BF5C1}" destId="{027DB37E-E086-4B49-BA21-49B978DE4EC1}" srcOrd="1" destOrd="0" presId="urn:microsoft.com/office/officeart/2005/8/layout/orgChart1"/>
    <dgm:cxn modelId="{12AE236D-404F-46EA-8145-985E00716EAC}" type="presOf" srcId="{30C4B2A5-5483-4048-9DE6-6376CAA49DA4}" destId="{69A6DDE7-E8AC-4D61-86B1-8CF366728AE0}" srcOrd="1" destOrd="0" presId="urn:microsoft.com/office/officeart/2005/8/layout/orgChart1"/>
    <dgm:cxn modelId="{00E6E775-A2B0-417D-ACA3-AD7A942BFA60}" srcId="{E79AD8D8-92EE-4FB0-A0F2-A551052EFFAE}" destId="{CD6E5AA9-F296-4BA9-B8BA-BDB5D5D94A22}" srcOrd="1" destOrd="0" parTransId="{0BC42F66-6DCB-4BD5-8941-B6D036EC510B}" sibTransId="{665EDA87-4ADE-4AB3-869D-54D653058532}"/>
    <dgm:cxn modelId="{97D7E779-CB94-4948-9C0E-33C751EEB67C}" srcId="{CD6E5AA9-F296-4BA9-B8BA-BDB5D5D94A22}" destId="{31FEDDFA-C434-4A2C-8B9E-26EA63D57799}" srcOrd="0" destOrd="0" parTransId="{06E965A5-47AD-4A75-921E-951C930328C7}" sibTransId="{02F7AD38-0090-4962-8BAB-770E30AAE48C}"/>
    <dgm:cxn modelId="{6983E481-3738-4A34-8F38-5C91584A3A67}" type="presOf" srcId="{7505B3A4-35E1-4088-B7C1-611C1B181582}" destId="{BFB26EC0-A883-4A35-901C-83B57CEFAD1A}" srcOrd="0" destOrd="0" presId="urn:microsoft.com/office/officeart/2005/8/layout/orgChart1"/>
    <dgm:cxn modelId="{F7F46182-6429-4EF1-8378-708EE456DC59}" type="presOf" srcId="{55A00379-A868-42C4-9736-B1B3AB894073}" destId="{E45A9530-827F-48C7-8E96-8AC7063D7D0C}" srcOrd="0" destOrd="0" presId="urn:microsoft.com/office/officeart/2005/8/layout/orgChart1"/>
    <dgm:cxn modelId="{60E1FD93-E948-44A5-B610-7140C8CE093C}" type="presOf" srcId="{8BB8660D-9D56-48D8-A3CA-9EECD25BF5C1}" destId="{B5F22DF2-351E-48C3-8CB6-E6FF61F67FFF}" srcOrd="0" destOrd="0" presId="urn:microsoft.com/office/officeart/2005/8/layout/orgChart1"/>
    <dgm:cxn modelId="{D83B1A99-CF70-45F7-9968-566162CB05A5}" srcId="{D6366B78-0D5B-4428-801E-228667D8025D}" destId="{7D0D5D2C-0A5E-4680-9623-95B37590935C}" srcOrd="0" destOrd="0" parTransId="{433961E3-DA58-49E9-A7E4-EA97861830C4}" sibTransId="{33288D5A-F017-455A-A888-60F9E2377A06}"/>
    <dgm:cxn modelId="{D8C43EA7-5027-40D9-913E-D9B4052E932F}" type="presOf" srcId="{563195E3-356C-461E-8073-52C2467BA6CE}" destId="{7EC2532B-9B54-4A56-881B-01259454E5C5}" srcOrd="0" destOrd="0" presId="urn:microsoft.com/office/officeart/2005/8/layout/orgChart1"/>
    <dgm:cxn modelId="{BEB41EB2-1DB3-48EE-BA57-E62F973EAA49}" type="presOf" srcId="{7D0D5D2C-0A5E-4680-9623-95B37590935C}" destId="{2DB23D69-B781-428A-B4A6-14AD985BB8B9}" srcOrd="0" destOrd="0" presId="urn:microsoft.com/office/officeart/2005/8/layout/orgChart1"/>
    <dgm:cxn modelId="{41BEB5BB-BC54-4946-BF85-F4CE88A95C4D}" type="presOf" srcId="{D6366B78-0D5B-4428-801E-228667D8025D}" destId="{700A6E55-418B-4022-9708-A908CBFE0BC0}" srcOrd="0" destOrd="0" presId="urn:microsoft.com/office/officeart/2005/8/layout/orgChart1"/>
    <dgm:cxn modelId="{226D41C3-A86C-42B7-9D10-4C4990532969}" type="presOf" srcId="{CD6E5AA9-F296-4BA9-B8BA-BDB5D5D94A22}" destId="{0E7D8C88-FAE5-4DD4-8243-C05C559F6CB1}" srcOrd="0" destOrd="0" presId="urn:microsoft.com/office/officeart/2005/8/layout/orgChart1"/>
    <dgm:cxn modelId="{A76EFFD4-8862-4DA6-806D-3F102E0925CA}" type="presOf" srcId="{2A6F2C89-D3E4-416E-B4AB-62ACBAE8FF0C}" destId="{F943FBC2-9C24-44A3-8F01-4ADEB586211F}" srcOrd="0" destOrd="0" presId="urn:microsoft.com/office/officeart/2005/8/layout/orgChart1"/>
    <dgm:cxn modelId="{82B766D7-F8E6-4485-B27F-234318FB44BA}" type="presOf" srcId="{3A582F26-34F2-4004-A699-C9761D692514}" destId="{46882A2E-E23E-4425-96E2-F8525422984F}" srcOrd="1" destOrd="0" presId="urn:microsoft.com/office/officeart/2005/8/layout/orgChart1"/>
    <dgm:cxn modelId="{1E17EDD8-BAA1-4E02-B453-04AA6B23B1C7}" type="presOf" srcId="{D6366B78-0D5B-4428-801E-228667D8025D}" destId="{3BFE9341-DE99-4489-97B2-444AD25CAAD8}" srcOrd="1" destOrd="0" presId="urn:microsoft.com/office/officeart/2005/8/layout/orgChart1"/>
    <dgm:cxn modelId="{2F9439DA-C608-4603-B1FC-76C37616E928}" srcId="{E79AD8D8-92EE-4FB0-A0F2-A551052EFFAE}" destId="{7A381E9B-4DC5-4A09-A573-13E646A8D50F}" srcOrd="3" destOrd="0" parTransId="{7505B3A4-35E1-4088-B7C1-611C1B181582}" sibTransId="{2C971F9F-86FF-448D-894E-1C38CA30C18F}"/>
    <dgm:cxn modelId="{C40165E9-348F-4039-8A84-D054F68F559D}" type="presOf" srcId="{7A381E9B-4DC5-4A09-A573-13E646A8D50F}" destId="{185FFC66-6E58-4A33-A972-64119E81DCC6}" srcOrd="0" destOrd="0" presId="urn:microsoft.com/office/officeart/2005/8/layout/orgChart1"/>
    <dgm:cxn modelId="{E9554FEB-008A-4DFC-9D40-176E29FF0C5E}" type="presOf" srcId="{31FEDDFA-C434-4A2C-8B9E-26EA63D57799}" destId="{52184891-4A3E-4B9F-A120-6640636D6A69}" srcOrd="0" destOrd="0" presId="urn:microsoft.com/office/officeart/2005/8/layout/orgChart1"/>
    <dgm:cxn modelId="{976C3BED-C4C9-47DE-A9E3-13B1BC770170}" type="presOf" srcId="{0BC42F66-6DCB-4BD5-8941-B6D036EC510B}" destId="{7437B3FF-962C-4992-BE4F-D03CACBDB189}" srcOrd="0" destOrd="0" presId="urn:microsoft.com/office/officeart/2005/8/layout/orgChart1"/>
    <dgm:cxn modelId="{1244FBEE-4600-4EA1-8A27-B553AEF7CDEA}" type="presOf" srcId="{3A582F26-34F2-4004-A699-C9761D692514}" destId="{0C0D1E30-B30F-49AC-B9DA-6ED519763738}" srcOrd="0" destOrd="0" presId="urn:microsoft.com/office/officeart/2005/8/layout/orgChart1"/>
    <dgm:cxn modelId="{EE5FC5F5-AED1-4DCA-8597-1A4F91F08A01}" type="presOf" srcId="{43430DF2-04F4-4265-B309-6F9EA55492FA}" destId="{A6BAA0C2-9B14-49B8-ABAB-F05727728FC1}" srcOrd="0" destOrd="0" presId="urn:microsoft.com/office/officeart/2005/8/layout/orgChart1"/>
    <dgm:cxn modelId="{85B5EBF8-8658-44EB-8BED-8210202FB448}" type="presOf" srcId="{7D0D5D2C-0A5E-4680-9623-95B37590935C}" destId="{C20DAF85-55DB-4BA3-8380-8E8C577E2C4F}" srcOrd="1" destOrd="0" presId="urn:microsoft.com/office/officeart/2005/8/layout/orgChart1"/>
    <dgm:cxn modelId="{272E2225-3655-4C32-8022-7252A2C4DA58}" type="presParOf" srcId="{E45A9530-827F-48C7-8E96-8AC7063D7D0C}" destId="{D75D2699-6003-462F-9B0A-6851BA8A1EF7}" srcOrd="0" destOrd="0" presId="urn:microsoft.com/office/officeart/2005/8/layout/orgChart1"/>
    <dgm:cxn modelId="{3C1982E4-E660-4189-A0E1-03A2EDBE7358}" type="presParOf" srcId="{D75D2699-6003-462F-9B0A-6851BA8A1EF7}" destId="{0E6A1587-A60E-4C73-A4A9-7C134EAB994C}" srcOrd="0" destOrd="0" presId="urn:microsoft.com/office/officeart/2005/8/layout/orgChart1"/>
    <dgm:cxn modelId="{F3BDD25C-4FB8-4A17-A93A-E34E6473EFC0}" type="presParOf" srcId="{0E6A1587-A60E-4C73-A4A9-7C134EAB994C}" destId="{E0CF0E1C-4CF1-41FD-A1C1-84A63825C820}" srcOrd="0" destOrd="0" presId="urn:microsoft.com/office/officeart/2005/8/layout/orgChart1"/>
    <dgm:cxn modelId="{D27C8C40-F7F9-42AF-8615-CBE3F8A648AE}" type="presParOf" srcId="{0E6A1587-A60E-4C73-A4A9-7C134EAB994C}" destId="{2F55D05F-A06D-4786-912D-C83B87F88526}" srcOrd="1" destOrd="0" presId="urn:microsoft.com/office/officeart/2005/8/layout/orgChart1"/>
    <dgm:cxn modelId="{BCCF26AA-C977-46DC-8493-B273B9B5AC33}" type="presParOf" srcId="{D75D2699-6003-462F-9B0A-6851BA8A1EF7}" destId="{C063637C-59B2-4AEF-AFED-18321186D979}" srcOrd="1" destOrd="0" presId="urn:microsoft.com/office/officeart/2005/8/layout/orgChart1"/>
    <dgm:cxn modelId="{2E95EB97-29B8-481C-8EC7-BF688E166C58}" type="presParOf" srcId="{C063637C-59B2-4AEF-AFED-18321186D979}" destId="{B522FDCD-65AF-4348-9397-856566287518}" srcOrd="0" destOrd="0" presId="urn:microsoft.com/office/officeart/2005/8/layout/orgChart1"/>
    <dgm:cxn modelId="{4C176F41-261D-47E0-A896-660B7F567A49}" type="presParOf" srcId="{C063637C-59B2-4AEF-AFED-18321186D979}" destId="{CBE47580-B917-4137-9361-AAAFC921039A}" srcOrd="1" destOrd="0" presId="urn:microsoft.com/office/officeart/2005/8/layout/orgChart1"/>
    <dgm:cxn modelId="{F953428A-012C-4A22-AC64-4C93C8DE7AAA}" type="presParOf" srcId="{CBE47580-B917-4137-9361-AAAFC921039A}" destId="{125E4F8C-7A6C-4FC3-BD80-C23C3CAB6526}" srcOrd="0" destOrd="0" presId="urn:microsoft.com/office/officeart/2005/8/layout/orgChart1"/>
    <dgm:cxn modelId="{D10654BA-0179-472F-B1E5-2406D7CB4D8B}" type="presParOf" srcId="{125E4F8C-7A6C-4FC3-BD80-C23C3CAB6526}" destId="{7755E394-0745-40B8-983B-D6DA74A8F5F3}" srcOrd="0" destOrd="0" presId="urn:microsoft.com/office/officeart/2005/8/layout/orgChart1"/>
    <dgm:cxn modelId="{422F7A88-99AE-4E55-84C0-0D0EF9007C60}" type="presParOf" srcId="{125E4F8C-7A6C-4FC3-BD80-C23C3CAB6526}" destId="{69A6DDE7-E8AC-4D61-86B1-8CF366728AE0}" srcOrd="1" destOrd="0" presId="urn:microsoft.com/office/officeart/2005/8/layout/orgChart1"/>
    <dgm:cxn modelId="{4DCF6620-001A-4A3E-AC6E-69A8EFECE846}" type="presParOf" srcId="{CBE47580-B917-4137-9361-AAAFC921039A}" destId="{1962EF8C-F8ED-4CA5-8B35-60575D715F7C}" srcOrd="1" destOrd="0" presId="urn:microsoft.com/office/officeart/2005/8/layout/orgChart1"/>
    <dgm:cxn modelId="{E84CA291-DCAE-47C2-A174-086DBD671373}" type="presParOf" srcId="{1962EF8C-F8ED-4CA5-8B35-60575D715F7C}" destId="{7EC2532B-9B54-4A56-881B-01259454E5C5}" srcOrd="0" destOrd="0" presId="urn:microsoft.com/office/officeart/2005/8/layout/orgChart1"/>
    <dgm:cxn modelId="{8E75E16A-9A52-4969-A12E-283DF5DE9D41}" type="presParOf" srcId="{1962EF8C-F8ED-4CA5-8B35-60575D715F7C}" destId="{28CB3B28-3A3C-46F5-BBE0-162EAC2522E8}" srcOrd="1" destOrd="0" presId="urn:microsoft.com/office/officeart/2005/8/layout/orgChart1"/>
    <dgm:cxn modelId="{EA41A496-D037-43C9-9335-BBBBC819B662}" type="presParOf" srcId="{28CB3B28-3A3C-46F5-BBE0-162EAC2522E8}" destId="{735A9FA1-F62F-4776-B4B1-7742B2834066}" srcOrd="0" destOrd="0" presId="urn:microsoft.com/office/officeart/2005/8/layout/orgChart1"/>
    <dgm:cxn modelId="{6DB1C9D5-643C-48F7-86CA-BF02818DDEA3}" type="presParOf" srcId="{735A9FA1-F62F-4776-B4B1-7742B2834066}" destId="{B5F22DF2-351E-48C3-8CB6-E6FF61F67FFF}" srcOrd="0" destOrd="0" presId="urn:microsoft.com/office/officeart/2005/8/layout/orgChart1"/>
    <dgm:cxn modelId="{92BBA4E4-D75B-48A2-A28C-8303E64AA400}" type="presParOf" srcId="{735A9FA1-F62F-4776-B4B1-7742B2834066}" destId="{027DB37E-E086-4B49-BA21-49B978DE4EC1}" srcOrd="1" destOrd="0" presId="urn:microsoft.com/office/officeart/2005/8/layout/orgChart1"/>
    <dgm:cxn modelId="{7C579C56-1A8F-4560-AEC1-0A29E49C1B22}" type="presParOf" srcId="{28CB3B28-3A3C-46F5-BBE0-162EAC2522E8}" destId="{B3DAE552-CCC6-43E8-9FBD-3FF8A16C875F}" srcOrd="1" destOrd="0" presId="urn:microsoft.com/office/officeart/2005/8/layout/orgChart1"/>
    <dgm:cxn modelId="{C1BEDAD4-A40A-43ED-8F8E-B237172F4B62}" type="presParOf" srcId="{28CB3B28-3A3C-46F5-BBE0-162EAC2522E8}" destId="{4C55A9E1-774E-43C7-B4C5-41A2CB729D18}" srcOrd="2" destOrd="0" presId="urn:microsoft.com/office/officeart/2005/8/layout/orgChart1"/>
    <dgm:cxn modelId="{1522A04A-B490-418A-9DE1-899CA11A5085}" type="presParOf" srcId="{CBE47580-B917-4137-9361-AAAFC921039A}" destId="{9C67BB5C-EDA9-4204-9137-E4C8C32519D0}" srcOrd="2" destOrd="0" presId="urn:microsoft.com/office/officeart/2005/8/layout/orgChart1"/>
    <dgm:cxn modelId="{299F2B76-3127-4F42-9BC2-7144882004A6}" type="presParOf" srcId="{C063637C-59B2-4AEF-AFED-18321186D979}" destId="{7437B3FF-962C-4992-BE4F-D03CACBDB189}" srcOrd="2" destOrd="0" presId="urn:microsoft.com/office/officeart/2005/8/layout/orgChart1"/>
    <dgm:cxn modelId="{14950FF8-5FC5-4E08-B747-7FA103E7CE82}" type="presParOf" srcId="{C063637C-59B2-4AEF-AFED-18321186D979}" destId="{1AE205E6-CD38-4794-B75D-4EE5891F64DE}" srcOrd="3" destOrd="0" presId="urn:microsoft.com/office/officeart/2005/8/layout/orgChart1"/>
    <dgm:cxn modelId="{170CCF90-964E-4B82-BAAE-606FF86AF879}" type="presParOf" srcId="{1AE205E6-CD38-4794-B75D-4EE5891F64DE}" destId="{B522110D-3973-4341-A09C-B11544215ECF}" srcOrd="0" destOrd="0" presId="urn:microsoft.com/office/officeart/2005/8/layout/orgChart1"/>
    <dgm:cxn modelId="{DAD541C9-FEB8-4421-98D9-B54B34DDBF29}" type="presParOf" srcId="{B522110D-3973-4341-A09C-B11544215ECF}" destId="{0E7D8C88-FAE5-4DD4-8243-C05C559F6CB1}" srcOrd="0" destOrd="0" presId="urn:microsoft.com/office/officeart/2005/8/layout/orgChart1"/>
    <dgm:cxn modelId="{22D5B3C9-2BB6-4A54-A292-BED24BCD3939}" type="presParOf" srcId="{B522110D-3973-4341-A09C-B11544215ECF}" destId="{D59E9357-A4CB-4624-95D8-33F092E688ED}" srcOrd="1" destOrd="0" presId="urn:microsoft.com/office/officeart/2005/8/layout/orgChart1"/>
    <dgm:cxn modelId="{A5EEBB8D-1BCD-43B7-98D0-E72B2619CE79}" type="presParOf" srcId="{1AE205E6-CD38-4794-B75D-4EE5891F64DE}" destId="{6A0E8A7F-0BF1-454E-AFD7-247FA462A7A6}" srcOrd="1" destOrd="0" presId="urn:microsoft.com/office/officeart/2005/8/layout/orgChart1"/>
    <dgm:cxn modelId="{F50AC4FF-0C0F-4BB7-BC91-371FCD00667F}" type="presParOf" srcId="{6A0E8A7F-0BF1-454E-AFD7-247FA462A7A6}" destId="{C2BDD767-744D-4B09-B8DF-5810FC2D29F6}" srcOrd="0" destOrd="0" presId="urn:microsoft.com/office/officeart/2005/8/layout/orgChart1"/>
    <dgm:cxn modelId="{26681A28-F91B-4D8F-BB1A-9A3921B49F0C}" type="presParOf" srcId="{6A0E8A7F-0BF1-454E-AFD7-247FA462A7A6}" destId="{9B5AFA82-16A3-46C2-9799-7BBFEACC59A3}" srcOrd="1" destOrd="0" presId="urn:microsoft.com/office/officeart/2005/8/layout/orgChart1"/>
    <dgm:cxn modelId="{0EA7D049-0A46-45FB-AF6A-49B9CE17264C}" type="presParOf" srcId="{9B5AFA82-16A3-46C2-9799-7BBFEACC59A3}" destId="{C63CADB2-7503-41FD-806B-79C1FECE81B5}" srcOrd="0" destOrd="0" presId="urn:microsoft.com/office/officeart/2005/8/layout/orgChart1"/>
    <dgm:cxn modelId="{1F7FB640-0C98-4CD2-9D5A-53CEF54EB22F}" type="presParOf" srcId="{C63CADB2-7503-41FD-806B-79C1FECE81B5}" destId="{52184891-4A3E-4B9F-A120-6640636D6A69}" srcOrd="0" destOrd="0" presId="urn:microsoft.com/office/officeart/2005/8/layout/orgChart1"/>
    <dgm:cxn modelId="{0AD60EDE-0066-45A8-A6BB-0406502142B7}" type="presParOf" srcId="{C63CADB2-7503-41FD-806B-79C1FECE81B5}" destId="{060DC619-D6F4-4DD4-8F54-7BBAEBC5E405}" srcOrd="1" destOrd="0" presId="urn:microsoft.com/office/officeart/2005/8/layout/orgChart1"/>
    <dgm:cxn modelId="{D50A9CB9-8877-4139-94F0-8AF9CE6D8468}" type="presParOf" srcId="{9B5AFA82-16A3-46C2-9799-7BBFEACC59A3}" destId="{921F36FB-1603-4A64-B8E7-022D31D2577A}" srcOrd="1" destOrd="0" presId="urn:microsoft.com/office/officeart/2005/8/layout/orgChart1"/>
    <dgm:cxn modelId="{2AF39A5B-2C0E-41B1-996A-61DDFC6BA38A}" type="presParOf" srcId="{9B5AFA82-16A3-46C2-9799-7BBFEACC59A3}" destId="{C95F4557-C2BA-4A2F-A6E1-D7EC1447B0E1}" srcOrd="2" destOrd="0" presId="urn:microsoft.com/office/officeart/2005/8/layout/orgChart1"/>
    <dgm:cxn modelId="{CE0D2532-BFFC-4A11-8E0E-6AD749A5C05D}" type="presParOf" srcId="{1AE205E6-CD38-4794-B75D-4EE5891F64DE}" destId="{46171C06-D286-449D-838D-380070D56352}" srcOrd="2" destOrd="0" presId="urn:microsoft.com/office/officeart/2005/8/layout/orgChart1"/>
    <dgm:cxn modelId="{256DC2B3-9093-4635-B32D-67DD4208B57E}" type="presParOf" srcId="{C063637C-59B2-4AEF-AFED-18321186D979}" destId="{A6BAA0C2-9B14-49B8-ABAB-F05727728FC1}" srcOrd="4" destOrd="0" presId="urn:microsoft.com/office/officeart/2005/8/layout/orgChart1"/>
    <dgm:cxn modelId="{E73D2D4D-F1BD-447F-BBF9-568742C44A37}" type="presParOf" srcId="{C063637C-59B2-4AEF-AFED-18321186D979}" destId="{FC363D59-1713-4276-91EB-8FDD723D15E9}" srcOrd="5" destOrd="0" presId="urn:microsoft.com/office/officeart/2005/8/layout/orgChart1"/>
    <dgm:cxn modelId="{CEDBF747-FEAA-4287-8077-4F15CFACEFA0}" type="presParOf" srcId="{FC363D59-1713-4276-91EB-8FDD723D15E9}" destId="{A38C8C6D-F4CA-4263-8AA7-08921F7E9CD1}" srcOrd="0" destOrd="0" presId="urn:microsoft.com/office/officeart/2005/8/layout/orgChart1"/>
    <dgm:cxn modelId="{D104DCF3-2E88-49B2-9713-C91381EC1335}" type="presParOf" srcId="{A38C8C6D-F4CA-4263-8AA7-08921F7E9CD1}" destId="{700A6E55-418B-4022-9708-A908CBFE0BC0}" srcOrd="0" destOrd="0" presId="urn:microsoft.com/office/officeart/2005/8/layout/orgChart1"/>
    <dgm:cxn modelId="{29764A8C-FD7F-409E-A9BE-C97FAA43A870}" type="presParOf" srcId="{A38C8C6D-F4CA-4263-8AA7-08921F7E9CD1}" destId="{3BFE9341-DE99-4489-97B2-444AD25CAAD8}" srcOrd="1" destOrd="0" presId="urn:microsoft.com/office/officeart/2005/8/layout/orgChart1"/>
    <dgm:cxn modelId="{7A281AA9-AD54-4167-94A4-B66A6BF70500}" type="presParOf" srcId="{FC363D59-1713-4276-91EB-8FDD723D15E9}" destId="{7EB96A91-CD0C-442C-8FF5-4A6795A06A94}" srcOrd="1" destOrd="0" presId="urn:microsoft.com/office/officeart/2005/8/layout/orgChart1"/>
    <dgm:cxn modelId="{5EF4D2DF-41D3-4A1C-8E3E-58756AB454B9}" type="presParOf" srcId="{7EB96A91-CD0C-442C-8FF5-4A6795A06A94}" destId="{15C99ABF-4E4C-4C68-A4DC-792AC2C2A8CA}" srcOrd="0" destOrd="0" presId="urn:microsoft.com/office/officeart/2005/8/layout/orgChart1"/>
    <dgm:cxn modelId="{15D93288-AAE3-4A69-B36C-53B62FFBDC4B}" type="presParOf" srcId="{7EB96A91-CD0C-442C-8FF5-4A6795A06A94}" destId="{4348B6DC-C131-40D9-9D60-B372C1E38F62}" srcOrd="1" destOrd="0" presId="urn:microsoft.com/office/officeart/2005/8/layout/orgChart1"/>
    <dgm:cxn modelId="{F196BD26-D57B-4DAF-A2EF-535D37C2DF69}" type="presParOf" srcId="{4348B6DC-C131-40D9-9D60-B372C1E38F62}" destId="{5DF02DD5-12DF-46E5-93EA-1244CFAB42A9}" srcOrd="0" destOrd="0" presId="urn:microsoft.com/office/officeart/2005/8/layout/orgChart1"/>
    <dgm:cxn modelId="{36A999F9-CA88-40F7-936E-310CB73CF2C2}" type="presParOf" srcId="{5DF02DD5-12DF-46E5-93EA-1244CFAB42A9}" destId="{2DB23D69-B781-428A-B4A6-14AD985BB8B9}" srcOrd="0" destOrd="0" presId="urn:microsoft.com/office/officeart/2005/8/layout/orgChart1"/>
    <dgm:cxn modelId="{1D09D7B6-F6B6-4FDD-BE60-61F3F57BF4A4}" type="presParOf" srcId="{5DF02DD5-12DF-46E5-93EA-1244CFAB42A9}" destId="{C20DAF85-55DB-4BA3-8380-8E8C577E2C4F}" srcOrd="1" destOrd="0" presId="urn:microsoft.com/office/officeart/2005/8/layout/orgChart1"/>
    <dgm:cxn modelId="{B9538BAF-A55B-48F4-986C-B8948331C077}" type="presParOf" srcId="{4348B6DC-C131-40D9-9D60-B372C1E38F62}" destId="{4CCB965C-2254-448B-A7DC-482DAA368F38}" srcOrd="1" destOrd="0" presId="urn:microsoft.com/office/officeart/2005/8/layout/orgChart1"/>
    <dgm:cxn modelId="{171DA8FF-135A-4424-B758-EB739EFC730B}" type="presParOf" srcId="{4348B6DC-C131-40D9-9D60-B372C1E38F62}" destId="{86DCDADF-763E-4DCF-8272-9068ED83CE18}" srcOrd="2" destOrd="0" presId="urn:microsoft.com/office/officeart/2005/8/layout/orgChart1"/>
    <dgm:cxn modelId="{71BA7DFE-F3B3-4D00-885A-709807A9DAD0}" type="presParOf" srcId="{FC363D59-1713-4276-91EB-8FDD723D15E9}" destId="{9C6409E4-1DAD-411C-9198-D0B373458F80}" srcOrd="2" destOrd="0" presId="urn:microsoft.com/office/officeart/2005/8/layout/orgChart1"/>
    <dgm:cxn modelId="{ED54ECE0-2947-459E-9B2E-63ED57EBFD9F}" type="presParOf" srcId="{C063637C-59B2-4AEF-AFED-18321186D979}" destId="{BFB26EC0-A883-4A35-901C-83B57CEFAD1A}" srcOrd="6" destOrd="0" presId="urn:microsoft.com/office/officeart/2005/8/layout/orgChart1"/>
    <dgm:cxn modelId="{1BACF70B-2685-44E5-8209-C3A04C36623E}" type="presParOf" srcId="{C063637C-59B2-4AEF-AFED-18321186D979}" destId="{5D3BDB4E-1984-42E4-BC22-7D4BC48EE120}" srcOrd="7" destOrd="0" presId="urn:microsoft.com/office/officeart/2005/8/layout/orgChart1"/>
    <dgm:cxn modelId="{16BC9F72-0EC5-4885-8678-EF64DB6E2EFF}" type="presParOf" srcId="{5D3BDB4E-1984-42E4-BC22-7D4BC48EE120}" destId="{DD480F27-2923-48A7-93CB-082449E375B8}" srcOrd="0" destOrd="0" presId="urn:microsoft.com/office/officeart/2005/8/layout/orgChart1"/>
    <dgm:cxn modelId="{FA08A13D-F0F6-4F49-AF1D-2797102EAB43}" type="presParOf" srcId="{DD480F27-2923-48A7-93CB-082449E375B8}" destId="{185FFC66-6E58-4A33-A972-64119E81DCC6}" srcOrd="0" destOrd="0" presId="urn:microsoft.com/office/officeart/2005/8/layout/orgChart1"/>
    <dgm:cxn modelId="{7219DCBC-DBC5-4AF7-AA8D-037F5682444A}" type="presParOf" srcId="{DD480F27-2923-48A7-93CB-082449E375B8}" destId="{2DA34E34-FAB3-48C4-87C1-BF8851737603}" srcOrd="1" destOrd="0" presId="urn:microsoft.com/office/officeart/2005/8/layout/orgChart1"/>
    <dgm:cxn modelId="{4CB35FF3-DB43-44BB-9E1D-A496BAC8480E}" type="presParOf" srcId="{5D3BDB4E-1984-42E4-BC22-7D4BC48EE120}" destId="{72A6C9DD-DC8F-4F63-B12E-85539805B750}" srcOrd="1" destOrd="0" presId="urn:microsoft.com/office/officeart/2005/8/layout/orgChart1"/>
    <dgm:cxn modelId="{16EE8559-67CD-458C-B433-A157BB757303}" type="presParOf" srcId="{72A6C9DD-DC8F-4F63-B12E-85539805B750}" destId="{F943FBC2-9C24-44A3-8F01-4ADEB586211F}" srcOrd="0" destOrd="0" presId="urn:microsoft.com/office/officeart/2005/8/layout/orgChart1"/>
    <dgm:cxn modelId="{D6DCB967-B0B9-42B3-B6D9-69772B4D29DA}" type="presParOf" srcId="{72A6C9DD-DC8F-4F63-B12E-85539805B750}" destId="{B1E9B009-E03A-4B8F-B0F6-FFA0BDE4FE5C}" srcOrd="1" destOrd="0" presId="urn:microsoft.com/office/officeart/2005/8/layout/orgChart1"/>
    <dgm:cxn modelId="{9A647092-C021-4EFB-8FC1-6F6105528D82}" type="presParOf" srcId="{B1E9B009-E03A-4B8F-B0F6-FFA0BDE4FE5C}" destId="{E00DD8F6-C9EA-4819-BEC0-19C628618422}" srcOrd="0" destOrd="0" presId="urn:microsoft.com/office/officeart/2005/8/layout/orgChart1"/>
    <dgm:cxn modelId="{BF5403C3-B78D-4BA0-9180-8879B7F0F961}" type="presParOf" srcId="{E00DD8F6-C9EA-4819-BEC0-19C628618422}" destId="{0C0D1E30-B30F-49AC-B9DA-6ED519763738}" srcOrd="0" destOrd="0" presId="urn:microsoft.com/office/officeart/2005/8/layout/orgChart1"/>
    <dgm:cxn modelId="{67034D83-A52C-4924-83DB-01BB59417BB2}" type="presParOf" srcId="{E00DD8F6-C9EA-4819-BEC0-19C628618422}" destId="{46882A2E-E23E-4425-96E2-F8525422984F}" srcOrd="1" destOrd="0" presId="urn:microsoft.com/office/officeart/2005/8/layout/orgChart1"/>
    <dgm:cxn modelId="{FB8C9D2E-E40D-42BA-9111-CDCB6DEA56AD}" type="presParOf" srcId="{B1E9B009-E03A-4B8F-B0F6-FFA0BDE4FE5C}" destId="{BCB8DEB5-8DDC-4806-9475-5BB912FCDC37}" srcOrd="1" destOrd="0" presId="urn:microsoft.com/office/officeart/2005/8/layout/orgChart1"/>
    <dgm:cxn modelId="{851E9E9E-4FE6-4AB0-B98B-C4F1FDE5754A}" type="presParOf" srcId="{B1E9B009-E03A-4B8F-B0F6-FFA0BDE4FE5C}" destId="{C8F449AC-82EF-436E-943D-50F923219404}" srcOrd="2" destOrd="0" presId="urn:microsoft.com/office/officeart/2005/8/layout/orgChart1"/>
    <dgm:cxn modelId="{24A6F792-4D63-42EC-93C6-00CB26041277}" type="presParOf" srcId="{5D3BDB4E-1984-42E4-BC22-7D4BC48EE120}" destId="{17E0D2E5-3B75-4300-8809-1FE1F47B0523}" srcOrd="2" destOrd="0" presId="urn:microsoft.com/office/officeart/2005/8/layout/orgChart1"/>
    <dgm:cxn modelId="{C7CA3FCD-C887-44E0-A39A-34D57D90CFB2}" type="presParOf" srcId="{D75D2699-6003-462F-9B0A-6851BA8A1EF7}" destId="{EFAB83A9-EE29-40F9-ACCB-12DD1F55F81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A00379-A868-42C4-9736-B1B3AB89407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it-IT"/>
        </a:p>
      </dgm:t>
    </dgm:pt>
    <dgm:pt modelId="{E79AD8D8-92EE-4FB0-A0F2-A551052EFFAE}">
      <dgm:prSet phldrT="[Testo]" custT="1"/>
      <dgm:spPr>
        <a:solidFill>
          <a:srgbClr val="FFCC66"/>
        </a:solidFill>
        <a:ln>
          <a:solidFill>
            <a:srgbClr val="663300"/>
          </a:solidFill>
        </a:ln>
      </dgm:spPr>
      <dgm:t>
        <a:bodyPr/>
        <a:lstStyle/>
        <a:p>
          <a:r>
            <a:rPr lang="it-IT" sz="1400" b="1" dirty="0">
              <a:solidFill>
                <a:srgbClr val="663300"/>
              </a:solidFill>
              <a:latin typeface="Maiandra GD" pitchFamily="34" charset="0"/>
            </a:rPr>
            <a:t>G.L. 608 – Impianti geotermici a bassa temperatura con pompa di calore</a:t>
          </a:r>
        </a:p>
      </dgm:t>
    </dgm:pt>
    <dgm:pt modelId="{394F80D6-34DE-4FF1-9308-EDDE849BDD5E}" type="parTrans" cxnId="{AD6FBD48-3F63-4170-B8D2-D2132BF115E6}">
      <dgm:prSet/>
      <dgm:spPr/>
      <dgm:t>
        <a:bodyPr/>
        <a:lstStyle/>
        <a:p>
          <a:endParaRPr lang="it-IT"/>
        </a:p>
      </dgm:t>
    </dgm:pt>
    <dgm:pt modelId="{57AA5695-F977-47C0-9E4D-775952BE9B3A}" type="sibTrans" cxnId="{AD6FBD48-3F63-4170-B8D2-D2132BF115E6}">
      <dgm:prSet/>
      <dgm:spPr/>
      <dgm:t>
        <a:bodyPr/>
        <a:lstStyle/>
        <a:p>
          <a:endParaRPr lang="it-IT"/>
        </a:p>
      </dgm:t>
    </dgm:pt>
    <dgm:pt modelId="{30C4B2A5-5483-4048-9DE6-6376CAA49DA4}">
      <dgm:prSet phldrT="[Testo]" custT="1"/>
      <dgm:spPr>
        <a:solidFill>
          <a:srgbClr val="FFCC66"/>
        </a:solidFill>
        <a:ln>
          <a:solidFill>
            <a:srgbClr val="663300"/>
          </a:solidFill>
        </a:ln>
      </dgm:spPr>
      <dgm:t>
        <a:bodyPr/>
        <a:lstStyle/>
        <a:p>
          <a:r>
            <a:rPr lang="it-IT" sz="1400" b="1" dirty="0">
              <a:solidFill>
                <a:srgbClr val="663300"/>
              </a:solidFill>
              <a:latin typeface="Maiandra GD" pitchFamily="34" charset="0"/>
            </a:rPr>
            <a:t>UNI 11466:2012 Requisiti per il dimensionamento e la progettazione</a:t>
          </a:r>
        </a:p>
      </dgm:t>
    </dgm:pt>
    <dgm:pt modelId="{44EE6149-3745-4352-B37D-C6405F88D703}" type="parTrans" cxnId="{F488B45C-21B4-4B57-998E-DDA017412B56}">
      <dgm:prSet/>
      <dgm:spPr>
        <a:ln>
          <a:solidFill>
            <a:srgbClr val="663300"/>
          </a:solidFill>
        </a:ln>
      </dgm:spPr>
      <dgm:t>
        <a:bodyPr/>
        <a:lstStyle/>
        <a:p>
          <a:endParaRPr lang="it-IT"/>
        </a:p>
      </dgm:t>
    </dgm:pt>
    <dgm:pt modelId="{6C198CAF-6E24-486E-8BA2-FE228E013F23}" type="sibTrans" cxnId="{F488B45C-21B4-4B57-998E-DDA017412B56}">
      <dgm:prSet/>
      <dgm:spPr/>
      <dgm:t>
        <a:bodyPr/>
        <a:lstStyle/>
        <a:p>
          <a:endParaRPr lang="it-IT"/>
        </a:p>
      </dgm:t>
    </dgm:pt>
    <dgm:pt modelId="{D6366B78-0D5B-4428-801E-228667D8025D}">
      <dgm:prSet phldrT="[Testo]" custT="1"/>
      <dgm:spPr>
        <a:solidFill>
          <a:srgbClr val="FFCC66"/>
        </a:solidFill>
        <a:ln>
          <a:solidFill>
            <a:srgbClr val="663300"/>
          </a:solidFill>
        </a:ln>
      </dgm:spPr>
      <dgm:t>
        <a:bodyPr/>
        <a:lstStyle/>
        <a:p>
          <a:r>
            <a:rPr lang="it-IT" sz="1400" b="1" dirty="0">
              <a:solidFill>
                <a:srgbClr val="663300"/>
              </a:solidFill>
              <a:latin typeface="Maiandra GD" pitchFamily="34" charset="0"/>
            </a:rPr>
            <a:t>UNI 11468:2012 – Aspetti ambientali</a:t>
          </a:r>
        </a:p>
      </dgm:t>
    </dgm:pt>
    <dgm:pt modelId="{43430DF2-04F4-4265-B309-6F9EA55492FA}" type="parTrans" cxnId="{B48D9B08-7CE5-4C3D-818B-8307612B16DD}">
      <dgm:prSet/>
      <dgm:spPr>
        <a:ln>
          <a:solidFill>
            <a:srgbClr val="663300"/>
          </a:solidFill>
        </a:ln>
      </dgm:spPr>
      <dgm:t>
        <a:bodyPr/>
        <a:lstStyle/>
        <a:p>
          <a:endParaRPr lang="it-IT"/>
        </a:p>
      </dgm:t>
    </dgm:pt>
    <dgm:pt modelId="{88EBF434-0934-4833-B705-A6A460BCB13B}" type="sibTrans" cxnId="{B48D9B08-7CE5-4C3D-818B-8307612B16DD}">
      <dgm:prSet/>
      <dgm:spPr/>
      <dgm:t>
        <a:bodyPr/>
        <a:lstStyle/>
        <a:p>
          <a:endParaRPr lang="it-IT"/>
        </a:p>
      </dgm:t>
    </dgm:pt>
    <dgm:pt modelId="{CD6E5AA9-F296-4BA9-B8BA-BDB5D5D94A22}">
      <dgm:prSet phldrT="[Testo]" custT="1"/>
      <dgm:spPr>
        <a:solidFill>
          <a:srgbClr val="FFCC66"/>
        </a:solidFill>
        <a:ln>
          <a:solidFill>
            <a:srgbClr val="663300"/>
          </a:solidFill>
        </a:ln>
      </dgm:spPr>
      <dgm:t>
        <a:bodyPr/>
        <a:lstStyle/>
        <a:p>
          <a:r>
            <a:rPr lang="it-IT" sz="1400" b="1" dirty="0">
              <a:solidFill>
                <a:srgbClr val="663300"/>
              </a:solidFill>
              <a:latin typeface="Maiandra GD" pitchFamily="34" charset="0"/>
            </a:rPr>
            <a:t>UNI 11467:2012 – Requisiti per l’installazione</a:t>
          </a:r>
        </a:p>
      </dgm:t>
    </dgm:pt>
    <dgm:pt modelId="{0BC42F66-6DCB-4BD5-8941-B6D036EC510B}" type="parTrans" cxnId="{00E6E775-A2B0-417D-ACA3-AD7A942BFA60}">
      <dgm:prSet/>
      <dgm:spPr>
        <a:ln>
          <a:solidFill>
            <a:srgbClr val="663300"/>
          </a:solidFill>
        </a:ln>
      </dgm:spPr>
      <dgm:t>
        <a:bodyPr/>
        <a:lstStyle/>
        <a:p>
          <a:endParaRPr lang="it-IT"/>
        </a:p>
      </dgm:t>
    </dgm:pt>
    <dgm:pt modelId="{665EDA87-4ADE-4AB3-869D-54D653058532}" type="sibTrans" cxnId="{00E6E775-A2B0-417D-ACA3-AD7A942BFA60}">
      <dgm:prSet/>
      <dgm:spPr/>
      <dgm:t>
        <a:bodyPr/>
        <a:lstStyle/>
        <a:p>
          <a:endParaRPr lang="it-IT"/>
        </a:p>
      </dgm:t>
    </dgm:pt>
    <dgm:pt modelId="{8BB8660D-9D56-48D8-A3CA-9EECD25BF5C1}">
      <dgm:prSet phldrT="[Testo]"/>
      <dgm:spPr>
        <a:solidFill>
          <a:srgbClr val="FFCC66"/>
        </a:solidFill>
        <a:ln>
          <a:solidFill>
            <a:srgbClr val="663300"/>
          </a:solidFill>
        </a:ln>
      </dgm:spPr>
      <dgm:t>
        <a:bodyPr/>
        <a:lstStyle/>
        <a:p>
          <a:r>
            <a:rPr lang="it-IT" b="0" dirty="0">
              <a:solidFill>
                <a:srgbClr val="663300"/>
              </a:solidFill>
              <a:latin typeface="Maiandra GD" pitchFamily="34" charset="0"/>
            </a:rPr>
            <a:t>Definisce i criteri e le metodologie di calcolo per il dimensionamento degli scambiatori geotermici e tratta gli aspetti progettuali</a:t>
          </a:r>
        </a:p>
      </dgm:t>
    </dgm:pt>
    <dgm:pt modelId="{563195E3-356C-461E-8073-52C2467BA6CE}" type="parTrans" cxnId="{0E3FD664-34A8-441C-A827-CA3D3C8D640D}">
      <dgm:prSet/>
      <dgm:spPr>
        <a:ln>
          <a:solidFill>
            <a:srgbClr val="663300"/>
          </a:solidFill>
        </a:ln>
      </dgm:spPr>
      <dgm:t>
        <a:bodyPr/>
        <a:lstStyle/>
        <a:p>
          <a:endParaRPr lang="it-IT"/>
        </a:p>
      </dgm:t>
    </dgm:pt>
    <dgm:pt modelId="{697E1E8D-025C-4656-99B4-0C70E1B77E12}" type="sibTrans" cxnId="{0E3FD664-34A8-441C-A827-CA3D3C8D640D}">
      <dgm:prSet/>
      <dgm:spPr/>
      <dgm:t>
        <a:bodyPr/>
        <a:lstStyle/>
        <a:p>
          <a:endParaRPr lang="it-IT"/>
        </a:p>
      </dgm:t>
    </dgm:pt>
    <dgm:pt modelId="{31FEDDFA-C434-4A2C-8B9E-26EA63D57799}">
      <dgm:prSet phldrT="[Testo]"/>
      <dgm:spPr>
        <a:solidFill>
          <a:srgbClr val="FFCC66"/>
        </a:solidFill>
        <a:ln>
          <a:solidFill>
            <a:srgbClr val="663300"/>
          </a:solidFill>
        </a:ln>
      </dgm:spPr>
      <dgm:t>
        <a:bodyPr/>
        <a:lstStyle/>
        <a:p>
          <a:r>
            <a:rPr lang="it-IT" b="0" dirty="0">
              <a:solidFill>
                <a:srgbClr val="663300"/>
              </a:solidFill>
              <a:latin typeface="Maiandra GD" pitchFamily="34" charset="0"/>
            </a:rPr>
            <a:t>Definisce le tecnologie di perforazione, le procedure di installazione delle sonde e dei pozzi geotermici, le verifiche  di collaudo, le certificazioni di cantiere</a:t>
          </a:r>
        </a:p>
      </dgm:t>
    </dgm:pt>
    <dgm:pt modelId="{06E965A5-47AD-4A75-921E-951C930328C7}" type="parTrans" cxnId="{97D7E779-CB94-4948-9C0E-33C751EEB67C}">
      <dgm:prSet/>
      <dgm:spPr>
        <a:ln>
          <a:solidFill>
            <a:srgbClr val="663300"/>
          </a:solidFill>
        </a:ln>
      </dgm:spPr>
      <dgm:t>
        <a:bodyPr/>
        <a:lstStyle/>
        <a:p>
          <a:endParaRPr lang="it-IT"/>
        </a:p>
      </dgm:t>
    </dgm:pt>
    <dgm:pt modelId="{02F7AD38-0090-4962-8BAB-770E30AAE48C}" type="sibTrans" cxnId="{97D7E779-CB94-4948-9C0E-33C751EEB67C}">
      <dgm:prSet/>
      <dgm:spPr/>
      <dgm:t>
        <a:bodyPr/>
        <a:lstStyle/>
        <a:p>
          <a:endParaRPr lang="it-IT"/>
        </a:p>
      </dgm:t>
    </dgm:pt>
    <dgm:pt modelId="{3A582F26-34F2-4004-A699-C9761D692514}">
      <dgm:prSet phldrT="[Testo]"/>
      <dgm:spPr>
        <a:solidFill>
          <a:srgbClr val="FFCC66"/>
        </a:solidFill>
        <a:ln>
          <a:solidFill>
            <a:srgbClr val="663300"/>
          </a:solidFill>
        </a:ln>
      </dgm:spPr>
      <dgm:t>
        <a:bodyPr/>
        <a:lstStyle/>
        <a:p>
          <a:r>
            <a:rPr lang="it-IT" b="0" dirty="0">
              <a:solidFill>
                <a:srgbClr val="663300"/>
              </a:solidFill>
              <a:latin typeface="Maiandra GD" pitchFamily="34" charset="0"/>
            </a:rPr>
            <a:t>Definisce le modalità di valutazione dei possibili impatti di un sistema geotermico sul sottosuolo</a:t>
          </a:r>
        </a:p>
      </dgm:t>
    </dgm:pt>
    <dgm:pt modelId="{2A6F2C89-D3E4-416E-B4AB-62ACBAE8FF0C}" type="parTrans" cxnId="{40F6E72D-6394-4CBE-9428-67D9CCDA1C94}">
      <dgm:prSet/>
      <dgm:spPr>
        <a:ln>
          <a:solidFill>
            <a:srgbClr val="663300"/>
          </a:solidFill>
        </a:ln>
      </dgm:spPr>
      <dgm:t>
        <a:bodyPr/>
        <a:lstStyle/>
        <a:p>
          <a:endParaRPr lang="it-IT"/>
        </a:p>
      </dgm:t>
    </dgm:pt>
    <dgm:pt modelId="{0D232195-C098-4084-BF72-A941165232D2}" type="sibTrans" cxnId="{40F6E72D-6394-4CBE-9428-67D9CCDA1C94}">
      <dgm:prSet/>
      <dgm:spPr/>
      <dgm:t>
        <a:bodyPr/>
        <a:lstStyle/>
        <a:p>
          <a:endParaRPr lang="it-IT"/>
        </a:p>
      </dgm:t>
    </dgm:pt>
    <dgm:pt modelId="{E45A9530-827F-48C7-8E96-8AC7063D7D0C}" type="pres">
      <dgm:prSet presAssocID="{55A00379-A868-42C4-9736-B1B3AB894073}" presName="hierChild1" presStyleCnt="0">
        <dgm:presLayoutVars>
          <dgm:orgChart val="1"/>
          <dgm:chPref val="1"/>
          <dgm:dir/>
          <dgm:animOne val="branch"/>
          <dgm:animLvl val="lvl"/>
          <dgm:resizeHandles/>
        </dgm:presLayoutVars>
      </dgm:prSet>
      <dgm:spPr/>
    </dgm:pt>
    <dgm:pt modelId="{D75D2699-6003-462F-9B0A-6851BA8A1EF7}" type="pres">
      <dgm:prSet presAssocID="{E79AD8D8-92EE-4FB0-A0F2-A551052EFFAE}" presName="hierRoot1" presStyleCnt="0">
        <dgm:presLayoutVars>
          <dgm:hierBranch val="init"/>
        </dgm:presLayoutVars>
      </dgm:prSet>
      <dgm:spPr/>
    </dgm:pt>
    <dgm:pt modelId="{0E6A1587-A60E-4C73-A4A9-7C134EAB994C}" type="pres">
      <dgm:prSet presAssocID="{E79AD8D8-92EE-4FB0-A0F2-A551052EFFAE}" presName="rootComposite1" presStyleCnt="0"/>
      <dgm:spPr/>
    </dgm:pt>
    <dgm:pt modelId="{E0CF0E1C-4CF1-41FD-A1C1-84A63825C820}" type="pres">
      <dgm:prSet presAssocID="{E79AD8D8-92EE-4FB0-A0F2-A551052EFFAE}" presName="rootText1" presStyleLbl="node0" presStyleIdx="0" presStyleCnt="1" custScaleX="272655" custLinFactNeighborX="30953" custLinFactNeighborY="-5675">
        <dgm:presLayoutVars>
          <dgm:chPref val="3"/>
        </dgm:presLayoutVars>
      </dgm:prSet>
      <dgm:spPr/>
    </dgm:pt>
    <dgm:pt modelId="{2F55D05F-A06D-4786-912D-C83B87F88526}" type="pres">
      <dgm:prSet presAssocID="{E79AD8D8-92EE-4FB0-A0F2-A551052EFFAE}" presName="rootConnector1" presStyleLbl="node1" presStyleIdx="0" presStyleCnt="0"/>
      <dgm:spPr/>
    </dgm:pt>
    <dgm:pt modelId="{C063637C-59B2-4AEF-AFED-18321186D979}" type="pres">
      <dgm:prSet presAssocID="{E79AD8D8-92EE-4FB0-A0F2-A551052EFFAE}" presName="hierChild2" presStyleCnt="0"/>
      <dgm:spPr/>
    </dgm:pt>
    <dgm:pt modelId="{B522FDCD-65AF-4348-9397-856566287518}" type="pres">
      <dgm:prSet presAssocID="{44EE6149-3745-4352-B37D-C6405F88D703}" presName="Name37" presStyleLbl="parChTrans1D2" presStyleIdx="0" presStyleCnt="3"/>
      <dgm:spPr/>
    </dgm:pt>
    <dgm:pt modelId="{CBE47580-B917-4137-9361-AAAFC921039A}" type="pres">
      <dgm:prSet presAssocID="{30C4B2A5-5483-4048-9DE6-6376CAA49DA4}" presName="hierRoot2" presStyleCnt="0">
        <dgm:presLayoutVars>
          <dgm:hierBranch val="init"/>
        </dgm:presLayoutVars>
      </dgm:prSet>
      <dgm:spPr/>
    </dgm:pt>
    <dgm:pt modelId="{125E4F8C-7A6C-4FC3-BD80-C23C3CAB6526}" type="pres">
      <dgm:prSet presAssocID="{30C4B2A5-5483-4048-9DE6-6376CAA49DA4}" presName="rootComposite" presStyleCnt="0"/>
      <dgm:spPr/>
    </dgm:pt>
    <dgm:pt modelId="{7755E394-0745-40B8-983B-D6DA74A8F5F3}" type="pres">
      <dgm:prSet presAssocID="{30C4B2A5-5483-4048-9DE6-6376CAA49DA4}" presName="rootText" presStyleLbl="node2" presStyleIdx="0" presStyleCnt="3" custScaleX="173256">
        <dgm:presLayoutVars>
          <dgm:chPref val="3"/>
        </dgm:presLayoutVars>
      </dgm:prSet>
      <dgm:spPr/>
    </dgm:pt>
    <dgm:pt modelId="{69A6DDE7-E8AC-4D61-86B1-8CF366728AE0}" type="pres">
      <dgm:prSet presAssocID="{30C4B2A5-5483-4048-9DE6-6376CAA49DA4}" presName="rootConnector" presStyleLbl="node2" presStyleIdx="0" presStyleCnt="3"/>
      <dgm:spPr/>
    </dgm:pt>
    <dgm:pt modelId="{1962EF8C-F8ED-4CA5-8B35-60575D715F7C}" type="pres">
      <dgm:prSet presAssocID="{30C4B2A5-5483-4048-9DE6-6376CAA49DA4}" presName="hierChild4" presStyleCnt="0"/>
      <dgm:spPr/>
    </dgm:pt>
    <dgm:pt modelId="{7EC2532B-9B54-4A56-881B-01259454E5C5}" type="pres">
      <dgm:prSet presAssocID="{563195E3-356C-461E-8073-52C2467BA6CE}" presName="Name37" presStyleLbl="parChTrans1D3" presStyleIdx="0" presStyleCnt="3"/>
      <dgm:spPr/>
    </dgm:pt>
    <dgm:pt modelId="{28CB3B28-3A3C-46F5-BBE0-162EAC2522E8}" type="pres">
      <dgm:prSet presAssocID="{8BB8660D-9D56-48D8-A3CA-9EECD25BF5C1}" presName="hierRoot2" presStyleCnt="0">
        <dgm:presLayoutVars>
          <dgm:hierBranch val="init"/>
        </dgm:presLayoutVars>
      </dgm:prSet>
      <dgm:spPr/>
    </dgm:pt>
    <dgm:pt modelId="{735A9FA1-F62F-4776-B4B1-7742B2834066}" type="pres">
      <dgm:prSet presAssocID="{8BB8660D-9D56-48D8-A3CA-9EECD25BF5C1}" presName="rootComposite" presStyleCnt="0"/>
      <dgm:spPr/>
    </dgm:pt>
    <dgm:pt modelId="{B5F22DF2-351E-48C3-8CB6-E6FF61F67FFF}" type="pres">
      <dgm:prSet presAssocID="{8BB8660D-9D56-48D8-A3CA-9EECD25BF5C1}" presName="rootText" presStyleLbl="node3" presStyleIdx="0" presStyleCnt="3" custScaleX="149835" custScaleY="126703" custLinFactNeighborX="-17396" custLinFactNeighborY="-1012">
        <dgm:presLayoutVars>
          <dgm:chPref val="3"/>
        </dgm:presLayoutVars>
      </dgm:prSet>
      <dgm:spPr/>
    </dgm:pt>
    <dgm:pt modelId="{027DB37E-E086-4B49-BA21-49B978DE4EC1}" type="pres">
      <dgm:prSet presAssocID="{8BB8660D-9D56-48D8-A3CA-9EECD25BF5C1}" presName="rootConnector" presStyleLbl="node3" presStyleIdx="0" presStyleCnt="3"/>
      <dgm:spPr/>
    </dgm:pt>
    <dgm:pt modelId="{B3DAE552-CCC6-43E8-9FBD-3FF8A16C875F}" type="pres">
      <dgm:prSet presAssocID="{8BB8660D-9D56-48D8-A3CA-9EECD25BF5C1}" presName="hierChild4" presStyleCnt="0"/>
      <dgm:spPr/>
    </dgm:pt>
    <dgm:pt modelId="{4C55A9E1-774E-43C7-B4C5-41A2CB729D18}" type="pres">
      <dgm:prSet presAssocID="{8BB8660D-9D56-48D8-A3CA-9EECD25BF5C1}" presName="hierChild5" presStyleCnt="0"/>
      <dgm:spPr/>
    </dgm:pt>
    <dgm:pt modelId="{9C67BB5C-EDA9-4204-9137-E4C8C32519D0}" type="pres">
      <dgm:prSet presAssocID="{30C4B2A5-5483-4048-9DE6-6376CAA49DA4}" presName="hierChild5" presStyleCnt="0"/>
      <dgm:spPr/>
    </dgm:pt>
    <dgm:pt modelId="{7437B3FF-962C-4992-BE4F-D03CACBDB189}" type="pres">
      <dgm:prSet presAssocID="{0BC42F66-6DCB-4BD5-8941-B6D036EC510B}" presName="Name37" presStyleLbl="parChTrans1D2" presStyleIdx="1" presStyleCnt="3"/>
      <dgm:spPr/>
    </dgm:pt>
    <dgm:pt modelId="{1AE205E6-CD38-4794-B75D-4EE5891F64DE}" type="pres">
      <dgm:prSet presAssocID="{CD6E5AA9-F296-4BA9-B8BA-BDB5D5D94A22}" presName="hierRoot2" presStyleCnt="0">
        <dgm:presLayoutVars>
          <dgm:hierBranch val="init"/>
        </dgm:presLayoutVars>
      </dgm:prSet>
      <dgm:spPr/>
    </dgm:pt>
    <dgm:pt modelId="{B522110D-3973-4341-A09C-B11544215ECF}" type="pres">
      <dgm:prSet presAssocID="{CD6E5AA9-F296-4BA9-B8BA-BDB5D5D94A22}" presName="rootComposite" presStyleCnt="0"/>
      <dgm:spPr/>
    </dgm:pt>
    <dgm:pt modelId="{0E7D8C88-FAE5-4DD4-8243-C05C559F6CB1}" type="pres">
      <dgm:prSet presAssocID="{CD6E5AA9-F296-4BA9-B8BA-BDB5D5D94A22}" presName="rootText" presStyleLbl="node2" presStyleIdx="1" presStyleCnt="3" custScaleX="163958" custLinFactNeighborX="11722" custLinFactNeighborY="-226">
        <dgm:presLayoutVars>
          <dgm:chPref val="3"/>
        </dgm:presLayoutVars>
      </dgm:prSet>
      <dgm:spPr/>
    </dgm:pt>
    <dgm:pt modelId="{D59E9357-A4CB-4624-95D8-33F092E688ED}" type="pres">
      <dgm:prSet presAssocID="{CD6E5AA9-F296-4BA9-B8BA-BDB5D5D94A22}" presName="rootConnector" presStyleLbl="node2" presStyleIdx="1" presStyleCnt="3"/>
      <dgm:spPr/>
    </dgm:pt>
    <dgm:pt modelId="{6A0E8A7F-0BF1-454E-AFD7-247FA462A7A6}" type="pres">
      <dgm:prSet presAssocID="{CD6E5AA9-F296-4BA9-B8BA-BDB5D5D94A22}" presName="hierChild4" presStyleCnt="0"/>
      <dgm:spPr/>
    </dgm:pt>
    <dgm:pt modelId="{C2BDD767-744D-4B09-B8DF-5810FC2D29F6}" type="pres">
      <dgm:prSet presAssocID="{06E965A5-47AD-4A75-921E-951C930328C7}" presName="Name37" presStyleLbl="parChTrans1D3" presStyleIdx="1" presStyleCnt="3"/>
      <dgm:spPr/>
    </dgm:pt>
    <dgm:pt modelId="{9B5AFA82-16A3-46C2-9799-7BBFEACC59A3}" type="pres">
      <dgm:prSet presAssocID="{31FEDDFA-C434-4A2C-8B9E-26EA63D57799}" presName="hierRoot2" presStyleCnt="0">
        <dgm:presLayoutVars>
          <dgm:hierBranch val="init"/>
        </dgm:presLayoutVars>
      </dgm:prSet>
      <dgm:spPr/>
    </dgm:pt>
    <dgm:pt modelId="{C63CADB2-7503-41FD-806B-79C1FECE81B5}" type="pres">
      <dgm:prSet presAssocID="{31FEDDFA-C434-4A2C-8B9E-26EA63D57799}" presName="rootComposite" presStyleCnt="0"/>
      <dgm:spPr/>
    </dgm:pt>
    <dgm:pt modelId="{52184891-4A3E-4B9F-A120-6640636D6A69}" type="pres">
      <dgm:prSet presAssocID="{31FEDDFA-C434-4A2C-8B9E-26EA63D57799}" presName="rootText" presStyleLbl="node3" presStyleIdx="1" presStyleCnt="3" custScaleX="128623" custScaleY="123609" custLinFactNeighborX="5106" custLinFactNeighborY="1103">
        <dgm:presLayoutVars>
          <dgm:chPref val="3"/>
        </dgm:presLayoutVars>
      </dgm:prSet>
      <dgm:spPr/>
    </dgm:pt>
    <dgm:pt modelId="{060DC619-D6F4-4DD4-8F54-7BBAEBC5E405}" type="pres">
      <dgm:prSet presAssocID="{31FEDDFA-C434-4A2C-8B9E-26EA63D57799}" presName="rootConnector" presStyleLbl="node3" presStyleIdx="1" presStyleCnt="3"/>
      <dgm:spPr/>
    </dgm:pt>
    <dgm:pt modelId="{921F36FB-1603-4A64-B8E7-022D31D2577A}" type="pres">
      <dgm:prSet presAssocID="{31FEDDFA-C434-4A2C-8B9E-26EA63D57799}" presName="hierChild4" presStyleCnt="0"/>
      <dgm:spPr/>
    </dgm:pt>
    <dgm:pt modelId="{C95F4557-C2BA-4A2F-A6E1-D7EC1447B0E1}" type="pres">
      <dgm:prSet presAssocID="{31FEDDFA-C434-4A2C-8B9E-26EA63D57799}" presName="hierChild5" presStyleCnt="0"/>
      <dgm:spPr/>
    </dgm:pt>
    <dgm:pt modelId="{46171C06-D286-449D-838D-380070D56352}" type="pres">
      <dgm:prSet presAssocID="{CD6E5AA9-F296-4BA9-B8BA-BDB5D5D94A22}" presName="hierChild5" presStyleCnt="0"/>
      <dgm:spPr/>
    </dgm:pt>
    <dgm:pt modelId="{A6BAA0C2-9B14-49B8-ABAB-F05727728FC1}" type="pres">
      <dgm:prSet presAssocID="{43430DF2-04F4-4265-B309-6F9EA55492FA}" presName="Name37" presStyleLbl="parChTrans1D2" presStyleIdx="2" presStyleCnt="3"/>
      <dgm:spPr/>
    </dgm:pt>
    <dgm:pt modelId="{FC363D59-1713-4276-91EB-8FDD723D15E9}" type="pres">
      <dgm:prSet presAssocID="{D6366B78-0D5B-4428-801E-228667D8025D}" presName="hierRoot2" presStyleCnt="0">
        <dgm:presLayoutVars>
          <dgm:hierBranch val="init"/>
        </dgm:presLayoutVars>
      </dgm:prSet>
      <dgm:spPr/>
    </dgm:pt>
    <dgm:pt modelId="{A38C8C6D-F4CA-4263-8AA7-08921F7E9CD1}" type="pres">
      <dgm:prSet presAssocID="{D6366B78-0D5B-4428-801E-228667D8025D}" presName="rootComposite" presStyleCnt="0"/>
      <dgm:spPr/>
    </dgm:pt>
    <dgm:pt modelId="{700A6E55-418B-4022-9708-A908CBFE0BC0}" type="pres">
      <dgm:prSet presAssocID="{D6366B78-0D5B-4428-801E-228667D8025D}" presName="rootText" presStyleLbl="node2" presStyleIdx="2" presStyleCnt="3" custScaleX="119283" custLinFactNeighborX="46602" custLinFactNeighborY="-226">
        <dgm:presLayoutVars>
          <dgm:chPref val="3"/>
        </dgm:presLayoutVars>
      </dgm:prSet>
      <dgm:spPr/>
    </dgm:pt>
    <dgm:pt modelId="{3BFE9341-DE99-4489-97B2-444AD25CAAD8}" type="pres">
      <dgm:prSet presAssocID="{D6366B78-0D5B-4428-801E-228667D8025D}" presName="rootConnector" presStyleLbl="node2" presStyleIdx="2" presStyleCnt="3"/>
      <dgm:spPr/>
    </dgm:pt>
    <dgm:pt modelId="{7EB96A91-CD0C-442C-8FF5-4A6795A06A94}" type="pres">
      <dgm:prSet presAssocID="{D6366B78-0D5B-4428-801E-228667D8025D}" presName="hierChild4" presStyleCnt="0"/>
      <dgm:spPr/>
    </dgm:pt>
    <dgm:pt modelId="{F943FBC2-9C24-44A3-8F01-4ADEB586211F}" type="pres">
      <dgm:prSet presAssocID="{2A6F2C89-D3E4-416E-B4AB-62ACBAE8FF0C}" presName="Name37" presStyleLbl="parChTrans1D3" presStyleIdx="2" presStyleCnt="3"/>
      <dgm:spPr/>
    </dgm:pt>
    <dgm:pt modelId="{B1E9B009-E03A-4B8F-B0F6-FFA0BDE4FE5C}" type="pres">
      <dgm:prSet presAssocID="{3A582F26-34F2-4004-A699-C9761D692514}" presName="hierRoot2" presStyleCnt="0">
        <dgm:presLayoutVars>
          <dgm:hierBranch val="init"/>
        </dgm:presLayoutVars>
      </dgm:prSet>
      <dgm:spPr/>
    </dgm:pt>
    <dgm:pt modelId="{E00DD8F6-C9EA-4819-BEC0-19C628618422}" type="pres">
      <dgm:prSet presAssocID="{3A582F26-34F2-4004-A699-C9761D692514}" presName="rootComposite" presStyleCnt="0"/>
      <dgm:spPr/>
    </dgm:pt>
    <dgm:pt modelId="{0C0D1E30-B30F-49AC-B9DA-6ED519763738}" type="pres">
      <dgm:prSet presAssocID="{3A582F26-34F2-4004-A699-C9761D692514}" presName="rootText" presStyleLbl="node3" presStyleIdx="2" presStyleCnt="3" custScaleX="90412" custScaleY="119789" custLinFactNeighborX="-3357" custLinFactNeighborY="4960">
        <dgm:presLayoutVars>
          <dgm:chPref val="3"/>
        </dgm:presLayoutVars>
      </dgm:prSet>
      <dgm:spPr/>
    </dgm:pt>
    <dgm:pt modelId="{46882A2E-E23E-4425-96E2-F8525422984F}" type="pres">
      <dgm:prSet presAssocID="{3A582F26-34F2-4004-A699-C9761D692514}" presName="rootConnector" presStyleLbl="node3" presStyleIdx="2" presStyleCnt="3"/>
      <dgm:spPr/>
    </dgm:pt>
    <dgm:pt modelId="{BCB8DEB5-8DDC-4806-9475-5BB912FCDC37}" type="pres">
      <dgm:prSet presAssocID="{3A582F26-34F2-4004-A699-C9761D692514}" presName="hierChild4" presStyleCnt="0"/>
      <dgm:spPr/>
    </dgm:pt>
    <dgm:pt modelId="{C8F449AC-82EF-436E-943D-50F923219404}" type="pres">
      <dgm:prSet presAssocID="{3A582F26-34F2-4004-A699-C9761D692514}" presName="hierChild5" presStyleCnt="0"/>
      <dgm:spPr/>
    </dgm:pt>
    <dgm:pt modelId="{9C6409E4-1DAD-411C-9198-D0B373458F80}" type="pres">
      <dgm:prSet presAssocID="{D6366B78-0D5B-4428-801E-228667D8025D}" presName="hierChild5" presStyleCnt="0"/>
      <dgm:spPr/>
    </dgm:pt>
    <dgm:pt modelId="{EFAB83A9-EE29-40F9-ACCB-12DD1F55F816}" type="pres">
      <dgm:prSet presAssocID="{E79AD8D8-92EE-4FB0-A0F2-A551052EFFAE}" presName="hierChild3" presStyleCnt="0"/>
      <dgm:spPr/>
    </dgm:pt>
  </dgm:ptLst>
  <dgm:cxnLst>
    <dgm:cxn modelId="{B48D9B08-7CE5-4C3D-818B-8307612B16DD}" srcId="{E79AD8D8-92EE-4FB0-A0F2-A551052EFFAE}" destId="{D6366B78-0D5B-4428-801E-228667D8025D}" srcOrd="2" destOrd="0" parTransId="{43430DF2-04F4-4265-B309-6F9EA55492FA}" sibTransId="{88EBF434-0934-4833-B705-A6A460BCB13B}"/>
    <dgm:cxn modelId="{E2048A16-A6DD-4D37-8C44-C07E3B22319D}" type="presOf" srcId="{31FEDDFA-C434-4A2C-8B9E-26EA63D57799}" destId="{52184891-4A3E-4B9F-A120-6640636D6A69}" srcOrd="0" destOrd="0" presId="urn:microsoft.com/office/officeart/2005/8/layout/orgChart1"/>
    <dgm:cxn modelId="{6E55402D-88FF-4387-B150-91806AC01394}" type="presOf" srcId="{2A6F2C89-D3E4-416E-B4AB-62ACBAE8FF0C}" destId="{F943FBC2-9C24-44A3-8F01-4ADEB586211F}" srcOrd="0" destOrd="0" presId="urn:microsoft.com/office/officeart/2005/8/layout/orgChart1"/>
    <dgm:cxn modelId="{40F6E72D-6394-4CBE-9428-67D9CCDA1C94}" srcId="{D6366B78-0D5B-4428-801E-228667D8025D}" destId="{3A582F26-34F2-4004-A699-C9761D692514}" srcOrd="0" destOrd="0" parTransId="{2A6F2C89-D3E4-416E-B4AB-62ACBAE8FF0C}" sibTransId="{0D232195-C098-4084-BF72-A941165232D2}"/>
    <dgm:cxn modelId="{86BF972F-97A0-4E40-B43C-AFE01D67D548}" type="presOf" srcId="{31FEDDFA-C434-4A2C-8B9E-26EA63D57799}" destId="{060DC619-D6F4-4DD4-8F54-7BBAEBC5E405}" srcOrd="1" destOrd="0" presId="urn:microsoft.com/office/officeart/2005/8/layout/orgChart1"/>
    <dgm:cxn modelId="{FE940732-BBA8-40A2-99F5-46358F59B502}" type="presOf" srcId="{D6366B78-0D5B-4428-801E-228667D8025D}" destId="{700A6E55-418B-4022-9708-A908CBFE0BC0}" srcOrd="0" destOrd="0" presId="urn:microsoft.com/office/officeart/2005/8/layout/orgChart1"/>
    <dgm:cxn modelId="{E0828F36-DA42-45F0-AB43-8A27271DC386}" type="presOf" srcId="{43430DF2-04F4-4265-B309-6F9EA55492FA}" destId="{A6BAA0C2-9B14-49B8-ABAB-F05727728FC1}" srcOrd="0" destOrd="0" presId="urn:microsoft.com/office/officeart/2005/8/layout/orgChart1"/>
    <dgm:cxn modelId="{67A34937-3B8D-4E1C-BC8E-59E4A75F26F6}" type="presOf" srcId="{30C4B2A5-5483-4048-9DE6-6376CAA49DA4}" destId="{69A6DDE7-E8AC-4D61-86B1-8CF366728AE0}" srcOrd="1" destOrd="0" presId="urn:microsoft.com/office/officeart/2005/8/layout/orgChart1"/>
    <dgm:cxn modelId="{F8D8C43D-420A-4C9B-A069-3AB7D6A0E856}" type="presOf" srcId="{55A00379-A868-42C4-9736-B1B3AB894073}" destId="{E45A9530-827F-48C7-8E96-8AC7063D7D0C}" srcOrd="0" destOrd="0" presId="urn:microsoft.com/office/officeart/2005/8/layout/orgChart1"/>
    <dgm:cxn modelId="{F488B45C-21B4-4B57-998E-DDA017412B56}" srcId="{E79AD8D8-92EE-4FB0-A0F2-A551052EFFAE}" destId="{30C4B2A5-5483-4048-9DE6-6376CAA49DA4}" srcOrd="0" destOrd="0" parTransId="{44EE6149-3745-4352-B37D-C6405F88D703}" sibTransId="{6C198CAF-6E24-486E-8BA2-FE228E013F23}"/>
    <dgm:cxn modelId="{0E3FD664-34A8-441C-A827-CA3D3C8D640D}" srcId="{30C4B2A5-5483-4048-9DE6-6376CAA49DA4}" destId="{8BB8660D-9D56-48D8-A3CA-9EECD25BF5C1}" srcOrd="0" destOrd="0" parTransId="{563195E3-356C-461E-8073-52C2467BA6CE}" sibTransId="{697E1E8D-025C-4656-99B4-0C70E1B77E12}"/>
    <dgm:cxn modelId="{AD6FBD48-3F63-4170-B8D2-D2132BF115E6}" srcId="{55A00379-A868-42C4-9736-B1B3AB894073}" destId="{E79AD8D8-92EE-4FB0-A0F2-A551052EFFAE}" srcOrd="0" destOrd="0" parTransId="{394F80D6-34DE-4FF1-9308-EDDE849BDD5E}" sibTransId="{57AA5695-F977-47C0-9E4D-775952BE9B3A}"/>
    <dgm:cxn modelId="{00E6E775-A2B0-417D-ACA3-AD7A942BFA60}" srcId="{E79AD8D8-92EE-4FB0-A0F2-A551052EFFAE}" destId="{CD6E5AA9-F296-4BA9-B8BA-BDB5D5D94A22}" srcOrd="1" destOrd="0" parTransId="{0BC42F66-6DCB-4BD5-8941-B6D036EC510B}" sibTransId="{665EDA87-4ADE-4AB3-869D-54D653058532}"/>
    <dgm:cxn modelId="{97D7E779-CB94-4948-9C0E-33C751EEB67C}" srcId="{CD6E5AA9-F296-4BA9-B8BA-BDB5D5D94A22}" destId="{31FEDDFA-C434-4A2C-8B9E-26EA63D57799}" srcOrd="0" destOrd="0" parTransId="{06E965A5-47AD-4A75-921E-951C930328C7}" sibTransId="{02F7AD38-0090-4962-8BAB-770E30AAE48C}"/>
    <dgm:cxn modelId="{70857C80-0786-476B-B47D-9EF901C1BD7C}" type="presOf" srcId="{30C4B2A5-5483-4048-9DE6-6376CAA49DA4}" destId="{7755E394-0745-40B8-983B-D6DA74A8F5F3}" srcOrd="0" destOrd="0" presId="urn:microsoft.com/office/officeart/2005/8/layout/orgChart1"/>
    <dgm:cxn modelId="{3342278B-B587-42DF-99E7-8D4420C99CF7}" type="presOf" srcId="{CD6E5AA9-F296-4BA9-B8BA-BDB5D5D94A22}" destId="{D59E9357-A4CB-4624-95D8-33F092E688ED}" srcOrd="1" destOrd="0" presId="urn:microsoft.com/office/officeart/2005/8/layout/orgChart1"/>
    <dgm:cxn modelId="{B683CE9E-FEAE-488C-885D-05A15E345CA1}" type="presOf" srcId="{3A582F26-34F2-4004-A699-C9761D692514}" destId="{0C0D1E30-B30F-49AC-B9DA-6ED519763738}" srcOrd="0" destOrd="0" presId="urn:microsoft.com/office/officeart/2005/8/layout/orgChart1"/>
    <dgm:cxn modelId="{1807F2A4-9620-4727-AA69-6EE82C96E67E}" type="presOf" srcId="{E79AD8D8-92EE-4FB0-A0F2-A551052EFFAE}" destId="{E0CF0E1C-4CF1-41FD-A1C1-84A63825C820}" srcOrd="0" destOrd="0" presId="urn:microsoft.com/office/officeart/2005/8/layout/orgChart1"/>
    <dgm:cxn modelId="{550D19A6-84B2-47A6-BD46-D555DA95EBEE}" type="presOf" srcId="{D6366B78-0D5B-4428-801E-228667D8025D}" destId="{3BFE9341-DE99-4489-97B2-444AD25CAAD8}" srcOrd="1" destOrd="0" presId="urn:microsoft.com/office/officeart/2005/8/layout/orgChart1"/>
    <dgm:cxn modelId="{C2C4A6A6-6959-4B04-966B-4AE6198A7291}" type="presOf" srcId="{8BB8660D-9D56-48D8-A3CA-9EECD25BF5C1}" destId="{B5F22DF2-351E-48C3-8CB6-E6FF61F67FFF}" srcOrd="0" destOrd="0" presId="urn:microsoft.com/office/officeart/2005/8/layout/orgChart1"/>
    <dgm:cxn modelId="{325771B1-EB93-4070-925B-9190A3E967AD}" type="presOf" srcId="{563195E3-356C-461E-8073-52C2467BA6CE}" destId="{7EC2532B-9B54-4A56-881B-01259454E5C5}" srcOrd="0" destOrd="0" presId="urn:microsoft.com/office/officeart/2005/8/layout/orgChart1"/>
    <dgm:cxn modelId="{BF29ACB4-ECB7-40A8-85D9-599FCAA7C162}" type="presOf" srcId="{E79AD8D8-92EE-4FB0-A0F2-A551052EFFAE}" destId="{2F55D05F-A06D-4786-912D-C83B87F88526}" srcOrd="1" destOrd="0" presId="urn:microsoft.com/office/officeart/2005/8/layout/orgChart1"/>
    <dgm:cxn modelId="{ED7AA9C9-6B9A-43A2-8A37-2DE7C787A60A}" type="presOf" srcId="{06E965A5-47AD-4A75-921E-951C930328C7}" destId="{C2BDD767-744D-4B09-B8DF-5810FC2D29F6}" srcOrd="0" destOrd="0" presId="urn:microsoft.com/office/officeart/2005/8/layout/orgChart1"/>
    <dgm:cxn modelId="{F1D51FCB-BC2B-442C-B1CE-EC5A93221224}" type="presOf" srcId="{CD6E5AA9-F296-4BA9-B8BA-BDB5D5D94A22}" destId="{0E7D8C88-FAE5-4DD4-8243-C05C559F6CB1}" srcOrd="0" destOrd="0" presId="urn:microsoft.com/office/officeart/2005/8/layout/orgChart1"/>
    <dgm:cxn modelId="{20A96AD5-9E8E-4ACF-B125-743EFA054802}" type="presOf" srcId="{0BC42F66-6DCB-4BD5-8941-B6D036EC510B}" destId="{7437B3FF-962C-4992-BE4F-D03CACBDB189}" srcOrd="0" destOrd="0" presId="urn:microsoft.com/office/officeart/2005/8/layout/orgChart1"/>
    <dgm:cxn modelId="{11136DD6-2B96-40D6-8D67-35BBD8B15130}" type="presOf" srcId="{3A582F26-34F2-4004-A699-C9761D692514}" destId="{46882A2E-E23E-4425-96E2-F8525422984F}" srcOrd="1" destOrd="0" presId="urn:microsoft.com/office/officeart/2005/8/layout/orgChart1"/>
    <dgm:cxn modelId="{D9A836FC-E60A-4EDE-BA80-D847DD655E99}" type="presOf" srcId="{44EE6149-3745-4352-B37D-C6405F88D703}" destId="{B522FDCD-65AF-4348-9397-856566287518}" srcOrd="0" destOrd="0" presId="urn:microsoft.com/office/officeart/2005/8/layout/orgChart1"/>
    <dgm:cxn modelId="{A1C28DFF-ABD4-4B77-8CD0-370DD73967E0}" type="presOf" srcId="{8BB8660D-9D56-48D8-A3CA-9EECD25BF5C1}" destId="{027DB37E-E086-4B49-BA21-49B978DE4EC1}" srcOrd="1" destOrd="0" presId="urn:microsoft.com/office/officeart/2005/8/layout/orgChart1"/>
    <dgm:cxn modelId="{382878FF-4C3A-4453-9B20-4BA8C4E1357B}" type="presParOf" srcId="{E45A9530-827F-48C7-8E96-8AC7063D7D0C}" destId="{D75D2699-6003-462F-9B0A-6851BA8A1EF7}" srcOrd="0" destOrd="0" presId="urn:microsoft.com/office/officeart/2005/8/layout/orgChart1"/>
    <dgm:cxn modelId="{BFB1E094-7DC8-4D23-95B1-B18B2BCF957D}" type="presParOf" srcId="{D75D2699-6003-462F-9B0A-6851BA8A1EF7}" destId="{0E6A1587-A60E-4C73-A4A9-7C134EAB994C}" srcOrd="0" destOrd="0" presId="urn:microsoft.com/office/officeart/2005/8/layout/orgChart1"/>
    <dgm:cxn modelId="{7436B65F-7697-4FEA-B9B2-3BE1CDA6DB76}" type="presParOf" srcId="{0E6A1587-A60E-4C73-A4A9-7C134EAB994C}" destId="{E0CF0E1C-4CF1-41FD-A1C1-84A63825C820}" srcOrd="0" destOrd="0" presId="urn:microsoft.com/office/officeart/2005/8/layout/orgChart1"/>
    <dgm:cxn modelId="{556F3838-1DB5-4503-980C-F35AF80091B0}" type="presParOf" srcId="{0E6A1587-A60E-4C73-A4A9-7C134EAB994C}" destId="{2F55D05F-A06D-4786-912D-C83B87F88526}" srcOrd="1" destOrd="0" presId="urn:microsoft.com/office/officeart/2005/8/layout/orgChart1"/>
    <dgm:cxn modelId="{0BFF217B-5C75-45AA-B352-02CD380980E8}" type="presParOf" srcId="{D75D2699-6003-462F-9B0A-6851BA8A1EF7}" destId="{C063637C-59B2-4AEF-AFED-18321186D979}" srcOrd="1" destOrd="0" presId="urn:microsoft.com/office/officeart/2005/8/layout/orgChart1"/>
    <dgm:cxn modelId="{4384C662-D932-4D36-B1A9-C09097BCE39F}" type="presParOf" srcId="{C063637C-59B2-4AEF-AFED-18321186D979}" destId="{B522FDCD-65AF-4348-9397-856566287518}" srcOrd="0" destOrd="0" presId="urn:microsoft.com/office/officeart/2005/8/layout/orgChart1"/>
    <dgm:cxn modelId="{351DF44D-DFD1-4AB6-8667-ACADB98FE74A}" type="presParOf" srcId="{C063637C-59B2-4AEF-AFED-18321186D979}" destId="{CBE47580-B917-4137-9361-AAAFC921039A}" srcOrd="1" destOrd="0" presId="urn:microsoft.com/office/officeart/2005/8/layout/orgChart1"/>
    <dgm:cxn modelId="{827D49D5-9711-4A29-B8FB-1408701CB032}" type="presParOf" srcId="{CBE47580-B917-4137-9361-AAAFC921039A}" destId="{125E4F8C-7A6C-4FC3-BD80-C23C3CAB6526}" srcOrd="0" destOrd="0" presId="urn:microsoft.com/office/officeart/2005/8/layout/orgChart1"/>
    <dgm:cxn modelId="{BADCEE73-D1B7-463A-B6E9-08970941F260}" type="presParOf" srcId="{125E4F8C-7A6C-4FC3-BD80-C23C3CAB6526}" destId="{7755E394-0745-40B8-983B-D6DA74A8F5F3}" srcOrd="0" destOrd="0" presId="urn:microsoft.com/office/officeart/2005/8/layout/orgChart1"/>
    <dgm:cxn modelId="{BFBE76F9-FD49-402D-B12B-4629DC7372B7}" type="presParOf" srcId="{125E4F8C-7A6C-4FC3-BD80-C23C3CAB6526}" destId="{69A6DDE7-E8AC-4D61-86B1-8CF366728AE0}" srcOrd="1" destOrd="0" presId="urn:microsoft.com/office/officeart/2005/8/layout/orgChart1"/>
    <dgm:cxn modelId="{9A7D33D5-ED8D-4186-8270-C4C26495633E}" type="presParOf" srcId="{CBE47580-B917-4137-9361-AAAFC921039A}" destId="{1962EF8C-F8ED-4CA5-8B35-60575D715F7C}" srcOrd="1" destOrd="0" presId="urn:microsoft.com/office/officeart/2005/8/layout/orgChart1"/>
    <dgm:cxn modelId="{4C73C0E6-5F89-4B52-8B2F-71EB91F9AFE7}" type="presParOf" srcId="{1962EF8C-F8ED-4CA5-8B35-60575D715F7C}" destId="{7EC2532B-9B54-4A56-881B-01259454E5C5}" srcOrd="0" destOrd="0" presId="urn:microsoft.com/office/officeart/2005/8/layout/orgChart1"/>
    <dgm:cxn modelId="{D586078F-EFC8-476F-BFA6-1C3956E0717B}" type="presParOf" srcId="{1962EF8C-F8ED-4CA5-8B35-60575D715F7C}" destId="{28CB3B28-3A3C-46F5-BBE0-162EAC2522E8}" srcOrd="1" destOrd="0" presId="urn:microsoft.com/office/officeart/2005/8/layout/orgChart1"/>
    <dgm:cxn modelId="{590AACD4-4F1B-4012-84EC-517AA72AFAC9}" type="presParOf" srcId="{28CB3B28-3A3C-46F5-BBE0-162EAC2522E8}" destId="{735A9FA1-F62F-4776-B4B1-7742B2834066}" srcOrd="0" destOrd="0" presId="urn:microsoft.com/office/officeart/2005/8/layout/orgChart1"/>
    <dgm:cxn modelId="{63A88DCF-FEDC-48BC-8D4C-AB01400E0EA5}" type="presParOf" srcId="{735A9FA1-F62F-4776-B4B1-7742B2834066}" destId="{B5F22DF2-351E-48C3-8CB6-E6FF61F67FFF}" srcOrd="0" destOrd="0" presId="urn:microsoft.com/office/officeart/2005/8/layout/orgChart1"/>
    <dgm:cxn modelId="{AE928B72-75F5-471E-8AD5-412AE34D980E}" type="presParOf" srcId="{735A9FA1-F62F-4776-B4B1-7742B2834066}" destId="{027DB37E-E086-4B49-BA21-49B978DE4EC1}" srcOrd="1" destOrd="0" presId="urn:microsoft.com/office/officeart/2005/8/layout/orgChart1"/>
    <dgm:cxn modelId="{FD2D3586-E8F1-4344-B3EA-D9A26B23066C}" type="presParOf" srcId="{28CB3B28-3A3C-46F5-BBE0-162EAC2522E8}" destId="{B3DAE552-CCC6-43E8-9FBD-3FF8A16C875F}" srcOrd="1" destOrd="0" presId="urn:microsoft.com/office/officeart/2005/8/layout/orgChart1"/>
    <dgm:cxn modelId="{C03C3362-4BB9-4150-81BB-D134B5637567}" type="presParOf" srcId="{28CB3B28-3A3C-46F5-BBE0-162EAC2522E8}" destId="{4C55A9E1-774E-43C7-B4C5-41A2CB729D18}" srcOrd="2" destOrd="0" presId="urn:microsoft.com/office/officeart/2005/8/layout/orgChart1"/>
    <dgm:cxn modelId="{DB686389-46FC-40D6-BD92-6681A2C59C20}" type="presParOf" srcId="{CBE47580-B917-4137-9361-AAAFC921039A}" destId="{9C67BB5C-EDA9-4204-9137-E4C8C32519D0}" srcOrd="2" destOrd="0" presId="urn:microsoft.com/office/officeart/2005/8/layout/orgChart1"/>
    <dgm:cxn modelId="{9CE761C0-0460-4245-BA81-C36DF833586A}" type="presParOf" srcId="{C063637C-59B2-4AEF-AFED-18321186D979}" destId="{7437B3FF-962C-4992-BE4F-D03CACBDB189}" srcOrd="2" destOrd="0" presId="urn:microsoft.com/office/officeart/2005/8/layout/orgChart1"/>
    <dgm:cxn modelId="{3B4BC19A-4AB3-45DE-B2D2-29A8177E69DA}" type="presParOf" srcId="{C063637C-59B2-4AEF-AFED-18321186D979}" destId="{1AE205E6-CD38-4794-B75D-4EE5891F64DE}" srcOrd="3" destOrd="0" presId="urn:microsoft.com/office/officeart/2005/8/layout/orgChart1"/>
    <dgm:cxn modelId="{43AC5DC2-9188-4C98-BE19-FBA8F1BD8C34}" type="presParOf" srcId="{1AE205E6-CD38-4794-B75D-4EE5891F64DE}" destId="{B522110D-3973-4341-A09C-B11544215ECF}" srcOrd="0" destOrd="0" presId="urn:microsoft.com/office/officeart/2005/8/layout/orgChart1"/>
    <dgm:cxn modelId="{DB3E457A-CD6D-413E-9CBD-7A36453ECCAA}" type="presParOf" srcId="{B522110D-3973-4341-A09C-B11544215ECF}" destId="{0E7D8C88-FAE5-4DD4-8243-C05C559F6CB1}" srcOrd="0" destOrd="0" presId="urn:microsoft.com/office/officeart/2005/8/layout/orgChart1"/>
    <dgm:cxn modelId="{E1942309-2E56-4CBE-8947-781B4E3F5A50}" type="presParOf" srcId="{B522110D-3973-4341-A09C-B11544215ECF}" destId="{D59E9357-A4CB-4624-95D8-33F092E688ED}" srcOrd="1" destOrd="0" presId="urn:microsoft.com/office/officeart/2005/8/layout/orgChart1"/>
    <dgm:cxn modelId="{0F8CF423-0F16-4CF7-B78E-1A1EB6324A88}" type="presParOf" srcId="{1AE205E6-CD38-4794-B75D-4EE5891F64DE}" destId="{6A0E8A7F-0BF1-454E-AFD7-247FA462A7A6}" srcOrd="1" destOrd="0" presId="urn:microsoft.com/office/officeart/2005/8/layout/orgChart1"/>
    <dgm:cxn modelId="{206F1E2E-2CEB-40A5-B82F-372DF4C0655A}" type="presParOf" srcId="{6A0E8A7F-0BF1-454E-AFD7-247FA462A7A6}" destId="{C2BDD767-744D-4B09-B8DF-5810FC2D29F6}" srcOrd="0" destOrd="0" presId="urn:microsoft.com/office/officeart/2005/8/layout/orgChart1"/>
    <dgm:cxn modelId="{3DCAB0ED-8A81-4F59-9C3F-1DC94DEAD46E}" type="presParOf" srcId="{6A0E8A7F-0BF1-454E-AFD7-247FA462A7A6}" destId="{9B5AFA82-16A3-46C2-9799-7BBFEACC59A3}" srcOrd="1" destOrd="0" presId="urn:microsoft.com/office/officeart/2005/8/layout/orgChart1"/>
    <dgm:cxn modelId="{0A77F28C-6D91-4D40-A6DA-1E495987D8D4}" type="presParOf" srcId="{9B5AFA82-16A3-46C2-9799-7BBFEACC59A3}" destId="{C63CADB2-7503-41FD-806B-79C1FECE81B5}" srcOrd="0" destOrd="0" presId="urn:microsoft.com/office/officeart/2005/8/layout/orgChart1"/>
    <dgm:cxn modelId="{A91BC51D-2025-497E-8260-20E614D88830}" type="presParOf" srcId="{C63CADB2-7503-41FD-806B-79C1FECE81B5}" destId="{52184891-4A3E-4B9F-A120-6640636D6A69}" srcOrd="0" destOrd="0" presId="urn:microsoft.com/office/officeart/2005/8/layout/orgChart1"/>
    <dgm:cxn modelId="{51A3EE23-FC03-4F6D-A21A-D67C67E52D13}" type="presParOf" srcId="{C63CADB2-7503-41FD-806B-79C1FECE81B5}" destId="{060DC619-D6F4-4DD4-8F54-7BBAEBC5E405}" srcOrd="1" destOrd="0" presId="urn:microsoft.com/office/officeart/2005/8/layout/orgChart1"/>
    <dgm:cxn modelId="{9A093CD8-A99C-4A2A-AFF4-F2293CE5E83F}" type="presParOf" srcId="{9B5AFA82-16A3-46C2-9799-7BBFEACC59A3}" destId="{921F36FB-1603-4A64-B8E7-022D31D2577A}" srcOrd="1" destOrd="0" presId="urn:microsoft.com/office/officeart/2005/8/layout/orgChart1"/>
    <dgm:cxn modelId="{764863BF-CFF8-45C3-BBE3-D285D4967893}" type="presParOf" srcId="{9B5AFA82-16A3-46C2-9799-7BBFEACC59A3}" destId="{C95F4557-C2BA-4A2F-A6E1-D7EC1447B0E1}" srcOrd="2" destOrd="0" presId="urn:microsoft.com/office/officeart/2005/8/layout/orgChart1"/>
    <dgm:cxn modelId="{DD729756-21C5-4758-8C31-7F3B942566E9}" type="presParOf" srcId="{1AE205E6-CD38-4794-B75D-4EE5891F64DE}" destId="{46171C06-D286-449D-838D-380070D56352}" srcOrd="2" destOrd="0" presId="urn:microsoft.com/office/officeart/2005/8/layout/orgChart1"/>
    <dgm:cxn modelId="{83F497D0-7873-4579-97AB-273082A16066}" type="presParOf" srcId="{C063637C-59B2-4AEF-AFED-18321186D979}" destId="{A6BAA0C2-9B14-49B8-ABAB-F05727728FC1}" srcOrd="4" destOrd="0" presId="urn:microsoft.com/office/officeart/2005/8/layout/orgChart1"/>
    <dgm:cxn modelId="{61222701-F3E4-4DFA-8A76-E8605A3A5027}" type="presParOf" srcId="{C063637C-59B2-4AEF-AFED-18321186D979}" destId="{FC363D59-1713-4276-91EB-8FDD723D15E9}" srcOrd="5" destOrd="0" presId="urn:microsoft.com/office/officeart/2005/8/layout/orgChart1"/>
    <dgm:cxn modelId="{32B86569-7BF9-426E-AFA6-FC7509BCD5E7}" type="presParOf" srcId="{FC363D59-1713-4276-91EB-8FDD723D15E9}" destId="{A38C8C6D-F4CA-4263-8AA7-08921F7E9CD1}" srcOrd="0" destOrd="0" presId="urn:microsoft.com/office/officeart/2005/8/layout/orgChart1"/>
    <dgm:cxn modelId="{27BC718E-D6B1-4992-8274-2995765132AF}" type="presParOf" srcId="{A38C8C6D-F4CA-4263-8AA7-08921F7E9CD1}" destId="{700A6E55-418B-4022-9708-A908CBFE0BC0}" srcOrd="0" destOrd="0" presId="urn:microsoft.com/office/officeart/2005/8/layout/orgChart1"/>
    <dgm:cxn modelId="{CE07A99C-9C42-4CA6-A105-A1967960FE1F}" type="presParOf" srcId="{A38C8C6D-F4CA-4263-8AA7-08921F7E9CD1}" destId="{3BFE9341-DE99-4489-97B2-444AD25CAAD8}" srcOrd="1" destOrd="0" presId="urn:microsoft.com/office/officeart/2005/8/layout/orgChart1"/>
    <dgm:cxn modelId="{8F5C73EC-27D5-4607-99FA-6F1B94382912}" type="presParOf" srcId="{FC363D59-1713-4276-91EB-8FDD723D15E9}" destId="{7EB96A91-CD0C-442C-8FF5-4A6795A06A94}" srcOrd="1" destOrd="0" presId="urn:microsoft.com/office/officeart/2005/8/layout/orgChart1"/>
    <dgm:cxn modelId="{ADC232B1-EDC2-443A-B727-8666DF340E63}" type="presParOf" srcId="{7EB96A91-CD0C-442C-8FF5-4A6795A06A94}" destId="{F943FBC2-9C24-44A3-8F01-4ADEB586211F}" srcOrd="0" destOrd="0" presId="urn:microsoft.com/office/officeart/2005/8/layout/orgChart1"/>
    <dgm:cxn modelId="{A50DE14E-13AB-476C-88B0-AD503273AF78}" type="presParOf" srcId="{7EB96A91-CD0C-442C-8FF5-4A6795A06A94}" destId="{B1E9B009-E03A-4B8F-B0F6-FFA0BDE4FE5C}" srcOrd="1" destOrd="0" presId="urn:microsoft.com/office/officeart/2005/8/layout/orgChart1"/>
    <dgm:cxn modelId="{240E939C-A333-4701-95C9-12A68D342E4B}" type="presParOf" srcId="{B1E9B009-E03A-4B8F-B0F6-FFA0BDE4FE5C}" destId="{E00DD8F6-C9EA-4819-BEC0-19C628618422}" srcOrd="0" destOrd="0" presId="urn:microsoft.com/office/officeart/2005/8/layout/orgChart1"/>
    <dgm:cxn modelId="{06A491EC-1F83-45ED-B426-F869F170CF0F}" type="presParOf" srcId="{E00DD8F6-C9EA-4819-BEC0-19C628618422}" destId="{0C0D1E30-B30F-49AC-B9DA-6ED519763738}" srcOrd="0" destOrd="0" presId="urn:microsoft.com/office/officeart/2005/8/layout/orgChart1"/>
    <dgm:cxn modelId="{D63FC9F2-BF89-4BA5-82EC-40B3C48E2E31}" type="presParOf" srcId="{E00DD8F6-C9EA-4819-BEC0-19C628618422}" destId="{46882A2E-E23E-4425-96E2-F8525422984F}" srcOrd="1" destOrd="0" presId="urn:microsoft.com/office/officeart/2005/8/layout/orgChart1"/>
    <dgm:cxn modelId="{17415784-3DDD-4F9F-A98D-CC31FCB998D7}" type="presParOf" srcId="{B1E9B009-E03A-4B8F-B0F6-FFA0BDE4FE5C}" destId="{BCB8DEB5-8DDC-4806-9475-5BB912FCDC37}" srcOrd="1" destOrd="0" presId="urn:microsoft.com/office/officeart/2005/8/layout/orgChart1"/>
    <dgm:cxn modelId="{E05D9069-47C2-4B03-81B4-DAB8E79C2AF6}" type="presParOf" srcId="{B1E9B009-E03A-4B8F-B0F6-FFA0BDE4FE5C}" destId="{C8F449AC-82EF-436E-943D-50F923219404}" srcOrd="2" destOrd="0" presId="urn:microsoft.com/office/officeart/2005/8/layout/orgChart1"/>
    <dgm:cxn modelId="{6B8086BF-C42E-4478-A41A-A9F8903126DC}" type="presParOf" srcId="{FC363D59-1713-4276-91EB-8FDD723D15E9}" destId="{9C6409E4-1DAD-411C-9198-D0B373458F80}" srcOrd="2" destOrd="0" presId="urn:microsoft.com/office/officeart/2005/8/layout/orgChart1"/>
    <dgm:cxn modelId="{0D6F0BB2-EF36-4288-82D5-0E7628CB3F29}" type="presParOf" srcId="{D75D2699-6003-462F-9B0A-6851BA8A1EF7}" destId="{EFAB83A9-EE29-40F9-ACCB-12DD1F55F81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3FBC2-9C24-44A3-8F01-4ADEB586211F}">
      <dsp:nvSpPr>
        <dsp:cNvPr id="0" name=""/>
        <dsp:cNvSpPr/>
      </dsp:nvSpPr>
      <dsp:spPr>
        <a:xfrm>
          <a:off x="6318773" y="1818221"/>
          <a:ext cx="449104" cy="964698"/>
        </a:xfrm>
        <a:custGeom>
          <a:avLst/>
          <a:gdLst/>
          <a:ahLst/>
          <a:cxnLst/>
          <a:rect l="0" t="0" r="0" b="0"/>
          <a:pathLst>
            <a:path>
              <a:moveTo>
                <a:pt x="0" y="0"/>
              </a:moveTo>
              <a:lnTo>
                <a:pt x="0" y="964698"/>
              </a:lnTo>
              <a:lnTo>
                <a:pt x="449104" y="964698"/>
              </a:lnTo>
            </a:path>
          </a:pathLst>
        </a:custGeom>
        <a:noFill/>
        <a:ln w="12700" cap="flat" cmpd="sng" algn="ctr">
          <a:solidFill>
            <a:srgbClr val="663300"/>
          </a:solidFill>
          <a:prstDash val="solid"/>
          <a:miter lim="800000"/>
        </a:ln>
        <a:effectLst/>
      </dsp:spPr>
      <dsp:style>
        <a:lnRef idx="2">
          <a:scrgbClr r="0" g="0" b="0"/>
        </a:lnRef>
        <a:fillRef idx="0">
          <a:scrgbClr r="0" g="0" b="0"/>
        </a:fillRef>
        <a:effectRef idx="0">
          <a:scrgbClr r="0" g="0" b="0"/>
        </a:effectRef>
        <a:fontRef idx="minor"/>
      </dsp:style>
    </dsp:sp>
    <dsp:sp modelId="{BFB26EC0-A883-4A35-901C-83B57CEFAD1A}">
      <dsp:nvSpPr>
        <dsp:cNvPr id="0" name=""/>
        <dsp:cNvSpPr/>
      </dsp:nvSpPr>
      <dsp:spPr>
        <a:xfrm>
          <a:off x="4061133" y="802764"/>
          <a:ext cx="3056544" cy="300346"/>
        </a:xfrm>
        <a:custGeom>
          <a:avLst/>
          <a:gdLst/>
          <a:ahLst/>
          <a:cxnLst/>
          <a:rect l="0" t="0" r="0" b="0"/>
          <a:pathLst>
            <a:path>
              <a:moveTo>
                <a:pt x="0" y="0"/>
              </a:moveTo>
              <a:lnTo>
                <a:pt x="0" y="150173"/>
              </a:lnTo>
              <a:lnTo>
                <a:pt x="3056544" y="150173"/>
              </a:lnTo>
              <a:lnTo>
                <a:pt x="3056544" y="300346"/>
              </a:lnTo>
            </a:path>
          </a:pathLst>
        </a:custGeom>
        <a:noFill/>
        <a:ln w="12700" cap="flat" cmpd="sng" algn="ctr">
          <a:solidFill>
            <a:srgbClr val="663300"/>
          </a:solidFill>
          <a:prstDash val="solid"/>
          <a:miter lim="800000"/>
        </a:ln>
        <a:effectLst/>
      </dsp:spPr>
      <dsp:style>
        <a:lnRef idx="2">
          <a:scrgbClr r="0" g="0" b="0"/>
        </a:lnRef>
        <a:fillRef idx="0">
          <a:scrgbClr r="0" g="0" b="0"/>
        </a:fillRef>
        <a:effectRef idx="0">
          <a:scrgbClr r="0" g="0" b="0"/>
        </a:effectRef>
        <a:fontRef idx="minor"/>
      </dsp:style>
    </dsp:sp>
    <dsp:sp modelId="{15C99ABF-4E4C-4C68-A4DC-792AC2C2A8CA}">
      <dsp:nvSpPr>
        <dsp:cNvPr id="0" name=""/>
        <dsp:cNvSpPr/>
      </dsp:nvSpPr>
      <dsp:spPr>
        <a:xfrm>
          <a:off x="4283291" y="1818221"/>
          <a:ext cx="626743" cy="836389"/>
        </a:xfrm>
        <a:custGeom>
          <a:avLst/>
          <a:gdLst/>
          <a:ahLst/>
          <a:cxnLst/>
          <a:rect l="0" t="0" r="0" b="0"/>
          <a:pathLst>
            <a:path>
              <a:moveTo>
                <a:pt x="0" y="0"/>
              </a:moveTo>
              <a:lnTo>
                <a:pt x="0" y="836389"/>
              </a:lnTo>
              <a:lnTo>
                <a:pt x="626743" y="83638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BAA0C2-9B14-49B8-ABAB-F05727728FC1}">
      <dsp:nvSpPr>
        <dsp:cNvPr id="0" name=""/>
        <dsp:cNvSpPr/>
      </dsp:nvSpPr>
      <dsp:spPr>
        <a:xfrm>
          <a:off x="4061133" y="802764"/>
          <a:ext cx="904562" cy="300346"/>
        </a:xfrm>
        <a:custGeom>
          <a:avLst/>
          <a:gdLst/>
          <a:ahLst/>
          <a:cxnLst/>
          <a:rect l="0" t="0" r="0" b="0"/>
          <a:pathLst>
            <a:path>
              <a:moveTo>
                <a:pt x="0" y="0"/>
              </a:moveTo>
              <a:lnTo>
                <a:pt x="0" y="150173"/>
              </a:lnTo>
              <a:lnTo>
                <a:pt x="904562" y="150173"/>
              </a:lnTo>
              <a:lnTo>
                <a:pt x="904562" y="300346"/>
              </a:lnTo>
            </a:path>
          </a:pathLst>
        </a:custGeom>
        <a:noFill/>
        <a:ln w="12700" cap="flat" cmpd="sng" algn="ctr">
          <a:solidFill>
            <a:srgbClr val="663300"/>
          </a:solidFill>
          <a:prstDash val="solid"/>
          <a:miter lim="800000"/>
        </a:ln>
        <a:effectLst/>
      </dsp:spPr>
      <dsp:style>
        <a:lnRef idx="2">
          <a:scrgbClr r="0" g="0" b="0"/>
        </a:lnRef>
        <a:fillRef idx="0">
          <a:scrgbClr r="0" g="0" b="0"/>
        </a:fillRef>
        <a:effectRef idx="0">
          <a:scrgbClr r="0" g="0" b="0"/>
        </a:effectRef>
        <a:fontRef idx="minor"/>
      </dsp:style>
    </dsp:sp>
    <dsp:sp modelId="{C2BDD767-744D-4B09-B8DF-5810FC2D29F6}">
      <dsp:nvSpPr>
        <dsp:cNvPr id="0" name=""/>
        <dsp:cNvSpPr/>
      </dsp:nvSpPr>
      <dsp:spPr>
        <a:xfrm>
          <a:off x="2391952" y="1818221"/>
          <a:ext cx="203127" cy="879421"/>
        </a:xfrm>
        <a:custGeom>
          <a:avLst/>
          <a:gdLst/>
          <a:ahLst/>
          <a:cxnLst/>
          <a:rect l="0" t="0" r="0" b="0"/>
          <a:pathLst>
            <a:path>
              <a:moveTo>
                <a:pt x="0" y="0"/>
              </a:moveTo>
              <a:lnTo>
                <a:pt x="0" y="879421"/>
              </a:lnTo>
              <a:lnTo>
                <a:pt x="203127" y="879421"/>
              </a:lnTo>
            </a:path>
          </a:pathLst>
        </a:custGeom>
        <a:noFill/>
        <a:ln w="12700" cap="flat" cmpd="sng" algn="ctr">
          <a:solidFill>
            <a:srgbClr val="663300"/>
          </a:solidFill>
          <a:prstDash val="solid"/>
          <a:miter lim="800000"/>
        </a:ln>
        <a:effectLst/>
      </dsp:spPr>
      <dsp:style>
        <a:lnRef idx="2">
          <a:scrgbClr r="0" g="0" b="0"/>
        </a:lnRef>
        <a:fillRef idx="0">
          <a:scrgbClr r="0" g="0" b="0"/>
        </a:fillRef>
        <a:effectRef idx="0">
          <a:scrgbClr r="0" g="0" b="0"/>
        </a:effectRef>
        <a:fontRef idx="minor"/>
      </dsp:style>
    </dsp:sp>
    <dsp:sp modelId="{7437B3FF-962C-4992-BE4F-D03CACBDB189}">
      <dsp:nvSpPr>
        <dsp:cNvPr id="0" name=""/>
        <dsp:cNvSpPr/>
      </dsp:nvSpPr>
      <dsp:spPr>
        <a:xfrm>
          <a:off x="2894646" y="802764"/>
          <a:ext cx="1166486" cy="300346"/>
        </a:xfrm>
        <a:custGeom>
          <a:avLst/>
          <a:gdLst/>
          <a:ahLst/>
          <a:cxnLst/>
          <a:rect l="0" t="0" r="0" b="0"/>
          <a:pathLst>
            <a:path>
              <a:moveTo>
                <a:pt x="1166486" y="0"/>
              </a:moveTo>
              <a:lnTo>
                <a:pt x="1166486" y="150173"/>
              </a:lnTo>
              <a:lnTo>
                <a:pt x="0" y="150173"/>
              </a:lnTo>
              <a:lnTo>
                <a:pt x="0" y="300346"/>
              </a:lnTo>
            </a:path>
          </a:pathLst>
        </a:custGeom>
        <a:noFill/>
        <a:ln w="12700" cap="flat" cmpd="sng" algn="ctr">
          <a:solidFill>
            <a:srgbClr val="663300"/>
          </a:solidFill>
          <a:prstDash val="solid"/>
          <a:miter lim="800000"/>
        </a:ln>
        <a:effectLst/>
      </dsp:spPr>
      <dsp:style>
        <a:lnRef idx="2">
          <a:scrgbClr r="0" g="0" b="0"/>
        </a:lnRef>
        <a:fillRef idx="0">
          <a:scrgbClr r="0" g="0" b="0"/>
        </a:fillRef>
        <a:effectRef idx="0">
          <a:scrgbClr r="0" g="0" b="0"/>
        </a:effectRef>
        <a:fontRef idx="minor"/>
      </dsp:style>
    </dsp:sp>
    <dsp:sp modelId="{7EC2532B-9B54-4A56-881B-01259454E5C5}">
      <dsp:nvSpPr>
        <dsp:cNvPr id="0" name=""/>
        <dsp:cNvSpPr/>
      </dsp:nvSpPr>
      <dsp:spPr>
        <a:xfrm>
          <a:off x="201955" y="1818221"/>
          <a:ext cx="122698" cy="672833"/>
        </a:xfrm>
        <a:custGeom>
          <a:avLst/>
          <a:gdLst/>
          <a:ahLst/>
          <a:cxnLst/>
          <a:rect l="0" t="0" r="0" b="0"/>
          <a:pathLst>
            <a:path>
              <a:moveTo>
                <a:pt x="0" y="0"/>
              </a:moveTo>
              <a:lnTo>
                <a:pt x="0" y="672833"/>
              </a:lnTo>
              <a:lnTo>
                <a:pt x="122698" y="672833"/>
              </a:lnTo>
            </a:path>
          </a:pathLst>
        </a:custGeom>
        <a:noFill/>
        <a:ln w="12700" cap="flat" cmpd="sng" algn="ctr">
          <a:solidFill>
            <a:srgbClr val="663300"/>
          </a:solidFill>
          <a:prstDash val="solid"/>
          <a:miter lim="800000"/>
        </a:ln>
        <a:effectLst/>
      </dsp:spPr>
      <dsp:style>
        <a:lnRef idx="2">
          <a:scrgbClr r="0" g="0" b="0"/>
        </a:lnRef>
        <a:fillRef idx="0">
          <a:scrgbClr r="0" g="0" b="0"/>
        </a:fillRef>
        <a:effectRef idx="0">
          <a:scrgbClr r="0" g="0" b="0"/>
        </a:effectRef>
        <a:fontRef idx="minor"/>
      </dsp:style>
    </dsp:sp>
    <dsp:sp modelId="{B522FDCD-65AF-4348-9397-856566287518}">
      <dsp:nvSpPr>
        <dsp:cNvPr id="0" name=""/>
        <dsp:cNvSpPr/>
      </dsp:nvSpPr>
      <dsp:spPr>
        <a:xfrm>
          <a:off x="985945" y="802764"/>
          <a:ext cx="3075187" cy="300346"/>
        </a:xfrm>
        <a:custGeom>
          <a:avLst/>
          <a:gdLst/>
          <a:ahLst/>
          <a:cxnLst/>
          <a:rect l="0" t="0" r="0" b="0"/>
          <a:pathLst>
            <a:path>
              <a:moveTo>
                <a:pt x="3075187" y="0"/>
              </a:moveTo>
              <a:lnTo>
                <a:pt x="3075187" y="150173"/>
              </a:lnTo>
              <a:lnTo>
                <a:pt x="0" y="150173"/>
              </a:lnTo>
              <a:lnTo>
                <a:pt x="0" y="300346"/>
              </a:lnTo>
            </a:path>
          </a:pathLst>
        </a:custGeom>
        <a:noFill/>
        <a:ln w="12700" cap="flat" cmpd="sng" algn="ctr">
          <a:solidFill>
            <a:srgbClr val="663300"/>
          </a:solidFill>
          <a:prstDash val="solid"/>
          <a:miter lim="800000"/>
        </a:ln>
        <a:effectLst/>
      </dsp:spPr>
      <dsp:style>
        <a:lnRef idx="2">
          <a:scrgbClr r="0" g="0" b="0"/>
        </a:lnRef>
        <a:fillRef idx="0">
          <a:scrgbClr r="0" g="0" b="0"/>
        </a:fillRef>
        <a:effectRef idx="0">
          <a:scrgbClr r="0" g="0" b="0"/>
        </a:effectRef>
        <a:fontRef idx="minor"/>
      </dsp:style>
    </dsp:sp>
    <dsp:sp modelId="{E0CF0E1C-4CF1-41FD-A1C1-84A63825C820}">
      <dsp:nvSpPr>
        <dsp:cNvPr id="0" name=""/>
        <dsp:cNvSpPr/>
      </dsp:nvSpPr>
      <dsp:spPr>
        <a:xfrm>
          <a:off x="2918922" y="87653"/>
          <a:ext cx="2284420" cy="715110"/>
        </a:xfrm>
        <a:prstGeom prst="rect">
          <a:avLst/>
        </a:prstGeom>
        <a:solidFill>
          <a:srgbClr val="FFCC66"/>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it-IT" sz="1400" b="1" kern="1200" dirty="0">
              <a:solidFill>
                <a:srgbClr val="663300"/>
              </a:solidFill>
              <a:latin typeface="Maiandra GD" pitchFamily="34" charset="0"/>
            </a:rPr>
            <a:t>Geotermia come energia rinnovabile termica</a:t>
          </a:r>
        </a:p>
      </dsp:txBody>
      <dsp:txXfrm>
        <a:off x="2918922" y="87653"/>
        <a:ext cx="2284420" cy="715110"/>
      </dsp:txXfrm>
    </dsp:sp>
    <dsp:sp modelId="{7755E394-0745-40B8-983B-D6DA74A8F5F3}">
      <dsp:nvSpPr>
        <dsp:cNvPr id="0" name=""/>
        <dsp:cNvSpPr/>
      </dsp:nvSpPr>
      <dsp:spPr>
        <a:xfrm>
          <a:off x="5958" y="1103110"/>
          <a:ext cx="1959974" cy="715110"/>
        </a:xfrm>
        <a:prstGeom prst="rect">
          <a:avLst/>
        </a:prstGeom>
        <a:solidFill>
          <a:srgbClr val="FFCC66"/>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it-IT" sz="1400" b="1" kern="1200" dirty="0">
              <a:solidFill>
                <a:srgbClr val="663300"/>
              </a:solidFill>
              <a:latin typeface="Maiandra GD" pitchFamily="34" charset="0"/>
            </a:rPr>
            <a:t>Previsti incentivi per nuovi impianti (CET)</a:t>
          </a:r>
        </a:p>
      </dsp:txBody>
      <dsp:txXfrm>
        <a:off x="5958" y="1103110"/>
        <a:ext cx="1959974" cy="715110"/>
      </dsp:txXfrm>
    </dsp:sp>
    <dsp:sp modelId="{B5F22DF2-351E-48C3-8CB6-E6FF61F67FFF}">
      <dsp:nvSpPr>
        <dsp:cNvPr id="0" name=""/>
        <dsp:cNvSpPr/>
      </dsp:nvSpPr>
      <dsp:spPr>
        <a:xfrm>
          <a:off x="324654" y="2133498"/>
          <a:ext cx="1557910" cy="715110"/>
        </a:xfrm>
        <a:prstGeom prst="rect">
          <a:avLst/>
        </a:prstGeom>
        <a:solidFill>
          <a:srgbClr val="FFCC66"/>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it-IT" sz="1200" b="0" kern="1200" dirty="0">
              <a:solidFill>
                <a:srgbClr val="663300"/>
              </a:solidFill>
              <a:latin typeface="Maiandra GD" pitchFamily="34" charset="0"/>
            </a:rPr>
            <a:t>Nuovo Conto Termico (DM 16/02/16 e DM 186/2017)</a:t>
          </a:r>
        </a:p>
      </dsp:txBody>
      <dsp:txXfrm>
        <a:off x="324654" y="2133498"/>
        <a:ext cx="1557910" cy="715110"/>
      </dsp:txXfrm>
    </dsp:sp>
    <dsp:sp modelId="{0E7D8C88-FAE5-4DD4-8243-C05C559F6CB1}">
      <dsp:nvSpPr>
        <dsp:cNvPr id="0" name=""/>
        <dsp:cNvSpPr/>
      </dsp:nvSpPr>
      <dsp:spPr>
        <a:xfrm>
          <a:off x="2266279" y="1103110"/>
          <a:ext cx="1256735" cy="715110"/>
        </a:xfrm>
        <a:prstGeom prst="rect">
          <a:avLst/>
        </a:prstGeom>
        <a:solidFill>
          <a:srgbClr val="FFCC66"/>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it-IT" sz="1400" b="1" kern="1200" dirty="0">
              <a:solidFill>
                <a:srgbClr val="663300"/>
              </a:solidFill>
              <a:latin typeface="Maiandra GD" pitchFamily="34" charset="0"/>
            </a:rPr>
            <a:t>Prevista qualifica installatori</a:t>
          </a:r>
        </a:p>
      </dsp:txBody>
      <dsp:txXfrm>
        <a:off x="2266279" y="1103110"/>
        <a:ext cx="1256735" cy="715110"/>
      </dsp:txXfrm>
    </dsp:sp>
    <dsp:sp modelId="{52184891-4A3E-4B9F-A120-6640636D6A69}">
      <dsp:nvSpPr>
        <dsp:cNvPr id="0" name=""/>
        <dsp:cNvSpPr/>
      </dsp:nvSpPr>
      <dsp:spPr>
        <a:xfrm>
          <a:off x="2595079" y="2123272"/>
          <a:ext cx="1658383" cy="1148739"/>
        </a:xfrm>
        <a:prstGeom prst="rect">
          <a:avLst/>
        </a:prstGeom>
        <a:solidFill>
          <a:srgbClr val="FFCC66"/>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it-IT" sz="1200" b="0" kern="1200" dirty="0">
              <a:solidFill>
                <a:srgbClr val="663300"/>
              </a:solidFill>
              <a:latin typeface="Maiandra GD" pitchFamily="34" charset="0"/>
            </a:rPr>
            <a:t>Manca la qualifica «</a:t>
          </a:r>
          <a:r>
            <a:rPr lang="it-IT" sz="1200" b="0" kern="1200" dirty="0" err="1">
              <a:solidFill>
                <a:srgbClr val="663300"/>
              </a:solidFill>
              <a:latin typeface="Maiandra GD" pitchFamily="34" charset="0"/>
            </a:rPr>
            <a:t>geosondatori</a:t>
          </a:r>
          <a:r>
            <a:rPr lang="it-IT" sz="1200" b="0" kern="1200" dirty="0">
              <a:solidFill>
                <a:srgbClr val="663300"/>
              </a:solidFill>
              <a:latin typeface="Maiandra GD" pitchFamily="34" charset="0"/>
            </a:rPr>
            <a:t>» e installatori </a:t>
          </a:r>
          <a:r>
            <a:rPr lang="it-IT" sz="1200" b="0" kern="1200" dirty="0" err="1">
              <a:solidFill>
                <a:srgbClr val="663300"/>
              </a:solidFill>
              <a:latin typeface="Maiandra GD" pitchFamily="34" charset="0"/>
            </a:rPr>
            <a:t>PdC</a:t>
          </a:r>
          <a:r>
            <a:rPr lang="it-IT" sz="1200" b="0" kern="1200" dirty="0">
              <a:solidFill>
                <a:srgbClr val="663300"/>
              </a:solidFill>
              <a:latin typeface="Maiandra GD" pitchFamily="34" charset="0"/>
            </a:rPr>
            <a:t> Geotermiche. </a:t>
          </a:r>
        </a:p>
        <a:p>
          <a:pPr marL="0" lvl="0" indent="0" algn="ctr" defTabSz="533400">
            <a:lnSpc>
              <a:spcPct val="90000"/>
            </a:lnSpc>
            <a:spcBef>
              <a:spcPct val="0"/>
            </a:spcBef>
            <a:spcAft>
              <a:spcPct val="35000"/>
            </a:spcAft>
            <a:buNone/>
          </a:pPr>
          <a:r>
            <a:rPr lang="it-IT" sz="1200" b="0" kern="1200" dirty="0">
              <a:solidFill>
                <a:srgbClr val="663300"/>
              </a:solidFill>
              <a:latin typeface="Maiandra GD" pitchFamily="34" charset="0"/>
            </a:rPr>
            <a:t>In Europa Riferimento: </a:t>
          </a:r>
          <a:r>
            <a:rPr lang="it-IT" sz="1200" b="0" kern="1200" dirty="0" err="1">
              <a:solidFill>
                <a:srgbClr val="663300"/>
              </a:solidFill>
              <a:latin typeface="Maiandra GD" pitchFamily="34" charset="0"/>
            </a:rPr>
            <a:t>Geotrainet</a:t>
          </a:r>
          <a:endParaRPr lang="it-IT" sz="1200" b="0" kern="1200" dirty="0">
            <a:solidFill>
              <a:srgbClr val="663300"/>
            </a:solidFill>
            <a:latin typeface="Maiandra GD" pitchFamily="34" charset="0"/>
          </a:endParaRPr>
        </a:p>
      </dsp:txBody>
      <dsp:txXfrm>
        <a:off x="2595079" y="2123272"/>
        <a:ext cx="1658383" cy="1148739"/>
      </dsp:txXfrm>
    </dsp:sp>
    <dsp:sp modelId="{700A6E55-418B-4022-9708-A908CBFE0BC0}">
      <dsp:nvSpPr>
        <dsp:cNvPr id="0" name=""/>
        <dsp:cNvSpPr/>
      </dsp:nvSpPr>
      <dsp:spPr>
        <a:xfrm>
          <a:off x="4112690" y="1103110"/>
          <a:ext cx="1706010" cy="715110"/>
        </a:xfrm>
        <a:prstGeom prst="rect">
          <a:avLst/>
        </a:prstGeom>
        <a:solidFill>
          <a:srgbClr val="FFCC66"/>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it-IT" sz="1400" b="1" kern="1200" dirty="0">
              <a:solidFill>
                <a:srgbClr val="663300"/>
              </a:solidFill>
              <a:latin typeface="Maiandra GD" pitchFamily="34" charset="0"/>
            </a:rPr>
            <a:t>Obblighi FER in nuovi edifici con % crescenti negli anni</a:t>
          </a:r>
        </a:p>
      </dsp:txBody>
      <dsp:txXfrm>
        <a:off x="4112690" y="1103110"/>
        <a:ext cx="1706010" cy="715110"/>
      </dsp:txXfrm>
    </dsp:sp>
    <dsp:sp modelId="{2DB23D69-B781-428A-B4A6-14AD985BB8B9}">
      <dsp:nvSpPr>
        <dsp:cNvPr id="0" name=""/>
        <dsp:cNvSpPr/>
      </dsp:nvSpPr>
      <dsp:spPr>
        <a:xfrm>
          <a:off x="4910035" y="2138776"/>
          <a:ext cx="1035751" cy="1031668"/>
        </a:xfrm>
        <a:prstGeom prst="rect">
          <a:avLst/>
        </a:prstGeom>
        <a:solidFill>
          <a:srgbClr val="FFCC66"/>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it-IT" sz="1300" b="0" kern="1200" dirty="0">
              <a:solidFill>
                <a:srgbClr val="663300"/>
              </a:solidFill>
              <a:latin typeface="Maiandra GD" pitchFamily="34" charset="0"/>
            </a:rPr>
            <a:t>Obbligo 50% FER per interventi successivi al 01/01/2018</a:t>
          </a:r>
        </a:p>
      </dsp:txBody>
      <dsp:txXfrm>
        <a:off x="4910035" y="2138776"/>
        <a:ext cx="1035751" cy="1031668"/>
      </dsp:txXfrm>
    </dsp:sp>
    <dsp:sp modelId="{185FFC66-6E58-4A33-A972-64119E81DCC6}">
      <dsp:nvSpPr>
        <dsp:cNvPr id="0" name=""/>
        <dsp:cNvSpPr/>
      </dsp:nvSpPr>
      <dsp:spPr>
        <a:xfrm>
          <a:off x="6119047" y="1103110"/>
          <a:ext cx="1997260" cy="715110"/>
        </a:xfrm>
        <a:prstGeom prst="rect">
          <a:avLst/>
        </a:prstGeom>
        <a:solidFill>
          <a:srgbClr val="FFCC66"/>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it-IT" sz="1400" b="1" kern="1200" dirty="0">
              <a:solidFill>
                <a:srgbClr val="663300"/>
              </a:solidFill>
              <a:latin typeface="Maiandra GD" pitchFamily="34" charset="0"/>
            </a:rPr>
            <a:t>Previsto un DM posa sonde e regolamenti regionali</a:t>
          </a:r>
        </a:p>
      </dsp:txBody>
      <dsp:txXfrm>
        <a:off x="6119047" y="1103110"/>
        <a:ext cx="1997260" cy="715110"/>
      </dsp:txXfrm>
    </dsp:sp>
    <dsp:sp modelId="{0C0D1E30-B30F-49AC-B9DA-6ED519763738}">
      <dsp:nvSpPr>
        <dsp:cNvPr id="0" name=""/>
        <dsp:cNvSpPr/>
      </dsp:nvSpPr>
      <dsp:spPr>
        <a:xfrm>
          <a:off x="6767877" y="2077942"/>
          <a:ext cx="1349899" cy="1409954"/>
        </a:xfrm>
        <a:prstGeom prst="rect">
          <a:avLst/>
        </a:prstGeom>
        <a:solidFill>
          <a:srgbClr val="FFCC66"/>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it-IT" sz="1200" b="0" kern="1200" dirty="0">
              <a:solidFill>
                <a:srgbClr val="663300"/>
              </a:solidFill>
              <a:latin typeface="Maiandra GD" pitchFamily="34" charset="0"/>
            </a:rPr>
            <a:t>DM in corso. Le Associazioni  hanno da tempo predisposto una bozza condivisa ora in mano al </a:t>
          </a:r>
          <a:r>
            <a:rPr lang="it-IT" sz="1200" b="0" kern="1200" dirty="0" err="1">
              <a:solidFill>
                <a:srgbClr val="663300"/>
              </a:solidFill>
              <a:latin typeface="Maiandra GD" pitchFamily="34" charset="0"/>
            </a:rPr>
            <a:t>MiSe</a:t>
          </a:r>
          <a:endParaRPr lang="it-IT" sz="1200" b="0" kern="1200" dirty="0">
            <a:solidFill>
              <a:srgbClr val="663300"/>
            </a:solidFill>
            <a:latin typeface="Maiandra GD" pitchFamily="34" charset="0"/>
          </a:endParaRPr>
        </a:p>
      </dsp:txBody>
      <dsp:txXfrm>
        <a:off x="6767877" y="2077942"/>
        <a:ext cx="1349899" cy="14099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3FBC2-9C24-44A3-8F01-4ADEB586211F}">
      <dsp:nvSpPr>
        <dsp:cNvPr id="0" name=""/>
        <dsp:cNvSpPr/>
      </dsp:nvSpPr>
      <dsp:spPr>
        <a:xfrm>
          <a:off x="6309492" y="2237344"/>
          <a:ext cx="218056" cy="861418"/>
        </a:xfrm>
        <a:custGeom>
          <a:avLst/>
          <a:gdLst/>
          <a:ahLst/>
          <a:cxnLst/>
          <a:rect l="0" t="0" r="0" b="0"/>
          <a:pathLst>
            <a:path>
              <a:moveTo>
                <a:pt x="0" y="0"/>
              </a:moveTo>
              <a:lnTo>
                <a:pt x="0" y="861418"/>
              </a:lnTo>
              <a:lnTo>
                <a:pt x="218056" y="861418"/>
              </a:lnTo>
            </a:path>
          </a:pathLst>
        </a:custGeom>
        <a:noFill/>
        <a:ln w="12700" cap="flat" cmpd="sng" algn="ctr">
          <a:solidFill>
            <a:srgbClr val="663300"/>
          </a:solidFill>
          <a:prstDash val="solid"/>
          <a:miter lim="800000"/>
        </a:ln>
        <a:effectLst/>
      </dsp:spPr>
      <dsp:style>
        <a:lnRef idx="2">
          <a:scrgbClr r="0" g="0" b="0"/>
        </a:lnRef>
        <a:fillRef idx="0">
          <a:scrgbClr r="0" g="0" b="0"/>
        </a:fillRef>
        <a:effectRef idx="0">
          <a:scrgbClr r="0" g="0" b="0"/>
        </a:effectRef>
        <a:fontRef idx="minor"/>
      </dsp:style>
    </dsp:sp>
    <dsp:sp modelId="{A6BAA0C2-9B14-49B8-ABAB-F05727728FC1}">
      <dsp:nvSpPr>
        <dsp:cNvPr id="0" name=""/>
        <dsp:cNvSpPr/>
      </dsp:nvSpPr>
      <dsp:spPr>
        <a:xfrm>
          <a:off x="4508739" y="1051177"/>
          <a:ext cx="2568420" cy="381707"/>
        </a:xfrm>
        <a:custGeom>
          <a:avLst/>
          <a:gdLst/>
          <a:ahLst/>
          <a:cxnLst/>
          <a:rect l="0" t="0" r="0" b="0"/>
          <a:pathLst>
            <a:path>
              <a:moveTo>
                <a:pt x="0" y="0"/>
              </a:moveTo>
              <a:lnTo>
                <a:pt x="0" y="212771"/>
              </a:lnTo>
              <a:lnTo>
                <a:pt x="2568420" y="212771"/>
              </a:lnTo>
              <a:lnTo>
                <a:pt x="2568420" y="381707"/>
              </a:lnTo>
            </a:path>
          </a:pathLst>
        </a:custGeom>
        <a:noFill/>
        <a:ln w="12700" cap="flat" cmpd="sng" algn="ctr">
          <a:solidFill>
            <a:srgbClr val="663300"/>
          </a:solidFill>
          <a:prstDash val="solid"/>
          <a:miter lim="800000"/>
        </a:ln>
        <a:effectLst/>
      </dsp:spPr>
      <dsp:style>
        <a:lnRef idx="2">
          <a:scrgbClr r="0" g="0" b="0"/>
        </a:lnRef>
        <a:fillRef idx="0">
          <a:scrgbClr r="0" g="0" b="0"/>
        </a:fillRef>
        <a:effectRef idx="0">
          <a:scrgbClr r="0" g="0" b="0"/>
        </a:effectRef>
        <a:fontRef idx="minor"/>
      </dsp:style>
    </dsp:sp>
    <dsp:sp modelId="{C2BDD767-744D-4B09-B8DF-5810FC2D29F6}">
      <dsp:nvSpPr>
        <dsp:cNvPr id="0" name=""/>
        <dsp:cNvSpPr/>
      </dsp:nvSpPr>
      <dsp:spPr>
        <a:xfrm>
          <a:off x="3578338" y="2237344"/>
          <a:ext cx="289246" cy="845755"/>
        </a:xfrm>
        <a:custGeom>
          <a:avLst/>
          <a:gdLst/>
          <a:ahLst/>
          <a:cxnLst/>
          <a:rect l="0" t="0" r="0" b="0"/>
          <a:pathLst>
            <a:path>
              <a:moveTo>
                <a:pt x="0" y="0"/>
              </a:moveTo>
              <a:lnTo>
                <a:pt x="0" y="845755"/>
              </a:lnTo>
              <a:lnTo>
                <a:pt x="289246" y="845755"/>
              </a:lnTo>
            </a:path>
          </a:pathLst>
        </a:custGeom>
        <a:noFill/>
        <a:ln w="12700" cap="flat" cmpd="sng" algn="ctr">
          <a:solidFill>
            <a:srgbClr val="663300"/>
          </a:solidFill>
          <a:prstDash val="solid"/>
          <a:miter lim="800000"/>
        </a:ln>
        <a:effectLst/>
      </dsp:spPr>
      <dsp:style>
        <a:lnRef idx="2">
          <a:scrgbClr r="0" g="0" b="0"/>
        </a:lnRef>
        <a:fillRef idx="0">
          <a:scrgbClr r="0" g="0" b="0"/>
        </a:fillRef>
        <a:effectRef idx="0">
          <a:scrgbClr r="0" g="0" b="0"/>
        </a:effectRef>
        <a:fontRef idx="minor"/>
      </dsp:style>
    </dsp:sp>
    <dsp:sp modelId="{7437B3FF-962C-4992-BE4F-D03CACBDB189}">
      <dsp:nvSpPr>
        <dsp:cNvPr id="0" name=""/>
        <dsp:cNvSpPr/>
      </dsp:nvSpPr>
      <dsp:spPr>
        <a:xfrm>
          <a:off x="4508739" y="1051177"/>
          <a:ext cx="124779" cy="381707"/>
        </a:xfrm>
        <a:custGeom>
          <a:avLst/>
          <a:gdLst/>
          <a:ahLst/>
          <a:cxnLst/>
          <a:rect l="0" t="0" r="0" b="0"/>
          <a:pathLst>
            <a:path>
              <a:moveTo>
                <a:pt x="0" y="0"/>
              </a:moveTo>
              <a:lnTo>
                <a:pt x="0" y="212771"/>
              </a:lnTo>
              <a:lnTo>
                <a:pt x="124779" y="212771"/>
              </a:lnTo>
              <a:lnTo>
                <a:pt x="124779" y="381707"/>
              </a:lnTo>
            </a:path>
          </a:pathLst>
        </a:custGeom>
        <a:noFill/>
        <a:ln w="12700" cap="flat" cmpd="sng" algn="ctr">
          <a:solidFill>
            <a:srgbClr val="663300"/>
          </a:solidFill>
          <a:prstDash val="solid"/>
          <a:miter lim="800000"/>
        </a:ln>
        <a:effectLst/>
      </dsp:spPr>
      <dsp:style>
        <a:lnRef idx="2">
          <a:scrgbClr r="0" g="0" b="0"/>
        </a:lnRef>
        <a:fillRef idx="0">
          <a:scrgbClr r="0" g="0" b="0"/>
        </a:fillRef>
        <a:effectRef idx="0">
          <a:scrgbClr r="0" g="0" b="0"/>
        </a:effectRef>
        <a:fontRef idx="minor"/>
      </dsp:style>
    </dsp:sp>
    <dsp:sp modelId="{7EC2532B-9B54-4A56-881B-01259454E5C5}">
      <dsp:nvSpPr>
        <dsp:cNvPr id="0" name=""/>
        <dsp:cNvSpPr/>
      </dsp:nvSpPr>
      <dsp:spPr>
        <a:xfrm>
          <a:off x="279281" y="2239162"/>
          <a:ext cx="138244" cy="839368"/>
        </a:xfrm>
        <a:custGeom>
          <a:avLst/>
          <a:gdLst/>
          <a:ahLst/>
          <a:cxnLst/>
          <a:rect l="0" t="0" r="0" b="0"/>
          <a:pathLst>
            <a:path>
              <a:moveTo>
                <a:pt x="0" y="0"/>
              </a:moveTo>
              <a:lnTo>
                <a:pt x="0" y="839368"/>
              </a:lnTo>
              <a:lnTo>
                <a:pt x="138244" y="839368"/>
              </a:lnTo>
            </a:path>
          </a:pathLst>
        </a:custGeom>
        <a:noFill/>
        <a:ln w="12700" cap="flat" cmpd="sng" algn="ctr">
          <a:solidFill>
            <a:srgbClr val="663300"/>
          </a:solidFill>
          <a:prstDash val="solid"/>
          <a:miter lim="800000"/>
        </a:ln>
        <a:effectLst/>
      </dsp:spPr>
      <dsp:style>
        <a:lnRef idx="2">
          <a:scrgbClr r="0" g="0" b="0"/>
        </a:lnRef>
        <a:fillRef idx="0">
          <a:scrgbClr r="0" g="0" b="0"/>
        </a:fillRef>
        <a:effectRef idx="0">
          <a:scrgbClr r="0" g="0" b="0"/>
        </a:effectRef>
        <a:fontRef idx="minor"/>
      </dsp:style>
    </dsp:sp>
    <dsp:sp modelId="{B522FDCD-65AF-4348-9397-856566287518}">
      <dsp:nvSpPr>
        <dsp:cNvPr id="0" name=""/>
        <dsp:cNvSpPr/>
      </dsp:nvSpPr>
      <dsp:spPr>
        <a:xfrm>
          <a:off x="1394300" y="1051177"/>
          <a:ext cx="3114439" cy="383525"/>
        </a:xfrm>
        <a:custGeom>
          <a:avLst/>
          <a:gdLst/>
          <a:ahLst/>
          <a:cxnLst/>
          <a:rect l="0" t="0" r="0" b="0"/>
          <a:pathLst>
            <a:path>
              <a:moveTo>
                <a:pt x="3114439" y="0"/>
              </a:moveTo>
              <a:lnTo>
                <a:pt x="3114439" y="214589"/>
              </a:lnTo>
              <a:lnTo>
                <a:pt x="0" y="214589"/>
              </a:lnTo>
              <a:lnTo>
                <a:pt x="0" y="383525"/>
              </a:lnTo>
            </a:path>
          </a:pathLst>
        </a:custGeom>
        <a:noFill/>
        <a:ln w="12700" cap="flat" cmpd="sng" algn="ctr">
          <a:solidFill>
            <a:srgbClr val="663300"/>
          </a:solidFill>
          <a:prstDash val="solid"/>
          <a:miter lim="800000"/>
        </a:ln>
        <a:effectLst/>
      </dsp:spPr>
      <dsp:style>
        <a:lnRef idx="2">
          <a:scrgbClr r="0" g="0" b="0"/>
        </a:lnRef>
        <a:fillRef idx="0">
          <a:scrgbClr r="0" g="0" b="0"/>
        </a:fillRef>
        <a:effectRef idx="0">
          <a:scrgbClr r="0" g="0" b="0"/>
        </a:effectRef>
        <a:fontRef idx="minor"/>
      </dsp:style>
    </dsp:sp>
    <dsp:sp modelId="{E0CF0E1C-4CF1-41FD-A1C1-84A63825C820}">
      <dsp:nvSpPr>
        <dsp:cNvPr id="0" name=""/>
        <dsp:cNvSpPr/>
      </dsp:nvSpPr>
      <dsp:spPr>
        <a:xfrm>
          <a:off x="2315341" y="246718"/>
          <a:ext cx="4386795" cy="804459"/>
        </a:xfrm>
        <a:prstGeom prst="rect">
          <a:avLst/>
        </a:prstGeom>
        <a:solidFill>
          <a:srgbClr val="FFCC66"/>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it-IT" sz="1400" b="1" kern="1200" dirty="0">
              <a:solidFill>
                <a:srgbClr val="663300"/>
              </a:solidFill>
              <a:latin typeface="Maiandra GD" pitchFamily="34" charset="0"/>
            </a:rPr>
            <a:t>G.L. 608 – Impianti geotermici a bassa temperatura con pompa di calore</a:t>
          </a:r>
        </a:p>
      </dsp:txBody>
      <dsp:txXfrm>
        <a:off x="2315341" y="246718"/>
        <a:ext cx="4386795" cy="804459"/>
      </dsp:txXfrm>
    </dsp:sp>
    <dsp:sp modelId="{7755E394-0745-40B8-983B-D6DA74A8F5F3}">
      <dsp:nvSpPr>
        <dsp:cNvPr id="0" name=""/>
        <dsp:cNvSpPr/>
      </dsp:nvSpPr>
      <dsp:spPr>
        <a:xfrm>
          <a:off x="526" y="1434703"/>
          <a:ext cx="2787547" cy="804459"/>
        </a:xfrm>
        <a:prstGeom prst="rect">
          <a:avLst/>
        </a:prstGeom>
        <a:solidFill>
          <a:srgbClr val="FFCC66"/>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it-IT" sz="1400" b="1" kern="1200" dirty="0">
              <a:solidFill>
                <a:srgbClr val="663300"/>
              </a:solidFill>
              <a:latin typeface="Maiandra GD" pitchFamily="34" charset="0"/>
            </a:rPr>
            <a:t>UNI 11466:2012 Requisiti per il dimensionamento e la progettazione</a:t>
          </a:r>
        </a:p>
      </dsp:txBody>
      <dsp:txXfrm>
        <a:off x="526" y="1434703"/>
        <a:ext cx="2787547" cy="804459"/>
      </dsp:txXfrm>
    </dsp:sp>
    <dsp:sp modelId="{B5F22DF2-351E-48C3-8CB6-E6FF61F67FFF}">
      <dsp:nvSpPr>
        <dsp:cNvPr id="0" name=""/>
        <dsp:cNvSpPr/>
      </dsp:nvSpPr>
      <dsp:spPr>
        <a:xfrm>
          <a:off x="417525" y="2568894"/>
          <a:ext cx="2410722" cy="1019273"/>
        </a:xfrm>
        <a:prstGeom prst="rect">
          <a:avLst/>
        </a:prstGeom>
        <a:solidFill>
          <a:srgbClr val="FFCC66"/>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it-IT" sz="1100" b="0" kern="1200" dirty="0">
              <a:solidFill>
                <a:srgbClr val="663300"/>
              </a:solidFill>
              <a:latin typeface="Maiandra GD" pitchFamily="34" charset="0"/>
            </a:rPr>
            <a:t>Definisce i criteri e le metodologie di calcolo per il dimensionamento degli scambiatori geotermici e tratta gli aspetti progettuali</a:t>
          </a:r>
        </a:p>
      </dsp:txBody>
      <dsp:txXfrm>
        <a:off x="417525" y="2568894"/>
        <a:ext cx="2410722" cy="1019273"/>
      </dsp:txXfrm>
    </dsp:sp>
    <dsp:sp modelId="{0E7D8C88-FAE5-4DD4-8243-C05C559F6CB1}">
      <dsp:nvSpPr>
        <dsp:cNvPr id="0" name=""/>
        <dsp:cNvSpPr/>
      </dsp:nvSpPr>
      <dsp:spPr>
        <a:xfrm>
          <a:off x="3314543" y="1432885"/>
          <a:ext cx="2637949" cy="804459"/>
        </a:xfrm>
        <a:prstGeom prst="rect">
          <a:avLst/>
        </a:prstGeom>
        <a:solidFill>
          <a:srgbClr val="FFCC66"/>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it-IT" sz="1400" b="1" kern="1200" dirty="0">
              <a:solidFill>
                <a:srgbClr val="663300"/>
              </a:solidFill>
              <a:latin typeface="Maiandra GD" pitchFamily="34" charset="0"/>
            </a:rPr>
            <a:t>UNI 11467:2012 – Requisiti per l’installazione</a:t>
          </a:r>
        </a:p>
      </dsp:txBody>
      <dsp:txXfrm>
        <a:off x="3314543" y="1432885"/>
        <a:ext cx="2637949" cy="804459"/>
      </dsp:txXfrm>
    </dsp:sp>
    <dsp:sp modelId="{52184891-4A3E-4B9F-A120-6640636D6A69}">
      <dsp:nvSpPr>
        <dsp:cNvPr id="0" name=""/>
        <dsp:cNvSpPr/>
      </dsp:nvSpPr>
      <dsp:spPr>
        <a:xfrm>
          <a:off x="3867585" y="2585908"/>
          <a:ext cx="2069438" cy="994383"/>
        </a:xfrm>
        <a:prstGeom prst="rect">
          <a:avLst/>
        </a:prstGeom>
        <a:solidFill>
          <a:srgbClr val="FFCC66"/>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it-IT" sz="1100" b="0" kern="1200" dirty="0">
              <a:solidFill>
                <a:srgbClr val="663300"/>
              </a:solidFill>
              <a:latin typeface="Maiandra GD" pitchFamily="34" charset="0"/>
            </a:rPr>
            <a:t>Definisce le tecnologie di perforazione, le procedure di installazione delle sonde e dei pozzi geotermici, le verifiche  di collaudo, le certificazioni di cantiere</a:t>
          </a:r>
        </a:p>
      </dsp:txBody>
      <dsp:txXfrm>
        <a:off x="3867585" y="2585908"/>
        <a:ext cx="2069438" cy="994383"/>
      </dsp:txXfrm>
    </dsp:sp>
    <dsp:sp modelId="{700A6E55-418B-4022-9708-A908CBFE0BC0}">
      <dsp:nvSpPr>
        <dsp:cNvPr id="0" name=""/>
        <dsp:cNvSpPr/>
      </dsp:nvSpPr>
      <dsp:spPr>
        <a:xfrm>
          <a:off x="6117576" y="1432885"/>
          <a:ext cx="1919165" cy="804459"/>
        </a:xfrm>
        <a:prstGeom prst="rect">
          <a:avLst/>
        </a:prstGeom>
        <a:solidFill>
          <a:srgbClr val="FFCC66"/>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it-IT" sz="1400" b="1" kern="1200" dirty="0">
              <a:solidFill>
                <a:srgbClr val="663300"/>
              </a:solidFill>
              <a:latin typeface="Maiandra GD" pitchFamily="34" charset="0"/>
            </a:rPr>
            <a:t>UNI 11468:2012 – Aspetti ambientali</a:t>
          </a:r>
        </a:p>
      </dsp:txBody>
      <dsp:txXfrm>
        <a:off x="6117576" y="1432885"/>
        <a:ext cx="1919165" cy="804459"/>
      </dsp:txXfrm>
    </dsp:sp>
    <dsp:sp modelId="{0C0D1E30-B30F-49AC-B9DA-6ED519763738}">
      <dsp:nvSpPr>
        <dsp:cNvPr id="0" name=""/>
        <dsp:cNvSpPr/>
      </dsp:nvSpPr>
      <dsp:spPr>
        <a:xfrm>
          <a:off x="6527549" y="2616936"/>
          <a:ext cx="1454655" cy="963653"/>
        </a:xfrm>
        <a:prstGeom prst="rect">
          <a:avLst/>
        </a:prstGeom>
        <a:solidFill>
          <a:srgbClr val="FFCC66"/>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it-IT" sz="1100" b="0" kern="1200" dirty="0">
              <a:solidFill>
                <a:srgbClr val="663300"/>
              </a:solidFill>
              <a:latin typeface="Maiandra GD" pitchFamily="34" charset="0"/>
            </a:rPr>
            <a:t>Definisce le modalità di valutazione dei possibili impatti di un sistema geotermico sul sottosuolo</a:t>
          </a:r>
        </a:p>
      </dsp:txBody>
      <dsp:txXfrm>
        <a:off x="6527549" y="2616936"/>
        <a:ext cx="1454655" cy="96365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07519-FC0B-4E2D-B15A-3C6A0195E635}" type="datetimeFigureOut">
              <a:rPr lang="it-IT" smtClean="0"/>
              <a:t>10/02/2020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777D5-A8F5-45A2-AACA-D807CCC1DBAA}" type="slidenum">
              <a:rPr lang="it-IT" smtClean="0"/>
              <a:t>‹N›</a:t>
            </a:fld>
            <a:endParaRPr lang="it-IT"/>
          </a:p>
        </p:txBody>
      </p:sp>
    </p:spTree>
    <p:extLst>
      <p:ext uri="{BB962C8B-B14F-4D97-AF65-F5344CB8AC3E}">
        <p14:creationId xmlns:p14="http://schemas.microsoft.com/office/powerpoint/2010/main" val="4009012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6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sz="1100" dirty="0" err="1"/>
              <a:t>….è</a:t>
            </a:r>
            <a:r>
              <a:rPr lang="it-IT" sz="1100" dirty="0"/>
              <a:t> più corretto parlare di risorsa energetica rinnovabile – integrativa , poiché fino ad oggi non riesce ad essere alternativa, se non in alcuni casi isolati come l’Islanda, dove il 99.9% dell’energia elettrica necessaria al paese viene fornita da fonti energetiche rinnovabili. Nel 1998 il governo islandese ha deciso di eliminare tutti i combustibili fossili dall'isola e di ottenere solo mezzi di trasposto a idrogeno, inoltre entro il 2050 l'Islanda sfrutterà solo energia rinnovabile.</a:t>
            </a:r>
          </a:p>
        </p:txBody>
      </p:sp>
      <p:sp>
        <p:nvSpPr>
          <p:cNvPr id="20484"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F90FC6-E3D4-45DF-8857-71E11F688849}" type="slidenum">
              <a:rPr lang="it-IT" smtClean="0"/>
              <a:pPr fontAlgn="base">
                <a:spcBef>
                  <a:spcPct val="0"/>
                </a:spcBef>
                <a:spcAft>
                  <a:spcPct val="0"/>
                </a:spcAft>
                <a:defRPr/>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a:extLst>
              <a:ext uri="{FF2B5EF4-FFF2-40B4-BE49-F238E27FC236}">
                <a16:creationId xmlns:a16="http://schemas.microsoft.com/office/drawing/2014/main" id="{078F3C47-4435-4589-A79A-97BA5A531178}"/>
              </a:ext>
            </a:extLst>
          </p:cNvPr>
          <p:cNvSpPr>
            <a:spLocks noGrp="1" noRot="1" noChangeAspect="1" noChangeArrowheads="1" noTextEdit="1"/>
          </p:cNvSpPr>
          <p:nvPr>
            <p:ph type="sldImg"/>
          </p:nvPr>
        </p:nvSpPr>
        <p:spPr>
          <a:ln/>
        </p:spPr>
      </p:sp>
      <p:sp>
        <p:nvSpPr>
          <p:cNvPr id="34819" name="Segnaposto note 2">
            <a:extLst>
              <a:ext uri="{FF2B5EF4-FFF2-40B4-BE49-F238E27FC236}">
                <a16:creationId xmlns:a16="http://schemas.microsoft.com/office/drawing/2014/main" id="{2071B75C-3858-429C-9722-1F63B7506F64}"/>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it-IT" altLang="it-IT">
              <a:latin typeface="Times New Roman" panose="02020603050405020304" pitchFamily="18" charset="0"/>
            </a:endParaRPr>
          </a:p>
        </p:txBody>
      </p:sp>
      <p:sp>
        <p:nvSpPr>
          <p:cNvPr id="34820" name="Segnaposto numero diapositiva 3">
            <a:extLst>
              <a:ext uri="{FF2B5EF4-FFF2-40B4-BE49-F238E27FC236}">
                <a16:creationId xmlns:a16="http://schemas.microsoft.com/office/drawing/2014/main" id="{51863926-BD25-4064-B166-C6004DCDBE0C}"/>
              </a:ext>
            </a:extLst>
          </p:cNvPr>
          <p:cNvSpPr>
            <a:spLocks noGrp="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fld id="{067FD140-CABA-4AF9-8C24-04EE5F7421DC}" type="slidenum">
              <a:rPr lang="it-IT" altLang="it-IT" sz="1200" smtClean="0">
                <a:solidFill>
                  <a:srgbClr val="000000"/>
                </a:solidFill>
              </a:rPr>
              <a:pPr/>
              <a:t>38</a:t>
            </a:fld>
            <a:endParaRPr lang="it-IT" altLang="it-IT" sz="1200">
              <a:solidFill>
                <a:srgbClr val="000000"/>
              </a:solidFill>
            </a:endParaRPr>
          </a:p>
        </p:txBody>
      </p:sp>
    </p:spTree>
    <p:extLst>
      <p:ext uri="{BB962C8B-B14F-4D97-AF65-F5344CB8AC3E}">
        <p14:creationId xmlns:p14="http://schemas.microsoft.com/office/powerpoint/2010/main" val="4246188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immagine diapositiva 1">
            <a:extLst>
              <a:ext uri="{FF2B5EF4-FFF2-40B4-BE49-F238E27FC236}">
                <a16:creationId xmlns:a16="http://schemas.microsoft.com/office/drawing/2014/main" id="{1D8B9FF1-63A3-4238-9DD6-50368DBFA2BD}"/>
              </a:ext>
            </a:extLst>
          </p:cNvPr>
          <p:cNvSpPr>
            <a:spLocks noGrp="1" noRot="1" noChangeAspect="1" noChangeArrowheads="1" noTextEdit="1"/>
          </p:cNvSpPr>
          <p:nvPr>
            <p:ph type="sldImg"/>
          </p:nvPr>
        </p:nvSpPr>
        <p:spPr>
          <a:ln/>
        </p:spPr>
      </p:sp>
      <p:sp>
        <p:nvSpPr>
          <p:cNvPr id="14339" name="Segnaposto note 2">
            <a:extLst>
              <a:ext uri="{FF2B5EF4-FFF2-40B4-BE49-F238E27FC236}">
                <a16:creationId xmlns:a16="http://schemas.microsoft.com/office/drawing/2014/main" id="{51F54B4D-F628-4EF1-81A9-0B16129609F7}"/>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it-IT" altLang="it-IT">
              <a:latin typeface="Times New Roman" panose="02020603050405020304" pitchFamily="18" charset="0"/>
            </a:endParaRPr>
          </a:p>
        </p:txBody>
      </p:sp>
      <p:sp>
        <p:nvSpPr>
          <p:cNvPr id="14340" name="Segnaposto numero diapositiva 3">
            <a:extLst>
              <a:ext uri="{FF2B5EF4-FFF2-40B4-BE49-F238E27FC236}">
                <a16:creationId xmlns:a16="http://schemas.microsoft.com/office/drawing/2014/main" id="{99EFEAFF-450E-4E7D-827C-3FF3BCF567B4}"/>
              </a:ext>
            </a:extLst>
          </p:cNvPr>
          <p:cNvSpPr>
            <a:spLocks noGrp="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fld id="{9067DB19-D125-413E-831E-1925200F0373}" type="slidenum">
              <a:rPr lang="it-IT" altLang="it-IT" sz="1200" smtClean="0">
                <a:solidFill>
                  <a:srgbClr val="000000"/>
                </a:solidFill>
              </a:rPr>
              <a:pPr/>
              <a:t>43</a:t>
            </a:fld>
            <a:endParaRPr lang="it-IT" altLang="it-IT"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immagine diapositiva 1">
            <a:extLst>
              <a:ext uri="{FF2B5EF4-FFF2-40B4-BE49-F238E27FC236}">
                <a16:creationId xmlns:a16="http://schemas.microsoft.com/office/drawing/2014/main" id="{AEF255ED-718F-4BF8-A7DC-47EFFE1418D1}"/>
              </a:ext>
            </a:extLst>
          </p:cNvPr>
          <p:cNvSpPr>
            <a:spLocks noGrp="1" noRot="1" noChangeAspect="1" noChangeArrowheads="1" noTextEdit="1"/>
          </p:cNvSpPr>
          <p:nvPr>
            <p:ph type="sldImg"/>
          </p:nvPr>
        </p:nvSpPr>
        <p:spPr>
          <a:ln/>
        </p:spPr>
      </p:sp>
      <p:sp>
        <p:nvSpPr>
          <p:cNvPr id="18435" name="Segnaposto note 2">
            <a:extLst>
              <a:ext uri="{FF2B5EF4-FFF2-40B4-BE49-F238E27FC236}">
                <a16:creationId xmlns:a16="http://schemas.microsoft.com/office/drawing/2014/main" id="{1CB7D63F-6C16-4941-8DF6-4AF55840D5E6}"/>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it-IT" altLang="it-IT">
              <a:latin typeface="Times New Roman" panose="02020603050405020304" pitchFamily="18" charset="0"/>
            </a:endParaRPr>
          </a:p>
        </p:txBody>
      </p:sp>
      <p:sp>
        <p:nvSpPr>
          <p:cNvPr id="18436" name="Segnaposto numero diapositiva 3">
            <a:extLst>
              <a:ext uri="{FF2B5EF4-FFF2-40B4-BE49-F238E27FC236}">
                <a16:creationId xmlns:a16="http://schemas.microsoft.com/office/drawing/2014/main" id="{9AA4165E-090F-4D73-811B-715D30C02003}"/>
              </a:ext>
            </a:extLst>
          </p:cNvPr>
          <p:cNvSpPr>
            <a:spLocks noGrp="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fld id="{1465F99F-B590-427C-A103-6054E5BA5061}" type="slidenum">
              <a:rPr lang="it-IT" altLang="it-IT" sz="1200" smtClean="0">
                <a:solidFill>
                  <a:srgbClr val="000000"/>
                </a:solidFill>
              </a:rPr>
              <a:pPr/>
              <a:t>44</a:t>
            </a:fld>
            <a:endParaRPr lang="it-IT" altLang="it-IT"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immagine diapositiva 1">
            <a:extLst>
              <a:ext uri="{FF2B5EF4-FFF2-40B4-BE49-F238E27FC236}">
                <a16:creationId xmlns:a16="http://schemas.microsoft.com/office/drawing/2014/main" id="{726AC950-D202-4029-B676-004740DC98EB}"/>
              </a:ext>
            </a:extLst>
          </p:cNvPr>
          <p:cNvSpPr>
            <a:spLocks noGrp="1" noRot="1" noChangeAspect="1" noChangeArrowheads="1" noTextEdit="1"/>
          </p:cNvSpPr>
          <p:nvPr>
            <p:ph type="sldImg"/>
          </p:nvPr>
        </p:nvSpPr>
        <p:spPr>
          <a:ln/>
        </p:spPr>
      </p:sp>
      <p:sp>
        <p:nvSpPr>
          <p:cNvPr id="16387" name="Segnaposto note 2">
            <a:extLst>
              <a:ext uri="{FF2B5EF4-FFF2-40B4-BE49-F238E27FC236}">
                <a16:creationId xmlns:a16="http://schemas.microsoft.com/office/drawing/2014/main" id="{2C1C1751-23F8-4B2C-ACF4-54228C8F7572}"/>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it-IT" altLang="it-IT">
              <a:latin typeface="Times New Roman" panose="02020603050405020304" pitchFamily="18" charset="0"/>
            </a:endParaRPr>
          </a:p>
        </p:txBody>
      </p:sp>
      <p:sp>
        <p:nvSpPr>
          <p:cNvPr id="16388" name="Segnaposto numero diapositiva 3">
            <a:extLst>
              <a:ext uri="{FF2B5EF4-FFF2-40B4-BE49-F238E27FC236}">
                <a16:creationId xmlns:a16="http://schemas.microsoft.com/office/drawing/2014/main" id="{D6C28990-7D3B-47EC-BDFB-BDE779BC340D}"/>
              </a:ext>
            </a:extLst>
          </p:cNvPr>
          <p:cNvSpPr>
            <a:spLocks noGrp="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fld id="{AC7EC710-D014-4A82-A220-7E9E4EF90214}" type="slidenum">
              <a:rPr lang="it-IT" altLang="it-IT" sz="1200" smtClean="0">
                <a:solidFill>
                  <a:srgbClr val="000000"/>
                </a:solidFill>
              </a:rPr>
              <a:pPr/>
              <a:t>45</a:t>
            </a:fld>
            <a:endParaRPr lang="it-IT" altLang="it-IT"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8">
            <a:extLst>
              <a:ext uri="{FF2B5EF4-FFF2-40B4-BE49-F238E27FC236}">
                <a16:creationId xmlns:a16="http://schemas.microsoft.com/office/drawing/2014/main" id="{FA7A4E63-6B13-46B8-BE9D-69FCC57136B6}"/>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AC6BF95B-5F40-4FC3-928C-13458C1F55A3}" type="slidenum">
              <a:rPr lang="it-IT" altLang="it-IT" smtClean="0">
                <a:latin typeface="Arial" panose="020B0604020202020204" pitchFamily="34" charset="0"/>
                <a:cs typeface="Lucida Sans Unicode" panose="020B0602030504020204" pitchFamily="34" charset="0"/>
              </a:rPr>
              <a:pPr>
                <a:spcBef>
                  <a:spcPct val="0"/>
                </a:spcBef>
                <a:buClrTx/>
                <a:buFontTx/>
                <a:buNone/>
              </a:pPr>
              <a:t>65</a:t>
            </a:fld>
            <a:endParaRPr lang="it-IT" altLang="it-IT">
              <a:latin typeface="Arial" panose="020B0604020202020204" pitchFamily="34" charset="0"/>
              <a:cs typeface="Lucida Sans Unicode" panose="020B0602030504020204" pitchFamily="34" charset="0"/>
            </a:endParaRPr>
          </a:p>
        </p:txBody>
      </p:sp>
      <p:sp>
        <p:nvSpPr>
          <p:cNvPr id="20483" name="Rectangle 1">
            <a:extLst>
              <a:ext uri="{FF2B5EF4-FFF2-40B4-BE49-F238E27FC236}">
                <a16:creationId xmlns:a16="http://schemas.microsoft.com/office/drawing/2014/main" id="{C1C8750D-0217-4483-BAB7-51C04E26B952}"/>
              </a:ext>
            </a:extLst>
          </p:cNvPr>
          <p:cNvSpPr>
            <a:spLocks noGrp="1" noRot="1" noChangeAspect="1" noChangeArrowheads="1" noTextEdit="1"/>
          </p:cNvSpPr>
          <p:nvPr>
            <p:ph type="sldImg"/>
          </p:nvPr>
        </p:nvSpPr>
        <p:spPr>
          <a:xfrm>
            <a:off x="90488" y="744538"/>
            <a:ext cx="6616700"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a:extLst>
              <a:ext uri="{FF2B5EF4-FFF2-40B4-BE49-F238E27FC236}">
                <a16:creationId xmlns:a16="http://schemas.microsoft.com/office/drawing/2014/main" id="{2069170D-7B5B-4D22-BD7D-567086B5BCEF}"/>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81D6A8B2-99C9-4838-A209-17FDB100CBB9}"/>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3ACDC571-B4E3-4B29-9467-D5937C47B9E7}" type="slidenum">
              <a:rPr lang="it-IT" altLang="it-IT" smtClean="0">
                <a:latin typeface="Arial" panose="020B0604020202020204" pitchFamily="34" charset="0"/>
                <a:cs typeface="Lucida Sans Unicode" panose="020B0602030504020204" pitchFamily="34" charset="0"/>
              </a:rPr>
              <a:pPr>
                <a:spcBef>
                  <a:spcPct val="0"/>
                </a:spcBef>
                <a:buClrTx/>
                <a:buFontTx/>
                <a:buNone/>
              </a:pPr>
              <a:t>66</a:t>
            </a:fld>
            <a:endParaRPr lang="it-IT" altLang="it-IT">
              <a:latin typeface="Arial" panose="020B0604020202020204" pitchFamily="34" charset="0"/>
              <a:cs typeface="Lucida Sans Unicode" panose="020B0602030504020204" pitchFamily="34" charset="0"/>
            </a:endParaRPr>
          </a:p>
        </p:txBody>
      </p:sp>
      <p:sp>
        <p:nvSpPr>
          <p:cNvPr id="22531" name="Rectangle 1">
            <a:extLst>
              <a:ext uri="{FF2B5EF4-FFF2-40B4-BE49-F238E27FC236}">
                <a16:creationId xmlns:a16="http://schemas.microsoft.com/office/drawing/2014/main" id="{3286D253-3448-4818-A83E-5E5118A44326}"/>
              </a:ext>
            </a:extLst>
          </p:cNvPr>
          <p:cNvSpPr>
            <a:spLocks noGrp="1" noRot="1" noChangeAspect="1" noChangeArrowheads="1" noTextEdit="1"/>
          </p:cNvSpPr>
          <p:nvPr>
            <p:ph type="sldImg"/>
          </p:nvPr>
        </p:nvSpPr>
        <p:spPr>
          <a:xfrm>
            <a:off x="90488" y="744538"/>
            <a:ext cx="6616700"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a:extLst>
              <a:ext uri="{FF2B5EF4-FFF2-40B4-BE49-F238E27FC236}">
                <a16:creationId xmlns:a16="http://schemas.microsoft.com/office/drawing/2014/main" id="{DB055CBB-E86F-4FFF-BA57-2909638739D7}"/>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a:extLst>
              <a:ext uri="{FF2B5EF4-FFF2-40B4-BE49-F238E27FC236}">
                <a16:creationId xmlns:a16="http://schemas.microsoft.com/office/drawing/2014/main" id="{3AAA4E0F-9F2F-4FF1-A59C-DC450A9A92FA}"/>
              </a:ext>
            </a:extLst>
          </p:cNvPr>
          <p:cNvSpPr>
            <a:spLocks noGrp="1" noRot="1" noChangeAspect="1" noChangeArrowheads="1" noTextEdit="1"/>
          </p:cNvSpPr>
          <p:nvPr>
            <p:ph type="sldImg"/>
          </p:nvPr>
        </p:nvSpPr>
        <p:spPr>
          <a:ln/>
        </p:spPr>
      </p:sp>
      <p:sp>
        <p:nvSpPr>
          <p:cNvPr id="24579" name="Segnaposto note 2">
            <a:extLst>
              <a:ext uri="{FF2B5EF4-FFF2-40B4-BE49-F238E27FC236}">
                <a16:creationId xmlns:a16="http://schemas.microsoft.com/office/drawing/2014/main" id="{9969DE4D-DB59-47C2-BBB3-A1AFE7A5563F}"/>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it-IT" altLang="it-IT">
              <a:latin typeface="Times New Roman" panose="02020603050405020304" pitchFamily="18" charset="0"/>
            </a:endParaRPr>
          </a:p>
        </p:txBody>
      </p:sp>
      <p:sp>
        <p:nvSpPr>
          <p:cNvPr id="24580" name="Segnaposto numero diapositiva 3">
            <a:extLst>
              <a:ext uri="{FF2B5EF4-FFF2-40B4-BE49-F238E27FC236}">
                <a16:creationId xmlns:a16="http://schemas.microsoft.com/office/drawing/2014/main" id="{137882C0-65DD-4991-A7AF-433CB0D09C06}"/>
              </a:ext>
            </a:extLst>
          </p:cNvPr>
          <p:cNvSpPr>
            <a:spLocks noGrp="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fld id="{81AC1364-769E-4207-B133-10263A7FDF22}" type="slidenum">
              <a:rPr lang="it-IT" altLang="it-IT" sz="1200" smtClean="0">
                <a:solidFill>
                  <a:srgbClr val="000000"/>
                </a:solidFill>
              </a:rPr>
              <a:pPr/>
              <a:t>71</a:t>
            </a:fld>
            <a:endParaRPr lang="it-IT" altLang="it-IT"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120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dirty="0"/>
          </a:p>
        </p:txBody>
      </p:sp>
      <p:sp>
        <p:nvSpPr>
          <p:cNvPr id="4" name="Segnaposto numero diapositiva 3"/>
          <p:cNvSpPr>
            <a:spLocks noGrp="1"/>
          </p:cNvSpPr>
          <p:nvPr>
            <p:ph type="sldNum" sz="quarter" idx="5"/>
          </p:nvPr>
        </p:nvSpPr>
        <p:spPr/>
        <p:txBody>
          <a:bodyPr/>
          <a:lstStyle/>
          <a:p>
            <a:pPr>
              <a:defRPr/>
            </a:pPr>
            <a:fld id="{1F65240E-4506-40E2-8147-61173F9A1BE6}" type="slidenum">
              <a:rPr lang="it-IT" smtClean="0"/>
              <a:pPr>
                <a:defRPr/>
              </a:pPr>
              <a:t>116</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222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4" name="Segnaposto numero diapositiva 3"/>
          <p:cNvSpPr>
            <a:spLocks noGrp="1"/>
          </p:cNvSpPr>
          <p:nvPr>
            <p:ph type="sldNum" sz="quarter" idx="5"/>
          </p:nvPr>
        </p:nvSpPr>
        <p:spPr/>
        <p:txBody>
          <a:bodyPr/>
          <a:lstStyle/>
          <a:p>
            <a:pPr>
              <a:defRPr/>
            </a:pPr>
            <a:fld id="{A2F48D0C-F1CA-4919-A120-1773D45BD9A8}" type="slidenum">
              <a:rPr lang="it-IT" smtClean="0"/>
              <a:pPr>
                <a:defRPr/>
              </a:pPr>
              <a:t>117</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198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it-IT" sz="1100" dirty="0"/>
              <a:t>Secondo le teorie più accreditate, il calore terrestre è prevalentemente di origine radiogenica, subordinatamente di origine planetaria ed infine legato a presenza di corpi magmatici. Procedendo verso l’interno della crosta terrestre, la T aumenta secondo un gradiente geotermico di 30°C/km. Poiché la Terra non presenta caratteristiche omogenee, a volte si registrano anomalie termiche positive o negative, si può avere quindi un gradiente geotermico &lt; o &gt; di 30°C/km. Per la geotermia risultano particolarmente interessanti le aree con anomalie termiche positive, ossia con G&gt;30°C/km. </a:t>
            </a:r>
          </a:p>
          <a:p>
            <a:pPr eaLnBrk="1" hangingPunct="1"/>
            <a:r>
              <a:rPr lang="it-IT" sz="1100" dirty="0"/>
              <a:t>Quando si parla di calore terrestre si sente spesso nominare il FLUSSO </a:t>
            </a:r>
            <a:r>
              <a:rPr lang="it-IT" sz="1100" dirty="0" err="1"/>
              <a:t>DI</a:t>
            </a:r>
            <a:r>
              <a:rPr lang="it-IT" sz="1100" dirty="0"/>
              <a:t> CALORE GEOTERMICO ossia il calore terrestre che si propaga attraverso le rocce per poi arrivare in superficie. </a:t>
            </a:r>
          </a:p>
        </p:txBody>
      </p:sp>
      <p:sp>
        <p:nvSpPr>
          <p:cNvPr id="4" name="Segnaposto numero diapositiva 3"/>
          <p:cNvSpPr>
            <a:spLocks noGrp="1"/>
          </p:cNvSpPr>
          <p:nvPr>
            <p:ph type="sldNum" sz="quarter" idx="5"/>
          </p:nvPr>
        </p:nvSpPr>
        <p:spPr/>
        <p:txBody>
          <a:bodyPr/>
          <a:lstStyle/>
          <a:p>
            <a:pPr>
              <a:defRPr/>
            </a:pPr>
            <a:fld id="{689364AE-E86B-4AF1-B0B3-7C41DDD09414}" type="slidenum">
              <a:rPr lang="it-IT" smtClean="0"/>
              <a:pPr>
                <a:defRPr/>
              </a:pPr>
              <a:t>2</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301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it-IT"/>
          </a:p>
        </p:txBody>
      </p:sp>
      <p:sp>
        <p:nvSpPr>
          <p:cNvPr id="4" name="Segnaposto numero diapositiva 3"/>
          <p:cNvSpPr>
            <a:spLocks noGrp="1"/>
          </p:cNvSpPr>
          <p:nvPr>
            <p:ph type="sldNum" sz="quarter" idx="5"/>
          </p:nvPr>
        </p:nvSpPr>
        <p:spPr/>
        <p:txBody>
          <a:bodyPr/>
          <a:lstStyle/>
          <a:p>
            <a:pPr>
              <a:defRPr/>
            </a:pPr>
            <a:fld id="{8746E672-F5D8-46A1-9A4C-C989955D1733}" type="slidenum">
              <a:rPr lang="it-IT" smtClean="0"/>
              <a:pPr>
                <a:defRPr/>
              </a:pPr>
              <a:t>3</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403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it-IT" dirty="0" err="1"/>
              <a:t>…l</a:t>
            </a:r>
            <a:r>
              <a:rPr lang="it-IT" dirty="0"/>
              <a:t>’acqua penetra nel sottosuolo attraverso rocce permeabili, generando falde sotterranee. Per effetto del calore presente in profondità (normale o anomalo), l’acqua si riscalda fino a raggiungere temperature anche di alcune centinaia di gradi. In queste condizioni, il fluido (acqua e/o vapore) può risalire alla superficie lungo vie naturali (faglie e fratture) dando luogo a manifestazioni come sorgenti termali, fumarole, geyser, ecc. La risalita può invece essere indotta artificialmente tramite perforazione meccanica. Il fluido così captato, dopo eventuali trattamenti viene inviato agli impianti di utilizzazione. </a:t>
            </a:r>
          </a:p>
          <a:p>
            <a:pPr eaLnBrk="1" hangingPunct="1"/>
            <a:r>
              <a:rPr lang="it-IT" dirty="0"/>
              <a:t>Vediamo di seguito elencate quindi, le parti fondamentali che vanno a costituire un sistema geotermico. </a:t>
            </a:r>
          </a:p>
          <a:p>
            <a:pPr eaLnBrk="1" hangingPunct="1"/>
            <a:r>
              <a:rPr lang="it-IT" dirty="0"/>
              <a:t>La sorgente di calore può essere un’ intrusione magmatica, che si trova a profondità relativamente basse (5-10 km), oppure nei sistemi a bassa temperature, la fonte può essere rappresentata dal normale calore terrestre.</a:t>
            </a:r>
          </a:p>
          <a:p>
            <a:pPr eaLnBrk="1" hangingPunct="1"/>
            <a:r>
              <a:rPr lang="it-IT" dirty="0"/>
              <a:t>Il serbatoio è un complesso di rocce calde, permeabili nel quale i fluidi possono circolare assorbendo il calore. </a:t>
            </a:r>
          </a:p>
          <a:p>
            <a:pPr eaLnBrk="1" hangingPunct="1"/>
            <a:r>
              <a:rPr lang="it-IT" dirty="0"/>
              <a:t>Generalmente il serbatoio è ricoperto da rocce impermeabili e connesso a zone di ricarica superficiali. </a:t>
            </a:r>
          </a:p>
          <a:p>
            <a:pPr eaLnBrk="1" hangingPunct="1"/>
            <a:r>
              <a:rPr lang="it-IT" dirty="0"/>
              <a:t>N.B.: Spesso il fluido che risale dal serbatoio può trascinare con se sostanze chimiche come, CO2, H2S, CH4 ecc.</a:t>
            </a:r>
          </a:p>
        </p:txBody>
      </p:sp>
      <p:sp>
        <p:nvSpPr>
          <p:cNvPr id="4" name="Segnaposto numero diapositiva 3"/>
          <p:cNvSpPr>
            <a:spLocks noGrp="1"/>
          </p:cNvSpPr>
          <p:nvPr>
            <p:ph type="sldNum" sz="quarter" idx="5"/>
          </p:nvPr>
        </p:nvSpPr>
        <p:spPr/>
        <p:txBody>
          <a:bodyPr/>
          <a:lstStyle/>
          <a:p>
            <a:pPr>
              <a:defRPr/>
            </a:pPr>
            <a:fld id="{20E583DD-3930-4021-8559-9CE79B6262B2}" type="slidenum">
              <a:rPr lang="it-IT" smtClean="0"/>
              <a:pPr>
                <a:defRPr/>
              </a:pPr>
              <a:t>4</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3D267369-C234-47E9-B62C-B9129786A822}" type="slidenum">
              <a:rPr lang="it-IT" smtClean="0"/>
              <a:pPr>
                <a:defRPr/>
              </a:pPr>
              <a:t>21</a:t>
            </a:fld>
            <a:endParaRPr lang="it-IT"/>
          </a:p>
        </p:txBody>
      </p:sp>
    </p:spTree>
    <p:extLst>
      <p:ext uri="{BB962C8B-B14F-4D97-AF65-F5344CB8AC3E}">
        <p14:creationId xmlns:p14="http://schemas.microsoft.com/office/powerpoint/2010/main" val="3422114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8345A3A-B98B-4166-AB58-57C0B18C6230}"/>
              </a:ext>
            </a:extLst>
          </p:cNvPr>
          <p:cNvSpPr>
            <a:spLocks noGrp="1" noChangeArrowheads="1"/>
          </p:cNvSpPr>
          <p:nvPr>
            <p:ph type="sldNum" sz="quarter" idx="5"/>
          </p:nvPr>
        </p:nvSpPr>
        <p:spPr>
          <a:ln/>
        </p:spPr>
        <p:txBody>
          <a:bodyPr/>
          <a:lstStyle/>
          <a:p>
            <a:fld id="{18A7A72B-F9AB-43AA-A2A5-D777239F8130}" type="slidenum">
              <a:rPr lang="en-GB" altLang="it-IT"/>
              <a:pPr/>
              <a:t>24</a:t>
            </a:fld>
            <a:endParaRPr lang="en-GB" altLang="it-IT"/>
          </a:p>
        </p:txBody>
      </p:sp>
      <p:sp>
        <p:nvSpPr>
          <p:cNvPr id="39938" name="Rectangle 2">
            <a:extLst>
              <a:ext uri="{FF2B5EF4-FFF2-40B4-BE49-F238E27FC236}">
                <a16:creationId xmlns:a16="http://schemas.microsoft.com/office/drawing/2014/main" id="{DFF2B109-DA01-4562-AD4E-D7578D7B0925}"/>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8CA9BB67-5262-4472-9EF9-3EF4D34A84B4}"/>
              </a:ext>
            </a:extLst>
          </p:cNvPr>
          <p:cNvSpPr>
            <a:spLocks noGrp="1" noChangeArrowheads="1"/>
          </p:cNvSpPr>
          <p:nvPr>
            <p:ph type="body" idx="1"/>
          </p:nvPr>
        </p:nvSpPr>
        <p:spPr>
          <a:xfrm>
            <a:off x="914400" y="4341813"/>
            <a:ext cx="5029200" cy="4116387"/>
          </a:xfrm>
        </p:spPr>
        <p:txBody>
          <a:bodyPr/>
          <a:lstStyle/>
          <a:p>
            <a:endParaRPr lang="en-US"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immagine diapositiva 1">
            <a:extLst>
              <a:ext uri="{FF2B5EF4-FFF2-40B4-BE49-F238E27FC236}">
                <a16:creationId xmlns:a16="http://schemas.microsoft.com/office/drawing/2014/main" id="{899E24A0-31A9-4F1A-A011-C1DF52BA49C4}"/>
              </a:ext>
            </a:extLst>
          </p:cNvPr>
          <p:cNvSpPr>
            <a:spLocks noGrp="1" noRot="1" noChangeAspect="1" noChangeArrowheads="1" noTextEdit="1"/>
          </p:cNvSpPr>
          <p:nvPr>
            <p:ph type="sldImg"/>
          </p:nvPr>
        </p:nvSpPr>
        <p:spPr>
          <a:ln/>
        </p:spPr>
      </p:sp>
      <p:sp>
        <p:nvSpPr>
          <p:cNvPr id="28675" name="Segnaposto note 2">
            <a:extLst>
              <a:ext uri="{FF2B5EF4-FFF2-40B4-BE49-F238E27FC236}">
                <a16:creationId xmlns:a16="http://schemas.microsoft.com/office/drawing/2014/main" id="{6184605E-FCF5-4EB8-B963-D5DCFA4964C7}"/>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it-IT" altLang="it-IT">
              <a:latin typeface="Times New Roman" panose="02020603050405020304" pitchFamily="18" charset="0"/>
            </a:endParaRPr>
          </a:p>
        </p:txBody>
      </p:sp>
      <p:sp>
        <p:nvSpPr>
          <p:cNvPr id="28676" name="Segnaposto numero diapositiva 3">
            <a:extLst>
              <a:ext uri="{FF2B5EF4-FFF2-40B4-BE49-F238E27FC236}">
                <a16:creationId xmlns:a16="http://schemas.microsoft.com/office/drawing/2014/main" id="{940426B9-5260-444A-B5B9-E1DFF2FE9BE9}"/>
              </a:ext>
            </a:extLst>
          </p:cNvPr>
          <p:cNvSpPr>
            <a:spLocks noGrp="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fld id="{C6DFBEAF-2DC4-46EA-B53D-30FADEBA4FEA}" type="slidenum">
              <a:rPr lang="it-IT" altLang="it-IT" sz="1200" smtClean="0">
                <a:solidFill>
                  <a:srgbClr val="000000"/>
                </a:solidFill>
              </a:rPr>
              <a:pPr/>
              <a:t>35</a:t>
            </a:fld>
            <a:endParaRPr lang="it-IT" altLang="it-IT" sz="1200">
              <a:solidFill>
                <a:srgbClr val="000000"/>
              </a:solidFill>
            </a:endParaRPr>
          </a:p>
        </p:txBody>
      </p:sp>
    </p:spTree>
    <p:extLst>
      <p:ext uri="{BB962C8B-B14F-4D97-AF65-F5344CB8AC3E}">
        <p14:creationId xmlns:p14="http://schemas.microsoft.com/office/powerpoint/2010/main" val="3034894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a:extLst>
              <a:ext uri="{FF2B5EF4-FFF2-40B4-BE49-F238E27FC236}">
                <a16:creationId xmlns:a16="http://schemas.microsoft.com/office/drawing/2014/main" id="{604D6C74-A273-40CC-96F7-25A7FC1DCFF1}"/>
              </a:ext>
            </a:extLst>
          </p:cNvPr>
          <p:cNvSpPr>
            <a:spLocks noGrp="1" noRot="1" noChangeAspect="1" noChangeArrowheads="1" noTextEdit="1"/>
          </p:cNvSpPr>
          <p:nvPr>
            <p:ph type="sldImg"/>
          </p:nvPr>
        </p:nvSpPr>
        <p:spPr>
          <a:ln/>
        </p:spPr>
      </p:sp>
      <p:sp>
        <p:nvSpPr>
          <p:cNvPr id="30723" name="Segnaposto note 2">
            <a:extLst>
              <a:ext uri="{FF2B5EF4-FFF2-40B4-BE49-F238E27FC236}">
                <a16:creationId xmlns:a16="http://schemas.microsoft.com/office/drawing/2014/main" id="{FC9F1588-C05A-4A54-A85F-D48AFC6F266D}"/>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it-IT" altLang="it-IT">
              <a:latin typeface="Times New Roman" panose="02020603050405020304" pitchFamily="18" charset="0"/>
            </a:endParaRPr>
          </a:p>
        </p:txBody>
      </p:sp>
      <p:sp>
        <p:nvSpPr>
          <p:cNvPr id="30724" name="Segnaposto numero diapositiva 3">
            <a:extLst>
              <a:ext uri="{FF2B5EF4-FFF2-40B4-BE49-F238E27FC236}">
                <a16:creationId xmlns:a16="http://schemas.microsoft.com/office/drawing/2014/main" id="{D488E9E2-00A8-4A46-9AB9-84E10F9D3BDE}"/>
              </a:ext>
            </a:extLst>
          </p:cNvPr>
          <p:cNvSpPr>
            <a:spLocks noGrp="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fld id="{6E773360-1800-4E08-9653-E6D9A01235C6}" type="slidenum">
              <a:rPr lang="it-IT" altLang="it-IT" sz="1200" smtClean="0">
                <a:solidFill>
                  <a:srgbClr val="000000"/>
                </a:solidFill>
              </a:rPr>
              <a:pPr/>
              <a:t>36</a:t>
            </a:fld>
            <a:endParaRPr lang="it-IT" altLang="it-IT" sz="1200">
              <a:solidFill>
                <a:srgbClr val="000000"/>
              </a:solidFill>
            </a:endParaRPr>
          </a:p>
        </p:txBody>
      </p:sp>
    </p:spTree>
    <p:extLst>
      <p:ext uri="{BB962C8B-B14F-4D97-AF65-F5344CB8AC3E}">
        <p14:creationId xmlns:p14="http://schemas.microsoft.com/office/powerpoint/2010/main" val="877483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immagine diapositiva 1">
            <a:extLst>
              <a:ext uri="{FF2B5EF4-FFF2-40B4-BE49-F238E27FC236}">
                <a16:creationId xmlns:a16="http://schemas.microsoft.com/office/drawing/2014/main" id="{6D96AE79-F3ED-437F-B3E1-D42CD4A55931}"/>
              </a:ext>
            </a:extLst>
          </p:cNvPr>
          <p:cNvSpPr>
            <a:spLocks noGrp="1" noRot="1" noChangeAspect="1" noChangeArrowheads="1" noTextEdit="1"/>
          </p:cNvSpPr>
          <p:nvPr>
            <p:ph type="sldImg"/>
          </p:nvPr>
        </p:nvSpPr>
        <p:spPr>
          <a:ln/>
        </p:spPr>
      </p:sp>
      <p:sp>
        <p:nvSpPr>
          <p:cNvPr id="32771" name="Segnaposto note 2">
            <a:extLst>
              <a:ext uri="{FF2B5EF4-FFF2-40B4-BE49-F238E27FC236}">
                <a16:creationId xmlns:a16="http://schemas.microsoft.com/office/drawing/2014/main" id="{AC82540F-549B-449C-86C2-2A9F1131F804}"/>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it-IT" altLang="it-IT">
              <a:latin typeface="Times New Roman" panose="02020603050405020304" pitchFamily="18" charset="0"/>
            </a:endParaRPr>
          </a:p>
        </p:txBody>
      </p:sp>
      <p:sp>
        <p:nvSpPr>
          <p:cNvPr id="32772" name="Segnaposto numero diapositiva 3">
            <a:extLst>
              <a:ext uri="{FF2B5EF4-FFF2-40B4-BE49-F238E27FC236}">
                <a16:creationId xmlns:a16="http://schemas.microsoft.com/office/drawing/2014/main" id="{0D7CCE37-53CD-4EE0-A838-F3CB7F41C778}"/>
              </a:ext>
            </a:extLst>
          </p:cNvPr>
          <p:cNvSpPr>
            <a:spLocks noGrp="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fld id="{6BEAC293-645C-4AAF-814D-C7B9B896B71D}" type="slidenum">
              <a:rPr lang="it-IT" altLang="it-IT" sz="1200" smtClean="0">
                <a:solidFill>
                  <a:srgbClr val="000000"/>
                </a:solidFill>
              </a:rPr>
              <a:pPr/>
              <a:t>37</a:t>
            </a:fld>
            <a:endParaRPr lang="it-IT" altLang="it-IT" sz="1200">
              <a:solidFill>
                <a:srgbClr val="000000"/>
              </a:solidFill>
            </a:endParaRPr>
          </a:p>
        </p:txBody>
      </p:sp>
    </p:spTree>
    <p:extLst>
      <p:ext uri="{BB962C8B-B14F-4D97-AF65-F5344CB8AC3E}">
        <p14:creationId xmlns:p14="http://schemas.microsoft.com/office/powerpoint/2010/main" val="3414955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DC0189-83DB-42DA-B266-0C463741357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065513A-5BE6-40E5-ACD9-BC6E801439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2D2F159-7274-4C67-9F5E-9EF334538994}"/>
              </a:ext>
            </a:extLst>
          </p:cNvPr>
          <p:cNvSpPr>
            <a:spLocks noGrp="1"/>
          </p:cNvSpPr>
          <p:nvPr>
            <p:ph type="dt" sz="half" idx="10"/>
          </p:nvPr>
        </p:nvSpPr>
        <p:spPr/>
        <p:txBody>
          <a:bodyPr/>
          <a:lstStyle/>
          <a:p>
            <a:fld id="{DA868E59-05D2-41E4-9C05-804B522867A1}" type="datetimeFigureOut">
              <a:rPr lang="it-IT" smtClean="0"/>
              <a:t>10/02/2020</a:t>
            </a:fld>
            <a:endParaRPr lang="it-IT"/>
          </a:p>
        </p:txBody>
      </p:sp>
      <p:sp>
        <p:nvSpPr>
          <p:cNvPr id="5" name="Segnaposto piè di pagina 4">
            <a:extLst>
              <a:ext uri="{FF2B5EF4-FFF2-40B4-BE49-F238E27FC236}">
                <a16:creationId xmlns:a16="http://schemas.microsoft.com/office/drawing/2014/main" id="{41068F08-1729-44F9-8120-317BD39568F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556EEE2-FCD5-4CC4-B77C-87DD3E0CA501}"/>
              </a:ext>
            </a:extLst>
          </p:cNvPr>
          <p:cNvSpPr>
            <a:spLocks noGrp="1"/>
          </p:cNvSpPr>
          <p:nvPr>
            <p:ph type="sldNum" sz="quarter" idx="12"/>
          </p:nvPr>
        </p:nvSpPr>
        <p:spPr/>
        <p:txBody>
          <a:bodyPr/>
          <a:lstStyle/>
          <a:p>
            <a:fld id="{2AEFD64B-ED14-48B8-8DB2-9A663066DE49}" type="slidenum">
              <a:rPr lang="it-IT" smtClean="0"/>
              <a:t>‹N›</a:t>
            </a:fld>
            <a:endParaRPr lang="it-IT"/>
          </a:p>
        </p:txBody>
      </p:sp>
    </p:spTree>
    <p:extLst>
      <p:ext uri="{BB962C8B-B14F-4D97-AF65-F5344CB8AC3E}">
        <p14:creationId xmlns:p14="http://schemas.microsoft.com/office/powerpoint/2010/main" val="2289278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D282E3-CBB6-4241-BA2E-01D44D2F516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E0F18E3-69EF-436E-937E-5D5B9687A86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5179170-7295-4D36-9C2E-1BE7576C0572}"/>
              </a:ext>
            </a:extLst>
          </p:cNvPr>
          <p:cNvSpPr>
            <a:spLocks noGrp="1"/>
          </p:cNvSpPr>
          <p:nvPr>
            <p:ph type="dt" sz="half" idx="10"/>
          </p:nvPr>
        </p:nvSpPr>
        <p:spPr/>
        <p:txBody>
          <a:bodyPr/>
          <a:lstStyle/>
          <a:p>
            <a:fld id="{DA868E59-05D2-41E4-9C05-804B522867A1}" type="datetimeFigureOut">
              <a:rPr lang="it-IT" smtClean="0"/>
              <a:t>10/02/2020</a:t>
            </a:fld>
            <a:endParaRPr lang="it-IT"/>
          </a:p>
        </p:txBody>
      </p:sp>
      <p:sp>
        <p:nvSpPr>
          <p:cNvPr id="5" name="Segnaposto piè di pagina 4">
            <a:extLst>
              <a:ext uri="{FF2B5EF4-FFF2-40B4-BE49-F238E27FC236}">
                <a16:creationId xmlns:a16="http://schemas.microsoft.com/office/drawing/2014/main" id="{DF4840ED-48ED-4176-96D0-EFDF5D433E0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5E9F012-AA44-49D0-8FF0-5D7A90F2B2B3}"/>
              </a:ext>
            </a:extLst>
          </p:cNvPr>
          <p:cNvSpPr>
            <a:spLocks noGrp="1"/>
          </p:cNvSpPr>
          <p:nvPr>
            <p:ph type="sldNum" sz="quarter" idx="12"/>
          </p:nvPr>
        </p:nvSpPr>
        <p:spPr/>
        <p:txBody>
          <a:bodyPr/>
          <a:lstStyle/>
          <a:p>
            <a:fld id="{2AEFD64B-ED14-48B8-8DB2-9A663066DE49}" type="slidenum">
              <a:rPr lang="it-IT" smtClean="0"/>
              <a:t>‹N›</a:t>
            </a:fld>
            <a:endParaRPr lang="it-IT"/>
          </a:p>
        </p:txBody>
      </p:sp>
    </p:spTree>
    <p:extLst>
      <p:ext uri="{BB962C8B-B14F-4D97-AF65-F5344CB8AC3E}">
        <p14:creationId xmlns:p14="http://schemas.microsoft.com/office/powerpoint/2010/main" val="2961651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203E988-D65C-420A-BA91-25046855BF2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782CF7B-B5CC-4968-A86F-64261792F455}"/>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E9EF084-F6BF-49E1-A8F2-2ACD6482E659}"/>
              </a:ext>
            </a:extLst>
          </p:cNvPr>
          <p:cNvSpPr>
            <a:spLocks noGrp="1"/>
          </p:cNvSpPr>
          <p:nvPr>
            <p:ph type="dt" sz="half" idx="10"/>
          </p:nvPr>
        </p:nvSpPr>
        <p:spPr/>
        <p:txBody>
          <a:bodyPr/>
          <a:lstStyle/>
          <a:p>
            <a:fld id="{DA868E59-05D2-41E4-9C05-804B522867A1}" type="datetimeFigureOut">
              <a:rPr lang="it-IT" smtClean="0"/>
              <a:t>10/02/2020</a:t>
            </a:fld>
            <a:endParaRPr lang="it-IT"/>
          </a:p>
        </p:txBody>
      </p:sp>
      <p:sp>
        <p:nvSpPr>
          <p:cNvPr id="5" name="Segnaposto piè di pagina 4">
            <a:extLst>
              <a:ext uri="{FF2B5EF4-FFF2-40B4-BE49-F238E27FC236}">
                <a16:creationId xmlns:a16="http://schemas.microsoft.com/office/drawing/2014/main" id="{BC1D4956-68BD-4009-A595-D1D100DCD69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9182BF0-E788-4055-B8A4-6241777E673A}"/>
              </a:ext>
            </a:extLst>
          </p:cNvPr>
          <p:cNvSpPr>
            <a:spLocks noGrp="1"/>
          </p:cNvSpPr>
          <p:nvPr>
            <p:ph type="sldNum" sz="quarter" idx="12"/>
          </p:nvPr>
        </p:nvSpPr>
        <p:spPr/>
        <p:txBody>
          <a:bodyPr/>
          <a:lstStyle/>
          <a:p>
            <a:fld id="{2AEFD64B-ED14-48B8-8DB2-9A663066DE49}" type="slidenum">
              <a:rPr lang="it-IT" smtClean="0"/>
              <a:t>‹N›</a:t>
            </a:fld>
            <a:endParaRPr lang="it-IT"/>
          </a:p>
        </p:txBody>
      </p:sp>
    </p:spTree>
    <p:extLst>
      <p:ext uri="{BB962C8B-B14F-4D97-AF65-F5344CB8AC3E}">
        <p14:creationId xmlns:p14="http://schemas.microsoft.com/office/powerpoint/2010/main" val="3960500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Diapositiva titolo">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856B74A-BF08-4040-8DEF-A4E1718A29DE}"/>
              </a:ext>
            </a:extLst>
          </p:cNvPr>
          <p:cNvSpPr>
            <a:spLocks noGrp="1"/>
          </p:cNvSpPr>
          <p:nvPr>
            <p:ph type="dt" sz="half" idx="10"/>
          </p:nvPr>
        </p:nvSpPr>
        <p:spPr>
          <a:xfrm>
            <a:off x="609600" y="6356351"/>
            <a:ext cx="2844800" cy="365125"/>
          </a:xfrm>
        </p:spPr>
        <p:txBody>
          <a:bodyPr/>
          <a:lstStyle>
            <a:lvl1pPr fontAlgn="auto">
              <a:spcBef>
                <a:spcPts val="0"/>
              </a:spcBef>
              <a:spcAft>
                <a:spcPts val="0"/>
              </a:spcAft>
              <a:defRPr>
                <a:latin typeface="+mn-lt"/>
                <a:cs typeface="+mn-cs"/>
              </a:defRPr>
            </a:lvl1pPr>
          </a:lstStyle>
          <a:p>
            <a:pPr>
              <a:defRPr/>
            </a:pPr>
            <a:fld id="{49680DE5-EA77-4270-B6E1-27433F50A08F}" type="datetimeFigureOut">
              <a:rPr lang="it-IT"/>
              <a:pPr>
                <a:defRPr/>
              </a:pPr>
              <a:t>10/02/2020</a:t>
            </a:fld>
            <a:endParaRPr lang="it-IT"/>
          </a:p>
        </p:txBody>
      </p:sp>
      <p:sp>
        <p:nvSpPr>
          <p:cNvPr id="5" name="Segnaposto piè di pagina 4">
            <a:extLst>
              <a:ext uri="{FF2B5EF4-FFF2-40B4-BE49-F238E27FC236}">
                <a16:creationId xmlns:a16="http://schemas.microsoft.com/office/drawing/2014/main" id="{B40F0E02-A658-460C-A6C2-C509B7AA717B}"/>
              </a:ext>
            </a:extLst>
          </p:cNvPr>
          <p:cNvSpPr>
            <a:spLocks noGrp="1"/>
          </p:cNvSpPr>
          <p:nvPr>
            <p:ph type="ftr" sz="quarter" idx="11"/>
          </p:nvPr>
        </p:nvSpPr>
        <p:spPr>
          <a:xfrm>
            <a:off x="4165600" y="6356351"/>
            <a:ext cx="3860800" cy="365125"/>
          </a:xfrm>
        </p:spPr>
        <p:txBody>
          <a:bodyPr/>
          <a:lstStyle>
            <a:lvl1pPr fontAlgn="auto">
              <a:spcBef>
                <a:spcPts val="0"/>
              </a:spcBef>
              <a:spcAft>
                <a:spcPts val="0"/>
              </a:spcAft>
              <a:defRPr>
                <a:latin typeface="+mn-lt"/>
                <a:cs typeface="+mn-cs"/>
              </a:defRPr>
            </a:lvl1pPr>
          </a:lstStyle>
          <a:p>
            <a:pPr>
              <a:defRPr/>
            </a:pPr>
            <a:endParaRPr lang="it-IT"/>
          </a:p>
        </p:txBody>
      </p:sp>
      <p:sp>
        <p:nvSpPr>
          <p:cNvPr id="6" name="Segnaposto numero diapositiva 5">
            <a:extLst>
              <a:ext uri="{FF2B5EF4-FFF2-40B4-BE49-F238E27FC236}">
                <a16:creationId xmlns:a16="http://schemas.microsoft.com/office/drawing/2014/main" id="{4538CE37-FE09-4489-A844-8D167F809DDD}"/>
              </a:ext>
            </a:extLst>
          </p:cNvPr>
          <p:cNvSpPr>
            <a:spLocks noGrp="1"/>
          </p:cNvSpPr>
          <p:nvPr>
            <p:ph type="sldNum" sz="quarter" idx="12"/>
          </p:nvPr>
        </p:nvSpPr>
        <p:spPr>
          <a:xfrm>
            <a:off x="10991851" y="6356351"/>
            <a:ext cx="590549" cy="365125"/>
          </a:xfrm>
        </p:spPr>
        <p:txBody>
          <a:bodyPr/>
          <a:lstStyle>
            <a:lvl1pPr>
              <a:defRPr>
                <a:latin typeface="Calibri" panose="020F0502020204030204" pitchFamily="34" charset="0"/>
              </a:defRPr>
            </a:lvl1pPr>
          </a:lstStyle>
          <a:p>
            <a:pPr>
              <a:defRPr/>
            </a:pPr>
            <a:fld id="{541AE0D0-2101-4470-91DD-DE6CA142D8B2}" type="slidenum">
              <a:rPr lang="it-IT" altLang="it-IT"/>
              <a:pPr>
                <a:defRPr/>
              </a:pPr>
              <a:t>‹N›</a:t>
            </a:fld>
            <a:endParaRPr lang="it-IT" altLang="it-IT"/>
          </a:p>
        </p:txBody>
      </p:sp>
    </p:spTree>
    <p:extLst>
      <p:ext uri="{BB962C8B-B14F-4D97-AF65-F5344CB8AC3E}">
        <p14:creationId xmlns:p14="http://schemas.microsoft.com/office/powerpoint/2010/main" val="2000624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1488018" y="409576"/>
            <a:ext cx="10075333" cy="823913"/>
          </a:xfrm>
        </p:spPr>
        <p:txBody>
          <a:bodyPr/>
          <a:lstStyle/>
          <a:p>
            <a:r>
              <a:rPr lang="it-IT"/>
              <a:t>Fare clic per modificare lo stile del titolo</a:t>
            </a:r>
          </a:p>
        </p:txBody>
      </p:sp>
      <p:sp>
        <p:nvSpPr>
          <p:cNvPr id="3" name="Segnaposto testo 2"/>
          <p:cNvSpPr>
            <a:spLocks noGrp="1"/>
          </p:cNvSpPr>
          <p:nvPr>
            <p:ph type="body" sz="half" idx="1"/>
          </p:nvPr>
        </p:nvSpPr>
        <p:spPr>
          <a:xfrm>
            <a:off x="1488017" y="1752600"/>
            <a:ext cx="4936067" cy="41116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627284" y="1752601"/>
            <a:ext cx="4936067" cy="197961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627284" y="3884613"/>
            <a:ext cx="4936067" cy="197961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lide Number Placeholder 5">
            <a:extLst>
              <a:ext uri="{FF2B5EF4-FFF2-40B4-BE49-F238E27FC236}">
                <a16:creationId xmlns:a16="http://schemas.microsoft.com/office/drawing/2014/main" id="{0AE744EA-B338-4947-ACFF-7D9D07E3F8D6}"/>
              </a:ext>
            </a:extLst>
          </p:cNvPr>
          <p:cNvSpPr>
            <a:spLocks noGrp="1"/>
          </p:cNvSpPr>
          <p:nvPr>
            <p:ph type="sldNum" sz="quarter" idx="10"/>
          </p:nvPr>
        </p:nvSpPr>
        <p:spPr>
          <a:ln/>
        </p:spPr>
        <p:txBody>
          <a:bodyPr/>
          <a:lstStyle>
            <a:lvl1pPr>
              <a:defRPr/>
            </a:lvl1pPr>
          </a:lstStyle>
          <a:p>
            <a:pPr>
              <a:defRPr/>
            </a:pPr>
            <a:r>
              <a:rPr lang="it-IT" altLang="it-IT"/>
              <a:t>Pagina </a:t>
            </a:r>
            <a:fld id="{63CA6258-4000-4C72-BBD3-69F4278D2BF3}" type="slidenum">
              <a:rPr lang="it-IT" altLang="it-IT" smtClean="0"/>
              <a:pPr>
                <a:defRPr/>
              </a:pPr>
              <a:t>‹N›</a:t>
            </a:fld>
            <a:endParaRPr lang="it-IT" altLang="it-IT"/>
          </a:p>
        </p:txBody>
      </p:sp>
      <p:sp>
        <p:nvSpPr>
          <p:cNvPr id="7" name="Footer Placeholder 4">
            <a:extLst>
              <a:ext uri="{FF2B5EF4-FFF2-40B4-BE49-F238E27FC236}">
                <a16:creationId xmlns:a16="http://schemas.microsoft.com/office/drawing/2014/main" id="{E4BB0B02-AF80-4F65-9739-D6861365E97F}"/>
              </a:ext>
            </a:extLst>
          </p:cNvPr>
          <p:cNvSpPr>
            <a:spLocks noGrp="1"/>
          </p:cNvSpPr>
          <p:nvPr>
            <p:ph type="ftr" sz="quarter" idx="11"/>
          </p:nvPr>
        </p:nvSpPr>
        <p:spPr/>
        <p:txBody>
          <a:bodyPr/>
          <a:lstStyle>
            <a:lvl1pPr>
              <a:defRPr/>
            </a:lvl1pPr>
          </a:lstStyle>
          <a:p>
            <a:pPr>
              <a:defRPr/>
            </a:pPr>
            <a:r>
              <a:rPr lang="it-IT" altLang="it-IT"/>
              <a:t>Titolo Presentazione</a:t>
            </a:r>
          </a:p>
        </p:txBody>
      </p:sp>
      <p:sp>
        <p:nvSpPr>
          <p:cNvPr id="8" name="Date Placeholder 3">
            <a:extLst>
              <a:ext uri="{FF2B5EF4-FFF2-40B4-BE49-F238E27FC236}">
                <a16:creationId xmlns:a16="http://schemas.microsoft.com/office/drawing/2014/main" id="{9DB37CEF-5A4F-4305-A794-102329676174}"/>
              </a:ext>
            </a:extLst>
          </p:cNvPr>
          <p:cNvSpPr>
            <a:spLocks noGrp="1"/>
          </p:cNvSpPr>
          <p:nvPr>
            <p:ph type="dt" sz="half" idx="12"/>
          </p:nvPr>
        </p:nvSpPr>
        <p:spPr/>
        <p:txBody>
          <a:bodyPr/>
          <a:lstStyle>
            <a:lvl1pPr>
              <a:defRPr/>
            </a:lvl1pPr>
          </a:lstStyle>
          <a:p>
            <a:pPr>
              <a:defRPr/>
            </a:pPr>
            <a:r>
              <a:rPr lang="it-IT" altLang="it-IT"/>
              <a:t>25/01/16</a:t>
            </a:r>
          </a:p>
        </p:txBody>
      </p:sp>
    </p:spTree>
    <p:extLst>
      <p:ext uri="{BB962C8B-B14F-4D97-AF65-F5344CB8AC3E}">
        <p14:creationId xmlns:p14="http://schemas.microsoft.com/office/powerpoint/2010/main" val="107673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E66140-D3AE-4118-85D9-0BFBF371156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696B39E-E9C1-4F5E-A45B-33891BBE81E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F2CA871-6597-4F0C-B2FB-DFFA53907F02}"/>
              </a:ext>
            </a:extLst>
          </p:cNvPr>
          <p:cNvSpPr>
            <a:spLocks noGrp="1"/>
          </p:cNvSpPr>
          <p:nvPr>
            <p:ph type="dt" sz="half" idx="10"/>
          </p:nvPr>
        </p:nvSpPr>
        <p:spPr/>
        <p:txBody>
          <a:bodyPr/>
          <a:lstStyle/>
          <a:p>
            <a:fld id="{DA868E59-05D2-41E4-9C05-804B522867A1}" type="datetimeFigureOut">
              <a:rPr lang="it-IT" smtClean="0"/>
              <a:t>10/02/2020</a:t>
            </a:fld>
            <a:endParaRPr lang="it-IT"/>
          </a:p>
        </p:txBody>
      </p:sp>
      <p:sp>
        <p:nvSpPr>
          <p:cNvPr id="5" name="Segnaposto piè di pagina 4">
            <a:extLst>
              <a:ext uri="{FF2B5EF4-FFF2-40B4-BE49-F238E27FC236}">
                <a16:creationId xmlns:a16="http://schemas.microsoft.com/office/drawing/2014/main" id="{45CA3911-D3DB-449E-BF0F-986A7A7066A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E0C7D9A-BA67-4091-8D59-06B19AB19E2F}"/>
              </a:ext>
            </a:extLst>
          </p:cNvPr>
          <p:cNvSpPr>
            <a:spLocks noGrp="1"/>
          </p:cNvSpPr>
          <p:nvPr>
            <p:ph type="sldNum" sz="quarter" idx="12"/>
          </p:nvPr>
        </p:nvSpPr>
        <p:spPr/>
        <p:txBody>
          <a:bodyPr/>
          <a:lstStyle/>
          <a:p>
            <a:fld id="{2AEFD64B-ED14-48B8-8DB2-9A663066DE49}" type="slidenum">
              <a:rPr lang="it-IT" smtClean="0"/>
              <a:t>‹N›</a:t>
            </a:fld>
            <a:endParaRPr lang="it-IT"/>
          </a:p>
        </p:txBody>
      </p:sp>
    </p:spTree>
    <p:extLst>
      <p:ext uri="{BB962C8B-B14F-4D97-AF65-F5344CB8AC3E}">
        <p14:creationId xmlns:p14="http://schemas.microsoft.com/office/powerpoint/2010/main" val="3995124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CC9725-990D-4020-ACA8-3B44CB6F544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641AFB3-C79A-4478-A87E-2AE52850D4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939E16E-15D9-44C5-B59B-40C5798146D6}"/>
              </a:ext>
            </a:extLst>
          </p:cNvPr>
          <p:cNvSpPr>
            <a:spLocks noGrp="1"/>
          </p:cNvSpPr>
          <p:nvPr>
            <p:ph type="dt" sz="half" idx="10"/>
          </p:nvPr>
        </p:nvSpPr>
        <p:spPr/>
        <p:txBody>
          <a:bodyPr/>
          <a:lstStyle/>
          <a:p>
            <a:fld id="{DA868E59-05D2-41E4-9C05-804B522867A1}" type="datetimeFigureOut">
              <a:rPr lang="it-IT" smtClean="0"/>
              <a:t>10/02/2020</a:t>
            </a:fld>
            <a:endParaRPr lang="it-IT"/>
          </a:p>
        </p:txBody>
      </p:sp>
      <p:sp>
        <p:nvSpPr>
          <p:cNvPr id="5" name="Segnaposto piè di pagina 4">
            <a:extLst>
              <a:ext uri="{FF2B5EF4-FFF2-40B4-BE49-F238E27FC236}">
                <a16:creationId xmlns:a16="http://schemas.microsoft.com/office/drawing/2014/main" id="{5455CF08-0CFC-41D8-B6F1-1799A2B73BF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3562BE7-9F20-416C-BA06-037B8170DBA9}"/>
              </a:ext>
            </a:extLst>
          </p:cNvPr>
          <p:cNvSpPr>
            <a:spLocks noGrp="1"/>
          </p:cNvSpPr>
          <p:nvPr>
            <p:ph type="sldNum" sz="quarter" idx="12"/>
          </p:nvPr>
        </p:nvSpPr>
        <p:spPr/>
        <p:txBody>
          <a:bodyPr/>
          <a:lstStyle/>
          <a:p>
            <a:fld id="{2AEFD64B-ED14-48B8-8DB2-9A663066DE49}" type="slidenum">
              <a:rPr lang="it-IT" smtClean="0"/>
              <a:t>‹N›</a:t>
            </a:fld>
            <a:endParaRPr lang="it-IT"/>
          </a:p>
        </p:txBody>
      </p:sp>
    </p:spTree>
    <p:extLst>
      <p:ext uri="{BB962C8B-B14F-4D97-AF65-F5344CB8AC3E}">
        <p14:creationId xmlns:p14="http://schemas.microsoft.com/office/powerpoint/2010/main" val="1386665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8EF707-C625-4A4B-B1B2-68629ABFD5B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45EABCE-9A3D-4F01-B1C5-DCB8CACFD79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00ACC920-6D52-4B88-9023-51C1A431EAD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3C32C69-20A0-4173-9D64-847EAF549E53}"/>
              </a:ext>
            </a:extLst>
          </p:cNvPr>
          <p:cNvSpPr>
            <a:spLocks noGrp="1"/>
          </p:cNvSpPr>
          <p:nvPr>
            <p:ph type="dt" sz="half" idx="10"/>
          </p:nvPr>
        </p:nvSpPr>
        <p:spPr/>
        <p:txBody>
          <a:bodyPr/>
          <a:lstStyle/>
          <a:p>
            <a:fld id="{DA868E59-05D2-41E4-9C05-804B522867A1}" type="datetimeFigureOut">
              <a:rPr lang="it-IT" smtClean="0"/>
              <a:t>10/02/2020</a:t>
            </a:fld>
            <a:endParaRPr lang="it-IT"/>
          </a:p>
        </p:txBody>
      </p:sp>
      <p:sp>
        <p:nvSpPr>
          <p:cNvPr id="6" name="Segnaposto piè di pagina 5">
            <a:extLst>
              <a:ext uri="{FF2B5EF4-FFF2-40B4-BE49-F238E27FC236}">
                <a16:creationId xmlns:a16="http://schemas.microsoft.com/office/drawing/2014/main" id="{BD894D08-9D8B-41AA-9E36-A02519E7C49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76B420B-C887-4173-A877-BD6C5EDB46DA}"/>
              </a:ext>
            </a:extLst>
          </p:cNvPr>
          <p:cNvSpPr>
            <a:spLocks noGrp="1"/>
          </p:cNvSpPr>
          <p:nvPr>
            <p:ph type="sldNum" sz="quarter" idx="12"/>
          </p:nvPr>
        </p:nvSpPr>
        <p:spPr/>
        <p:txBody>
          <a:bodyPr/>
          <a:lstStyle/>
          <a:p>
            <a:fld id="{2AEFD64B-ED14-48B8-8DB2-9A663066DE49}" type="slidenum">
              <a:rPr lang="it-IT" smtClean="0"/>
              <a:t>‹N›</a:t>
            </a:fld>
            <a:endParaRPr lang="it-IT"/>
          </a:p>
        </p:txBody>
      </p:sp>
    </p:spTree>
    <p:extLst>
      <p:ext uri="{BB962C8B-B14F-4D97-AF65-F5344CB8AC3E}">
        <p14:creationId xmlns:p14="http://schemas.microsoft.com/office/powerpoint/2010/main" val="4259736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CBBA27-17DB-4D4B-A2D0-85D5AC4D552E}"/>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F65A6F9-74B8-4528-B1CB-EE8DD97004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8761566-D2B3-49AE-9EEF-64F66B34877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6C36DC5-7E1F-45E9-A7BA-A181342360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201962C-3B0E-4267-AC9B-FED77B675A92}"/>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9D1913B-CE11-4126-9AB8-8289CAC3C8FB}"/>
              </a:ext>
            </a:extLst>
          </p:cNvPr>
          <p:cNvSpPr>
            <a:spLocks noGrp="1"/>
          </p:cNvSpPr>
          <p:nvPr>
            <p:ph type="dt" sz="half" idx="10"/>
          </p:nvPr>
        </p:nvSpPr>
        <p:spPr/>
        <p:txBody>
          <a:bodyPr/>
          <a:lstStyle/>
          <a:p>
            <a:fld id="{DA868E59-05D2-41E4-9C05-804B522867A1}" type="datetimeFigureOut">
              <a:rPr lang="it-IT" smtClean="0"/>
              <a:t>10/02/2020</a:t>
            </a:fld>
            <a:endParaRPr lang="it-IT"/>
          </a:p>
        </p:txBody>
      </p:sp>
      <p:sp>
        <p:nvSpPr>
          <p:cNvPr id="8" name="Segnaposto piè di pagina 7">
            <a:extLst>
              <a:ext uri="{FF2B5EF4-FFF2-40B4-BE49-F238E27FC236}">
                <a16:creationId xmlns:a16="http://schemas.microsoft.com/office/drawing/2014/main" id="{254EF2B2-B448-4566-8A57-9C6D942C5A2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18151503-0303-4D4F-B6DE-FB164D2FD71D}"/>
              </a:ext>
            </a:extLst>
          </p:cNvPr>
          <p:cNvSpPr>
            <a:spLocks noGrp="1"/>
          </p:cNvSpPr>
          <p:nvPr>
            <p:ph type="sldNum" sz="quarter" idx="12"/>
          </p:nvPr>
        </p:nvSpPr>
        <p:spPr/>
        <p:txBody>
          <a:bodyPr/>
          <a:lstStyle/>
          <a:p>
            <a:fld id="{2AEFD64B-ED14-48B8-8DB2-9A663066DE49}" type="slidenum">
              <a:rPr lang="it-IT" smtClean="0"/>
              <a:t>‹N›</a:t>
            </a:fld>
            <a:endParaRPr lang="it-IT"/>
          </a:p>
        </p:txBody>
      </p:sp>
    </p:spTree>
    <p:extLst>
      <p:ext uri="{BB962C8B-B14F-4D97-AF65-F5344CB8AC3E}">
        <p14:creationId xmlns:p14="http://schemas.microsoft.com/office/powerpoint/2010/main" val="2322560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1AF1AE-1FBA-4A8F-9DA1-7237F56D139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1C15EED-FB44-454E-9C34-3BF9C1F02894}"/>
              </a:ext>
            </a:extLst>
          </p:cNvPr>
          <p:cNvSpPr>
            <a:spLocks noGrp="1"/>
          </p:cNvSpPr>
          <p:nvPr>
            <p:ph type="dt" sz="half" idx="10"/>
          </p:nvPr>
        </p:nvSpPr>
        <p:spPr/>
        <p:txBody>
          <a:bodyPr/>
          <a:lstStyle/>
          <a:p>
            <a:fld id="{DA868E59-05D2-41E4-9C05-804B522867A1}" type="datetimeFigureOut">
              <a:rPr lang="it-IT" smtClean="0"/>
              <a:t>10/02/2020</a:t>
            </a:fld>
            <a:endParaRPr lang="it-IT"/>
          </a:p>
        </p:txBody>
      </p:sp>
      <p:sp>
        <p:nvSpPr>
          <p:cNvPr id="4" name="Segnaposto piè di pagina 3">
            <a:extLst>
              <a:ext uri="{FF2B5EF4-FFF2-40B4-BE49-F238E27FC236}">
                <a16:creationId xmlns:a16="http://schemas.microsoft.com/office/drawing/2014/main" id="{A2395440-4E95-4A4C-AD7A-652BF4F5471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18E6E4C-64BE-4892-AE40-0E3AFC2BDA48}"/>
              </a:ext>
            </a:extLst>
          </p:cNvPr>
          <p:cNvSpPr>
            <a:spLocks noGrp="1"/>
          </p:cNvSpPr>
          <p:nvPr>
            <p:ph type="sldNum" sz="quarter" idx="12"/>
          </p:nvPr>
        </p:nvSpPr>
        <p:spPr/>
        <p:txBody>
          <a:bodyPr/>
          <a:lstStyle/>
          <a:p>
            <a:fld id="{2AEFD64B-ED14-48B8-8DB2-9A663066DE49}" type="slidenum">
              <a:rPr lang="it-IT" smtClean="0"/>
              <a:t>‹N›</a:t>
            </a:fld>
            <a:endParaRPr lang="it-IT"/>
          </a:p>
        </p:txBody>
      </p:sp>
    </p:spTree>
    <p:extLst>
      <p:ext uri="{BB962C8B-B14F-4D97-AF65-F5344CB8AC3E}">
        <p14:creationId xmlns:p14="http://schemas.microsoft.com/office/powerpoint/2010/main" val="3766499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CD147993-BD12-45B0-A346-780E5EDBE4BF}"/>
              </a:ext>
            </a:extLst>
          </p:cNvPr>
          <p:cNvSpPr>
            <a:spLocks noGrp="1"/>
          </p:cNvSpPr>
          <p:nvPr>
            <p:ph type="dt" sz="half" idx="10"/>
          </p:nvPr>
        </p:nvSpPr>
        <p:spPr/>
        <p:txBody>
          <a:bodyPr/>
          <a:lstStyle/>
          <a:p>
            <a:fld id="{DA868E59-05D2-41E4-9C05-804B522867A1}" type="datetimeFigureOut">
              <a:rPr lang="it-IT" smtClean="0"/>
              <a:t>10/02/2020</a:t>
            </a:fld>
            <a:endParaRPr lang="it-IT"/>
          </a:p>
        </p:txBody>
      </p:sp>
      <p:sp>
        <p:nvSpPr>
          <p:cNvPr id="3" name="Segnaposto piè di pagina 2">
            <a:extLst>
              <a:ext uri="{FF2B5EF4-FFF2-40B4-BE49-F238E27FC236}">
                <a16:creationId xmlns:a16="http://schemas.microsoft.com/office/drawing/2014/main" id="{6EB06421-7AD7-40B5-809E-48FAC3E1496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E978881-534F-40CA-94CD-5166A24EF07F}"/>
              </a:ext>
            </a:extLst>
          </p:cNvPr>
          <p:cNvSpPr>
            <a:spLocks noGrp="1"/>
          </p:cNvSpPr>
          <p:nvPr>
            <p:ph type="sldNum" sz="quarter" idx="12"/>
          </p:nvPr>
        </p:nvSpPr>
        <p:spPr/>
        <p:txBody>
          <a:bodyPr/>
          <a:lstStyle/>
          <a:p>
            <a:fld id="{2AEFD64B-ED14-48B8-8DB2-9A663066DE49}" type="slidenum">
              <a:rPr lang="it-IT" smtClean="0"/>
              <a:t>‹N›</a:t>
            </a:fld>
            <a:endParaRPr lang="it-IT"/>
          </a:p>
        </p:txBody>
      </p:sp>
    </p:spTree>
    <p:extLst>
      <p:ext uri="{BB962C8B-B14F-4D97-AF65-F5344CB8AC3E}">
        <p14:creationId xmlns:p14="http://schemas.microsoft.com/office/powerpoint/2010/main" val="2218925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F43A85-5841-49CD-8036-348E524A2A9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526D9F0-280C-4204-9685-C17124EF79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EB7E3F5-12BC-42DA-927D-8988FB0372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29C508B-23F2-4FF0-A822-8FA7BDF55E88}"/>
              </a:ext>
            </a:extLst>
          </p:cNvPr>
          <p:cNvSpPr>
            <a:spLocks noGrp="1"/>
          </p:cNvSpPr>
          <p:nvPr>
            <p:ph type="dt" sz="half" idx="10"/>
          </p:nvPr>
        </p:nvSpPr>
        <p:spPr/>
        <p:txBody>
          <a:bodyPr/>
          <a:lstStyle/>
          <a:p>
            <a:fld id="{DA868E59-05D2-41E4-9C05-804B522867A1}" type="datetimeFigureOut">
              <a:rPr lang="it-IT" smtClean="0"/>
              <a:t>10/02/2020</a:t>
            </a:fld>
            <a:endParaRPr lang="it-IT"/>
          </a:p>
        </p:txBody>
      </p:sp>
      <p:sp>
        <p:nvSpPr>
          <p:cNvPr id="6" name="Segnaposto piè di pagina 5">
            <a:extLst>
              <a:ext uri="{FF2B5EF4-FFF2-40B4-BE49-F238E27FC236}">
                <a16:creationId xmlns:a16="http://schemas.microsoft.com/office/drawing/2014/main" id="{C3685945-B805-40A5-B5ED-99DEBEA2C58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6CA8A81-3A0E-424A-9482-60C3A40B0D63}"/>
              </a:ext>
            </a:extLst>
          </p:cNvPr>
          <p:cNvSpPr>
            <a:spLocks noGrp="1"/>
          </p:cNvSpPr>
          <p:nvPr>
            <p:ph type="sldNum" sz="quarter" idx="12"/>
          </p:nvPr>
        </p:nvSpPr>
        <p:spPr/>
        <p:txBody>
          <a:bodyPr/>
          <a:lstStyle/>
          <a:p>
            <a:fld id="{2AEFD64B-ED14-48B8-8DB2-9A663066DE49}" type="slidenum">
              <a:rPr lang="it-IT" smtClean="0"/>
              <a:t>‹N›</a:t>
            </a:fld>
            <a:endParaRPr lang="it-IT"/>
          </a:p>
        </p:txBody>
      </p:sp>
    </p:spTree>
    <p:extLst>
      <p:ext uri="{BB962C8B-B14F-4D97-AF65-F5344CB8AC3E}">
        <p14:creationId xmlns:p14="http://schemas.microsoft.com/office/powerpoint/2010/main" val="1678953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252C03-2352-46F6-AA5D-3A667BBD4A5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D6B4FA0-8D81-49E1-9BBC-FE4F33C434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3AAC12B-AED2-41A2-9B78-CAE5741998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A47F9F5-CB60-442A-9A61-AF9682771CA9}"/>
              </a:ext>
            </a:extLst>
          </p:cNvPr>
          <p:cNvSpPr>
            <a:spLocks noGrp="1"/>
          </p:cNvSpPr>
          <p:nvPr>
            <p:ph type="dt" sz="half" idx="10"/>
          </p:nvPr>
        </p:nvSpPr>
        <p:spPr/>
        <p:txBody>
          <a:bodyPr/>
          <a:lstStyle/>
          <a:p>
            <a:fld id="{DA868E59-05D2-41E4-9C05-804B522867A1}" type="datetimeFigureOut">
              <a:rPr lang="it-IT" smtClean="0"/>
              <a:t>10/02/2020</a:t>
            </a:fld>
            <a:endParaRPr lang="it-IT"/>
          </a:p>
        </p:txBody>
      </p:sp>
      <p:sp>
        <p:nvSpPr>
          <p:cNvPr id="6" name="Segnaposto piè di pagina 5">
            <a:extLst>
              <a:ext uri="{FF2B5EF4-FFF2-40B4-BE49-F238E27FC236}">
                <a16:creationId xmlns:a16="http://schemas.microsoft.com/office/drawing/2014/main" id="{435B0534-FA54-45CF-AC60-84220E69869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DF9E185-AC01-408B-8F6C-373E1A7016E7}"/>
              </a:ext>
            </a:extLst>
          </p:cNvPr>
          <p:cNvSpPr>
            <a:spLocks noGrp="1"/>
          </p:cNvSpPr>
          <p:nvPr>
            <p:ph type="sldNum" sz="quarter" idx="12"/>
          </p:nvPr>
        </p:nvSpPr>
        <p:spPr/>
        <p:txBody>
          <a:bodyPr/>
          <a:lstStyle/>
          <a:p>
            <a:fld id="{2AEFD64B-ED14-48B8-8DB2-9A663066DE49}" type="slidenum">
              <a:rPr lang="it-IT" smtClean="0"/>
              <a:t>‹N›</a:t>
            </a:fld>
            <a:endParaRPr lang="it-IT"/>
          </a:p>
        </p:txBody>
      </p:sp>
    </p:spTree>
    <p:extLst>
      <p:ext uri="{BB962C8B-B14F-4D97-AF65-F5344CB8AC3E}">
        <p14:creationId xmlns:p14="http://schemas.microsoft.com/office/powerpoint/2010/main" val="2411233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7533357-B4BD-40AE-B964-64BF2EA98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8E1C89C-CF6E-4B24-8302-415680A71F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5B9CC21-46C2-4016-9297-FAEEEF175C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868E59-05D2-41E4-9C05-804B522867A1}" type="datetimeFigureOut">
              <a:rPr lang="it-IT" smtClean="0"/>
              <a:t>10/02/2020</a:t>
            </a:fld>
            <a:endParaRPr lang="it-IT"/>
          </a:p>
        </p:txBody>
      </p:sp>
      <p:sp>
        <p:nvSpPr>
          <p:cNvPr id="5" name="Segnaposto piè di pagina 4">
            <a:extLst>
              <a:ext uri="{FF2B5EF4-FFF2-40B4-BE49-F238E27FC236}">
                <a16:creationId xmlns:a16="http://schemas.microsoft.com/office/drawing/2014/main" id="{D2B5D1AD-00F0-41C4-9261-ADBD25A52B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F2745FB-10C5-4BB5-A8C0-C9DA7F477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FD64B-ED14-48B8-8DB2-9A663066DE49}" type="slidenum">
              <a:rPr lang="it-IT" smtClean="0"/>
              <a:t>‹N›</a:t>
            </a:fld>
            <a:endParaRPr lang="it-IT"/>
          </a:p>
        </p:txBody>
      </p:sp>
    </p:spTree>
    <p:extLst>
      <p:ext uri="{BB962C8B-B14F-4D97-AF65-F5344CB8AC3E}">
        <p14:creationId xmlns:p14="http://schemas.microsoft.com/office/powerpoint/2010/main" val="632023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27.jpeg"/></Relationships>
</file>

<file path=ppt/slides/_rels/slide10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3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33.png"/></Relationships>
</file>

<file path=ppt/slides/_rels/slide10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42.wm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em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4.emf"/><Relationship Id="rId5" Type="http://schemas.openxmlformats.org/officeDocument/2006/relationships/image" Target="../media/image53.jpe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77.jpeg"/></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7.emf"/></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9" name="Connettore 1 28"/>
          <p:cNvCxnSpPr>
            <a:stCxn id="37" idx="2"/>
            <a:endCxn id="38" idx="0"/>
          </p:cNvCxnSpPr>
          <p:nvPr/>
        </p:nvCxnSpPr>
        <p:spPr>
          <a:xfrm rot="16200000" flipH="1">
            <a:off x="4506120" y="3375820"/>
            <a:ext cx="3214687" cy="34925"/>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103" name="CasellaDiTesto 13"/>
          <p:cNvSpPr txBox="1">
            <a:spLocks noChangeArrowheads="1"/>
          </p:cNvSpPr>
          <p:nvPr/>
        </p:nvSpPr>
        <p:spPr bwMode="auto">
          <a:xfrm>
            <a:off x="4595813" y="357188"/>
            <a:ext cx="2773362" cy="584200"/>
          </a:xfrm>
          <a:prstGeom prst="rect">
            <a:avLst/>
          </a:prstGeom>
          <a:noFill/>
          <a:ln w="9525">
            <a:noFill/>
            <a:miter lim="800000"/>
            <a:headEnd/>
            <a:tailEnd/>
          </a:ln>
        </p:spPr>
        <p:txBody>
          <a:bodyPr wrap="none">
            <a:spAutoFit/>
          </a:bodyPr>
          <a:lstStyle/>
          <a:p>
            <a:pPr algn="ctr"/>
            <a:r>
              <a:rPr lang="it-IT" sz="3200" b="1">
                <a:solidFill>
                  <a:srgbClr val="FFFF00"/>
                </a:solidFill>
                <a:latin typeface="Calibri" pitchFamily="34" charset="0"/>
              </a:rPr>
              <a:t>LA GEOTERMIA</a:t>
            </a:r>
          </a:p>
        </p:txBody>
      </p:sp>
      <p:sp>
        <p:nvSpPr>
          <p:cNvPr id="4104" name="CasellaDiTesto 14"/>
          <p:cNvSpPr txBox="1">
            <a:spLocks noChangeArrowheads="1"/>
          </p:cNvSpPr>
          <p:nvPr/>
        </p:nvSpPr>
        <p:spPr bwMode="auto">
          <a:xfrm>
            <a:off x="1682751" y="1289051"/>
            <a:ext cx="8913813" cy="354013"/>
          </a:xfrm>
          <a:prstGeom prst="rect">
            <a:avLst/>
          </a:prstGeom>
          <a:noFill/>
          <a:ln w="9525">
            <a:noFill/>
            <a:miter lim="800000"/>
            <a:headEnd/>
            <a:tailEnd/>
          </a:ln>
        </p:spPr>
        <p:txBody>
          <a:bodyPr wrap="none">
            <a:spAutoFit/>
          </a:bodyPr>
          <a:lstStyle/>
          <a:p>
            <a:pPr algn="ctr"/>
            <a:r>
              <a:rPr lang="it-IT" sz="1700">
                <a:solidFill>
                  <a:srgbClr val="FFFFFF"/>
                </a:solidFill>
                <a:latin typeface="Trebuchet MS" pitchFamily="34" charset="0"/>
              </a:rPr>
              <a:t>Disciplina che si occupa dello </a:t>
            </a:r>
            <a:r>
              <a:rPr lang="it-IT" sz="1700" u="sng">
                <a:solidFill>
                  <a:srgbClr val="FFFFFF"/>
                </a:solidFill>
                <a:latin typeface="Trebuchet MS" pitchFamily="34" charset="0"/>
              </a:rPr>
              <a:t>studio</a:t>
            </a:r>
            <a:r>
              <a:rPr lang="it-IT" sz="1700">
                <a:solidFill>
                  <a:srgbClr val="FFFFFF"/>
                </a:solidFill>
                <a:latin typeface="Trebuchet MS" pitchFamily="34" charset="0"/>
              </a:rPr>
              <a:t>, della </a:t>
            </a:r>
            <a:r>
              <a:rPr lang="it-IT" sz="1700" u="sng">
                <a:solidFill>
                  <a:srgbClr val="FFFFFF"/>
                </a:solidFill>
                <a:latin typeface="Trebuchet MS" pitchFamily="34" charset="0"/>
              </a:rPr>
              <a:t>ricerca</a:t>
            </a:r>
            <a:r>
              <a:rPr lang="it-IT" sz="1700">
                <a:solidFill>
                  <a:srgbClr val="FFFFFF"/>
                </a:solidFill>
                <a:latin typeface="Trebuchet MS" pitchFamily="34" charset="0"/>
              </a:rPr>
              <a:t> e dell’</a:t>
            </a:r>
            <a:r>
              <a:rPr lang="it-IT" sz="1700" u="sng">
                <a:solidFill>
                  <a:srgbClr val="FFFFFF"/>
                </a:solidFill>
                <a:latin typeface="Trebuchet MS" pitchFamily="34" charset="0"/>
              </a:rPr>
              <a:t>utilizzo</a:t>
            </a:r>
            <a:r>
              <a:rPr lang="it-IT" sz="1700">
                <a:solidFill>
                  <a:srgbClr val="FFFFFF"/>
                </a:solidFill>
                <a:latin typeface="Trebuchet MS" pitchFamily="34" charset="0"/>
              </a:rPr>
              <a:t> del CALORE TERRESTRE </a:t>
            </a:r>
          </a:p>
        </p:txBody>
      </p:sp>
      <p:sp>
        <p:nvSpPr>
          <p:cNvPr id="35" name="CasellaDiTesto 34"/>
          <p:cNvSpPr txBox="1"/>
          <p:nvPr/>
        </p:nvSpPr>
        <p:spPr>
          <a:xfrm>
            <a:off x="2098676" y="5056188"/>
            <a:ext cx="7993063" cy="1230312"/>
          </a:xfrm>
          <a:prstGeom prst="rect">
            <a:avLst/>
          </a:prstGeom>
          <a:noFill/>
        </p:spPr>
        <p:txBody>
          <a:bodyPr wrap="none">
            <a:spAutoFit/>
          </a:bodyPr>
          <a:lstStyle/>
          <a:p>
            <a:pPr algn="ctr">
              <a:lnSpc>
                <a:spcPct val="150000"/>
              </a:lnSpc>
              <a:defRPr/>
            </a:pPr>
            <a:r>
              <a:rPr lang="it-IT" dirty="0">
                <a:solidFill>
                  <a:srgbClr val="FFFFFF"/>
                </a:solidFill>
                <a:latin typeface="Trebuchet MS" pitchFamily="34" charset="0"/>
              </a:rPr>
              <a:t>Viene spesso definita una risorsa energetica </a:t>
            </a:r>
            <a:r>
              <a:rPr lang="it-IT" u="dashHeavy" dirty="0">
                <a:solidFill>
                  <a:srgbClr val="FFFFFF"/>
                </a:solidFill>
                <a:uFill>
                  <a:solidFill>
                    <a:srgbClr val="FFFFFF"/>
                  </a:solidFill>
                </a:uFill>
                <a:latin typeface="Trebuchet MS" pitchFamily="34" charset="0"/>
              </a:rPr>
              <a:t>ALTERNATIVA </a:t>
            </a:r>
            <a:r>
              <a:rPr lang="it-IT" dirty="0">
                <a:solidFill>
                  <a:srgbClr val="FFFFFF"/>
                </a:solidFill>
                <a:uFill>
                  <a:solidFill>
                    <a:srgbClr val="FFFFFF"/>
                  </a:solidFill>
                </a:uFill>
                <a:latin typeface="Trebuchet MS" pitchFamily="34" charset="0"/>
              </a:rPr>
              <a:t>ma è più corretto</a:t>
            </a:r>
          </a:p>
          <a:p>
            <a:pPr algn="ctr">
              <a:lnSpc>
                <a:spcPct val="150000"/>
              </a:lnSpc>
              <a:defRPr/>
            </a:pPr>
            <a:r>
              <a:rPr lang="it-IT" dirty="0">
                <a:solidFill>
                  <a:srgbClr val="FFFFFF"/>
                </a:solidFill>
                <a:uFill>
                  <a:solidFill>
                    <a:srgbClr val="FFFFFF"/>
                  </a:solidFill>
                </a:uFill>
                <a:latin typeface="Trebuchet MS" pitchFamily="34" charset="0"/>
              </a:rPr>
              <a:t> parlare di  </a:t>
            </a:r>
            <a:r>
              <a:rPr lang="it-IT" dirty="0">
                <a:solidFill>
                  <a:srgbClr val="FFFFFF"/>
                </a:solidFill>
                <a:latin typeface="Trebuchet MS" pitchFamily="34" charset="0"/>
              </a:rPr>
              <a:t>risorsa </a:t>
            </a:r>
            <a:r>
              <a:rPr lang="it-IT" u="sng" dirty="0">
                <a:solidFill>
                  <a:srgbClr val="FFFFFF"/>
                </a:solidFill>
                <a:latin typeface="Trebuchet MS" pitchFamily="34" charset="0"/>
              </a:rPr>
              <a:t>RINNOVABILE INTEGRATIVA</a:t>
            </a:r>
          </a:p>
          <a:p>
            <a:pPr algn="ctr">
              <a:defRPr/>
            </a:pPr>
            <a:endParaRPr lang="it-IT" sz="2000" u="dashHeavy" dirty="0">
              <a:solidFill>
                <a:srgbClr val="FFFFFF"/>
              </a:solidFill>
              <a:uFill>
                <a:solidFill>
                  <a:srgbClr val="FFFFFF"/>
                </a:solidFill>
              </a:uFill>
            </a:endParaRPr>
          </a:p>
        </p:txBody>
      </p:sp>
      <p:sp>
        <p:nvSpPr>
          <p:cNvPr id="37" name="Rettangolo 36"/>
          <p:cNvSpPr/>
          <p:nvPr/>
        </p:nvSpPr>
        <p:spPr>
          <a:xfrm>
            <a:off x="1577975" y="1214438"/>
            <a:ext cx="9036050" cy="5715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8" name="Rettangolo 37"/>
          <p:cNvSpPr/>
          <p:nvPr/>
        </p:nvSpPr>
        <p:spPr>
          <a:xfrm>
            <a:off x="2095500" y="5000626"/>
            <a:ext cx="8072438" cy="100012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23" name="Immagine 22" descr="HPIM4871.JPG"/>
          <p:cNvPicPr>
            <a:picLocks noChangeAspect="1"/>
          </p:cNvPicPr>
          <p:nvPr/>
        </p:nvPicPr>
        <p:blipFill>
          <a:blip r:embed="rId3" cstate="print"/>
          <a:srcRect l="13336" r="12249" b="30546"/>
          <a:stretch>
            <a:fillRect/>
          </a:stretch>
        </p:blipFill>
        <p:spPr>
          <a:xfrm>
            <a:off x="3952860" y="1857364"/>
            <a:ext cx="4286280" cy="3000396"/>
          </a:xfrm>
          <a:prstGeom prst="roundRect">
            <a:avLst/>
          </a:prstGeom>
          <a:ln w="12700">
            <a:solidFill>
              <a:srgbClr val="FFFF00"/>
            </a:solidFill>
          </a:ln>
        </p:spPr>
      </p:pic>
      <p:sp>
        <p:nvSpPr>
          <p:cNvPr id="4109" name="CasellaDiTesto 32"/>
          <p:cNvSpPr txBox="1">
            <a:spLocks noChangeArrowheads="1"/>
          </p:cNvSpPr>
          <p:nvPr/>
        </p:nvSpPr>
        <p:spPr bwMode="auto">
          <a:xfrm>
            <a:off x="6024563" y="4519206"/>
            <a:ext cx="2013693" cy="338554"/>
          </a:xfrm>
          <a:prstGeom prst="rect">
            <a:avLst/>
          </a:prstGeom>
          <a:noFill/>
          <a:ln w="9525">
            <a:noFill/>
            <a:miter lim="800000"/>
            <a:headEnd/>
            <a:tailEnd/>
          </a:ln>
        </p:spPr>
        <p:txBody>
          <a:bodyPr wrap="none">
            <a:spAutoFit/>
          </a:bodyPr>
          <a:lstStyle/>
          <a:p>
            <a:r>
              <a:rPr lang="it-IT" sz="800" dirty="0">
                <a:solidFill>
                  <a:srgbClr val="FFFFFF"/>
                </a:solidFill>
              </a:rPr>
              <a:t>Centrale Termoelettrica  Nesjavellir- Islanda</a:t>
            </a:r>
          </a:p>
          <a:p>
            <a:r>
              <a:rPr lang="it-IT" sz="800" dirty="0">
                <a:solidFill>
                  <a:srgbClr val="FFFFFF"/>
                </a:solidFill>
              </a:rPr>
              <a:t>Foto: Marco Pistolesi (UNIPISA)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02" name="Immagine 3">
            <a:extLst>
              <a:ext uri="{FF2B5EF4-FFF2-40B4-BE49-F238E27FC236}">
                <a16:creationId xmlns:a16="http://schemas.microsoft.com/office/drawing/2014/main" id="{AAF4C23C-CE9E-49B7-A198-A49DDDE6A5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1" y="31750"/>
            <a:ext cx="6467475"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2704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a:extLst>
              <a:ext uri="{FF2B5EF4-FFF2-40B4-BE49-F238E27FC236}">
                <a16:creationId xmlns:a16="http://schemas.microsoft.com/office/drawing/2014/main" id="{06E0E207-3E8A-4E54-8C36-F691A27AB3B2}"/>
              </a:ext>
            </a:extLst>
          </p:cNvPr>
          <p:cNvSpPr>
            <a:spLocks noChangeArrowheads="1"/>
          </p:cNvSpPr>
          <p:nvPr/>
        </p:nvSpPr>
        <p:spPr bwMode="auto">
          <a:xfrm rot="10800000">
            <a:off x="1919288" y="1557338"/>
            <a:ext cx="647700" cy="3382962"/>
          </a:xfrm>
          <a:prstGeom prst="roundRect">
            <a:avLst>
              <a:gd name="adj" fmla="val 16667"/>
            </a:avLst>
          </a:prstGeom>
          <a:solidFill>
            <a:srgbClr val="B6CFC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it-IT" altLang="it-IT" sz="1600" i="1">
                <a:effectLst>
                  <a:outerShdw blurRad="38100" dist="38100" dir="2700000" algn="tl">
                    <a:srgbClr val="FFFFFF"/>
                  </a:outerShdw>
                </a:effectLst>
                <a:latin typeface="Arial" panose="020B0604020202020204" pitchFamily="34" charset="0"/>
              </a:rPr>
              <a:t>L’Energia Geotermica</a:t>
            </a:r>
          </a:p>
          <a:p>
            <a:pPr algn="ctr"/>
            <a:endParaRPr lang="it-IT" altLang="it-IT" sz="1600" i="1">
              <a:effectLst>
                <a:outerShdw blurRad="38100" dist="38100" dir="2700000" algn="tl">
                  <a:srgbClr val="FFFFFF"/>
                </a:outerShdw>
              </a:effectLst>
              <a:latin typeface="Arial" panose="020B0604020202020204" pitchFamily="34" charset="0"/>
            </a:endParaRPr>
          </a:p>
        </p:txBody>
      </p:sp>
      <p:sp>
        <p:nvSpPr>
          <p:cNvPr id="50179" name="AutoShape 3">
            <a:extLst>
              <a:ext uri="{FF2B5EF4-FFF2-40B4-BE49-F238E27FC236}">
                <a16:creationId xmlns:a16="http://schemas.microsoft.com/office/drawing/2014/main" id="{C1AE39C3-F22F-45EE-A7E7-8E2227513FCA}"/>
              </a:ext>
            </a:extLst>
          </p:cNvPr>
          <p:cNvSpPr>
            <a:spLocks noChangeArrowheads="1"/>
          </p:cNvSpPr>
          <p:nvPr/>
        </p:nvSpPr>
        <p:spPr bwMode="auto">
          <a:xfrm>
            <a:off x="2279650" y="765175"/>
            <a:ext cx="7848600" cy="511175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0181" name="AutoShape 5">
            <a:extLst>
              <a:ext uri="{FF2B5EF4-FFF2-40B4-BE49-F238E27FC236}">
                <a16:creationId xmlns:a16="http://schemas.microsoft.com/office/drawing/2014/main" id="{4450C2B7-958D-4ABD-9FC7-AF5D44EB1526}"/>
              </a:ext>
            </a:extLst>
          </p:cNvPr>
          <p:cNvSpPr>
            <a:spLocks noChangeArrowheads="1"/>
          </p:cNvSpPr>
          <p:nvPr/>
        </p:nvSpPr>
        <p:spPr bwMode="auto">
          <a:xfrm>
            <a:off x="2998788" y="981075"/>
            <a:ext cx="6121400" cy="431800"/>
          </a:xfrm>
          <a:prstGeom prst="roundRect">
            <a:avLst>
              <a:gd name="adj" fmla="val 16667"/>
            </a:avLst>
          </a:prstGeom>
          <a:gradFill rotWithShape="1">
            <a:gsLst>
              <a:gs pos="0">
                <a:srgbClr val="E6F2FF"/>
              </a:gs>
              <a:gs pos="100000">
                <a:srgbClr val="E6F2FF">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altLang="it-IT" sz="2000">
                <a:solidFill>
                  <a:srgbClr val="0044AA"/>
                </a:solidFill>
                <a:latin typeface="Arial" panose="020B0604020202020204" pitchFamily="34" charset="0"/>
              </a:rPr>
              <a:t>Utilizzi in Agricoltura</a:t>
            </a:r>
          </a:p>
        </p:txBody>
      </p:sp>
      <p:sp>
        <p:nvSpPr>
          <p:cNvPr id="50182" name="Line 6">
            <a:extLst>
              <a:ext uri="{FF2B5EF4-FFF2-40B4-BE49-F238E27FC236}">
                <a16:creationId xmlns:a16="http://schemas.microsoft.com/office/drawing/2014/main" id="{6DAC8428-2683-4BC2-8F3D-96FD074CD98A}"/>
              </a:ext>
            </a:extLst>
          </p:cNvPr>
          <p:cNvSpPr>
            <a:spLocks noChangeShapeType="1"/>
          </p:cNvSpPr>
          <p:nvPr/>
        </p:nvSpPr>
        <p:spPr bwMode="auto">
          <a:xfrm>
            <a:off x="3071813" y="1412875"/>
            <a:ext cx="4679950" cy="0"/>
          </a:xfrm>
          <a:prstGeom prst="line">
            <a:avLst/>
          </a:prstGeom>
          <a:noFill/>
          <a:ln w="9525">
            <a:solidFill>
              <a:srgbClr val="0044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0183" name="Text Box 7">
            <a:extLst>
              <a:ext uri="{FF2B5EF4-FFF2-40B4-BE49-F238E27FC236}">
                <a16:creationId xmlns:a16="http://schemas.microsoft.com/office/drawing/2014/main" id="{E17CA6D4-6BE0-4D7D-ADF6-BD3F44883FFA}"/>
              </a:ext>
            </a:extLst>
          </p:cNvPr>
          <p:cNvSpPr txBox="1">
            <a:spLocks noChangeArrowheads="1"/>
          </p:cNvSpPr>
          <p:nvPr/>
        </p:nvSpPr>
        <p:spPr bwMode="auto">
          <a:xfrm>
            <a:off x="2495550" y="1484313"/>
            <a:ext cx="7488238"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600" dirty="0">
                <a:solidFill>
                  <a:srgbClr val="FF0000"/>
                </a:solidFill>
                <a:latin typeface="Arial Narrow" panose="020B0606020202030204" pitchFamily="34" charset="0"/>
              </a:rPr>
              <a:t>L’utilizzo più comune dell’energia geotermica in agricoltura è, comunque, il riscaldamento di serre, che è stato sviluppato su larga scala in molti paesi.</a:t>
            </a:r>
          </a:p>
          <a:p>
            <a:r>
              <a:rPr lang="it-IT" altLang="it-IT" sz="1600" dirty="0">
                <a:solidFill>
                  <a:srgbClr val="FF0000"/>
                </a:solidFill>
                <a:latin typeface="Arial Narrow" panose="020B0606020202030204" pitchFamily="34" charset="0"/>
              </a:rPr>
              <a:t>L’acquacoltura, vale a dire l’allevamento controllato di forme di vita acquatiche e non, in questi ultimi tempi si è diffuso notevolmente. Il controllo della temperatura di crescita per le specie acquatiche è molto importante.</a:t>
            </a:r>
          </a:p>
        </p:txBody>
      </p:sp>
      <p:pic>
        <p:nvPicPr>
          <p:cNvPr id="50184" name="Picture 8" descr="serra">
            <a:extLst>
              <a:ext uri="{FF2B5EF4-FFF2-40B4-BE49-F238E27FC236}">
                <a16:creationId xmlns:a16="http://schemas.microsoft.com/office/drawing/2014/main" id="{9B5AA1CC-4063-4920-BFA7-C4DA7FAD1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2924176"/>
            <a:ext cx="3455987" cy="2295525"/>
          </a:xfrm>
          <a:prstGeom prst="rect">
            <a:avLst/>
          </a:prstGeom>
          <a:noFill/>
          <a:extLst>
            <a:ext uri="{909E8E84-426E-40DD-AFC4-6F175D3DCCD1}">
              <a14:hiddenFill xmlns:a14="http://schemas.microsoft.com/office/drawing/2010/main">
                <a:solidFill>
                  <a:srgbClr val="FFFFFF"/>
                </a:solidFill>
              </a14:hiddenFill>
            </a:ext>
          </a:extLst>
        </p:spPr>
      </p:pic>
      <p:pic>
        <p:nvPicPr>
          <p:cNvPr id="50185" name="Picture 9" descr="immagine acquacoltura">
            <a:extLst>
              <a:ext uri="{FF2B5EF4-FFF2-40B4-BE49-F238E27FC236}">
                <a16:creationId xmlns:a16="http://schemas.microsoft.com/office/drawing/2014/main" id="{4283C36F-7FB4-43B7-9B42-61F8E34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2708276"/>
            <a:ext cx="3600450" cy="294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4520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magine 3">
            <a:extLst>
              <a:ext uri="{FF2B5EF4-FFF2-40B4-BE49-F238E27FC236}">
                <a16:creationId xmlns:a16="http://schemas.microsoft.com/office/drawing/2014/main" id="{33D79A5D-B6B7-4287-B789-8F11A1C621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0"/>
            <a:ext cx="497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5249E12B-436E-457C-BCCB-983A550D36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1"/>
            <a:ext cx="91186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9656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9FE8E3F-84AE-4F7D-BC4E-CF633D61DB54}"/>
              </a:ext>
            </a:extLst>
          </p:cNvPr>
          <p:cNvSpPr>
            <a:spLocks noChangeArrowheads="1"/>
          </p:cNvSpPr>
          <p:nvPr/>
        </p:nvSpPr>
        <p:spPr bwMode="auto">
          <a:xfrm>
            <a:off x="2667000" y="2590800"/>
            <a:ext cx="5867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eaLnBrk="0" hangingPunct="0"/>
            <a:endParaRPr lang="it-IT" altLang="it-IT" sz="3200" b="1">
              <a:solidFill>
                <a:schemeClr val="tx2"/>
              </a:solidFill>
              <a:latin typeface="Arial" panose="020B0604020202020204" pitchFamily="34" charset="0"/>
            </a:endParaRPr>
          </a:p>
        </p:txBody>
      </p:sp>
      <p:sp>
        <p:nvSpPr>
          <p:cNvPr id="34819" name="Text Box 3">
            <a:extLst>
              <a:ext uri="{FF2B5EF4-FFF2-40B4-BE49-F238E27FC236}">
                <a16:creationId xmlns:a16="http://schemas.microsoft.com/office/drawing/2014/main" id="{FC874386-FD94-4341-98FD-F41C26C604D0}"/>
              </a:ext>
            </a:extLst>
          </p:cNvPr>
          <p:cNvSpPr txBox="1">
            <a:spLocks noChangeArrowheads="1"/>
          </p:cNvSpPr>
          <p:nvPr/>
        </p:nvSpPr>
        <p:spPr bwMode="auto">
          <a:xfrm>
            <a:off x="1905000" y="5486401"/>
            <a:ext cx="342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tLang="it-IT" sz="2000" b="1">
                <a:latin typeface="Arial" panose="020B0604020202020204" pitchFamily="34" charset="0"/>
              </a:rPr>
              <a:t>Geothermal tomato drying in Northern Greece</a:t>
            </a:r>
          </a:p>
        </p:txBody>
      </p:sp>
      <p:sp>
        <p:nvSpPr>
          <p:cNvPr id="34820" name="Text Box 4">
            <a:extLst>
              <a:ext uri="{FF2B5EF4-FFF2-40B4-BE49-F238E27FC236}">
                <a16:creationId xmlns:a16="http://schemas.microsoft.com/office/drawing/2014/main" id="{003679D8-CA56-46F0-B851-60B86D71EF79}"/>
              </a:ext>
            </a:extLst>
          </p:cNvPr>
          <p:cNvSpPr txBox="1">
            <a:spLocks noChangeArrowheads="1"/>
          </p:cNvSpPr>
          <p:nvPr/>
        </p:nvSpPr>
        <p:spPr bwMode="auto">
          <a:xfrm>
            <a:off x="8305800" y="5546726"/>
            <a:ext cx="1905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tLang="it-IT" sz="2000" b="1">
                <a:latin typeface="Arial" panose="020B0604020202020204" pitchFamily="34" charset="0"/>
              </a:rPr>
              <a:t>The finished product</a:t>
            </a:r>
          </a:p>
        </p:txBody>
      </p:sp>
      <p:pic>
        <p:nvPicPr>
          <p:cNvPr id="34821" name="Picture 5" descr="xanthi tomaten 02 k">
            <a:extLst>
              <a:ext uri="{FF2B5EF4-FFF2-40B4-BE49-F238E27FC236}">
                <a16:creationId xmlns:a16="http://schemas.microsoft.com/office/drawing/2014/main" id="{D8956A87-E59E-4449-9D1C-0C3818760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1" y="1752600"/>
            <a:ext cx="5324475" cy="3246438"/>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xanthi tomaten trocken 02 k">
            <a:extLst>
              <a:ext uri="{FF2B5EF4-FFF2-40B4-BE49-F238E27FC236}">
                <a16:creationId xmlns:a16="http://schemas.microsoft.com/office/drawing/2014/main" id="{F3B2FF49-A9D0-4BF7-96F2-8967902EF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1" y="4419600"/>
            <a:ext cx="2703513" cy="1817688"/>
          </a:xfrm>
          <a:prstGeom prst="rect">
            <a:avLst/>
          </a:prstGeom>
          <a:noFill/>
          <a:extLst>
            <a:ext uri="{909E8E84-426E-40DD-AFC4-6F175D3DCCD1}">
              <a14:hiddenFill xmlns:a14="http://schemas.microsoft.com/office/drawing/2010/main">
                <a:solidFill>
                  <a:srgbClr val="FFFFFF"/>
                </a:solidFill>
              </a14:hiddenFill>
            </a:ext>
          </a:extLst>
        </p:spPr>
      </p:pic>
      <p:pic>
        <p:nvPicPr>
          <p:cNvPr id="34823" name="Picture 7" descr="xanthi tomaten roh 02 k">
            <a:extLst>
              <a:ext uri="{FF2B5EF4-FFF2-40B4-BE49-F238E27FC236}">
                <a16:creationId xmlns:a16="http://schemas.microsoft.com/office/drawing/2014/main" id="{EBEE02CF-9D0F-499B-A8EB-37F107D138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514725"/>
            <a:ext cx="3048000" cy="1898650"/>
          </a:xfrm>
          <a:prstGeom prst="rect">
            <a:avLst/>
          </a:prstGeom>
          <a:noFill/>
          <a:extLst>
            <a:ext uri="{909E8E84-426E-40DD-AFC4-6F175D3DCCD1}">
              <a14:hiddenFill xmlns:a14="http://schemas.microsoft.com/office/drawing/2010/main">
                <a:solidFill>
                  <a:srgbClr val="FFFFFF"/>
                </a:solidFill>
              </a14:hiddenFill>
            </a:ext>
          </a:extLst>
        </p:spPr>
      </p:pic>
      <p:pic>
        <p:nvPicPr>
          <p:cNvPr id="34827" name="Picture 11">
            <a:extLst>
              <a:ext uri="{FF2B5EF4-FFF2-40B4-BE49-F238E27FC236}">
                <a16:creationId xmlns:a16="http://schemas.microsoft.com/office/drawing/2014/main" id="{69C10D21-A5C7-41CF-815F-9B632C5129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0550" y="404813"/>
            <a:ext cx="80645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8" name="Picture 12" descr="EGEC_LOGO">
            <a:extLst>
              <a:ext uri="{FF2B5EF4-FFF2-40B4-BE49-F238E27FC236}">
                <a16:creationId xmlns:a16="http://schemas.microsoft.com/office/drawing/2014/main" id="{69615A96-A3FB-4CF3-96EF-8728C099C5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381000"/>
            <a:ext cx="1295400" cy="839788"/>
          </a:xfrm>
          <a:prstGeom prst="rect">
            <a:avLst/>
          </a:prstGeom>
          <a:noFill/>
          <a:extLst>
            <a:ext uri="{909E8E84-426E-40DD-AFC4-6F175D3DCCD1}">
              <a14:hiddenFill xmlns:a14="http://schemas.microsoft.com/office/drawing/2010/main">
                <a:solidFill>
                  <a:srgbClr val="FFFFFF"/>
                </a:solidFill>
              </a14:hiddenFill>
            </a:ext>
          </a:extLst>
        </p:spPr>
      </p:pic>
      <p:sp>
        <p:nvSpPr>
          <p:cNvPr id="34829" name="Rectangle 13">
            <a:extLst>
              <a:ext uri="{FF2B5EF4-FFF2-40B4-BE49-F238E27FC236}">
                <a16:creationId xmlns:a16="http://schemas.microsoft.com/office/drawing/2014/main" id="{69CC36F1-1B89-4108-BF6F-0AF7B7829318}"/>
              </a:ext>
            </a:extLst>
          </p:cNvPr>
          <p:cNvSpPr>
            <a:spLocks noGrp="1" noChangeArrowheads="1"/>
          </p:cNvSpPr>
          <p:nvPr>
            <p:ph type="title"/>
          </p:nvPr>
        </p:nvSpPr>
        <p:spPr>
          <a:xfrm>
            <a:off x="2209800" y="228600"/>
            <a:ext cx="5867400" cy="1143000"/>
          </a:xfrm>
          <a:noFill/>
          <a:ln/>
        </p:spPr>
        <p:txBody>
          <a:bodyPr/>
          <a:lstStyle/>
          <a:p>
            <a:pPr algn="l"/>
            <a:r>
              <a:rPr lang="en-GB" altLang="it-IT" sz="2800" b="1" dirty="0" err="1">
                <a:latin typeface="Arial" panose="020B0604020202020204" pitchFamily="34" charset="0"/>
              </a:rPr>
              <a:t>Applicazioni</a:t>
            </a:r>
            <a:r>
              <a:rPr lang="en-GB" altLang="it-IT" sz="2800" b="1" dirty="0">
                <a:latin typeface="Arial" panose="020B0604020202020204" pitchFamily="34" charset="0"/>
              </a:rPr>
              <a:t> </a:t>
            </a:r>
            <a:r>
              <a:rPr lang="en-GB" altLang="it-IT" sz="2800" b="1" dirty="0" err="1">
                <a:latin typeface="Arial" panose="020B0604020202020204" pitchFamily="34" charset="0"/>
              </a:rPr>
              <a:t>nell’industria</a:t>
            </a:r>
            <a:r>
              <a:rPr lang="en-GB" altLang="it-IT" sz="2800" b="1" dirty="0">
                <a:latin typeface="Arial" panose="020B0604020202020204" pitchFamily="34" charset="0"/>
              </a:rPr>
              <a:t> </a:t>
            </a:r>
            <a:r>
              <a:rPr lang="en-GB" altLang="it-IT" sz="2800" b="1" dirty="0" err="1">
                <a:latin typeface="Arial" panose="020B0604020202020204" pitchFamily="34" charset="0"/>
              </a:rPr>
              <a:t>alimentare</a:t>
            </a:r>
            <a:endParaRPr lang="en-GB" altLang="it-IT" sz="2800" b="1" dirty="0">
              <a:latin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5" descr="Island Laugar a 180903 k">
            <a:extLst>
              <a:ext uri="{FF2B5EF4-FFF2-40B4-BE49-F238E27FC236}">
                <a16:creationId xmlns:a16="http://schemas.microsoft.com/office/drawing/2014/main" id="{166DF570-AF60-4B7E-9B3C-CA6FE7AE8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438400"/>
            <a:ext cx="4114800" cy="2427288"/>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Island Laugar c 180903 k">
            <a:extLst>
              <a:ext uri="{FF2B5EF4-FFF2-40B4-BE49-F238E27FC236}">
                <a16:creationId xmlns:a16="http://schemas.microsoft.com/office/drawing/2014/main" id="{905F9BF5-3924-4B60-A3B6-DB327B017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905000"/>
            <a:ext cx="3048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descr="Island Laugar d 180903 k">
            <a:extLst>
              <a:ext uri="{FF2B5EF4-FFF2-40B4-BE49-F238E27FC236}">
                <a16:creationId xmlns:a16="http://schemas.microsoft.com/office/drawing/2014/main" id="{A4E13AFD-A15C-4B32-9FFE-98C2FC1F1E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343400"/>
            <a:ext cx="2597150" cy="1657350"/>
          </a:xfrm>
          <a:prstGeom prst="rect">
            <a:avLst/>
          </a:prstGeom>
          <a:noFill/>
          <a:extLst>
            <a:ext uri="{909E8E84-426E-40DD-AFC4-6F175D3DCCD1}">
              <a14:hiddenFill xmlns:a14="http://schemas.microsoft.com/office/drawing/2010/main">
                <a:solidFill>
                  <a:srgbClr val="FFFFFF"/>
                </a:solidFill>
              </a14:hiddenFill>
            </a:ext>
          </a:extLst>
        </p:spPr>
      </p:pic>
      <p:sp>
        <p:nvSpPr>
          <p:cNvPr id="35848" name="Text Box 8">
            <a:extLst>
              <a:ext uri="{FF2B5EF4-FFF2-40B4-BE49-F238E27FC236}">
                <a16:creationId xmlns:a16="http://schemas.microsoft.com/office/drawing/2014/main" id="{C4E766B3-F5BC-4F7F-A2FB-C58813136455}"/>
              </a:ext>
            </a:extLst>
          </p:cNvPr>
          <p:cNvSpPr txBox="1">
            <a:spLocks noChangeArrowheads="1"/>
          </p:cNvSpPr>
          <p:nvPr/>
        </p:nvSpPr>
        <p:spPr bwMode="auto">
          <a:xfrm>
            <a:off x="1905000" y="5486401"/>
            <a:ext cx="342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tLang="it-IT" sz="2000" b="1">
                <a:latin typeface="Arial" panose="020B0604020202020204" pitchFamily="34" charset="0"/>
              </a:rPr>
              <a:t>Geothermal fish drying in Northern Iceland</a:t>
            </a:r>
          </a:p>
        </p:txBody>
      </p:sp>
      <p:sp>
        <p:nvSpPr>
          <p:cNvPr id="35849" name="Text Box 9">
            <a:extLst>
              <a:ext uri="{FF2B5EF4-FFF2-40B4-BE49-F238E27FC236}">
                <a16:creationId xmlns:a16="http://schemas.microsoft.com/office/drawing/2014/main" id="{9F3DAB43-6AA7-4898-B831-3F43F48BB0F2}"/>
              </a:ext>
            </a:extLst>
          </p:cNvPr>
          <p:cNvSpPr txBox="1">
            <a:spLocks noChangeArrowheads="1"/>
          </p:cNvSpPr>
          <p:nvPr/>
        </p:nvSpPr>
        <p:spPr bwMode="auto">
          <a:xfrm>
            <a:off x="6781800" y="6096001"/>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tLang="it-IT" sz="2000" b="1">
                <a:latin typeface="Arial" panose="020B0604020202020204" pitchFamily="34" charset="0"/>
              </a:rPr>
              <a:t>The finished product</a:t>
            </a:r>
          </a:p>
        </p:txBody>
      </p:sp>
      <p:sp>
        <p:nvSpPr>
          <p:cNvPr id="35850" name="Text Box 10">
            <a:extLst>
              <a:ext uri="{FF2B5EF4-FFF2-40B4-BE49-F238E27FC236}">
                <a16:creationId xmlns:a16="http://schemas.microsoft.com/office/drawing/2014/main" id="{E167870E-A490-4879-8165-5EA45319A106}"/>
              </a:ext>
            </a:extLst>
          </p:cNvPr>
          <p:cNvSpPr txBox="1">
            <a:spLocks noChangeArrowheads="1"/>
          </p:cNvSpPr>
          <p:nvPr/>
        </p:nvSpPr>
        <p:spPr bwMode="auto">
          <a:xfrm>
            <a:off x="2057400" y="2041526"/>
            <a:ext cx="403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tLang="it-IT" sz="2000" b="1">
                <a:latin typeface="Arial" panose="020B0604020202020204" pitchFamily="34" charset="0"/>
              </a:rPr>
              <a:t>Fish factory in Laugar, Iceland</a:t>
            </a:r>
          </a:p>
        </p:txBody>
      </p:sp>
      <p:pic>
        <p:nvPicPr>
          <p:cNvPr id="35851" name="Picture 11">
            <a:extLst>
              <a:ext uri="{FF2B5EF4-FFF2-40B4-BE49-F238E27FC236}">
                <a16:creationId xmlns:a16="http://schemas.microsoft.com/office/drawing/2014/main" id="{C2CBC999-5E40-44A5-8DE6-AA9B67EF55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0550" y="404813"/>
            <a:ext cx="80645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2" name="Picture 12" descr="EGEC_LOGO">
            <a:extLst>
              <a:ext uri="{FF2B5EF4-FFF2-40B4-BE49-F238E27FC236}">
                <a16:creationId xmlns:a16="http://schemas.microsoft.com/office/drawing/2014/main" id="{F65EF328-9BDE-4F0F-A82F-ABD07D3D68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381000"/>
            <a:ext cx="1295400" cy="839788"/>
          </a:xfrm>
          <a:prstGeom prst="rect">
            <a:avLst/>
          </a:prstGeom>
          <a:noFill/>
          <a:extLst>
            <a:ext uri="{909E8E84-426E-40DD-AFC4-6F175D3DCCD1}">
              <a14:hiddenFill xmlns:a14="http://schemas.microsoft.com/office/drawing/2010/main">
                <a:solidFill>
                  <a:srgbClr val="FFFFFF"/>
                </a:solidFill>
              </a14:hiddenFill>
            </a:ext>
          </a:extLst>
        </p:spPr>
      </p:pic>
      <p:sp>
        <p:nvSpPr>
          <p:cNvPr id="35853" name="Rectangle 13">
            <a:extLst>
              <a:ext uri="{FF2B5EF4-FFF2-40B4-BE49-F238E27FC236}">
                <a16:creationId xmlns:a16="http://schemas.microsoft.com/office/drawing/2014/main" id="{4DC5AEC3-330F-4978-B05C-D9431EFD5372}"/>
              </a:ext>
            </a:extLst>
          </p:cNvPr>
          <p:cNvSpPr>
            <a:spLocks noGrp="1" noChangeArrowheads="1"/>
          </p:cNvSpPr>
          <p:nvPr>
            <p:ph type="title"/>
          </p:nvPr>
        </p:nvSpPr>
        <p:spPr>
          <a:xfrm>
            <a:off x="2209800" y="228600"/>
            <a:ext cx="5867400" cy="1143000"/>
          </a:xfrm>
          <a:noFill/>
          <a:ln/>
        </p:spPr>
        <p:txBody>
          <a:bodyPr/>
          <a:lstStyle/>
          <a:p>
            <a:pPr algn="l"/>
            <a:r>
              <a:rPr lang="en-GB" altLang="it-IT" sz="2800" b="1" dirty="0" err="1">
                <a:latin typeface="Arial" panose="020B0604020202020204" pitchFamily="34" charset="0"/>
              </a:rPr>
              <a:t>Applicazioni</a:t>
            </a:r>
            <a:r>
              <a:rPr lang="en-GB" altLang="it-IT" sz="2800" b="1" dirty="0">
                <a:latin typeface="Arial" panose="020B0604020202020204" pitchFamily="34" charset="0"/>
              </a:rPr>
              <a:t> </a:t>
            </a:r>
            <a:r>
              <a:rPr lang="en-GB" altLang="it-IT" sz="2800" b="1" dirty="0" err="1">
                <a:latin typeface="Arial" panose="020B0604020202020204" pitchFamily="34" charset="0"/>
              </a:rPr>
              <a:t>nell’industria</a:t>
            </a:r>
            <a:r>
              <a:rPr lang="en-GB" altLang="it-IT" sz="2800" b="1" dirty="0">
                <a:latin typeface="Arial" panose="020B0604020202020204" pitchFamily="34" charset="0"/>
              </a:rPr>
              <a:t> </a:t>
            </a:r>
            <a:r>
              <a:rPr lang="en-GB" altLang="it-IT" sz="2800" b="1" dirty="0" err="1">
                <a:latin typeface="Arial" panose="020B0604020202020204" pitchFamily="34" charset="0"/>
              </a:rPr>
              <a:t>alimentare</a:t>
            </a:r>
            <a:endParaRPr lang="en-GB" altLang="it-IT" sz="2800" b="1" dirty="0">
              <a:latin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AutoShape 2">
            <a:extLst>
              <a:ext uri="{FF2B5EF4-FFF2-40B4-BE49-F238E27FC236}">
                <a16:creationId xmlns:a16="http://schemas.microsoft.com/office/drawing/2014/main" id="{65E9ED87-7D0A-4053-9828-001734FC8C2E}"/>
              </a:ext>
            </a:extLst>
          </p:cNvPr>
          <p:cNvSpPr>
            <a:spLocks noChangeArrowheads="1"/>
          </p:cNvSpPr>
          <p:nvPr/>
        </p:nvSpPr>
        <p:spPr bwMode="auto">
          <a:xfrm rot="10800000">
            <a:off x="1919288" y="1557338"/>
            <a:ext cx="647700" cy="3382962"/>
          </a:xfrm>
          <a:prstGeom prst="roundRect">
            <a:avLst>
              <a:gd name="adj" fmla="val 16667"/>
            </a:avLst>
          </a:prstGeom>
          <a:solidFill>
            <a:srgbClr val="B6CFC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it-IT" altLang="it-IT" sz="1600" i="1" dirty="0">
                <a:effectLst>
                  <a:outerShdw blurRad="38100" dist="38100" dir="2700000" algn="tl">
                    <a:srgbClr val="FFFFFF"/>
                  </a:outerShdw>
                </a:effectLst>
                <a:latin typeface="Arial" panose="020B0604020202020204" pitchFamily="34" charset="0"/>
              </a:rPr>
              <a:t>L’Energia Geotermica</a:t>
            </a:r>
          </a:p>
          <a:p>
            <a:pPr algn="ctr"/>
            <a:endParaRPr lang="it-IT" altLang="it-IT" sz="1600" i="1" dirty="0">
              <a:effectLst>
                <a:outerShdw blurRad="38100" dist="38100" dir="2700000" algn="tl">
                  <a:srgbClr val="FFFFFF"/>
                </a:outerShdw>
              </a:effectLst>
              <a:latin typeface="Arial" panose="020B0604020202020204" pitchFamily="34" charset="0"/>
            </a:endParaRPr>
          </a:p>
        </p:txBody>
      </p:sp>
      <p:sp>
        <p:nvSpPr>
          <p:cNvPr id="44035" name="AutoShape 3">
            <a:extLst>
              <a:ext uri="{FF2B5EF4-FFF2-40B4-BE49-F238E27FC236}">
                <a16:creationId xmlns:a16="http://schemas.microsoft.com/office/drawing/2014/main" id="{A3580EB1-6530-4848-BDCF-E23845E3C7E0}"/>
              </a:ext>
            </a:extLst>
          </p:cNvPr>
          <p:cNvSpPr>
            <a:spLocks noChangeArrowheads="1"/>
          </p:cNvSpPr>
          <p:nvPr/>
        </p:nvSpPr>
        <p:spPr bwMode="auto">
          <a:xfrm>
            <a:off x="2279650" y="765175"/>
            <a:ext cx="7848600" cy="511175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4037" name="AutoShape 5">
            <a:extLst>
              <a:ext uri="{FF2B5EF4-FFF2-40B4-BE49-F238E27FC236}">
                <a16:creationId xmlns:a16="http://schemas.microsoft.com/office/drawing/2014/main" id="{9D8E8016-E8F0-4CF5-8C65-FCB1599B6044}"/>
              </a:ext>
            </a:extLst>
          </p:cNvPr>
          <p:cNvSpPr>
            <a:spLocks noChangeArrowheads="1"/>
          </p:cNvSpPr>
          <p:nvPr/>
        </p:nvSpPr>
        <p:spPr bwMode="auto">
          <a:xfrm>
            <a:off x="2998788" y="981075"/>
            <a:ext cx="6409580" cy="431800"/>
          </a:xfrm>
          <a:prstGeom prst="roundRect">
            <a:avLst>
              <a:gd name="adj" fmla="val 16667"/>
            </a:avLst>
          </a:prstGeom>
          <a:gradFill rotWithShape="1">
            <a:gsLst>
              <a:gs pos="0">
                <a:srgbClr val="E6F2FF"/>
              </a:gs>
              <a:gs pos="100000">
                <a:srgbClr val="E6F2FF">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altLang="it-IT" sz="2000" dirty="0">
                <a:solidFill>
                  <a:srgbClr val="0044AA"/>
                </a:solidFill>
                <a:latin typeface="Arial" panose="020B0604020202020204" pitchFamily="34" charset="0"/>
              </a:rPr>
              <a:t>Tecnologie di utilizzo applicabili alla provincia di Verona</a:t>
            </a:r>
          </a:p>
        </p:txBody>
      </p:sp>
      <p:sp>
        <p:nvSpPr>
          <p:cNvPr id="44038" name="Line 6">
            <a:extLst>
              <a:ext uri="{FF2B5EF4-FFF2-40B4-BE49-F238E27FC236}">
                <a16:creationId xmlns:a16="http://schemas.microsoft.com/office/drawing/2014/main" id="{685429E9-A7EA-4A86-BFB6-8354F308B331}"/>
              </a:ext>
            </a:extLst>
          </p:cNvPr>
          <p:cNvSpPr>
            <a:spLocks noChangeShapeType="1"/>
          </p:cNvSpPr>
          <p:nvPr/>
        </p:nvSpPr>
        <p:spPr bwMode="auto">
          <a:xfrm>
            <a:off x="3071813" y="1412875"/>
            <a:ext cx="4679950" cy="0"/>
          </a:xfrm>
          <a:prstGeom prst="line">
            <a:avLst/>
          </a:prstGeom>
          <a:noFill/>
          <a:ln w="9525">
            <a:solidFill>
              <a:srgbClr val="0044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4039" name="Text Box 7">
            <a:extLst>
              <a:ext uri="{FF2B5EF4-FFF2-40B4-BE49-F238E27FC236}">
                <a16:creationId xmlns:a16="http://schemas.microsoft.com/office/drawing/2014/main" id="{B8C3621A-F2D8-4591-AF09-002BEEA8BBBF}"/>
              </a:ext>
            </a:extLst>
          </p:cNvPr>
          <p:cNvSpPr txBox="1">
            <a:spLocks noChangeArrowheads="1"/>
          </p:cNvSpPr>
          <p:nvPr/>
        </p:nvSpPr>
        <p:spPr bwMode="auto">
          <a:xfrm>
            <a:off x="2495550" y="1484314"/>
            <a:ext cx="7488238"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600" dirty="0">
                <a:solidFill>
                  <a:srgbClr val="5F5F5F"/>
                </a:solidFill>
                <a:highlight>
                  <a:srgbClr val="FFFF00"/>
                </a:highlight>
                <a:latin typeface="Arial Narrow" panose="020B0606020202030204" pitchFamily="34" charset="0"/>
              </a:rPr>
              <a:t>In base ai dati delle temperature dei pozzi disponibili è possibile determinare gli utilizzi più probabili della risorsa geotermica in provincia di Verona. </a:t>
            </a:r>
          </a:p>
          <a:p>
            <a:endParaRPr lang="it-IT" altLang="it-IT" sz="1600" dirty="0">
              <a:solidFill>
                <a:srgbClr val="5F5F5F"/>
              </a:solidFill>
              <a:highlight>
                <a:srgbClr val="FFFF00"/>
              </a:highlight>
              <a:latin typeface="Arial Narrow" panose="020B0606020202030204" pitchFamily="34" charset="0"/>
            </a:endParaRPr>
          </a:p>
          <a:p>
            <a:r>
              <a:rPr lang="it-IT" altLang="it-IT" sz="1600" dirty="0">
                <a:solidFill>
                  <a:srgbClr val="5F5F5F"/>
                </a:solidFill>
                <a:highlight>
                  <a:srgbClr val="FFFF00"/>
                </a:highlight>
                <a:latin typeface="Arial Narrow" panose="020B0606020202030204" pitchFamily="34" charset="0"/>
              </a:rPr>
              <a:t>Le basse temperature rilevate fanno ritenere maggiormente conveniente le tecnologie che utilizzano la geotermia per la produzione di calore (Sonde geotermiche verticali associate a pompe di calore, utilizzo diretto dell’acqua di falda, pali energetici). </a:t>
            </a:r>
          </a:p>
          <a:p>
            <a:endParaRPr lang="it-IT" altLang="it-IT" sz="1600" dirty="0">
              <a:solidFill>
                <a:srgbClr val="5F5F5F"/>
              </a:solidFill>
              <a:highlight>
                <a:srgbClr val="FFFF00"/>
              </a:highlight>
              <a:latin typeface="Arial Narrow" panose="020B0606020202030204" pitchFamily="34" charset="0"/>
            </a:endParaRPr>
          </a:p>
          <a:p>
            <a:r>
              <a:rPr lang="it-IT" altLang="it-IT" sz="1600" dirty="0">
                <a:solidFill>
                  <a:srgbClr val="5F5F5F"/>
                </a:solidFill>
                <a:highlight>
                  <a:srgbClr val="FFFF00"/>
                </a:highlight>
                <a:latin typeface="Arial Narrow" panose="020B0606020202030204" pitchFamily="34" charset="0"/>
              </a:rPr>
              <a:t>Non esistono dati su perforazioni profonde relativi all’area pedemontana veronese che possano a priori escludere utilizzi per la produzione di energia elettrica (temperature &gt;100°).</a:t>
            </a:r>
          </a:p>
          <a:p>
            <a:endParaRPr lang="it-IT" altLang="it-IT" sz="1600" dirty="0">
              <a:solidFill>
                <a:srgbClr val="5F5F5F"/>
              </a:solidFill>
              <a:highlight>
                <a:srgbClr val="FFFF00"/>
              </a:highlight>
              <a:latin typeface="Arial Narrow" panose="020B0606020202030204" pitchFamily="34" charset="0"/>
            </a:endParaRPr>
          </a:p>
          <a:p>
            <a:endParaRPr lang="it-IT" altLang="it-IT" sz="1600" dirty="0">
              <a:solidFill>
                <a:srgbClr val="5F5F5F"/>
              </a:solidFill>
              <a:highlight>
                <a:srgbClr val="FFFF00"/>
              </a:highlight>
              <a:latin typeface="Arial Narrow" panose="020B0606020202030204" pitchFamily="34" charset="0"/>
            </a:endParaRPr>
          </a:p>
          <a:p>
            <a:endParaRPr lang="it-IT" altLang="it-IT" sz="1400" dirty="0">
              <a:solidFill>
                <a:srgbClr val="5F5F5F"/>
              </a:solidFill>
              <a:highlight>
                <a:srgbClr val="FFFF00"/>
              </a:highlight>
              <a:latin typeface="Arial Narrow" panose="020B060602020203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8" name="AutoShape 2">
            <a:extLst>
              <a:ext uri="{FF2B5EF4-FFF2-40B4-BE49-F238E27FC236}">
                <a16:creationId xmlns:a16="http://schemas.microsoft.com/office/drawing/2014/main" id="{7215991E-D1D4-4B55-998F-A993867552EC}"/>
              </a:ext>
            </a:extLst>
          </p:cNvPr>
          <p:cNvSpPr>
            <a:spLocks noChangeArrowheads="1"/>
          </p:cNvSpPr>
          <p:nvPr/>
        </p:nvSpPr>
        <p:spPr bwMode="auto">
          <a:xfrm rot="10800000">
            <a:off x="1919288" y="1557338"/>
            <a:ext cx="647700" cy="3382962"/>
          </a:xfrm>
          <a:prstGeom prst="roundRect">
            <a:avLst>
              <a:gd name="adj" fmla="val 16667"/>
            </a:avLst>
          </a:prstGeom>
          <a:solidFill>
            <a:srgbClr val="B6CFC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it-IT" altLang="it-IT" sz="1600" i="1">
                <a:effectLst>
                  <a:outerShdw blurRad="38100" dist="38100" dir="2700000" algn="tl">
                    <a:srgbClr val="FFFFFF"/>
                  </a:outerShdw>
                </a:effectLst>
                <a:latin typeface="Arial" panose="020B0604020202020204" pitchFamily="34" charset="0"/>
              </a:rPr>
              <a:t>L’Energia Geotermica</a:t>
            </a:r>
          </a:p>
          <a:p>
            <a:pPr algn="ctr"/>
            <a:endParaRPr lang="it-IT" altLang="it-IT" sz="1600" i="1">
              <a:effectLst>
                <a:outerShdw blurRad="38100" dist="38100" dir="2700000" algn="tl">
                  <a:srgbClr val="FFFFFF"/>
                </a:outerShdw>
              </a:effectLst>
              <a:latin typeface="Arial" panose="020B0604020202020204" pitchFamily="34" charset="0"/>
            </a:endParaRPr>
          </a:p>
        </p:txBody>
      </p:sp>
      <p:sp>
        <p:nvSpPr>
          <p:cNvPr id="45059" name="AutoShape 3">
            <a:extLst>
              <a:ext uri="{FF2B5EF4-FFF2-40B4-BE49-F238E27FC236}">
                <a16:creationId xmlns:a16="http://schemas.microsoft.com/office/drawing/2014/main" id="{2D4D9DF1-7B9D-4A51-ADE2-3831F34179E1}"/>
              </a:ext>
            </a:extLst>
          </p:cNvPr>
          <p:cNvSpPr>
            <a:spLocks noChangeArrowheads="1"/>
          </p:cNvSpPr>
          <p:nvPr/>
        </p:nvSpPr>
        <p:spPr bwMode="auto">
          <a:xfrm>
            <a:off x="2279650" y="765175"/>
            <a:ext cx="7848600" cy="511175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5061" name="AutoShape 5">
            <a:extLst>
              <a:ext uri="{FF2B5EF4-FFF2-40B4-BE49-F238E27FC236}">
                <a16:creationId xmlns:a16="http://schemas.microsoft.com/office/drawing/2014/main" id="{D823C4A5-E10D-4F4B-8DD0-D68A67629569}"/>
              </a:ext>
            </a:extLst>
          </p:cNvPr>
          <p:cNvSpPr>
            <a:spLocks noChangeArrowheads="1"/>
          </p:cNvSpPr>
          <p:nvPr/>
        </p:nvSpPr>
        <p:spPr bwMode="auto">
          <a:xfrm>
            <a:off x="3000375" y="981075"/>
            <a:ext cx="6121400" cy="431800"/>
          </a:xfrm>
          <a:prstGeom prst="roundRect">
            <a:avLst>
              <a:gd name="adj" fmla="val 16667"/>
            </a:avLst>
          </a:prstGeom>
          <a:gradFill rotWithShape="1">
            <a:gsLst>
              <a:gs pos="0">
                <a:srgbClr val="E6F2FF"/>
              </a:gs>
              <a:gs pos="100000">
                <a:srgbClr val="E6F2FF">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altLang="it-IT" sz="2000">
                <a:solidFill>
                  <a:srgbClr val="0044AA"/>
                </a:solidFill>
                <a:latin typeface="Arial" panose="020B0604020202020204" pitchFamily="34" charset="0"/>
              </a:rPr>
              <a:t>Le Sonde geotermiche </a:t>
            </a:r>
            <a:r>
              <a:rPr lang="it-IT" altLang="it-IT" sz="2000" baseline="30000">
                <a:solidFill>
                  <a:srgbClr val="0044AA"/>
                </a:solidFill>
                <a:latin typeface="Arial" panose="020B0604020202020204" pitchFamily="34" charset="0"/>
              </a:rPr>
              <a:t>(1)</a:t>
            </a:r>
          </a:p>
        </p:txBody>
      </p:sp>
      <p:sp>
        <p:nvSpPr>
          <p:cNvPr id="45062" name="Line 6">
            <a:extLst>
              <a:ext uri="{FF2B5EF4-FFF2-40B4-BE49-F238E27FC236}">
                <a16:creationId xmlns:a16="http://schemas.microsoft.com/office/drawing/2014/main" id="{A60B4970-B7C7-4F14-8E99-0824812C3F08}"/>
              </a:ext>
            </a:extLst>
          </p:cNvPr>
          <p:cNvSpPr>
            <a:spLocks noChangeShapeType="1"/>
          </p:cNvSpPr>
          <p:nvPr/>
        </p:nvSpPr>
        <p:spPr bwMode="auto">
          <a:xfrm>
            <a:off x="3071813" y="1412875"/>
            <a:ext cx="4679950" cy="0"/>
          </a:xfrm>
          <a:prstGeom prst="line">
            <a:avLst/>
          </a:prstGeom>
          <a:noFill/>
          <a:ln w="9525">
            <a:solidFill>
              <a:srgbClr val="0044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5063" name="Text Box 7">
            <a:extLst>
              <a:ext uri="{FF2B5EF4-FFF2-40B4-BE49-F238E27FC236}">
                <a16:creationId xmlns:a16="http://schemas.microsoft.com/office/drawing/2014/main" id="{306BB3D3-CDA8-4349-8176-B57239272080}"/>
              </a:ext>
            </a:extLst>
          </p:cNvPr>
          <p:cNvSpPr txBox="1">
            <a:spLocks noChangeArrowheads="1"/>
          </p:cNvSpPr>
          <p:nvPr/>
        </p:nvSpPr>
        <p:spPr bwMode="auto">
          <a:xfrm>
            <a:off x="2495550" y="1484314"/>
            <a:ext cx="7488238"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600" dirty="0">
                <a:solidFill>
                  <a:srgbClr val="5F5F5F"/>
                </a:solidFill>
                <a:highlight>
                  <a:srgbClr val="FFFF00"/>
                </a:highlight>
                <a:latin typeface="Arial Narrow" panose="020B0606020202030204" pitchFamily="34" charset="0"/>
              </a:rPr>
              <a:t>Il funzionamento della SGV si basa sull’evidenza che, già oltre i 20 metri di profondità, la temperatura del sottosuolo è costante.</a:t>
            </a:r>
          </a:p>
          <a:p>
            <a:r>
              <a:rPr lang="it-IT" altLang="it-IT" sz="1600" dirty="0">
                <a:solidFill>
                  <a:srgbClr val="5F5F5F"/>
                </a:solidFill>
                <a:highlight>
                  <a:srgbClr val="FFFF00"/>
                </a:highlight>
                <a:latin typeface="Arial Narrow" panose="020B0606020202030204" pitchFamily="34" charset="0"/>
              </a:rPr>
              <a:t>Le sonde geotermiche verticali (SGV) sono degli scambiatori di calore installati in perforazioni.  Le profondità delle perforazioni arrivano fino a 400 m, ma in alcune aree della provincia potrebbero già essere sufficienti 50-60 m.</a:t>
            </a:r>
          </a:p>
          <a:p>
            <a:r>
              <a:rPr lang="it-IT" altLang="it-IT" sz="1600" dirty="0">
                <a:solidFill>
                  <a:srgbClr val="5F5F5F"/>
                </a:solidFill>
                <a:highlight>
                  <a:srgbClr val="FFFF00"/>
                </a:highlight>
                <a:latin typeface="Arial Narrow" panose="020B0606020202030204" pitchFamily="34" charset="0"/>
              </a:rPr>
              <a:t>Sono sufficienti temperature dell’acqua di falda di 15°; l’impianto è associato a pompe di calore ed impianti di riscaldamento a bassa temperatura (pannelli radianti e pavimenti riscaldanti).</a:t>
            </a:r>
          </a:p>
          <a:p>
            <a:endParaRPr lang="it-IT" altLang="it-IT" sz="1600" dirty="0">
              <a:solidFill>
                <a:srgbClr val="5F5F5F"/>
              </a:solidFill>
              <a:highlight>
                <a:srgbClr val="FFFF00"/>
              </a:highlight>
              <a:latin typeface="Arial Narrow" panose="020B0606020202030204" pitchFamily="34" charset="0"/>
            </a:endParaRPr>
          </a:p>
          <a:p>
            <a:endParaRPr lang="it-IT" altLang="it-IT" sz="1600" dirty="0">
              <a:solidFill>
                <a:srgbClr val="5F5F5F"/>
              </a:solidFill>
              <a:highlight>
                <a:srgbClr val="FFFF00"/>
              </a:highlight>
              <a:latin typeface="Arial Narrow" panose="020B0606020202030204" pitchFamily="34" charset="0"/>
            </a:endParaRPr>
          </a:p>
          <a:p>
            <a:endParaRPr lang="it-IT" altLang="it-IT" sz="1400" dirty="0">
              <a:solidFill>
                <a:srgbClr val="5F5F5F"/>
              </a:solidFill>
              <a:highlight>
                <a:srgbClr val="FFFF00"/>
              </a:highlight>
              <a:latin typeface="Arial Narrow" panose="020B0606020202030204" pitchFamily="34" charset="0"/>
            </a:endParaRPr>
          </a:p>
        </p:txBody>
      </p:sp>
      <p:pic>
        <p:nvPicPr>
          <p:cNvPr id="45064" name="Picture 8" descr="diverse sonde geotermiche">
            <a:extLst>
              <a:ext uri="{FF2B5EF4-FFF2-40B4-BE49-F238E27FC236}">
                <a16:creationId xmlns:a16="http://schemas.microsoft.com/office/drawing/2014/main" id="{9D037252-78F8-4ABB-8452-D477492A4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175" y="3429000"/>
            <a:ext cx="3024188" cy="218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5" name="Picture 9" descr="sonda geotermica foto">
            <a:extLst>
              <a:ext uri="{FF2B5EF4-FFF2-40B4-BE49-F238E27FC236}">
                <a16:creationId xmlns:a16="http://schemas.microsoft.com/office/drawing/2014/main" id="{69F367DD-C77B-460B-85EF-6E152A7CB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726" y="3284538"/>
            <a:ext cx="1946275"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154" name="AutoShape 2">
            <a:extLst>
              <a:ext uri="{FF2B5EF4-FFF2-40B4-BE49-F238E27FC236}">
                <a16:creationId xmlns:a16="http://schemas.microsoft.com/office/drawing/2014/main" id="{DF826084-A7E0-4E6B-B5AE-52976C830218}"/>
              </a:ext>
            </a:extLst>
          </p:cNvPr>
          <p:cNvSpPr>
            <a:spLocks noChangeArrowheads="1"/>
          </p:cNvSpPr>
          <p:nvPr/>
        </p:nvSpPr>
        <p:spPr bwMode="auto">
          <a:xfrm rot="10800000">
            <a:off x="1919288" y="1557338"/>
            <a:ext cx="647700" cy="3382962"/>
          </a:xfrm>
          <a:prstGeom prst="roundRect">
            <a:avLst>
              <a:gd name="adj" fmla="val 16667"/>
            </a:avLst>
          </a:prstGeom>
          <a:solidFill>
            <a:srgbClr val="B6CFC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it-IT" altLang="it-IT" sz="1600" i="1">
                <a:effectLst>
                  <a:outerShdw blurRad="38100" dist="38100" dir="2700000" algn="tl">
                    <a:srgbClr val="FFFFFF"/>
                  </a:outerShdw>
                </a:effectLst>
                <a:latin typeface="Arial" panose="020B0604020202020204" pitchFamily="34" charset="0"/>
              </a:rPr>
              <a:t>L’Energia Geotermica</a:t>
            </a:r>
          </a:p>
          <a:p>
            <a:pPr algn="ctr"/>
            <a:endParaRPr lang="it-IT" altLang="it-IT" sz="1600" i="1">
              <a:effectLst>
                <a:outerShdw blurRad="38100" dist="38100" dir="2700000" algn="tl">
                  <a:srgbClr val="FFFFFF"/>
                </a:outerShdw>
              </a:effectLst>
              <a:latin typeface="Arial" panose="020B0604020202020204" pitchFamily="34" charset="0"/>
            </a:endParaRPr>
          </a:p>
        </p:txBody>
      </p:sp>
      <p:sp>
        <p:nvSpPr>
          <p:cNvPr id="49155" name="AutoShape 3">
            <a:extLst>
              <a:ext uri="{FF2B5EF4-FFF2-40B4-BE49-F238E27FC236}">
                <a16:creationId xmlns:a16="http://schemas.microsoft.com/office/drawing/2014/main" id="{19C5425D-27FE-4C60-AB7C-2BD63D7E5865}"/>
              </a:ext>
            </a:extLst>
          </p:cNvPr>
          <p:cNvSpPr>
            <a:spLocks noChangeArrowheads="1"/>
          </p:cNvSpPr>
          <p:nvPr/>
        </p:nvSpPr>
        <p:spPr bwMode="auto">
          <a:xfrm>
            <a:off x="2279650" y="765175"/>
            <a:ext cx="7848600" cy="511175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FFFF00"/>
              </a:solidFill>
            </a:endParaRPr>
          </a:p>
        </p:txBody>
      </p:sp>
      <p:graphicFrame>
        <p:nvGraphicFramePr>
          <p:cNvPr id="49156" name="Object 4">
            <a:extLst>
              <a:ext uri="{FF2B5EF4-FFF2-40B4-BE49-F238E27FC236}">
                <a16:creationId xmlns:a16="http://schemas.microsoft.com/office/drawing/2014/main" id="{1C3D4E6F-0668-40D1-B1E2-1748D52B0F0E}"/>
              </a:ext>
            </a:extLst>
          </p:cNvPr>
          <p:cNvGraphicFramePr>
            <a:graphicFrameLocks noChangeAspect="1"/>
          </p:cNvGraphicFramePr>
          <p:nvPr/>
        </p:nvGraphicFramePr>
        <p:xfrm>
          <a:off x="3443288" y="5903913"/>
          <a:ext cx="5461000" cy="188912"/>
        </p:xfrm>
        <a:graphic>
          <a:graphicData uri="http://schemas.openxmlformats.org/presentationml/2006/ole">
            <mc:AlternateContent xmlns:mc="http://schemas.openxmlformats.org/markup-compatibility/2006">
              <mc:Choice xmlns:v="urn:schemas-microsoft-com:vml" Requires="v">
                <p:oleObj spid="_x0000_s1045" name="Image" r:id="rId3" imgW="5460317" imgH="228249" progId="Photoshop.Image.7">
                  <p:embed/>
                </p:oleObj>
              </mc:Choice>
              <mc:Fallback>
                <p:oleObj name="Image" r:id="rId3" imgW="5460317" imgH="228249" progId="Photoshop.Image.7">
                  <p:embed/>
                  <p:pic>
                    <p:nvPicPr>
                      <p:cNvPr id="49156" name="Object 4">
                        <a:extLst>
                          <a:ext uri="{FF2B5EF4-FFF2-40B4-BE49-F238E27FC236}">
                            <a16:creationId xmlns:a16="http://schemas.microsoft.com/office/drawing/2014/main" id="{1C3D4E6F-0668-40D1-B1E2-1748D52B0F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8" y="5903913"/>
                        <a:ext cx="5461000"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157" name="AutoShape 5">
            <a:extLst>
              <a:ext uri="{FF2B5EF4-FFF2-40B4-BE49-F238E27FC236}">
                <a16:creationId xmlns:a16="http://schemas.microsoft.com/office/drawing/2014/main" id="{6C811DF9-AB72-4FA4-BC7B-456B1D72CE04}"/>
              </a:ext>
            </a:extLst>
          </p:cNvPr>
          <p:cNvSpPr>
            <a:spLocks noChangeArrowheads="1"/>
          </p:cNvSpPr>
          <p:nvPr/>
        </p:nvSpPr>
        <p:spPr bwMode="auto">
          <a:xfrm>
            <a:off x="2998788" y="981075"/>
            <a:ext cx="6121400" cy="431800"/>
          </a:xfrm>
          <a:prstGeom prst="roundRect">
            <a:avLst>
              <a:gd name="adj" fmla="val 16667"/>
            </a:avLst>
          </a:prstGeom>
          <a:gradFill rotWithShape="1">
            <a:gsLst>
              <a:gs pos="0">
                <a:srgbClr val="E6F2FF"/>
              </a:gs>
              <a:gs pos="100000">
                <a:srgbClr val="E6F2FF">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altLang="it-IT" sz="2000">
                <a:solidFill>
                  <a:srgbClr val="0044AA"/>
                </a:solidFill>
                <a:latin typeface="Arial" panose="020B0604020202020204" pitchFamily="34" charset="0"/>
              </a:rPr>
              <a:t>Applicazioni</a:t>
            </a:r>
          </a:p>
        </p:txBody>
      </p:sp>
      <p:sp>
        <p:nvSpPr>
          <p:cNvPr id="49158" name="Line 6">
            <a:extLst>
              <a:ext uri="{FF2B5EF4-FFF2-40B4-BE49-F238E27FC236}">
                <a16:creationId xmlns:a16="http://schemas.microsoft.com/office/drawing/2014/main" id="{AE6F6EEC-DF10-4EF4-A30F-561090FFF5B6}"/>
              </a:ext>
            </a:extLst>
          </p:cNvPr>
          <p:cNvSpPr>
            <a:spLocks noChangeShapeType="1"/>
          </p:cNvSpPr>
          <p:nvPr/>
        </p:nvSpPr>
        <p:spPr bwMode="auto">
          <a:xfrm>
            <a:off x="3071813" y="1412875"/>
            <a:ext cx="4679950" cy="0"/>
          </a:xfrm>
          <a:prstGeom prst="line">
            <a:avLst/>
          </a:prstGeom>
          <a:noFill/>
          <a:ln w="9525">
            <a:solidFill>
              <a:srgbClr val="0044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9159" name="Text Box 7">
            <a:extLst>
              <a:ext uri="{FF2B5EF4-FFF2-40B4-BE49-F238E27FC236}">
                <a16:creationId xmlns:a16="http://schemas.microsoft.com/office/drawing/2014/main" id="{610031D8-9BDF-4A89-A439-E331FD951D36}"/>
              </a:ext>
            </a:extLst>
          </p:cNvPr>
          <p:cNvSpPr txBox="1">
            <a:spLocks noChangeArrowheads="1"/>
          </p:cNvSpPr>
          <p:nvPr/>
        </p:nvSpPr>
        <p:spPr bwMode="auto">
          <a:xfrm>
            <a:off x="2495550" y="1484314"/>
            <a:ext cx="7488238"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600" dirty="0">
                <a:solidFill>
                  <a:srgbClr val="FF0000"/>
                </a:solidFill>
                <a:latin typeface="Arial Narrow" panose="020B0606020202030204" pitchFamily="34" charset="0"/>
              </a:rPr>
              <a:t>Si distinguono diversi generi di geotermia in funzione della temperatura della sorgente e del tipo di utilizzo dell’energia. In assenza di falde freatiche, esistono altre tecniche per trasportare in un fluido il calore contenuto nelle rocce. Se la temperatura della sorgente geotermica è inferiore a 100°C, si sfrutta il suo potere calorifico tramite uno scambiatore che trasmette il calore del fluido geotermico ad un fluido di riscaldamento.</a:t>
            </a:r>
          </a:p>
          <a:p>
            <a:r>
              <a:rPr lang="it-IT" altLang="it-IT" sz="1600" dirty="0">
                <a:solidFill>
                  <a:srgbClr val="FF0000"/>
                </a:solidFill>
                <a:latin typeface="Arial Narrow" panose="020B0606020202030204" pitchFamily="34" charset="0"/>
              </a:rPr>
              <a:t>Possono essere prese in considerazione  le applicazioni legate al riscaldamento ed alla climatizzazione: abitazioni collettive o individuali, locali industriali e serre agricole, termalismo, balneoterapia, sfruttamento industriale e piscicoltura.</a:t>
            </a:r>
          </a:p>
          <a:p>
            <a:r>
              <a:rPr lang="it-IT" altLang="it-IT" sz="1600" dirty="0">
                <a:solidFill>
                  <a:srgbClr val="FF0000"/>
                </a:solidFill>
                <a:latin typeface="Arial Narrow" panose="020B0606020202030204" pitchFamily="34" charset="0"/>
              </a:rPr>
              <a:t>Per le risorse geotermiche di bassa temperatura (10-12°), una pompa di calore (PAC) è accoppiata all’installazione geotermica.</a:t>
            </a:r>
          </a:p>
          <a:p>
            <a:r>
              <a:rPr lang="it-IT" altLang="it-IT" sz="1600" dirty="0">
                <a:solidFill>
                  <a:srgbClr val="FF0000"/>
                </a:solidFill>
                <a:latin typeface="Arial Narrow" panose="020B0606020202030204" pitchFamily="34" charset="0"/>
              </a:rPr>
              <a:t>L’acqua proveniente da una risorsa geotermica può essere utilizzata direttamente per fornire calore ad una rete di riscaldamento a distanza, a piscine di un centro termale, a bacini di una pescicoltura, a serre agricole, o a tutte le altre attività che necessitano calore.</a:t>
            </a:r>
          </a:p>
          <a:p>
            <a:r>
              <a:rPr lang="it-IT" altLang="it-IT" sz="1600" dirty="0">
                <a:solidFill>
                  <a:srgbClr val="FF0000"/>
                </a:solidFill>
                <a:latin typeface="Arial Narrow" panose="020B0606020202030204" pitchFamily="34" charset="0"/>
              </a:rPr>
              <a:t>Le principali installazioni geotermiche realizzate fino ad oggi riguardano il riscaldamento (habitat urbani collettivi o individuali, locali industriali e agricoli), la terapia balneare e la pescicoltura.</a:t>
            </a:r>
          </a:p>
          <a:p>
            <a:endParaRPr lang="it-IT" altLang="it-IT" sz="1400" dirty="0">
              <a:solidFill>
                <a:srgbClr val="FF0000"/>
              </a:solidFill>
              <a:latin typeface="Arial Narrow" panose="020B060602020203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AutoShape 2">
            <a:extLst>
              <a:ext uri="{FF2B5EF4-FFF2-40B4-BE49-F238E27FC236}">
                <a16:creationId xmlns:a16="http://schemas.microsoft.com/office/drawing/2014/main" id="{59E65E47-499A-40B3-ADCC-1AFA11D27211}"/>
              </a:ext>
            </a:extLst>
          </p:cNvPr>
          <p:cNvSpPr>
            <a:spLocks noChangeArrowheads="1"/>
          </p:cNvSpPr>
          <p:nvPr/>
        </p:nvSpPr>
        <p:spPr bwMode="auto">
          <a:xfrm rot="10800000">
            <a:off x="1919288" y="1557338"/>
            <a:ext cx="647700" cy="3382962"/>
          </a:xfrm>
          <a:prstGeom prst="roundRect">
            <a:avLst>
              <a:gd name="adj" fmla="val 16667"/>
            </a:avLst>
          </a:prstGeom>
          <a:solidFill>
            <a:srgbClr val="B6CFC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it-IT" altLang="it-IT" sz="1600" i="1">
                <a:effectLst>
                  <a:outerShdw blurRad="38100" dist="38100" dir="2700000" algn="tl">
                    <a:srgbClr val="FFFFFF"/>
                  </a:outerShdw>
                </a:effectLst>
                <a:latin typeface="Arial" panose="020B0604020202020204" pitchFamily="34" charset="0"/>
              </a:rPr>
              <a:t>L’Energia Geotermica</a:t>
            </a:r>
          </a:p>
          <a:p>
            <a:pPr algn="ctr"/>
            <a:endParaRPr lang="it-IT" altLang="it-IT" sz="1600" i="1">
              <a:effectLst>
                <a:outerShdw blurRad="38100" dist="38100" dir="2700000" algn="tl">
                  <a:srgbClr val="FFFFFF"/>
                </a:outerShdw>
              </a:effectLst>
              <a:latin typeface="Arial" panose="020B0604020202020204" pitchFamily="34" charset="0"/>
            </a:endParaRPr>
          </a:p>
        </p:txBody>
      </p:sp>
      <p:sp>
        <p:nvSpPr>
          <p:cNvPr id="51203" name="AutoShape 3">
            <a:extLst>
              <a:ext uri="{FF2B5EF4-FFF2-40B4-BE49-F238E27FC236}">
                <a16:creationId xmlns:a16="http://schemas.microsoft.com/office/drawing/2014/main" id="{0F400BD8-A20D-459A-9573-5690058A50C9}"/>
              </a:ext>
            </a:extLst>
          </p:cNvPr>
          <p:cNvSpPr>
            <a:spLocks noChangeArrowheads="1"/>
          </p:cNvSpPr>
          <p:nvPr/>
        </p:nvSpPr>
        <p:spPr bwMode="auto">
          <a:xfrm>
            <a:off x="2279650" y="765175"/>
            <a:ext cx="7848600" cy="511175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1205" name="AutoShape 5">
            <a:extLst>
              <a:ext uri="{FF2B5EF4-FFF2-40B4-BE49-F238E27FC236}">
                <a16:creationId xmlns:a16="http://schemas.microsoft.com/office/drawing/2014/main" id="{177C5B83-178F-4E29-A184-848CA17F0439}"/>
              </a:ext>
            </a:extLst>
          </p:cNvPr>
          <p:cNvSpPr>
            <a:spLocks noChangeArrowheads="1"/>
          </p:cNvSpPr>
          <p:nvPr/>
        </p:nvSpPr>
        <p:spPr bwMode="auto">
          <a:xfrm>
            <a:off x="2998788" y="981075"/>
            <a:ext cx="6121400" cy="431800"/>
          </a:xfrm>
          <a:prstGeom prst="roundRect">
            <a:avLst>
              <a:gd name="adj" fmla="val 16667"/>
            </a:avLst>
          </a:prstGeom>
          <a:gradFill rotWithShape="1">
            <a:gsLst>
              <a:gs pos="0">
                <a:srgbClr val="E6F2FF"/>
              </a:gs>
              <a:gs pos="100000">
                <a:srgbClr val="E6F2FF">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altLang="it-IT" sz="2000">
                <a:solidFill>
                  <a:srgbClr val="0044AA"/>
                </a:solidFill>
                <a:latin typeface="Arial" panose="020B0604020202020204" pitchFamily="34" charset="0"/>
              </a:rPr>
              <a:t>I bagni termali</a:t>
            </a:r>
          </a:p>
        </p:txBody>
      </p:sp>
      <p:sp>
        <p:nvSpPr>
          <p:cNvPr id="51206" name="Line 6">
            <a:extLst>
              <a:ext uri="{FF2B5EF4-FFF2-40B4-BE49-F238E27FC236}">
                <a16:creationId xmlns:a16="http://schemas.microsoft.com/office/drawing/2014/main" id="{3ABCE55A-CFB3-4CAC-B5BF-864D1E7380E4}"/>
              </a:ext>
            </a:extLst>
          </p:cNvPr>
          <p:cNvSpPr>
            <a:spLocks noChangeShapeType="1"/>
          </p:cNvSpPr>
          <p:nvPr/>
        </p:nvSpPr>
        <p:spPr bwMode="auto">
          <a:xfrm>
            <a:off x="3071813" y="1412875"/>
            <a:ext cx="4679950" cy="0"/>
          </a:xfrm>
          <a:prstGeom prst="line">
            <a:avLst/>
          </a:prstGeom>
          <a:noFill/>
          <a:ln w="9525">
            <a:solidFill>
              <a:srgbClr val="0044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1207" name="Text Box 7">
            <a:extLst>
              <a:ext uri="{FF2B5EF4-FFF2-40B4-BE49-F238E27FC236}">
                <a16:creationId xmlns:a16="http://schemas.microsoft.com/office/drawing/2014/main" id="{CB9C279F-E283-4B68-BD60-084DA4A9A93A}"/>
              </a:ext>
            </a:extLst>
          </p:cNvPr>
          <p:cNvSpPr txBox="1">
            <a:spLocks noChangeArrowheads="1"/>
          </p:cNvSpPr>
          <p:nvPr/>
        </p:nvSpPr>
        <p:spPr bwMode="auto">
          <a:xfrm>
            <a:off x="2495550" y="1484313"/>
            <a:ext cx="7488238"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600" dirty="0">
                <a:solidFill>
                  <a:srgbClr val="FF0000"/>
                </a:solidFill>
                <a:latin typeface="Arial Narrow" panose="020B0606020202030204" pitchFamily="34" charset="0"/>
              </a:rPr>
              <a:t>I bagni termali sono sicuramente la forma più antica di sfruttamento dell'energia geotermica. Inizialmente, si sfruttavano le sorgenti d'acqua calda che arrivavano in superficie, in seguito non si è tardato ad aumentare le portate e le temperature, costruendo pozzi. </a:t>
            </a:r>
          </a:p>
          <a:p>
            <a:r>
              <a:rPr lang="it-IT" altLang="it-IT" sz="1600" dirty="0">
                <a:solidFill>
                  <a:srgbClr val="FF0000"/>
                </a:solidFill>
                <a:latin typeface="Arial Narrow" panose="020B0606020202030204" pitchFamily="34" charset="0"/>
              </a:rPr>
              <a:t>In provincia di Verona sono note e sfruttate le aree di Caldiero e Lazise. </a:t>
            </a:r>
          </a:p>
          <a:p>
            <a:endParaRPr lang="it-IT" altLang="it-IT" sz="1600" dirty="0">
              <a:solidFill>
                <a:srgbClr val="FF0000"/>
              </a:solidFill>
              <a:latin typeface="Arial Narrow" panose="020B0606020202030204" pitchFamily="34" charset="0"/>
            </a:endParaRPr>
          </a:p>
        </p:txBody>
      </p:sp>
      <p:pic>
        <p:nvPicPr>
          <p:cNvPr id="51210" name="Picture 10" descr="bagno termale">
            <a:extLst>
              <a:ext uri="{FF2B5EF4-FFF2-40B4-BE49-F238E27FC236}">
                <a16:creationId xmlns:a16="http://schemas.microsoft.com/office/drawing/2014/main" id="{B77545BC-81C0-4D85-B493-445261AD22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439" y="2852738"/>
            <a:ext cx="4465637" cy="2601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AutoShape 2">
            <a:extLst>
              <a:ext uri="{FF2B5EF4-FFF2-40B4-BE49-F238E27FC236}">
                <a16:creationId xmlns:a16="http://schemas.microsoft.com/office/drawing/2014/main" id="{0047C8B0-6619-46A0-85CC-C822E3113BB5}"/>
              </a:ext>
            </a:extLst>
          </p:cNvPr>
          <p:cNvSpPr>
            <a:spLocks noChangeArrowheads="1"/>
          </p:cNvSpPr>
          <p:nvPr/>
        </p:nvSpPr>
        <p:spPr bwMode="auto">
          <a:xfrm rot="10800000">
            <a:off x="1919288" y="1557338"/>
            <a:ext cx="647700" cy="3382962"/>
          </a:xfrm>
          <a:prstGeom prst="roundRect">
            <a:avLst>
              <a:gd name="adj" fmla="val 16667"/>
            </a:avLst>
          </a:prstGeom>
          <a:solidFill>
            <a:srgbClr val="B6CFC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it-IT" altLang="it-IT" sz="1600" i="1">
                <a:effectLst>
                  <a:outerShdw blurRad="38100" dist="38100" dir="2700000" algn="tl">
                    <a:srgbClr val="FFFFFF"/>
                  </a:outerShdw>
                </a:effectLst>
                <a:latin typeface="Arial" panose="020B0604020202020204" pitchFamily="34" charset="0"/>
              </a:rPr>
              <a:t>L’Energia Geotermica</a:t>
            </a:r>
          </a:p>
          <a:p>
            <a:pPr algn="ctr"/>
            <a:endParaRPr lang="it-IT" altLang="it-IT" sz="1600" i="1">
              <a:effectLst>
                <a:outerShdw blurRad="38100" dist="38100" dir="2700000" algn="tl">
                  <a:srgbClr val="FFFFFF"/>
                </a:outerShdw>
              </a:effectLst>
              <a:latin typeface="Arial" panose="020B0604020202020204" pitchFamily="34" charset="0"/>
            </a:endParaRPr>
          </a:p>
        </p:txBody>
      </p:sp>
      <p:sp>
        <p:nvSpPr>
          <p:cNvPr id="52227" name="AutoShape 3">
            <a:extLst>
              <a:ext uri="{FF2B5EF4-FFF2-40B4-BE49-F238E27FC236}">
                <a16:creationId xmlns:a16="http://schemas.microsoft.com/office/drawing/2014/main" id="{D8767F44-5419-4B46-B120-EDF65E368D11}"/>
              </a:ext>
            </a:extLst>
          </p:cNvPr>
          <p:cNvSpPr>
            <a:spLocks noChangeArrowheads="1"/>
          </p:cNvSpPr>
          <p:nvPr/>
        </p:nvSpPr>
        <p:spPr bwMode="auto">
          <a:xfrm>
            <a:off x="2279650" y="765175"/>
            <a:ext cx="7848600" cy="511175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2229" name="AutoShape 5">
            <a:extLst>
              <a:ext uri="{FF2B5EF4-FFF2-40B4-BE49-F238E27FC236}">
                <a16:creationId xmlns:a16="http://schemas.microsoft.com/office/drawing/2014/main" id="{EBF5675C-2530-4A09-9034-C2CF1B27A787}"/>
              </a:ext>
            </a:extLst>
          </p:cNvPr>
          <p:cNvSpPr>
            <a:spLocks noChangeArrowheads="1"/>
          </p:cNvSpPr>
          <p:nvPr/>
        </p:nvSpPr>
        <p:spPr bwMode="auto">
          <a:xfrm>
            <a:off x="2998788" y="981075"/>
            <a:ext cx="6121400" cy="431800"/>
          </a:xfrm>
          <a:prstGeom prst="roundRect">
            <a:avLst>
              <a:gd name="adj" fmla="val 16667"/>
            </a:avLst>
          </a:prstGeom>
          <a:gradFill rotWithShape="1">
            <a:gsLst>
              <a:gs pos="0">
                <a:srgbClr val="E6F2FF"/>
              </a:gs>
              <a:gs pos="100000">
                <a:srgbClr val="E6F2FF">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altLang="it-IT" sz="2000">
                <a:solidFill>
                  <a:srgbClr val="0044AA"/>
                </a:solidFill>
                <a:latin typeface="Arial" panose="020B0604020202020204" pitchFamily="34" charset="0"/>
              </a:rPr>
              <a:t>Idrogeologia del termalismo veronese </a:t>
            </a:r>
            <a:r>
              <a:rPr lang="it-IT" altLang="it-IT" sz="2000" baseline="30000">
                <a:solidFill>
                  <a:srgbClr val="0044AA"/>
                </a:solidFill>
                <a:latin typeface="Arial" panose="020B0604020202020204" pitchFamily="34" charset="0"/>
              </a:rPr>
              <a:t>(1)</a:t>
            </a:r>
          </a:p>
        </p:txBody>
      </p:sp>
      <p:sp>
        <p:nvSpPr>
          <p:cNvPr id="52230" name="Line 6">
            <a:extLst>
              <a:ext uri="{FF2B5EF4-FFF2-40B4-BE49-F238E27FC236}">
                <a16:creationId xmlns:a16="http://schemas.microsoft.com/office/drawing/2014/main" id="{270C2A32-4012-4DF1-948A-B4C787AAF624}"/>
              </a:ext>
            </a:extLst>
          </p:cNvPr>
          <p:cNvSpPr>
            <a:spLocks noChangeShapeType="1"/>
          </p:cNvSpPr>
          <p:nvPr/>
        </p:nvSpPr>
        <p:spPr bwMode="auto">
          <a:xfrm>
            <a:off x="3071813" y="1412875"/>
            <a:ext cx="4679950" cy="0"/>
          </a:xfrm>
          <a:prstGeom prst="line">
            <a:avLst/>
          </a:prstGeom>
          <a:noFill/>
          <a:ln w="9525">
            <a:solidFill>
              <a:srgbClr val="0044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31" name="Text Box 7">
            <a:extLst>
              <a:ext uri="{FF2B5EF4-FFF2-40B4-BE49-F238E27FC236}">
                <a16:creationId xmlns:a16="http://schemas.microsoft.com/office/drawing/2014/main" id="{C90C1DC7-59DE-4F5A-AAD3-0AB1AE8A3D9F}"/>
              </a:ext>
            </a:extLst>
          </p:cNvPr>
          <p:cNvSpPr txBox="1">
            <a:spLocks noChangeArrowheads="1"/>
          </p:cNvSpPr>
          <p:nvPr/>
        </p:nvSpPr>
        <p:spPr bwMode="auto">
          <a:xfrm>
            <a:off x="6959601" y="1484313"/>
            <a:ext cx="2879725" cy="32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600" dirty="0">
                <a:solidFill>
                  <a:srgbClr val="FF0000"/>
                </a:solidFill>
                <a:latin typeface="Arial Narrow" panose="020B0606020202030204" pitchFamily="34" charset="0"/>
              </a:rPr>
              <a:t>Le modalità di formazione delle acque calde siano analoghe, anche se gli stessi riportano anomalie termiche differenti. Il modello idrogeologico che meglio si addice a spiegare la formazione delle acque calde veronesi è quello che avvalla l’esistenza di un potente serbatoio carbonatico profondo, sede di un circuito geotermico di tipo aperto, in cui circolano le acque termali. </a:t>
            </a:r>
          </a:p>
          <a:p>
            <a:endParaRPr lang="it-IT" altLang="it-IT" sz="1600" dirty="0">
              <a:solidFill>
                <a:srgbClr val="FF0000"/>
              </a:solidFill>
              <a:latin typeface="Arial Narrow" panose="020B0606020202030204" pitchFamily="34" charset="0"/>
            </a:endParaRPr>
          </a:p>
          <a:p>
            <a:endParaRPr lang="it-IT" altLang="it-IT" sz="1600" dirty="0">
              <a:solidFill>
                <a:srgbClr val="FF0000"/>
              </a:solidFill>
              <a:latin typeface="Arial Narrow" panose="020B0606020202030204" pitchFamily="34" charset="0"/>
            </a:endParaRPr>
          </a:p>
        </p:txBody>
      </p:sp>
      <p:pic>
        <p:nvPicPr>
          <p:cNvPr id="52233" name="Picture 9" descr="circolazione idrica">
            <a:extLst>
              <a:ext uri="{FF2B5EF4-FFF2-40B4-BE49-F238E27FC236}">
                <a16:creationId xmlns:a16="http://schemas.microsoft.com/office/drawing/2014/main" id="{5324EAFF-03A9-4CE7-97E2-1C276869B1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3851" y="1555751"/>
            <a:ext cx="3952875"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AutoShape 2">
            <a:extLst>
              <a:ext uri="{FF2B5EF4-FFF2-40B4-BE49-F238E27FC236}">
                <a16:creationId xmlns:a16="http://schemas.microsoft.com/office/drawing/2014/main" id="{D15A66C3-332E-43C6-927E-EB2EB6292F74}"/>
              </a:ext>
            </a:extLst>
          </p:cNvPr>
          <p:cNvSpPr>
            <a:spLocks noChangeArrowheads="1"/>
          </p:cNvSpPr>
          <p:nvPr/>
        </p:nvSpPr>
        <p:spPr bwMode="auto">
          <a:xfrm rot="10800000">
            <a:off x="1919288" y="1557338"/>
            <a:ext cx="647700" cy="3382962"/>
          </a:xfrm>
          <a:prstGeom prst="roundRect">
            <a:avLst>
              <a:gd name="adj" fmla="val 16667"/>
            </a:avLst>
          </a:prstGeom>
          <a:solidFill>
            <a:srgbClr val="B6CFC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it-IT" altLang="it-IT" sz="1600" i="1">
                <a:effectLst>
                  <a:outerShdw blurRad="38100" dist="38100" dir="2700000" algn="tl">
                    <a:srgbClr val="FFFFFF"/>
                  </a:outerShdw>
                </a:effectLst>
                <a:latin typeface="Arial" panose="020B0604020202020204" pitchFamily="34" charset="0"/>
              </a:rPr>
              <a:t>L’Energia Geotermica</a:t>
            </a:r>
          </a:p>
          <a:p>
            <a:pPr algn="ctr"/>
            <a:endParaRPr lang="it-IT" altLang="it-IT" sz="1600" i="1">
              <a:effectLst>
                <a:outerShdw blurRad="38100" dist="38100" dir="2700000" algn="tl">
                  <a:srgbClr val="FFFFFF"/>
                </a:outerShdw>
              </a:effectLst>
              <a:latin typeface="Arial" panose="020B0604020202020204" pitchFamily="34" charset="0"/>
            </a:endParaRPr>
          </a:p>
        </p:txBody>
      </p:sp>
      <p:sp>
        <p:nvSpPr>
          <p:cNvPr id="53251" name="AutoShape 3">
            <a:extLst>
              <a:ext uri="{FF2B5EF4-FFF2-40B4-BE49-F238E27FC236}">
                <a16:creationId xmlns:a16="http://schemas.microsoft.com/office/drawing/2014/main" id="{CBFCEF59-26C2-46A0-804A-1C6FD7EC07F0}"/>
              </a:ext>
            </a:extLst>
          </p:cNvPr>
          <p:cNvSpPr>
            <a:spLocks noChangeArrowheads="1"/>
          </p:cNvSpPr>
          <p:nvPr/>
        </p:nvSpPr>
        <p:spPr bwMode="auto">
          <a:xfrm>
            <a:off x="2279650" y="765175"/>
            <a:ext cx="7848600" cy="511175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3253" name="AutoShape 5">
            <a:extLst>
              <a:ext uri="{FF2B5EF4-FFF2-40B4-BE49-F238E27FC236}">
                <a16:creationId xmlns:a16="http://schemas.microsoft.com/office/drawing/2014/main" id="{B1EF7187-A2DB-484B-8B92-4DAE6117F7BA}"/>
              </a:ext>
            </a:extLst>
          </p:cNvPr>
          <p:cNvSpPr>
            <a:spLocks noChangeArrowheads="1"/>
          </p:cNvSpPr>
          <p:nvPr/>
        </p:nvSpPr>
        <p:spPr bwMode="auto">
          <a:xfrm>
            <a:off x="2998788" y="981075"/>
            <a:ext cx="6121400" cy="431800"/>
          </a:xfrm>
          <a:prstGeom prst="roundRect">
            <a:avLst>
              <a:gd name="adj" fmla="val 16667"/>
            </a:avLst>
          </a:prstGeom>
          <a:gradFill rotWithShape="1">
            <a:gsLst>
              <a:gs pos="0">
                <a:srgbClr val="E6F2FF"/>
              </a:gs>
              <a:gs pos="100000">
                <a:srgbClr val="E6F2FF">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altLang="it-IT" sz="2000">
                <a:solidFill>
                  <a:srgbClr val="0044AA"/>
                </a:solidFill>
                <a:latin typeface="Arial" panose="020B0604020202020204" pitchFamily="34" charset="0"/>
              </a:rPr>
              <a:t>Idrogeologia del termalismo veronese </a:t>
            </a:r>
            <a:r>
              <a:rPr lang="it-IT" altLang="it-IT" sz="2000" baseline="30000">
                <a:solidFill>
                  <a:srgbClr val="0044AA"/>
                </a:solidFill>
                <a:latin typeface="Arial" panose="020B0604020202020204" pitchFamily="34" charset="0"/>
              </a:rPr>
              <a:t>(2)</a:t>
            </a:r>
          </a:p>
        </p:txBody>
      </p:sp>
      <p:sp>
        <p:nvSpPr>
          <p:cNvPr id="53254" name="Line 6">
            <a:extLst>
              <a:ext uri="{FF2B5EF4-FFF2-40B4-BE49-F238E27FC236}">
                <a16:creationId xmlns:a16="http://schemas.microsoft.com/office/drawing/2014/main" id="{61073D20-84B6-417B-A4BE-44F07862FB56}"/>
              </a:ext>
            </a:extLst>
          </p:cNvPr>
          <p:cNvSpPr>
            <a:spLocks noChangeShapeType="1"/>
          </p:cNvSpPr>
          <p:nvPr/>
        </p:nvSpPr>
        <p:spPr bwMode="auto">
          <a:xfrm>
            <a:off x="3071813" y="1412875"/>
            <a:ext cx="4679950" cy="0"/>
          </a:xfrm>
          <a:prstGeom prst="line">
            <a:avLst/>
          </a:prstGeom>
          <a:noFill/>
          <a:ln w="9525">
            <a:solidFill>
              <a:srgbClr val="0044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3255" name="Text Box 7">
            <a:extLst>
              <a:ext uri="{FF2B5EF4-FFF2-40B4-BE49-F238E27FC236}">
                <a16:creationId xmlns:a16="http://schemas.microsoft.com/office/drawing/2014/main" id="{44644006-A683-4DC2-BA0E-2DAD8043C931}"/>
              </a:ext>
            </a:extLst>
          </p:cNvPr>
          <p:cNvSpPr txBox="1">
            <a:spLocks noChangeArrowheads="1"/>
          </p:cNvSpPr>
          <p:nvPr/>
        </p:nvSpPr>
        <p:spPr bwMode="auto">
          <a:xfrm>
            <a:off x="2566989" y="1484313"/>
            <a:ext cx="7272337"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600" dirty="0">
                <a:solidFill>
                  <a:srgbClr val="FF0000"/>
                </a:solidFill>
                <a:latin typeface="Arial Narrow" panose="020B0606020202030204" pitchFamily="34" charset="0"/>
              </a:rPr>
              <a:t>L’alimentazione del serbatoio carbonatico avviene nei rilievi della fascia Alpina meridionale e prealpina: le acque meteoriche infiltratesi in quest’area montana, hanno la possibilità di raggiungere grandi profondità e di riscaldarsi per effetto del gradiente geotermico terrestre. Successivamente, le acque così riscaldate, grazie alla minore densità ed al carico idrostatico presente e monte, risalgono in superficie attraverso vie preferenziali costituite da faglie e fratture profonde che interessano completamente il substrato sino al contatto con i depositi superficiali. Le emergenze termali sono disposte in modo tale da indicare nelle strutture tettoniche con direzione </a:t>
            </a:r>
            <a:r>
              <a:rPr lang="it-IT" altLang="it-IT" sz="1600" dirty="0" err="1">
                <a:solidFill>
                  <a:srgbClr val="FF0000"/>
                </a:solidFill>
                <a:latin typeface="Arial Narrow" panose="020B0606020202030204" pitchFamily="34" charset="0"/>
              </a:rPr>
              <a:t>giudicariense</a:t>
            </a:r>
            <a:r>
              <a:rPr lang="it-IT" altLang="it-IT" sz="1600" dirty="0">
                <a:solidFill>
                  <a:srgbClr val="FF0000"/>
                </a:solidFill>
                <a:latin typeface="Arial Narrow" panose="020B0606020202030204" pitchFamily="34" charset="0"/>
              </a:rPr>
              <a:t> (NNE-SSW) e nella fascia di deformazione pedecollinare (W–E) le faglie e le fratture lungo cui avviene la risalita. </a:t>
            </a:r>
          </a:p>
          <a:p>
            <a:endParaRPr lang="it-IT" altLang="it-IT" sz="1600" dirty="0">
              <a:solidFill>
                <a:srgbClr val="FF0000"/>
              </a:solidFill>
              <a:latin typeface="Arial Narrow" panose="020B0606020202030204" pitchFamily="34" charset="0"/>
            </a:endParaRPr>
          </a:p>
          <a:p>
            <a:endParaRPr lang="it-IT" altLang="it-IT" sz="1600" dirty="0">
              <a:solidFill>
                <a:srgbClr val="FF0000"/>
              </a:solidFill>
              <a:latin typeface="Arial Narrow" panose="020B0606020202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asellaDiTesto 7"/>
          <p:cNvSpPr txBox="1"/>
          <p:nvPr/>
        </p:nvSpPr>
        <p:spPr>
          <a:xfrm>
            <a:off x="1666875" y="5643564"/>
            <a:ext cx="3254224" cy="646331"/>
          </a:xfrm>
          <a:prstGeom prst="rect">
            <a:avLst/>
          </a:prstGeom>
          <a:noFill/>
        </p:spPr>
        <p:txBody>
          <a:bodyPr wrap="none">
            <a:spAutoFit/>
          </a:bodyPr>
          <a:lstStyle/>
          <a:p>
            <a:pPr>
              <a:defRPr/>
            </a:pPr>
            <a:r>
              <a:rPr lang="it-IT" dirty="0">
                <a:solidFill>
                  <a:schemeClr val="accent2">
                    <a:lumMod val="60000"/>
                    <a:lumOff val="40000"/>
                  </a:schemeClr>
                </a:solidFill>
              </a:rPr>
              <a:t>!!!      </a:t>
            </a:r>
            <a:r>
              <a:rPr lang="it-IT" dirty="0">
                <a:solidFill>
                  <a:srgbClr val="FFFFFF"/>
                </a:solidFill>
              </a:rPr>
              <a:t>In ITALIA: SCARSO impiego </a:t>
            </a:r>
          </a:p>
          <a:p>
            <a:pPr>
              <a:defRPr/>
            </a:pPr>
            <a:r>
              <a:rPr lang="it-IT" dirty="0">
                <a:solidFill>
                  <a:srgbClr val="FFFFFF"/>
                </a:solidFill>
              </a:rPr>
              <a:t>             delle POMPE </a:t>
            </a:r>
            <a:r>
              <a:rPr lang="it-IT" dirty="0" err="1">
                <a:solidFill>
                  <a:srgbClr val="FFFFFF"/>
                </a:solidFill>
              </a:rPr>
              <a:t>DI</a:t>
            </a:r>
            <a:r>
              <a:rPr lang="it-IT" dirty="0">
                <a:solidFill>
                  <a:srgbClr val="FFFFFF"/>
                </a:solidFill>
              </a:rPr>
              <a:t> CALORE</a:t>
            </a:r>
          </a:p>
        </p:txBody>
      </p:sp>
      <p:pic>
        <p:nvPicPr>
          <p:cNvPr id="33796" name="Immagine 13" descr="usi diretti europa002.jpg"/>
          <p:cNvPicPr>
            <a:picLocks noChangeAspect="1"/>
          </p:cNvPicPr>
          <p:nvPr/>
        </p:nvPicPr>
        <p:blipFill>
          <a:blip r:embed="rId2"/>
          <a:srcRect l="3638" t="5797" r="2715" b="10146"/>
          <a:stretch>
            <a:fillRect/>
          </a:stretch>
        </p:blipFill>
        <p:spPr bwMode="auto">
          <a:xfrm>
            <a:off x="1603376" y="642938"/>
            <a:ext cx="7993063" cy="4500562"/>
          </a:xfrm>
          <a:prstGeom prst="rect">
            <a:avLst/>
          </a:prstGeom>
          <a:noFill/>
          <a:ln w="9525">
            <a:noFill/>
            <a:miter lim="800000"/>
            <a:headEnd/>
            <a:tailEnd/>
          </a:ln>
        </p:spPr>
      </p:pic>
      <p:pic>
        <p:nvPicPr>
          <p:cNvPr id="33797" name="Immagine 9" descr="geotermia02_schemacasa.jpg"/>
          <p:cNvPicPr>
            <a:picLocks noChangeAspect="1"/>
          </p:cNvPicPr>
          <p:nvPr/>
        </p:nvPicPr>
        <p:blipFill>
          <a:blip r:embed="rId3"/>
          <a:srcRect/>
          <a:stretch>
            <a:fillRect/>
          </a:stretch>
        </p:blipFill>
        <p:spPr bwMode="auto">
          <a:xfrm>
            <a:off x="5702312" y="5286376"/>
            <a:ext cx="1893887" cy="1071563"/>
          </a:xfrm>
          <a:prstGeom prst="rect">
            <a:avLst/>
          </a:prstGeom>
          <a:noFill/>
          <a:ln w="25400">
            <a:solidFill>
              <a:srgbClr val="FFFF00"/>
            </a:solidFill>
            <a:miter lim="800000"/>
            <a:headEnd/>
            <a:tailEnd/>
          </a:ln>
        </p:spPr>
      </p:pic>
    </p:spTree>
    <p:extLst>
      <p:ext uri="{BB962C8B-B14F-4D97-AF65-F5344CB8AC3E}">
        <p14:creationId xmlns:p14="http://schemas.microsoft.com/office/powerpoint/2010/main" val="11485129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AutoShape 2">
            <a:extLst>
              <a:ext uri="{FF2B5EF4-FFF2-40B4-BE49-F238E27FC236}">
                <a16:creationId xmlns:a16="http://schemas.microsoft.com/office/drawing/2014/main" id="{7146AA0C-5152-4841-8068-507BCE579EA2}"/>
              </a:ext>
            </a:extLst>
          </p:cNvPr>
          <p:cNvSpPr>
            <a:spLocks noChangeArrowheads="1"/>
          </p:cNvSpPr>
          <p:nvPr/>
        </p:nvSpPr>
        <p:spPr bwMode="auto">
          <a:xfrm rot="10800000">
            <a:off x="1919288" y="1557338"/>
            <a:ext cx="647700" cy="3382962"/>
          </a:xfrm>
          <a:prstGeom prst="roundRect">
            <a:avLst>
              <a:gd name="adj" fmla="val 16667"/>
            </a:avLst>
          </a:prstGeom>
          <a:solidFill>
            <a:srgbClr val="B6CFC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it-IT" altLang="it-IT" sz="1600" i="1">
                <a:effectLst>
                  <a:outerShdw blurRad="38100" dist="38100" dir="2700000" algn="tl">
                    <a:srgbClr val="FFFFFF"/>
                  </a:outerShdw>
                </a:effectLst>
                <a:latin typeface="Arial" panose="020B0604020202020204" pitchFamily="34" charset="0"/>
              </a:rPr>
              <a:t>L’Energia Geotermica</a:t>
            </a:r>
          </a:p>
          <a:p>
            <a:pPr algn="ctr"/>
            <a:endParaRPr lang="it-IT" altLang="it-IT" sz="1600" i="1">
              <a:effectLst>
                <a:outerShdw blurRad="38100" dist="38100" dir="2700000" algn="tl">
                  <a:srgbClr val="FFFFFF"/>
                </a:outerShdw>
              </a:effectLst>
              <a:latin typeface="Arial" panose="020B0604020202020204" pitchFamily="34" charset="0"/>
            </a:endParaRPr>
          </a:p>
        </p:txBody>
      </p:sp>
      <p:sp>
        <p:nvSpPr>
          <p:cNvPr id="54275" name="AutoShape 3">
            <a:extLst>
              <a:ext uri="{FF2B5EF4-FFF2-40B4-BE49-F238E27FC236}">
                <a16:creationId xmlns:a16="http://schemas.microsoft.com/office/drawing/2014/main" id="{3672E0D0-4FF7-4474-B1DF-D3AEFDF8BCD5}"/>
              </a:ext>
            </a:extLst>
          </p:cNvPr>
          <p:cNvSpPr>
            <a:spLocks noChangeArrowheads="1"/>
          </p:cNvSpPr>
          <p:nvPr/>
        </p:nvSpPr>
        <p:spPr bwMode="auto">
          <a:xfrm>
            <a:off x="2279650" y="765175"/>
            <a:ext cx="7848600" cy="511175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4277" name="AutoShape 5">
            <a:extLst>
              <a:ext uri="{FF2B5EF4-FFF2-40B4-BE49-F238E27FC236}">
                <a16:creationId xmlns:a16="http://schemas.microsoft.com/office/drawing/2014/main" id="{8C520118-6854-4B92-A13A-5A6FE39341C3}"/>
              </a:ext>
            </a:extLst>
          </p:cNvPr>
          <p:cNvSpPr>
            <a:spLocks noChangeArrowheads="1"/>
          </p:cNvSpPr>
          <p:nvPr/>
        </p:nvSpPr>
        <p:spPr bwMode="auto">
          <a:xfrm>
            <a:off x="2998788" y="981075"/>
            <a:ext cx="6121400" cy="431800"/>
          </a:xfrm>
          <a:prstGeom prst="roundRect">
            <a:avLst>
              <a:gd name="adj" fmla="val 16667"/>
            </a:avLst>
          </a:prstGeom>
          <a:gradFill rotWithShape="1">
            <a:gsLst>
              <a:gs pos="0">
                <a:srgbClr val="E6F2FF"/>
              </a:gs>
              <a:gs pos="100000">
                <a:srgbClr val="E6F2FF">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altLang="it-IT" sz="2000">
                <a:solidFill>
                  <a:srgbClr val="0044AA"/>
                </a:solidFill>
                <a:latin typeface="Arial" panose="020B0604020202020204" pitchFamily="34" charset="0"/>
              </a:rPr>
              <a:t>Ubicazione dei pozzi caldi nella provincia di Verona</a:t>
            </a:r>
            <a:endParaRPr lang="it-IT" altLang="it-IT" sz="2000" baseline="30000">
              <a:solidFill>
                <a:srgbClr val="0044AA"/>
              </a:solidFill>
              <a:latin typeface="Arial" panose="020B0604020202020204" pitchFamily="34" charset="0"/>
            </a:endParaRPr>
          </a:p>
        </p:txBody>
      </p:sp>
      <p:sp>
        <p:nvSpPr>
          <p:cNvPr id="54278" name="Line 6">
            <a:extLst>
              <a:ext uri="{FF2B5EF4-FFF2-40B4-BE49-F238E27FC236}">
                <a16:creationId xmlns:a16="http://schemas.microsoft.com/office/drawing/2014/main" id="{DE513923-2D12-4431-9E15-20A990F97563}"/>
              </a:ext>
            </a:extLst>
          </p:cNvPr>
          <p:cNvSpPr>
            <a:spLocks noChangeShapeType="1"/>
          </p:cNvSpPr>
          <p:nvPr/>
        </p:nvSpPr>
        <p:spPr bwMode="auto">
          <a:xfrm>
            <a:off x="3071813" y="1412875"/>
            <a:ext cx="4679950" cy="0"/>
          </a:xfrm>
          <a:prstGeom prst="line">
            <a:avLst/>
          </a:prstGeom>
          <a:noFill/>
          <a:ln w="9525">
            <a:solidFill>
              <a:srgbClr val="0044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4280" name="Text Box 8">
            <a:extLst>
              <a:ext uri="{FF2B5EF4-FFF2-40B4-BE49-F238E27FC236}">
                <a16:creationId xmlns:a16="http://schemas.microsoft.com/office/drawing/2014/main" id="{8C247610-E072-4FB8-A99A-0CB75A41B99F}"/>
              </a:ext>
            </a:extLst>
          </p:cNvPr>
          <p:cNvSpPr txBox="1">
            <a:spLocks noChangeArrowheads="1"/>
          </p:cNvSpPr>
          <p:nvPr/>
        </p:nvSpPr>
        <p:spPr bwMode="auto">
          <a:xfrm>
            <a:off x="2495550" y="1628775"/>
            <a:ext cx="720090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600" dirty="0">
                <a:solidFill>
                  <a:srgbClr val="FF0000"/>
                </a:solidFill>
                <a:latin typeface="Arial Narrow" panose="020B0606020202030204" pitchFamily="34" charset="0"/>
              </a:rPr>
              <a:t>I dati raccolti relativi alla geotermia sul territorio reperiti presso:</a:t>
            </a:r>
          </a:p>
          <a:p>
            <a:pPr algn="just"/>
            <a:endParaRPr lang="it-IT" altLang="it-IT" sz="1600" dirty="0">
              <a:solidFill>
                <a:srgbClr val="FF0000"/>
              </a:solidFill>
              <a:latin typeface="Arial Narrow" panose="020B0606020202030204" pitchFamily="34" charset="0"/>
            </a:endParaRPr>
          </a:p>
          <a:p>
            <a:pPr algn="just">
              <a:buFont typeface="Wingdings" panose="05000000000000000000" pitchFamily="2" charset="2"/>
              <a:buBlip>
                <a:blip r:embed="rId2"/>
              </a:buBlip>
            </a:pPr>
            <a:r>
              <a:rPr lang="it-IT" altLang="it-IT" sz="1600" dirty="0">
                <a:solidFill>
                  <a:srgbClr val="FF0000"/>
                </a:solidFill>
                <a:latin typeface="Arial Narrow" panose="020B0606020202030204" pitchFamily="34" charset="0"/>
              </a:rPr>
              <a:t>  Il Museo di Scienze Naturali del Comune di Verona;</a:t>
            </a:r>
          </a:p>
          <a:p>
            <a:pPr algn="just">
              <a:buFont typeface="Wingdings" panose="05000000000000000000" pitchFamily="2" charset="2"/>
              <a:buBlip>
                <a:blip r:embed="rId2"/>
              </a:buBlip>
            </a:pPr>
            <a:r>
              <a:rPr lang="it-IT" altLang="it-IT" sz="1600" dirty="0">
                <a:solidFill>
                  <a:srgbClr val="FF0000"/>
                </a:solidFill>
                <a:latin typeface="Arial Narrow" panose="020B0606020202030204" pitchFamily="34" charset="0"/>
              </a:rPr>
              <a:t>  Relazioni Geologiche ed Idrogeologiche di Liberi Professionisti</a:t>
            </a:r>
          </a:p>
          <a:p>
            <a:pPr algn="just">
              <a:buFont typeface="Wingdings" panose="05000000000000000000" pitchFamily="2" charset="2"/>
              <a:buBlip>
                <a:blip r:embed="rId2"/>
              </a:buBlip>
            </a:pPr>
            <a:r>
              <a:rPr lang="it-IT" altLang="it-IT" sz="1600" dirty="0">
                <a:solidFill>
                  <a:srgbClr val="FF0000"/>
                </a:solidFill>
                <a:latin typeface="Arial Narrow" panose="020B0606020202030204" pitchFamily="34" charset="0"/>
              </a:rPr>
              <a:t>  Tesi di Laurea;</a:t>
            </a:r>
          </a:p>
          <a:p>
            <a:pPr algn="just">
              <a:buFont typeface="Wingdings" panose="05000000000000000000" pitchFamily="2" charset="2"/>
              <a:buBlip>
                <a:blip r:embed="rId2"/>
              </a:buBlip>
            </a:pPr>
            <a:r>
              <a:rPr lang="it-IT" altLang="it-IT" sz="1600" dirty="0">
                <a:solidFill>
                  <a:srgbClr val="FF0000"/>
                </a:solidFill>
                <a:latin typeface="Arial Narrow" panose="020B0606020202030204" pitchFamily="34" charset="0"/>
              </a:rPr>
              <a:t>  Relazioni geologiche di supporto alle concessioni minerarie</a:t>
            </a:r>
          </a:p>
          <a:p>
            <a:pPr algn="just">
              <a:buFont typeface="Wingdings" panose="05000000000000000000" pitchFamily="2" charset="2"/>
              <a:buNone/>
            </a:pPr>
            <a:r>
              <a:rPr lang="it-IT" altLang="it-IT" sz="1600" dirty="0">
                <a:solidFill>
                  <a:srgbClr val="FF0000"/>
                </a:solidFill>
                <a:latin typeface="Arial Narrow" panose="020B0606020202030204" pitchFamily="34" charset="0"/>
              </a:rPr>
              <a:t>     Servizio Acque Regionale;</a:t>
            </a:r>
          </a:p>
          <a:p>
            <a:pPr algn="just">
              <a:buFont typeface="Wingdings" panose="05000000000000000000" pitchFamily="2" charset="2"/>
              <a:buBlip>
                <a:blip r:embed="rId2"/>
              </a:buBlip>
            </a:pPr>
            <a:r>
              <a:rPr lang="it-IT" altLang="it-IT" sz="1600" dirty="0">
                <a:solidFill>
                  <a:srgbClr val="FF0000"/>
                </a:solidFill>
                <a:latin typeface="Arial Narrow" panose="020B0606020202030204" pitchFamily="34" charset="0"/>
              </a:rPr>
              <a:t>  L’ubicazione dei pozzi e le temperature delle acque emunte </a:t>
            </a:r>
          </a:p>
          <a:p>
            <a:pPr algn="just">
              <a:buFont typeface="Wingdings" panose="05000000000000000000" pitchFamily="2" charset="2"/>
              <a:buNone/>
            </a:pPr>
            <a:r>
              <a:rPr lang="it-IT" altLang="it-IT" sz="1600" dirty="0">
                <a:solidFill>
                  <a:srgbClr val="FF0000"/>
                </a:solidFill>
                <a:latin typeface="Arial Narrow" panose="020B0606020202030204" pitchFamily="34" charset="0"/>
              </a:rPr>
              <a:t>     sono state riportate nel Sistema Informativo Territoriale </a:t>
            </a:r>
          </a:p>
          <a:p>
            <a:pPr algn="just">
              <a:buFont typeface="Wingdings" panose="05000000000000000000" pitchFamily="2" charset="2"/>
              <a:buNone/>
            </a:pPr>
            <a:r>
              <a:rPr lang="it-IT" altLang="it-IT" sz="1600" dirty="0">
                <a:solidFill>
                  <a:srgbClr val="FF0000"/>
                </a:solidFill>
                <a:latin typeface="Arial Narrow" panose="020B0606020202030204" pitchFamily="34" charset="0"/>
              </a:rPr>
              <a:t>     Provinciale di ARPAV.</a:t>
            </a:r>
          </a:p>
          <a:p>
            <a:endParaRPr lang="it-IT" altLang="it-IT" sz="1600" dirty="0">
              <a:solidFill>
                <a:srgbClr val="FF0000"/>
              </a:solidFill>
              <a:latin typeface="Arial Narrow" panose="020B0606020202030204" pitchFamily="34" charset="0"/>
            </a:endParaRPr>
          </a:p>
          <a:p>
            <a:pPr algn="just">
              <a:buFont typeface="Wingdings" panose="05000000000000000000" pitchFamily="2" charset="2"/>
              <a:buBlip>
                <a:blip r:embed="rId2"/>
              </a:buBlip>
            </a:pPr>
            <a:endParaRPr lang="it-IT" altLang="it-IT" sz="1600" dirty="0">
              <a:solidFill>
                <a:srgbClr val="FF0000"/>
              </a:solidFill>
              <a:latin typeface="Arial Narrow" panose="020B0606020202030204" pitchFamily="34" charset="0"/>
            </a:endParaRPr>
          </a:p>
          <a:p>
            <a:pPr algn="just">
              <a:buFont typeface="Wingdings" panose="05000000000000000000" pitchFamily="2" charset="2"/>
              <a:buBlip>
                <a:blip r:embed="rId2"/>
              </a:buBlip>
            </a:pPr>
            <a:endParaRPr lang="it-IT" altLang="it-IT" sz="1600" dirty="0">
              <a:solidFill>
                <a:srgbClr val="FF0000"/>
              </a:solidFill>
              <a:latin typeface="Arial Narrow" panose="020B0606020202030204" pitchFamily="34" charset="0"/>
            </a:endParaRPr>
          </a:p>
          <a:p>
            <a:pPr algn="just"/>
            <a:endParaRPr lang="it-IT" altLang="it-IT" sz="1600" dirty="0">
              <a:solidFill>
                <a:srgbClr val="FF0000"/>
              </a:solidFill>
              <a:latin typeface="Arial Narrow" panose="020B0606020202030204" pitchFamily="34" charset="0"/>
            </a:endParaRPr>
          </a:p>
          <a:p>
            <a:pPr algn="just"/>
            <a:endParaRPr lang="it-IT" altLang="it-IT" sz="1600" dirty="0">
              <a:solidFill>
                <a:srgbClr val="FF0000"/>
              </a:solidFill>
              <a:latin typeface="Arial Narrow" panose="020B0606020202030204" pitchFamily="34" charset="0"/>
            </a:endParaRPr>
          </a:p>
          <a:p>
            <a:pPr algn="just"/>
            <a:endParaRPr lang="it-IT" altLang="it-IT" sz="1600" dirty="0">
              <a:solidFill>
                <a:srgbClr val="FF0000"/>
              </a:solidFill>
              <a:latin typeface="Arial Narrow" panose="020B0606020202030204" pitchFamily="34" charset="0"/>
            </a:endParaRPr>
          </a:p>
          <a:p>
            <a:pPr algn="just"/>
            <a:endParaRPr lang="it-IT" altLang="it-IT" sz="1600" dirty="0">
              <a:solidFill>
                <a:srgbClr val="FF0000"/>
              </a:solidFill>
              <a:latin typeface="Arial Narrow" panose="020B0606020202030204" pitchFamily="34" charset="0"/>
            </a:endParaRPr>
          </a:p>
        </p:txBody>
      </p:sp>
      <p:pic>
        <p:nvPicPr>
          <p:cNvPr id="54281" name="Picture 9" descr="111">
            <a:extLst>
              <a:ext uri="{FF2B5EF4-FFF2-40B4-BE49-F238E27FC236}">
                <a16:creationId xmlns:a16="http://schemas.microsoft.com/office/drawing/2014/main" id="{AFE373C0-0A4F-498A-BEF4-A87956A7AAD3}"/>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32625" y="1700213"/>
            <a:ext cx="3206750" cy="349885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AutoShape 2">
            <a:extLst>
              <a:ext uri="{FF2B5EF4-FFF2-40B4-BE49-F238E27FC236}">
                <a16:creationId xmlns:a16="http://schemas.microsoft.com/office/drawing/2014/main" id="{913204A8-479D-4C06-9738-C814CE9A20A1}"/>
              </a:ext>
            </a:extLst>
          </p:cNvPr>
          <p:cNvSpPr>
            <a:spLocks noChangeArrowheads="1"/>
          </p:cNvSpPr>
          <p:nvPr/>
        </p:nvSpPr>
        <p:spPr bwMode="auto">
          <a:xfrm rot="10800000">
            <a:off x="1919288" y="1557338"/>
            <a:ext cx="647700" cy="3382962"/>
          </a:xfrm>
          <a:prstGeom prst="roundRect">
            <a:avLst>
              <a:gd name="adj" fmla="val 16667"/>
            </a:avLst>
          </a:prstGeom>
          <a:solidFill>
            <a:srgbClr val="B6CFC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it-IT" altLang="it-IT" sz="1600" i="1">
                <a:effectLst>
                  <a:outerShdw blurRad="38100" dist="38100" dir="2700000" algn="tl">
                    <a:srgbClr val="FFFFFF"/>
                  </a:outerShdw>
                </a:effectLst>
                <a:latin typeface="Arial" panose="020B0604020202020204" pitchFamily="34" charset="0"/>
              </a:rPr>
              <a:t>L’Energia Geotermica</a:t>
            </a:r>
          </a:p>
          <a:p>
            <a:pPr algn="ctr"/>
            <a:endParaRPr lang="it-IT" altLang="it-IT" sz="1600" i="1">
              <a:effectLst>
                <a:outerShdw blurRad="38100" dist="38100" dir="2700000" algn="tl">
                  <a:srgbClr val="FFFFFF"/>
                </a:outerShdw>
              </a:effectLst>
              <a:latin typeface="Arial" panose="020B0604020202020204" pitchFamily="34" charset="0"/>
            </a:endParaRPr>
          </a:p>
        </p:txBody>
      </p:sp>
      <p:sp>
        <p:nvSpPr>
          <p:cNvPr id="55299" name="AutoShape 3">
            <a:extLst>
              <a:ext uri="{FF2B5EF4-FFF2-40B4-BE49-F238E27FC236}">
                <a16:creationId xmlns:a16="http://schemas.microsoft.com/office/drawing/2014/main" id="{F02B6FA3-2349-488A-9492-57AA37096C86}"/>
              </a:ext>
            </a:extLst>
          </p:cNvPr>
          <p:cNvSpPr>
            <a:spLocks noChangeArrowheads="1"/>
          </p:cNvSpPr>
          <p:nvPr/>
        </p:nvSpPr>
        <p:spPr bwMode="auto">
          <a:xfrm>
            <a:off x="2279650" y="765175"/>
            <a:ext cx="7848600" cy="511175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5301" name="AutoShape 5">
            <a:extLst>
              <a:ext uri="{FF2B5EF4-FFF2-40B4-BE49-F238E27FC236}">
                <a16:creationId xmlns:a16="http://schemas.microsoft.com/office/drawing/2014/main" id="{C8171B94-6874-49E7-A92C-A0F1478A3DCA}"/>
              </a:ext>
            </a:extLst>
          </p:cNvPr>
          <p:cNvSpPr>
            <a:spLocks noChangeArrowheads="1"/>
          </p:cNvSpPr>
          <p:nvPr/>
        </p:nvSpPr>
        <p:spPr bwMode="auto">
          <a:xfrm>
            <a:off x="2998788" y="981075"/>
            <a:ext cx="6121400" cy="431800"/>
          </a:xfrm>
          <a:prstGeom prst="roundRect">
            <a:avLst>
              <a:gd name="adj" fmla="val 16667"/>
            </a:avLst>
          </a:prstGeom>
          <a:gradFill rotWithShape="1">
            <a:gsLst>
              <a:gs pos="0">
                <a:srgbClr val="E6F2FF"/>
              </a:gs>
              <a:gs pos="100000">
                <a:srgbClr val="E6F2FF">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altLang="it-IT" sz="2000">
                <a:solidFill>
                  <a:srgbClr val="0044AA"/>
                </a:solidFill>
                <a:latin typeface="Arial" panose="020B0604020202020204" pitchFamily="34" charset="0"/>
              </a:rPr>
              <a:t>Andamento delle isoterme nella zona di Caldiero</a:t>
            </a:r>
          </a:p>
        </p:txBody>
      </p:sp>
      <p:sp>
        <p:nvSpPr>
          <p:cNvPr id="55302" name="Line 6">
            <a:extLst>
              <a:ext uri="{FF2B5EF4-FFF2-40B4-BE49-F238E27FC236}">
                <a16:creationId xmlns:a16="http://schemas.microsoft.com/office/drawing/2014/main" id="{B14E7EC9-699C-45E0-B77C-570C642AD9BF}"/>
              </a:ext>
            </a:extLst>
          </p:cNvPr>
          <p:cNvSpPr>
            <a:spLocks noChangeShapeType="1"/>
          </p:cNvSpPr>
          <p:nvPr/>
        </p:nvSpPr>
        <p:spPr bwMode="auto">
          <a:xfrm>
            <a:off x="3071813" y="1412875"/>
            <a:ext cx="4679950" cy="0"/>
          </a:xfrm>
          <a:prstGeom prst="line">
            <a:avLst/>
          </a:prstGeom>
          <a:noFill/>
          <a:ln w="9525">
            <a:solidFill>
              <a:srgbClr val="0044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55310" name="Group 14">
            <a:extLst>
              <a:ext uri="{FF2B5EF4-FFF2-40B4-BE49-F238E27FC236}">
                <a16:creationId xmlns:a16="http://schemas.microsoft.com/office/drawing/2014/main" id="{CD08A019-956B-4A31-B911-2250187EDF6C}"/>
              </a:ext>
            </a:extLst>
          </p:cNvPr>
          <p:cNvGrpSpPr>
            <a:grpSpLocks/>
          </p:cNvGrpSpPr>
          <p:nvPr/>
        </p:nvGrpSpPr>
        <p:grpSpPr bwMode="auto">
          <a:xfrm>
            <a:off x="3432176" y="1700214"/>
            <a:ext cx="5400675" cy="3817937"/>
            <a:chOff x="964" y="980"/>
            <a:chExt cx="3730" cy="2632"/>
          </a:xfrm>
        </p:grpSpPr>
        <p:pic>
          <p:nvPicPr>
            <p:cNvPr id="55306" name="Picture 10">
              <a:extLst>
                <a:ext uri="{FF2B5EF4-FFF2-40B4-BE49-F238E27FC236}">
                  <a16:creationId xmlns:a16="http://schemas.microsoft.com/office/drawing/2014/main" id="{73A917EB-6104-4449-9241-E72787634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 y="980"/>
              <a:ext cx="3721" cy="26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5308" name="Picture 12">
              <a:extLst>
                <a:ext uri="{FF2B5EF4-FFF2-40B4-BE49-F238E27FC236}">
                  <a16:creationId xmlns:a16="http://schemas.microsoft.com/office/drawing/2014/main" id="{0EAAB8B5-AB98-4C57-BCBF-2B3271A32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 y="2826"/>
              <a:ext cx="442"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9" name="Text Box 13">
              <a:extLst>
                <a:ext uri="{FF2B5EF4-FFF2-40B4-BE49-F238E27FC236}">
                  <a16:creationId xmlns:a16="http://schemas.microsoft.com/office/drawing/2014/main" id="{4351B069-5A63-4E9D-A7D8-527518201959}"/>
                </a:ext>
              </a:extLst>
            </p:cNvPr>
            <p:cNvSpPr txBox="1">
              <a:spLocks noChangeArrowheads="1"/>
            </p:cNvSpPr>
            <p:nvPr/>
          </p:nvSpPr>
          <p:spPr bwMode="auto">
            <a:xfrm>
              <a:off x="964" y="2704"/>
              <a:ext cx="69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sz="600" b="1"/>
                <a:t>Temperatura (ºC)</a:t>
              </a:r>
              <a:endParaRPr lang="it-IT" altLang="it-IT" b="1"/>
            </a:p>
          </p:txBody>
        </p:sp>
      </p:gr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AutoShape 2">
            <a:extLst>
              <a:ext uri="{FF2B5EF4-FFF2-40B4-BE49-F238E27FC236}">
                <a16:creationId xmlns:a16="http://schemas.microsoft.com/office/drawing/2014/main" id="{459AFA78-92BF-411E-B83B-CDB3503B11A2}"/>
              </a:ext>
            </a:extLst>
          </p:cNvPr>
          <p:cNvSpPr>
            <a:spLocks noChangeArrowheads="1"/>
          </p:cNvSpPr>
          <p:nvPr/>
        </p:nvSpPr>
        <p:spPr bwMode="auto">
          <a:xfrm rot="10800000">
            <a:off x="1919288" y="1557338"/>
            <a:ext cx="647700" cy="3382962"/>
          </a:xfrm>
          <a:prstGeom prst="roundRect">
            <a:avLst>
              <a:gd name="adj" fmla="val 16667"/>
            </a:avLst>
          </a:prstGeom>
          <a:solidFill>
            <a:srgbClr val="B6CFC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it-IT" altLang="it-IT" sz="1600" i="1">
                <a:effectLst>
                  <a:outerShdw blurRad="38100" dist="38100" dir="2700000" algn="tl">
                    <a:srgbClr val="FFFFFF"/>
                  </a:outerShdw>
                </a:effectLst>
                <a:latin typeface="Arial" panose="020B0604020202020204" pitchFamily="34" charset="0"/>
              </a:rPr>
              <a:t>L’Energia Geotermica</a:t>
            </a:r>
          </a:p>
          <a:p>
            <a:pPr algn="ctr"/>
            <a:endParaRPr lang="it-IT" altLang="it-IT" sz="1600" i="1">
              <a:effectLst>
                <a:outerShdw blurRad="38100" dist="38100" dir="2700000" algn="tl">
                  <a:srgbClr val="FFFFFF"/>
                </a:outerShdw>
              </a:effectLst>
              <a:latin typeface="Arial" panose="020B0604020202020204" pitchFamily="34" charset="0"/>
            </a:endParaRPr>
          </a:p>
        </p:txBody>
      </p:sp>
      <p:sp>
        <p:nvSpPr>
          <p:cNvPr id="56323" name="AutoShape 3">
            <a:extLst>
              <a:ext uri="{FF2B5EF4-FFF2-40B4-BE49-F238E27FC236}">
                <a16:creationId xmlns:a16="http://schemas.microsoft.com/office/drawing/2014/main" id="{C6C9785A-A659-4713-A183-77D7B18FD23D}"/>
              </a:ext>
            </a:extLst>
          </p:cNvPr>
          <p:cNvSpPr>
            <a:spLocks noChangeArrowheads="1"/>
          </p:cNvSpPr>
          <p:nvPr/>
        </p:nvSpPr>
        <p:spPr bwMode="auto">
          <a:xfrm>
            <a:off x="2279650" y="765175"/>
            <a:ext cx="7848600" cy="511175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6325" name="AutoShape 5">
            <a:extLst>
              <a:ext uri="{FF2B5EF4-FFF2-40B4-BE49-F238E27FC236}">
                <a16:creationId xmlns:a16="http://schemas.microsoft.com/office/drawing/2014/main" id="{40B95EA2-54F8-4ED2-925E-D7E451933C12}"/>
              </a:ext>
            </a:extLst>
          </p:cNvPr>
          <p:cNvSpPr>
            <a:spLocks noChangeArrowheads="1"/>
          </p:cNvSpPr>
          <p:nvPr/>
        </p:nvSpPr>
        <p:spPr bwMode="auto">
          <a:xfrm>
            <a:off x="2998788" y="981075"/>
            <a:ext cx="6121400" cy="431800"/>
          </a:xfrm>
          <a:prstGeom prst="roundRect">
            <a:avLst>
              <a:gd name="adj" fmla="val 16667"/>
            </a:avLst>
          </a:prstGeom>
          <a:gradFill rotWithShape="1">
            <a:gsLst>
              <a:gs pos="0">
                <a:srgbClr val="E6F2FF"/>
              </a:gs>
              <a:gs pos="100000">
                <a:srgbClr val="E6F2FF">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altLang="it-IT" sz="2000">
                <a:solidFill>
                  <a:srgbClr val="0044AA"/>
                </a:solidFill>
                <a:latin typeface="Arial" panose="020B0604020202020204" pitchFamily="34" charset="0"/>
              </a:rPr>
              <a:t>Andamento delle isoterme nella zona di Sant’Ambrogio</a:t>
            </a:r>
          </a:p>
        </p:txBody>
      </p:sp>
      <p:sp>
        <p:nvSpPr>
          <p:cNvPr id="56326" name="Line 6">
            <a:extLst>
              <a:ext uri="{FF2B5EF4-FFF2-40B4-BE49-F238E27FC236}">
                <a16:creationId xmlns:a16="http://schemas.microsoft.com/office/drawing/2014/main" id="{5E585EF6-3C76-4FF8-9369-BEBC31D4A0C2}"/>
              </a:ext>
            </a:extLst>
          </p:cNvPr>
          <p:cNvSpPr>
            <a:spLocks noChangeShapeType="1"/>
          </p:cNvSpPr>
          <p:nvPr/>
        </p:nvSpPr>
        <p:spPr bwMode="auto">
          <a:xfrm>
            <a:off x="3071813" y="1412875"/>
            <a:ext cx="4679950" cy="0"/>
          </a:xfrm>
          <a:prstGeom prst="line">
            <a:avLst/>
          </a:prstGeom>
          <a:noFill/>
          <a:ln w="9525">
            <a:solidFill>
              <a:srgbClr val="0044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56336" name="Group 16">
            <a:extLst>
              <a:ext uri="{FF2B5EF4-FFF2-40B4-BE49-F238E27FC236}">
                <a16:creationId xmlns:a16="http://schemas.microsoft.com/office/drawing/2014/main" id="{E28CEB3F-181B-4B0B-9F18-D1D22407D2DF}"/>
              </a:ext>
            </a:extLst>
          </p:cNvPr>
          <p:cNvGrpSpPr>
            <a:grpSpLocks/>
          </p:cNvGrpSpPr>
          <p:nvPr/>
        </p:nvGrpSpPr>
        <p:grpSpPr bwMode="auto">
          <a:xfrm>
            <a:off x="3503614" y="1700213"/>
            <a:ext cx="5400675" cy="3744912"/>
            <a:chOff x="1111" y="981"/>
            <a:chExt cx="3674" cy="2585"/>
          </a:xfrm>
        </p:grpSpPr>
        <p:pic>
          <p:nvPicPr>
            <p:cNvPr id="56332" name="Picture 12">
              <a:extLst>
                <a:ext uri="{FF2B5EF4-FFF2-40B4-BE49-F238E27FC236}">
                  <a16:creationId xmlns:a16="http://schemas.microsoft.com/office/drawing/2014/main" id="{F76C88F4-19E7-42F3-A87F-3662B2593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 y="981"/>
              <a:ext cx="3648" cy="25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6334" name="Picture 14">
              <a:extLst>
                <a:ext uri="{FF2B5EF4-FFF2-40B4-BE49-F238E27FC236}">
                  <a16:creationId xmlns:a16="http://schemas.microsoft.com/office/drawing/2014/main" id="{A8EDC560-0B54-4C3A-B26A-88DFE8D56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 y="2574"/>
              <a:ext cx="521"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5" name="Text Box 15">
              <a:extLst>
                <a:ext uri="{FF2B5EF4-FFF2-40B4-BE49-F238E27FC236}">
                  <a16:creationId xmlns:a16="http://schemas.microsoft.com/office/drawing/2014/main" id="{8B16DACD-4235-42A5-B931-DF90A3DC071A}"/>
                </a:ext>
              </a:extLst>
            </p:cNvPr>
            <p:cNvSpPr txBox="1">
              <a:spLocks noChangeArrowheads="1"/>
            </p:cNvSpPr>
            <p:nvPr/>
          </p:nvSpPr>
          <p:spPr bwMode="auto">
            <a:xfrm>
              <a:off x="4241" y="2435"/>
              <a:ext cx="544"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sz="600" b="1"/>
                <a:t>Temperatura (ºC)</a:t>
              </a:r>
              <a:endParaRPr lang="it-IT" altLang="it-IT" b="1"/>
            </a:p>
          </p:txBody>
        </p:sp>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AutoShape 2">
            <a:extLst>
              <a:ext uri="{FF2B5EF4-FFF2-40B4-BE49-F238E27FC236}">
                <a16:creationId xmlns:a16="http://schemas.microsoft.com/office/drawing/2014/main" id="{E39420D7-8AE7-472A-B3AF-641852139399}"/>
              </a:ext>
            </a:extLst>
          </p:cNvPr>
          <p:cNvSpPr>
            <a:spLocks noChangeArrowheads="1"/>
          </p:cNvSpPr>
          <p:nvPr/>
        </p:nvSpPr>
        <p:spPr bwMode="auto">
          <a:xfrm rot="10800000">
            <a:off x="1919288" y="1557338"/>
            <a:ext cx="647700" cy="3382962"/>
          </a:xfrm>
          <a:prstGeom prst="roundRect">
            <a:avLst>
              <a:gd name="adj" fmla="val 16667"/>
            </a:avLst>
          </a:prstGeom>
          <a:solidFill>
            <a:srgbClr val="B6CFC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it-IT" altLang="it-IT" sz="1600" i="1">
                <a:effectLst>
                  <a:outerShdw blurRad="38100" dist="38100" dir="2700000" algn="tl">
                    <a:srgbClr val="FFFFFF"/>
                  </a:outerShdw>
                </a:effectLst>
                <a:latin typeface="Arial" panose="020B0604020202020204" pitchFamily="34" charset="0"/>
              </a:rPr>
              <a:t>L’Energia Geotermica</a:t>
            </a:r>
          </a:p>
          <a:p>
            <a:pPr algn="ctr"/>
            <a:endParaRPr lang="it-IT" altLang="it-IT" sz="1600" i="1">
              <a:effectLst>
                <a:outerShdw blurRad="38100" dist="38100" dir="2700000" algn="tl">
                  <a:srgbClr val="FFFFFF"/>
                </a:outerShdw>
              </a:effectLst>
              <a:latin typeface="Arial" panose="020B0604020202020204" pitchFamily="34" charset="0"/>
            </a:endParaRPr>
          </a:p>
        </p:txBody>
      </p:sp>
      <p:sp>
        <p:nvSpPr>
          <p:cNvPr id="57347" name="AutoShape 3">
            <a:extLst>
              <a:ext uri="{FF2B5EF4-FFF2-40B4-BE49-F238E27FC236}">
                <a16:creationId xmlns:a16="http://schemas.microsoft.com/office/drawing/2014/main" id="{2468C621-AF1A-489F-BC29-D883F9F9B982}"/>
              </a:ext>
            </a:extLst>
          </p:cNvPr>
          <p:cNvSpPr>
            <a:spLocks noChangeArrowheads="1"/>
          </p:cNvSpPr>
          <p:nvPr/>
        </p:nvSpPr>
        <p:spPr bwMode="auto">
          <a:xfrm>
            <a:off x="2279650" y="765175"/>
            <a:ext cx="7848600" cy="511175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7349" name="AutoShape 5">
            <a:extLst>
              <a:ext uri="{FF2B5EF4-FFF2-40B4-BE49-F238E27FC236}">
                <a16:creationId xmlns:a16="http://schemas.microsoft.com/office/drawing/2014/main" id="{8C8E8CF2-73ED-4A6F-BF88-EC251B49A33A}"/>
              </a:ext>
            </a:extLst>
          </p:cNvPr>
          <p:cNvSpPr>
            <a:spLocks noChangeArrowheads="1"/>
          </p:cNvSpPr>
          <p:nvPr/>
        </p:nvSpPr>
        <p:spPr bwMode="auto">
          <a:xfrm>
            <a:off x="2998788" y="981075"/>
            <a:ext cx="6121400" cy="431800"/>
          </a:xfrm>
          <a:prstGeom prst="roundRect">
            <a:avLst>
              <a:gd name="adj" fmla="val 16667"/>
            </a:avLst>
          </a:prstGeom>
          <a:gradFill rotWithShape="1">
            <a:gsLst>
              <a:gs pos="0">
                <a:srgbClr val="E6F2FF"/>
              </a:gs>
              <a:gs pos="100000">
                <a:srgbClr val="E6F2FF">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altLang="it-IT" sz="2000">
                <a:solidFill>
                  <a:srgbClr val="0044AA"/>
                </a:solidFill>
                <a:latin typeface="Arial" panose="020B0604020202020204" pitchFamily="34" charset="0"/>
              </a:rPr>
              <a:t>Costi di realizzazione di un impianto SGV</a:t>
            </a:r>
          </a:p>
        </p:txBody>
      </p:sp>
      <p:sp>
        <p:nvSpPr>
          <p:cNvPr id="57350" name="Line 6">
            <a:extLst>
              <a:ext uri="{FF2B5EF4-FFF2-40B4-BE49-F238E27FC236}">
                <a16:creationId xmlns:a16="http://schemas.microsoft.com/office/drawing/2014/main" id="{BAA7AB3E-681E-4299-8F05-E24C72836650}"/>
              </a:ext>
            </a:extLst>
          </p:cNvPr>
          <p:cNvSpPr>
            <a:spLocks noChangeShapeType="1"/>
          </p:cNvSpPr>
          <p:nvPr/>
        </p:nvSpPr>
        <p:spPr bwMode="auto">
          <a:xfrm>
            <a:off x="3071813" y="1412875"/>
            <a:ext cx="4679950" cy="0"/>
          </a:xfrm>
          <a:prstGeom prst="line">
            <a:avLst/>
          </a:prstGeom>
          <a:noFill/>
          <a:ln w="9525">
            <a:solidFill>
              <a:srgbClr val="0044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aphicFrame>
        <p:nvGraphicFramePr>
          <p:cNvPr id="57456" name="Group 112">
            <a:extLst>
              <a:ext uri="{FF2B5EF4-FFF2-40B4-BE49-F238E27FC236}">
                <a16:creationId xmlns:a16="http://schemas.microsoft.com/office/drawing/2014/main" id="{CEF112D7-21B1-4F18-BCEF-4B69ADFDD4C1}"/>
              </a:ext>
            </a:extLst>
          </p:cNvPr>
          <p:cNvGraphicFramePr>
            <a:graphicFrameLocks noGrp="1"/>
          </p:cNvGraphicFramePr>
          <p:nvPr/>
        </p:nvGraphicFramePr>
        <p:xfrm>
          <a:off x="2855914" y="1557338"/>
          <a:ext cx="6696075" cy="3369628"/>
        </p:xfrm>
        <a:graphic>
          <a:graphicData uri="http://schemas.openxmlformats.org/drawingml/2006/table">
            <a:tbl>
              <a:tblPr/>
              <a:tblGrid>
                <a:gridCol w="841375">
                  <a:extLst>
                    <a:ext uri="{9D8B030D-6E8A-4147-A177-3AD203B41FA5}">
                      <a16:colId xmlns:a16="http://schemas.microsoft.com/office/drawing/2014/main" val="2650140746"/>
                    </a:ext>
                  </a:extLst>
                </a:gridCol>
                <a:gridCol w="1004887">
                  <a:extLst>
                    <a:ext uri="{9D8B030D-6E8A-4147-A177-3AD203B41FA5}">
                      <a16:colId xmlns:a16="http://schemas.microsoft.com/office/drawing/2014/main" val="2140208578"/>
                    </a:ext>
                  </a:extLst>
                </a:gridCol>
                <a:gridCol w="693738">
                  <a:extLst>
                    <a:ext uri="{9D8B030D-6E8A-4147-A177-3AD203B41FA5}">
                      <a16:colId xmlns:a16="http://schemas.microsoft.com/office/drawing/2014/main" val="1680745976"/>
                    </a:ext>
                  </a:extLst>
                </a:gridCol>
                <a:gridCol w="769937">
                  <a:extLst>
                    <a:ext uri="{9D8B030D-6E8A-4147-A177-3AD203B41FA5}">
                      <a16:colId xmlns:a16="http://schemas.microsoft.com/office/drawing/2014/main" val="3752975539"/>
                    </a:ext>
                  </a:extLst>
                </a:gridCol>
                <a:gridCol w="846138">
                  <a:extLst>
                    <a:ext uri="{9D8B030D-6E8A-4147-A177-3AD203B41FA5}">
                      <a16:colId xmlns:a16="http://schemas.microsoft.com/office/drawing/2014/main" val="909292232"/>
                    </a:ext>
                  </a:extLst>
                </a:gridCol>
                <a:gridCol w="768350">
                  <a:extLst>
                    <a:ext uri="{9D8B030D-6E8A-4147-A177-3AD203B41FA5}">
                      <a16:colId xmlns:a16="http://schemas.microsoft.com/office/drawing/2014/main" val="3081967879"/>
                    </a:ext>
                  </a:extLst>
                </a:gridCol>
                <a:gridCol w="771525">
                  <a:extLst>
                    <a:ext uri="{9D8B030D-6E8A-4147-A177-3AD203B41FA5}">
                      <a16:colId xmlns:a16="http://schemas.microsoft.com/office/drawing/2014/main" val="1608103708"/>
                    </a:ext>
                  </a:extLst>
                </a:gridCol>
                <a:gridCol w="1000125">
                  <a:extLst>
                    <a:ext uri="{9D8B030D-6E8A-4147-A177-3AD203B41FA5}">
                      <a16:colId xmlns:a16="http://schemas.microsoft.com/office/drawing/2014/main" val="3458279734"/>
                    </a:ext>
                  </a:extLst>
                </a:gridCol>
              </a:tblGrid>
              <a:tr h="38417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dimensione</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b"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25400" cap="flat" cmpd="sng" algn="ctr">
                      <a:solidFill>
                        <a:srgbClr val="FF66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potenza erogata</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b"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25400" cap="flat" cmpd="sng" algn="ctr">
                      <a:solidFill>
                        <a:srgbClr val="FF66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potenza assorbita</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b"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25400" cap="flat" cmpd="sng" algn="ctr">
                      <a:solidFill>
                        <a:srgbClr val="FF66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potenza assorbita</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b"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25400" cap="flat" cmpd="sng" algn="ctr">
                      <a:solidFill>
                        <a:srgbClr val="FF66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dimensione</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b"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25400" cap="flat" cmpd="sng" algn="ctr">
                      <a:solidFill>
                        <a:srgbClr val="FF66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costo</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b"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25400" cap="flat" cmpd="sng" algn="ctr">
                      <a:solidFill>
                        <a:srgbClr val="FF66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costo della</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b"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25400" cap="flat" cmpd="sng" algn="ctr">
                      <a:solidFill>
                        <a:srgbClr val="FF66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costo </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b"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25400" cap="flat" cmpd="sng" algn="ctr">
                      <a:solidFill>
                        <a:srgbClr val="FF66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26291669"/>
                  </a:ext>
                </a:extLst>
              </a:tr>
              <a:tr h="32385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immobile</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dall’impianto</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dalla rete elettrica</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dai pozzi geotermici</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dei pozzi geotermici</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dei pozzi geotermici</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centrale</a:t>
                      </a:r>
                      <a:endParaRPr kumimoji="0" lang="it-IT" altLang="it-IT" sz="1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termica</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totale</a:t>
                      </a:r>
                      <a:endParaRPr kumimoji="0" lang="it-IT" altLang="it-IT" sz="1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dell’impianto</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3453769294"/>
                  </a:ext>
                </a:extLst>
              </a:tr>
              <a:tr h="29845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(mq utili) </a:t>
                      </a:r>
                      <a:r>
                        <a:rPr kumimoji="0" lang="it-IT" altLang="it-IT" sz="1600" b="0" i="0" u="none" strike="noStrike" cap="none" normalizeH="0" baseline="0">
                          <a:ln>
                            <a:noFill/>
                          </a:ln>
                          <a:solidFill>
                            <a:srgbClr val="FF6600"/>
                          </a:solidFill>
                          <a:effectLst/>
                          <a:latin typeface="Arial" panose="020B0604020202020204" pitchFamily="34" charset="0"/>
                          <a:ea typeface="Times New Roman" panose="02020603050405020304" pitchFamily="18" charset="0"/>
                          <a:cs typeface="Tahoma" panose="020B0604030504040204" pitchFamily="34" charset="0"/>
                        </a:rPr>
                        <a:t>*</a:t>
                      </a:r>
                      <a:r>
                        <a:rPr kumimoji="0" lang="it-IT" altLang="it-IT" sz="1000" b="0" i="0" u="none" strike="noStrike" cap="none" normalizeH="0" baseline="0">
                          <a:ln>
                            <a:noFill/>
                          </a:ln>
                          <a:solidFill>
                            <a:srgbClr val="FF6600"/>
                          </a:solidFill>
                          <a:effectLst/>
                          <a:latin typeface="Arial" panose="020B0604020202020204" pitchFamily="34" charset="0"/>
                          <a:ea typeface="Times New Roman" panose="02020603050405020304" pitchFamily="18" charset="0"/>
                          <a:cs typeface="Tahoma" panose="020B0604030504040204" pitchFamily="34" charset="0"/>
                        </a:rPr>
                        <a:t>1</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FF66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(kW)</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FF66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it-IT"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(kW)</a:t>
                      </a:r>
                      <a:endParaRPr kumimoji="0" lang="de-DE"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FF66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it-IT"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(kW)</a:t>
                      </a:r>
                      <a:endParaRPr kumimoji="0" lang="de-DE"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FF66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it-IT"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(ml)</a:t>
                      </a:r>
                      <a:endParaRPr kumimoji="0" lang="de-DE"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FF66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a:t>
                      </a:r>
                      <a:r>
                        <a:rPr kumimoji="0" lang="it-IT" altLang="it-IT" sz="1600" b="0" i="0" u="none" strike="noStrike" cap="none" normalizeH="0" baseline="0">
                          <a:ln>
                            <a:noFill/>
                          </a:ln>
                          <a:solidFill>
                            <a:srgbClr val="FF6600"/>
                          </a:solidFill>
                          <a:effectLst/>
                          <a:latin typeface="Arial" panose="020B0604020202020204" pitchFamily="34" charset="0"/>
                          <a:ea typeface="Times New Roman" panose="02020603050405020304" pitchFamily="18" charset="0"/>
                          <a:cs typeface="Tahoma" panose="020B0604030504040204" pitchFamily="34" charset="0"/>
                        </a:rPr>
                        <a:t>*</a:t>
                      </a:r>
                      <a:r>
                        <a:rPr kumimoji="0" lang="it-IT" altLang="it-IT" sz="1000" b="0" i="0" u="none" strike="noStrike" cap="none" normalizeH="0" baseline="0">
                          <a:ln>
                            <a:noFill/>
                          </a:ln>
                          <a:solidFill>
                            <a:srgbClr val="FF6600"/>
                          </a:solidFill>
                          <a:effectLst/>
                          <a:latin typeface="Arial" panose="020B0604020202020204" pitchFamily="34" charset="0"/>
                          <a:ea typeface="Times New Roman" panose="02020603050405020304" pitchFamily="18" charset="0"/>
                          <a:cs typeface="Tahoma" panose="020B0604030504040204" pitchFamily="34" charset="0"/>
                        </a:rPr>
                        <a:t>2</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FF66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FF66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FF66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2578437203"/>
                  </a:ext>
                </a:extLst>
              </a:tr>
              <a:tr h="28257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80 / 100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254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4,8</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254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1,2</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254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3,6</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254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80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254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4 900,00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254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6 900,00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254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11 800,00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254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408585381"/>
                  </a:ext>
                </a:extLst>
              </a:tr>
              <a:tr h="30797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90 / 120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6,8</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1,7</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5,1</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5 200,00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7 450,00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12 650,00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18750930"/>
                  </a:ext>
                </a:extLst>
              </a:tr>
              <a:tr h="30797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110 / 130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8,4</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2,0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6,4</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125</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6 400,00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8 100,00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14 500,00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882783568"/>
                  </a:ext>
                </a:extLst>
              </a:tr>
              <a:tr h="31115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130 / 160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12,5</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3,2</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9,3</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160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8 000,00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9 700,00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17 700,00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436897149"/>
                  </a:ext>
                </a:extLst>
              </a:tr>
              <a:tr h="30638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170 / 200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15,1</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3,7</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11,4</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220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10 800,00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11 000,00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21 800,00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098379034"/>
                  </a:ext>
                </a:extLst>
              </a:tr>
              <a:tr h="30797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200 / 250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18,5</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4,5</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14,0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270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12 900,00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12 600,00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25 500,00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803050656"/>
                  </a:ext>
                </a:extLst>
              </a:tr>
              <a:tr h="30797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250 / 300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254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23,0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254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5,5</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254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17,5</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254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300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254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13 800,00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254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14 300,00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25400" cap="flat" cmpd="sng" algn="ctr">
                      <a:solidFill>
                        <a:srgbClr val="FF66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ahoma" panose="020B0604030504040204" pitchFamily="34" charset="0"/>
                        </a:rPr>
                        <a:t>28 100,00</a:t>
                      </a:r>
                      <a:endParaRPr kumimoji="0" lang="it-IT" altLang="it-IT"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anchor="ctr"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25400" cap="flat" cmpd="sng" algn="ctr">
                      <a:solidFill>
                        <a:srgbClr val="FF66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60131047"/>
                  </a:ext>
                </a:extLst>
              </a:tr>
            </a:tbl>
          </a:graphicData>
        </a:graphic>
      </p:graphicFrame>
      <p:sp>
        <p:nvSpPr>
          <p:cNvPr id="57457" name="Rectangle 113">
            <a:extLst>
              <a:ext uri="{FF2B5EF4-FFF2-40B4-BE49-F238E27FC236}">
                <a16:creationId xmlns:a16="http://schemas.microsoft.com/office/drawing/2014/main" id="{C3A5869E-91D0-49FF-A9AA-7419A187384E}"/>
              </a:ext>
            </a:extLst>
          </p:cNvPr>
          <p:cNvSpPr>
            <a:spLocks noChangeArrowheads="1"/>
          </p:cNvSpPr>
          <p:nvPr/>
        </p:nvSpPr>
        <p:spPr bwMode="auto">
          <a:xfrm>
            <a:off x="2855913" y="4941889"/>
            <a:ext cx="457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200" dirty="0">
                <a:solidFill>
                  <a:srgbClr val="FFFF00"/>
                </a:solidFill>
                <a:latin typeface="Arial Narrow" panose="020B0606020202030204" pitchFamily="34" charset="0"/>
              </a:rPr>
              <a:t>*1 Riferimento variabile in funzione della situazione climatica e del grado di isolamento termico dell’immobile.</a:t>
            </a:r>
          </a:p>
          <a:p>
            <a:r>
              <a:rPr lang="it-IT" altLang="it-IT" sz="1200" dirty="0">
                <a:solidFill>
                  <a:srgbClr val="FFFF00"/>
                </a:solidFill>
                <a:latin typeface="Arial Narrow" panose="020B0606020202030204" pitchFamily="34" charset="0"/>
              </a:rPr>
              <a:t>*2  Il costo della perforazione può variare in funzione delle caratteristiche idrogeologiche del terreno indagato.</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AutoShape 2">
            <a:extLst>
              <a:ext uri="{FF2B5EF4-FFF2-40B4-BE49-F238E27FC236}">
                <a16:creationId xmlns:a16="http://schemas.microsoft.com/office/drawing/2014/main" id="{B7DA227A-2454-4BDA-AF4A-BAA8DB6E0F35}"/>
              </a:ext>
            </a:extLst>
          </p:cNvPr>
          <p:cNvSpPr>
            <a:spLocks noChangeArrowheads="1"/>
          </p:cNvSpPr>
          <p:nvPr/>
        </p:nvSpPr>
        <p:spPr bwMode="auto">
          <a:xfrm rot="10800000">
            <a:off x="1919288" y="1557338"/>
            <a:ext cx="647700" cy="3382962"/>
          </a:xfrm>
          <a:prstGeom prst="roundRect">
            <a:avLst>
              <a:gd name="adj" fmla="val 16667"/>
            </a:avLst>
          </a:prstGeom>
          <a:solidFill>
            <a:srgbClr val="B6CFC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it-IT" altLang="it-IT" sz="1600" i="1">
                <a:effectLst>
                  <a:outerShdw blurRad="38100" dist="38100" dir="2700000" algn="tl">
                    <a:srgbClr val="FFFFFF"/>
                  </a:outerShdw>
                </a:effectLst>
                <a:latin typeface="Arial" panose="020B0604020202020204" pitchFamily="34" charset="0"/>
              </a:rPr>
              <a:t>L’Energia Geotermica</a:t>
            </a:r>
          </a:p>
          <a:p>
            <a:pPr algn="ctr"/>
            <a:endParaRPr lang="it-IT" altLang="it-IT" sz="1600" i="1">
              <a:effectLst>
                <a:outerShdw blurRad="38100" dist="38100" dir="2700000" algn="tl">
                  <a:srgbClr val="FFFFFF"/>
                </a:outerShdw>
              </a:effectLst>
              <a:latin typeface="Arial" panose="020B0604020202020204" pitchFamily="34" charset="0"/>
            </a:endParaRPr>
          </a:p>
        </p:txBody>
      </p:sp>
      <p:sp>
        <p:nvSpPr>
          <p:cNvPr id="59395" name="AutoShape 3">
            <a:extLst>
              <a:ext uri="{FF2B5EF4-FFF2-40B4-BE49-F238E27FC236}">
                <a16:creationId xmlns:a16="http://schemas.microsoft.com/office/drawing/2014/main" id="{9B032A39-C10D-40C9-83DA-4EDA2A4C8A9F}"/>
              </a:ext>
            </a:extLst>
          </p:cNvPr>
          <p:cNvSpPr>
            <a:spLocks noChangeArrowheads="1"/>
          </p:cNvSpPr>
          <p:nvPr/>
        </p:nvSpPr>
        <p:spPr bwMode="auto">
          <a:xfrm>
            <a:off x="2279650" y="765175"/>
            <a:ext cx="7848600" cy="511175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FFFF00"/>
              </a:solidFill>
            </a:endParaRPr>
          </a:p>
        </p:txBody>
      </p:sp>
      <p:sp>
        <p:nvSpPr>
          <p:cNvPr id="59397" name="AutoShape 5">
            <a:extLst>
              <a:ext uri="{FF2B5EF4-FFF2-40B4-BE49-F238E27FC236}">
                <a16:creationId xmlns:a16="http://schemas.microsoft.com/office/drawing/2014/main" id="{51F1FC73-6484-431E-BCA3-982D33017717}"/>
              </a:ext>
            </a:extLst>
          </p:cNvPr>
          <p:cNvSpPr>
            <a:spLocks noChangeArrowheads="1"/>
          </p:cNvSpPr>
          <p:nvPr/>
        </p:nvSpPr>
        <p:spPr bwMode="auto">
          <a:xfrm>
            <a:off x="2998788" y="981075"/>
            <a:ext cx="6121400" cy="431800"/>
          </a:xfrm>
          <a:prstGeom prst="roundRect">
            <a:avLst>
              <a:gd name="adj" fmla="val 16667"/>
            </a:avLst>
          </a:prstGeom>
          <a:gradFill rotWithShape="1">
            <a:gsLst>
              <a:gs pos="0">
                <a:srgbClr val="E6F2FF"/>
              </a:gs>
              <a:gs pos="100000">
                <a:srgbClr val="E6F2FF">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altLang="it-IT" sz="2000">
                <a:solidFill>
                  <a:srgbClr val="0044AA"/>
                </a:solidFill>
                <a:latin typeface="Arial" panose="020B0604020202020204" pitchFamily="34" charset="0"/>
              </a:rPr>
              <a:t>Aspetti Normativi Nazionali e Regionali</a:t>
            </a:r>
          </a:p>
        </p:txBody>
      </p:sp>
      <p:sp>
        <p:nvSpPr>
          <p:cNvPr id="59398" name="Line 6">
            <a:extLst>
              <a:ext uri="{FF2B5EF4-FFF2-40B4-BE49-F238E27FC236}">
                <a16:creationId xmlns:a16="http://schemas.microsoft.com/office/drawing/2014/main" id="{EB5AD265-D6E7-49CB-9105-79A9E0A00695}"/>
              </a:ext>
            </a:extLst>
          </p:cNvPr>
          <p:cNvSpPr>
            <a:spLocks noChangeShapeType="1"/>
          </p:cNvSpPr>
          <p:nvPr/>
        </p:nvSpPr>
        <p:spPr bwMode="auto">
          <a:xfrm>
            <a:off x="3071813" y="1412875"/>
            <a:ext cx="4679950" cy="0"/>
          </a:xfrm>
          <a:prstGeom prst="line">
            <a:avLst/>
          </a:prstGeom>
          <a:noFill/>
          <a:ln w="9525">
            <a:solidFill>
              <a:srgbClr val="0044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399" name="Rectangle 7">
            <a:extLst>
              <a:ext uri="{FF2B5EF4-FFF2-40B4-BE49-F238E27FC236}">
                <a16:creationId xmlns:a16="http://schemas.microsoft.com/office/drawing/2014/main" id="{FABEFD41-8D08-4A0C-BF77-27490A121718}"/>
              </a:ext>
            </a:extLst>
          </p:cNvPr>
          <p:cNvSpPr>
            <a:spLocks noChangeArrowheads="1"/>
          </p:cNvSpPr>
          <p:nvPr/>
        </p:nvSpPr>
        <p:spPr bwMode="auto">
          <a:xfrm>
            <a:off x="3216276" y="1628776"/>
            <a:ext cx="5903913"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600" dirty="0">
                <a:solidFill>
                  <a:srgbClr val="FF0000"/>
                </a:solidFill>
                <a:latin typeface="Arial Narrow" panose="020B0606020202030204" pitchFamily="34" charset="0"/>
              </a:rPr>
              <a:t>Legge 9 dicembre 1986, n.896 - Disciplina della ricerca e della coltivazione delle risorse geotermiche; definisce le “piccole utilizzazioni locali”: le utilizzazioni di acque calde geotermiche reperibili a profondità inferiori a 400 metri con potenza termica complessiva non superiore a 2.000 kilowatt termici.”</a:t>
            </a:r>
          </a:p>
          <a:p>
            <a:endParaRPr lang="it-IT" altLang="it-IT" sz="1600" dirty="0">
              <a:solidFill>
                <a:srgbClr val="FF0000"/>
              </a:solidFill>
              <a:latin typeface="Arial Narrow" panose="020B0606020202030204" pitchFamily="34" charset="0"/>
            </a:endParaRPr>
          </a:p>
        </p:txBody>
      </p:sp>
      <p:graphicFrame>
        <p:nvGraphicFramePr>
          <p:cNvPr id="59400" name="Object 8">
            <a:extLst>
              <a:ext uri="{FF2B5EF4-FFF2-40B4-BE49-F238E27FC236}">
                <a16:creationId xmlns:a16="http://schemas.microsoft.com/office/drawing/2014/main" id="{0C13EFE1-85C4-47E9-A740-7E15F79C6E40}"/>
              </a:ext>
            </a:extLst>
          </p:cNvPr>
          <p:cNvGraphicFramePr>
            <a:graphicFrameLocks noChangeAspect="1"/>
          </p:cNvGraphicFramePr>
          <p:nvPr/>
        </p:nvGraphicFramePr>
        <p:xfrm>
          <a:off x="4224338" y="3357563"/>
          <a:ext cx="3600450" cy="730250"/>
        </p:xfrm>
        <a:graphic>
          <a:graphicData uri="http://schemas.openxmlformats.org/presentationml/2006/ole">
            <mc:AlternateContent xmlns:mc="http://schemas.openxmlformats.org/markup-compatibility/2006">
              <mc:Choice xmlns:v="urn:schemas-microsoft-com:vml" Requires="v">
                <p:oleObj spid="_x0000_s2069" name="Equation" r:id="rId3" imgW="1942920" imgH="393480" progId="Equation.3">
                  <p:embed/>
                </p:oleObj>
              </mc:Choice>
              <mc:Fallback>
                <p:oleObj name="Equation" r:id="rId3" imgW="1942920" imgH="393480" progId="Equation.3">
                  <p:embed/>
                  <p:pic>
                    <p:nvPicPr>
                      <p:cNvPr id="59400" name="Object 8">
                        <a:extLst>
                          <a:ext uri="{FF2B5EF4-FFF2-40B4-BE49-F238E27FC236}">
                            <a16:creationId xmlns:a16="http://schemas.microsoft.com/office/drawing/2014/main" id="{0C13EFE1-85C4-47E9-A740-7E15F79C6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338" y="3357563"/>
                        <a:ext cx="36004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AutoShape 2">
            <a:extLst>
              <a:ext uri="{FF2B5EF4-FFF2-40B4-BE49-F238E27FC236}">
                <a16:creationId xmlns:a16="http://schemas.microsoft.com/office/drawing/2014/main" id="{D6060795-38D9-4774-9974-020E0171AAEE}"/>
              </a:ext>
            </a:extLst>
          </p:cNvPr>
          <p:cNvSpPr>
            <a:spLocks noChangeArrowheads="1"/>
          </p:cNvSpPr>
          <p:nvPr/>
        </p:nvSpPr>
        <p:spPr bwMode="auto">
          <a:xfrm rot="10800000">
            <a:off x="1919288" y="1557338"/>
            <a:ext cx="647700" cy="3382962"/>
          </a:xfrm>
          <a:prstGeom prst="roundRect">
            <a:avLst>
              <a:gd name="adj" fmla="val 16667"/>
            </a:avLst>
          </a:prstGeom>
          <a:solidFill>
            <a:srgbClr val="B6CFC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it-IT" altLang="it-IT" sz="1600" i="1">
                <a:effectLst>
                  <a:outerShdw blurRad="38100" dist="38100" dir="2700000" algn="tl">
                    <a:srgbClr val="FFFFFF"/>
                  </a:outerShdw>
                </a:effectLst>
                <a:latin typeface="Arial" panose="020B0604020202020204" pitchFamily="34" charset="0"/>
              </a:rPr>
              <a:t>L’Energia Geotermica</a:t>
            </a:r>
          </a:p>
          <a:p>
            <a:pPr algn="ctr"/>
            <a:endParaRPr lang="it-IT" altLang="it-IT" sz="1600" i="1">
              <a:effectLst>
                <a:outerShdw blurRad="38100" dist="38100" dir="2700000" algn="tl">
                  <a:srgbClr val="FFFFFF"/>
                </a:outerShdw>
              </a:effectLst>
              <a:latin typeface="Arial" panose="020B0604020202020204" pitchFamily="34" charset="0"/>
            </a:endParaRPr>
          </a:p>
        </p:txBody>
      </p:sp>
      <p:sp>
        <p:nvSpPr>
          <p:cNvPr id="60419" name="AutoShape 3">
            <a:extLst>
              <a:ext uri="{FF2B5EF4-FFF2-40B4-BE49-F238E27FC236}">
                <a16:creationId xmlns:a16="http://schemas.microsoft.com/office/drawing/2014/main" id="{E2BAE0FF-85EC-47A2-8CAC-75C139AC4150}"/>
              </a:ext>
            </a:extLst>
          </p:cNvPr>
          <p:cNvSpPr>
            <a:spLocks noChangeArrowheads="1"/>
          </p:cNvSpPr>
          <p:nvPr/>
        </p:nvSpPr>
        <p:spPr bwMode="auto">
          <a:xfrm>
            <a:off x="2279650" y="765175"/>
            <a:ext cx="7848600" cy="511175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0421" name="AutoShape 5">
            <a:extLst>
              <a:ext uri="{FF2B5EF4-FFF2-40B4-BE49-F238E27FC236}">
                <a16:creationId xmlns:a16="http://schemas.microsoft.com/office/drawing/2014/main" id="{0ADCF634-CBB0-46AB-8BE8-95D416BC5725}"/>
              </a:ext>
            </a:extLst>
          </p:cNvPr>
          <p:cNvSpPr>
            <a:spLocks noChangeArrowheads="1"/>
          </p:cNvSpPr>
          <p:nvPr/>
        </p:nvSpPr>
        <p:spPr bwMode="auto">
          <a:xfrm>
            <a:off x="2998788" y="981075"/>
            <a:ext cx="6121400" cy="431800"/>
          </a:xfrm>
          <a:prstGeom prst="roundRect">
            <a:avLst>
              <a:gd name="adj" fmla="val 16667"/>
            </a:avLst>
          </a:prstGeom>
          <a:gradFill rotWithShape="1">
            <a:gsLst>
              <a:gs pos="0">
                <a:srgbClr val="E6F2FF"/>
              </a:gs>
              <a:gs pos="100000">
                <a:srgbClr val="E6F2FF">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altLang="it-IT" sz="2000">
                <a:solidFill>
                  <a:srgbClr val="0044AA"/>
                </a:solidFill>
                <a:latin typeface="Arial" panose="020B0604020202020204" pitchFamily="34" charset="0"/>
              </a:rPr>
              <a:t>Norme di tutela e competenze</a:t>
            </a:r>
          </a:p>
        </p:txBody>
      </p:sp>
      <p:sp>
        <p:nvSpPr>
          <p:cNvPr id="60422" name="Line 6">
            <a:extLst>
              <a:ext uri="{FF2B5EF4-FFF2-40B4-BE49-F238E27FC236}">
                <a16:creationId xmlns:a16="http://schemas.microsoft.com/office/drawing/2014/main" id="{4FC4D36B-DE4F-46E1-8A2F-F862941CF4CF}"/>
              </a:ext>
            </a:extLst>
          </p:cNvPr>
          <p:cNvSpPr>
            <a:spLocks noChangeShapeType="1"/>
          </p:cNvSpPr>
          <p:nvPr/>
        </p:nvSpPr>
        <p:spPr bwMode="auto">
          <a:xfrm>
            <a:off x="3071813" y="1412875"/>
            <a:ext cx="4679950" cy="0"/>
          </a:xfrm>
          <a:prstGeom prst="line">
            <a:avLst/>
          </a:prstGeom>
          <a:noFill/>
          <a:ln w="9525">
            <a:solidFill>
              <a:srgbClr val="0044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23" name="Rectangle 7">
            <a:extLst>
              <a:ext uri="{FF2B5EF4-FFF2-40B4-BE49-F238E27FC236}">
                <a16:creationId xmlns:a16="http://schemas.microsoft.com/office/drawing/2014/main" id="{4D63C540-6467-4A09-AC4F-AC966A5568BD}"/>
              </a:ext>
            </a:extLst>
          </p:cNvPr>
          <p:cNvSpPr>
            <a:spLocks noChangeArrowheads="1"/>
          </p:cNvSpPr>
          <p:nvPr/>
        </p:nvSpPr>
        <p:spPr bwMode="auto">
          <a:xfrm>
            <a:off x="2424114" y="1628775"/>
            <a:ext cx="7559675"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600" dirty="0">
                <a:solidFill>
                  <a:srgbClr val="FF0000"/>
                </a:solidFill>
                <a:latin typeface="Arial Narrow" panose="020B0606020202030204" pitchFamily="34" charset="0"/>
              </a:rPr>
              <a:t>Legge D.P.R. 395/1991 art.32 (Concessione di coltivazione). Il titolare del permesso di ricerca, ottenuto ai sensi dell’art.6, scopre risorse geotermiche riconosciute di interesse nazionale, è concessa la coltivazione se la relativa capacità produttiva e gli altri elementi di valutazione geomineraria disponibili giustificano tecnicamente lo sviluppo del giacimento scoperto.</a:t>
            </a:r>
          </a:p>
          <a:p>
            <a:endParaRPr lang="it-IT" altLang="it-IT" sz="1600" dirty="0">
              <a:solidFill>
                <a:srgbClr val="FF0000"/>
              </a:solidFill>
              <a:latin typeface="Arial Narrow" panose="020B0606020202030204" pitchFamily="34" charset="0"/>
            </a:endParaRPr>
          </a:p>
          <a:p>
            <a:r>
              <a:rPr lang="it-IT" altLang="it-IT" sz="1600" dirty="0">
                <a:solidFill>
                  <a:srgbClr val="FF0000"/>
                </a:solidFill>
                <a:latin typeface="Arial Narrow" panose="020B0606020202030204" pitchFamily="34" charset="0"/>
              </a:rPr>
              <a:t>L.9/1991 art.15 (Ricerca e coltivazione geotermica). Il permesso di ricerca di cui all’art. 4 della L. 896/86 e la concessione di coltivazione di cui all’art. 11 della medesima legge sono subordinati all’effettuazione della rimessione in pristino dello stato originario dei luoghi a seguito di eventuale incidente o di sistemazione idrogeologica e di risanamento paesistico a seguito dei lavori. </a:t>
            </a:r>
          </a:p>
          <a:p>
            <a:r>
              <a:rPr lang="it-IT" altLang="it-IT" sz="1600" dirty="0">
                <a:solidFill>
                  <a:srgbClr val="FF0000"/>
                </a:solidFill>
                <a:latin typeface="Arial Narrow" panose="020B0606020202030204" pitchFamily="34" charset="0"/>
              </a:rPr>
              <a:t>Garanzie patrimoniali reali o personali, in relazione all’entità dei lavori programmati.</a:t>
            </a:r>
          </a:p>
          <a:p>
            <a:endParaRPr lang="it-IT" altLang="it-IT" sz="1600" dirty="0">
              <a:solidFill>
                <a:srgbClr val="FF0000"/>
              </a:solidFill>
              <a:latin typeface="Arial Narrow" panose="020B0606020202030204" pitchFamily="34" charset="0"/>
            </a:endParaRPr>
          </a:p>
          <a:p>
            <a:r>
              <a:rPr lang="it-IT" altLang="it-IT" sz="1600" dirty="0" err="1">
                <a:solidFill>
                  <a:srgbClr val="FF0000"/>
                </a:solidFill>
                <a:latin typeface="Arial Narrow" panose="020B0606020202030204" pitchFamily="34" charset="0"/>
              </a:rPr>
              <a:t>D.Lgs.</a:t>
            </a:r>
            <a:r>
              <a:rPr lang="it-IT" altLang="it-IT" sz="1600" dirty="0">
                <a:solidFill>
                  <a:srgbClr val="FF0000"/>
                </a:solidFill>
                <a:latin typeface="Arial Narrow" panose="020B0606020202030204" pitchFamily="34" charset="0"/>
              </a:rPr>
              <a:t> 112/1998 art.34 Le funzioni degli uffici centrali e periferici dello Stato relative alle concessioni di coltivazione delle risorse geotermiche sulla terraferma sono delegate alle regioni </a:t>
            </a:r>
          </a:p>
          <a:p>
            <a:endParaRPr lang="it-IT" altLang="it-IT" sz="1600" dirty="0">
              <a:solidFill>
                <a:srgbClr val="FF0000"/>
              </a:solidFill>
              <a:latin typeface="Arial Narrow" panose="020B0606020202030204" pitchFamily="34" charset="0"/>
            </a:endParaRPr>
          </a:p>
          <a:p>
            <a:endParaRPr lang="it-IT" altLang="it-IT" sz="1600" dirty="0">
              <a:solidFill>
                <a:srgbClr val="FF0000"/>
              </a:solidFill>
              <a:latin typeface="Arial Narrow" panose="020B060602020203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3" name="CasellaDiTesto 2"/>
          <p:cNvSpPr txBox="1">
            <a:spLocks noChangeArrowheads="1"/>
          </p:cNvSpPr>
          <p:nvPr/>
        </p:nvSpPr>
        <p:spPr bwMode="auto">
          <a:xfrm>
            <a:off x="1784380" y="855664"/>
            <a:ext cx="8669338" cy="7063985"/>
          </a:xfrm>
          <a:prstGeom prst="rect">
            <a:avLst/>
          </a:prstGeom>
          <a:noFill/>
          <a:ln w="9525">
            <a:noFill/>
            <a:miter lim="800000"/>
            <a:headEnd/>
            <a:tailEnd/>
          </a:ln>
        </p:spPr>
        <p:txBody>
          <a:bodyPr>
            <a:spAutoFit/>
          </a:bodyPr>
          <a:lstStyle/>
          <a:p>
            <a:pPr algn="ctr">
              <a:lnSpc>
                <a:spcPct val="150000"/>
              </a:lnSpc>
            </a:pPr>
            <a:r>
              <a:rPr lang="it-IT" sz="1600" dirty="0">
                <a:solidFill>
                  <a:srgbClr val="FFFFFF"/>
                </a:solidFill>
                <a:latin typeface="Trebuchet MS" pitchFamily="34" charset="0"/>
              </a:rPr>
              <a:t>Per un </a:t>
            </a:r>
            <a:r>
              <a:rPr lang="it-IT" sz="1600" u="sng" dirty="0">
                <a:solidFill>
                  <a:srgbClr val="FFFFFF"/>
                </a:solidFill>
                <a:latin typeface="Trebuchet MS" pitchFamily="34" charset="0"/>
              </a:rPr>
              <a:t>UTILIZZO CORRETTO </a:t>
            </a:r>
            <a:r>
              <a:rPr lang="it-IT" sz="1600" dirty="0">
                <a:solidFill>
                  <a:srgbClr val="FFFFFF"/>
                </a:solidFill>
                <a:latin typeface="Trebuchet MS" pitchFamily="34" charset="0"/>
              </a:rPr>
              <a:t>delle RISORSE GEOTERMICHE a bassa T è necessario:</a:t>
            </a:r>
          </a:p>
          <a:p>
            <a:pPr algn="ctr">
              <a:lnSpc>
                <a:spcPct val="150000"/>
              </a:lnSpc>
            </a:pPr>
            <a:endParaRPr lang="it-IT" sz="1600" dirty="0">
              <a:solidFill>
                <a:srgbClr val="FFFFFF"/>
              </a:solidFill>
              <a:latin typeface="Trebuchet MS" pitchFamily="34" charset="0"/>
            </a:endParaRPr>
          </a:p>
          <a:p>
            <a:pPr algn="ctr">
              <a:lnSpc>
                <a:spcPct val="150000"/>
              </a:lnSpc>
              <a:buFont typeface="Arial" pitchFamily="34" charset="0"/>
              <a:buChar char="•"/>
            </a:pPr>
            <a:r>
              <a:rPr lang="it-IT" sz="1600" dirty="0">
                <a:solidFill>
                  <a:srgbClr val="FFFFFF"/>
                </a:solidFill>
                <a:latin typeface="Trebuchet MS" pitchFamily="34" charset="0"/>
              </a:rPr>
              <a:t>Riunire in un unico contesto le banche dati esistenti</a:t>
            </a:r>
          </a:p>
          <a:p>
            <a:pPr algn="ctr">
              <a:lnSpc>
                <a:spcPct val="150000"/>
              </a:lnSpc>
              <a:buFont typeface="Arial" pitchFamily="34" charset="0"/>
              <a:buChar char="•"/>
            </a:pPr>
            <a:r>
              <a:rPr lang="it-IT" sz="1600" dirty="0">
                <a:solidFill>
                  <a:srgbClr val="FFFFFF"/>
                </a:solidFill>
                <a:latin typeface="Trebuchet MS" pitchFamily="34" charset="0"/>
              </a:rPr>
              <a:t>Costruire Sistemi Informativi Territoriali (GIS) in cui confluiscono dati geologici, pozzi geotermici e informazioni sulla risorsa acqua</a:t>
            </a:r>
          </a:p>
          <a:p>
            <a:pPr algn="ctr">
              <a:lnSpc>
                <a:spcPct val="150000"/>
              </a:lnSpc>
              <a:buFont typeface="Arial" pitchFamily="34" charset="0"/>
              <a:buChar char="•"/>
            </a:pPr>
            <a:r>
              <a:rPr lang="it-IT" sz="1600" dirty="0">
                <a:solidFill>
                  <a:srgbClr val="FFFFFF"/>
                </a:solidFill>
                <a:latin typeface="Trebuchet MS" pitchFamily="34" charset="0"/>
              </a:rPr>
              <a:t>Costruire modelli numerici di </a:t>
            </a:r>
            <a:r>
              <a:rPr lang="it-IT" sz="1600" dirty="0" err="1">
                <a:solidFill>
                  <a:srgbClr val="FFFFFF"/>
                </a:solidFill>
                <a:latin typeface="Trebuchet MS" pitchFamily="34" charset="0"/>
              </a:rPr>
              <a:t>flusso-trasporto-reazione</a:t>
            </a:r>
            <a:endParaRPr lang="it-IT" sz="1600" dirty="0">
              <a:solidFill>
                <a:srgbClr val="FFFFFF"/>
              </a:solidFill>
              <a:latin typeface="Trebuchet MS" pitchFamily="34" charset="0"/>
            </a:endParaRPr>
          </a:p>
          <a:p>
            <a:pPr algn="ctr">
              <a:lnSpc>
                <a:spcPct val="150000"/>
              </a:lnSpc>
            </a:pPr>
            <a:endParaRPr lang="it-IT" sz="1600" dirty="0">
              <a:solidFill>
                <a:srgbClr val="FFFFFF"/>
              </a:solidFill>
              <a:latin typeface="Trebuchet MS" pitchFamily="34" charset="0"/>
            </a:endParaRPr>
          </a:p>
          <a:p>
            <a:pPr algn="ctr">
              <a:lnSpc>
                <a:spcPct val="150000"/>
              </a:lnSpc>
            </a:pPr>
            <a:endParaRPr lang="it-IT" sz="1600" dirty="0">
              <a:solidFill>
                <a:srgbClr val="FFFFFF"/>
              </a:solidFill>
              <a:latin typeface="Trebuchet MS" pitchFamily="34" charset="0"/>
            </a:endParaRPr>
          </a:p>
          <a:p>
            <a:pPr>
              <a:lnSpc>
                <a:spcPct val="150000"/>
              </a:lnSpc>
            </a:pPr>
            <a:r>
              <a:rPr lang="it-IT" sz="1600" dirty="0">
                <a:solidFill>
                  <a:srgbClr val="FFFFFF"/>
                </a:solidFill>
                <a:latin typeface="Trebuchet MS" pitchFamily="34" charset="0"/>
              </a:rPr>
              <a:t>ITALIA ha cominciato a muoversi lentamente in questa via</a:t>
            </a:r>
          </a:p>
          <a:p>
            <a:pPr>
              <a:lnSpc>
                <a:spcPct val="150000"/>
              </a:lnSpc>
            </a:pPr>
            <a:endParaRPr lang="it-IT" sz="1600" dirty="0">
              <a:solidFill>
                <a:srgbClr val="FFFFFF"/>
              </a:solidFill>
              <a:latin typeface="Trebuchet MS" pitchFamily="34" charset="0"/>
            </a:endParaRPr>
          </a:p>
          <a:p>
            <a:pPr>
              <a:lnSpc>
                <a:spcPct val="150000"/>
              </a:lnSpc>
            </a:pPr>
            <a:r>
              <a:rPr lang="it-IT" sz="1600" dirty="0">
                <a:solidFill>
                  <a:srgbClr val="FFFFFF"/>
                </a:solidFill>
                <a:latin typeface="Trebuchet MS" pitchFamily="34" charset="0"/>
              </a:rPr>
              <a:t>Tra le regioni più attive vanno menzionate </a:t>
            </a:r>
          </a:p>
          <a:p>
            <a:pPr>
              <a:lnSpc>
                <a:spcPct val="150000"/>
              </a:lnSpc>
            </a:pPr>
            <a:r>
              <a:rPr lang="it-IT" sz="1600" dirty="0">
                <a:solidFill>
                  <a:srgbClr val="FFFF00"/>
                </a:solidFill>
                <a:latin typeface="Trebuchet MS" pitchFamily="34" charset="0"/>
              </a:rPr>
              <a:t>FRIULI VENEZIA GIULIA</a:t>
            </a:r>
          </a:p>
          <a:p>
            <a:pPr>
              <a:lnSpc>
                <a:spcPct val="150000"/>
              </a:lnSpc>
            </a:pPr>
            <a:r>
              <a:rPr lang="it-IT" sz="1600" dirty="0">
                <a:solidFill>
                  <a:srgbClr val="C00000"/>
                </a:solidFill>
                <a:latin typeface="Trebuchet MS" pitchFamily="34" charset="0"/>
              </a:rPr>
              <a:t>TRENTINO ALTO ADIGE</a:t>
            </a:r>
          </a:p>
          <a:p>
            <a:pPr>
              <a:lnSpc>
                <a:spcPct val="150000"/>
              </a:lnSpc>
            </a:pPr>
            <a:r>
              <a:rPr lang="it-IT" sz="1600" dirty="0">
                <a:solidFill>
                  <a:srgbClr val="990099"/>
                </a:solidFill>
                <a:latin typeface="Trebuchet MS" pitchFamily="34" charset="0"/>
              </a:rPr>
              <a:t>EMILIA ROMAGNA</a:t>
            </a:r>
          </a:p>
          <a:p>
            <a:pPr>
              <a:lnSpc>
                <a:spcPct val="150000"/>
              </a:lnSpc>
            </a:pPr>
            <a:r>
              <a:rPr lang="it-IT" sz="1600" dirty="0">
                <a:solidFill>
                  <a:srgbClr val="00B050"/>
                </a:solidFill>
                <a:latin typeface="Trebuchet MS" pitchFamily="34" charset="0"/>
              </a:rPr>
              <a:t>PIEMONTE</a:t>
            </a:r>
          </a:p>
          <a:p>
            <a:pPr algn="ctr">
              <a:lnSpc>
                <a:spcPct val="150000"/>
              </a:lnSpc>
              <a:buFontTx/>
              <a:buChar char="-"/>
            </a:pPr>
            <a:endParaRPr lang="it-IT" sz="1600" dirty="0">
              <a:solidFill>
                <a:srgbClr val="FFFFFF"/>
              </a:solidFill>
            </a:endParaRPr>
          </a:p>
          <a:p>
            <a:pPr algn="ctr">
              <a:lnSpc>
                <a:spcPct val="150000"/>
              </a:lnSpc>
            </a:pPr>
            <a:endParaRPr lang="it-IT" sz="1600" dirty="0">
              <a:solidFill>
                <a:srgbClr val="FFFFFF"/>
              </a:solidFill>
            </a:endParaRPr>
          </a:p>
          <a:p>
            <a:pPr algn="ctr">
              <a:lnSpc>
                <a:spcPct val="150000"/>
              </a:lnSpc>
              <a:buFontTx/>
              <a:buChar char="-"/>
            </a:pPr>
            <a:endParaRPr lang="it-IT" sz="1600" dirty="0">
              <a:solidFill>
                <a:srgbClr val="FFFFFF"/>
              </a:solidFill>
            </a:endParaRPr>
          </a:p>
          <a:p>
            <a:pPr algn="ctr">
              <a:lnSpc>
                <a:spcPct val="150000"/>
              </a:lnSpc>
              <a:buFontTx/>
              <a:buChar char="-"/>
            </a:pPr>
            <a:endParaRPr lang="it-IT" sz="1600" dirty="0">
              <a:solidFill>
                <a:srgbClr val="FFFFFF"/>
              </a:solidFill>
            </a:endParaRPr>
          </a:p>
        </p:txBody>
      </p:sp>
      <p:pic>
        <p:nvPicPr>
          <p:cNvPr id="17" name="Immagine 16" descr="regioni.png"/>
          <p:cNvPicPr>
            <a:picLocks noChangeAspect="1"/>
          </p:cNvPicPr>
          <p:nvPr/>
        </p:nvPicPr>
        <p:blipFill>
          <a:blip r:embed="rId3" cstate="print"/>
          <a:srcRect l="2946" t="2695" b="2021"/>
          <a:stretch>
            <a:fillRect/>
          </a:stretch>
        </p:blipFill>
        <p:spPr>
          <a:xfrm>
            <a:off x="7940109" y="3143248"/>
            <a:ext cx="2370734" cy="3287796"/>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6866" name="Gruppo 2"/>
          <p:cNvGrpSpPr>
            <a:grpSpLocks/>
          </p:cNvGrpSpPr>
          <p:nvPr/>
        </p:nvGrpSpPr>
        <p:grpSpPr bwMode="auto">
          <a:xfrm>
            <a:off x="1733550" y="6500814"/>
            <a:ext cx="8826500" cy="365125"/>
            <a:chOff x="209550" y="6500834"/>
            <a:chExt cx="8826500" cy="365125"/>
          </a:xfrm>
        </p:grpSpPr>
        <p:sp>
          <p:nvSpPr>
            <p:cNvPr id="36871" name="Text Box 10"/>
            <p:cNvSpPr txBox="1">
              <a:spLocks noChangeArrowheads="1"/>
            </p:cNvSpPr>
            <p:nvPr/>
          </p:nvSpPr>
          <p:spPr bwMode="auto">
            <a:xfrm>
              <a:off x="209550" y="6519882"/>
              <a:ext cx="2181225" cy="288000"/>
            </a:xfrm>
            <a:prstGeom prst="rect">
              <a:avLst/>
            </a:prstGeom>
            <a:gradFill rotWithShape="1">
              <a:gsLst>
                <a:gs pos="0">
                  <a:srgbClr val="005E00"/>
                </a:gs>
                <a:gs pos="50000">
                  <a:srgbClr val="00CC00"/>
                </a:gs>
                <a:gs pos="100000">
                  <a:srgbClr val="005E00"/>
                </a:gs>
              </a:gsLst>
              <a:lin ang="5400000" scaled="1"/>
            </a:gradFill>
            <a:ln w="9525">
              <a:noFill/>
              <a:miter lim="800000"/>
              <a:headEnd/>
              <a:tailEnd/>
            </a:ln>
          </p:spPr>
          <p:txBody>
            <a:bodyPr>
              <a:spAutoFit/>
            </a:bodyPr>
            <a:lstStyle/>
            <a:p>
              <a:r>
                <a:rPr lang="it-IT" sz="1200">
                  <a:latin typeface="Calibri" pitchFamily="34" charset="0"/>
                </a:rPr>
                <a:t>GEOTERMIA</a:t>
              </a:r>
              <a:endParaRPr lang="it-IT" sz="1000">
                <a:latin typeface="Calibri" pitchFamily="34" charset="0"/>
              </a:endParaRPr>
            </a:p>
          </p:txBody>
        </p:sp>
        <p:sp>
          <p:nvSpPr>
            <p:cNvPr id="36872" name="Text Box 11"/>
            <p:cNvSpPr txBox="1">
              <a:spLocks noChangeArrowheads="1"/>
            </p:cNvSpPr>
            <p:nvPr/>
          </p:nvSpPr>
          <p:spPr bwMode="auto">
            <a:xfrm>
              <a:off x="6854825" y="6519883"/>
              <a:ext cx="2181225" cy="288000"/>
            </a:xfrm>
            <a:prstGeom prst="rect">
              <a:avLst/>
            </a:prstGeom>
            <a:gradFill rotWithShape="1">
              <a:gsLst>
                <a:gs pos="0">
                  <a:srgbClr val="005E00"/>
                </a:gs>
                <a:gs pos="50000">
                  <a:srgbClr val="00CC00"/>
                </a:gs>
                <a:gs pos="100000">
                  <a:srgbClr val="005E00"/>
                </a:gs>
              </a:gsLst>
              <a:lin ang="5400000" scaled="1"/>
            </a:gradFill>
            <a:ln w="9525">
              <a:noFill/>
              <a:miter lim="800000"/>
              <a:headEnd/>
              <a:tailEnd/>
            </a:ln>
          </p:spPr>
          <p:txBody>
            <a:bodyPr>
              <a:spAutoFit/>
            </a:bodyPr>
            <a:lstStyle/>
            <a:p>
              <a:pPr algn="r"/>
              <a:endParaRPr lang="it-IT" sz="1200">
                <a:latin typeface="Calibri" pitchFamily="34" charset="0"/>
              </a:endParaRPr>
            </a:p>
          </p:txBody>
        </p:sp>
        <p:sp>
          <p:nvSpPr>
            <p:cNvPr id="6" name="Text Box 12"/>
            <p:cNvSpPr txBox="1">
              <a:spLocks noChangeArrowheads="1"/>
            </p:cNvSpPr>
            <p:nvPr/>
          </p:nvSpPr>
          <p:spPr bwMode="auto">
            <a:xfrm>
              <a:off x="1692275" y="6519884"/>
              <a:ext cx="5832475" cy="338554"/>
            </a:xfrm>
            <a:prstGeom prst="rect">
              <a:avLst/>
            </a:prstGeom>
            <a:gradFill>
              <a:gsLst>
                <a:gs pos="0">
                  <a:srgbClr val="0000FF"/>
                </a:gs>
                <a:gs pos="25000">
                  <a:srgbClr val="21D6E0"/>
                </a:gs>
                <a:gs pos="75000">
                  <a:srgbClr val="0087E6"/>
                </a:gs>
                <a:gs pos="100000">
                  <a:srgbClr val="005CBF"/>
                </a:gs>
              </a:gsLst>
              <a:lin ang="5400000" scaled="0"/>
            </a:gradFill>
            <a:ln w="9525">
              <a:noFill/>
              <a:miter lim="800000"/>
              <a:headEnd/>
              <a:tailEnd/>
            </a:ln>
            <a:effectLst/>
          </p:spPr>
          <p:txBody>
            <a:bodyPr>
              <a:spAutoFit/>
            </a:bodyPr>
            <a:lstStyle/>
            <a:p>
              <a:pPr algn="ctr">
                <a:defRPr/>
              </a:pPr>
              <a:r>
                <a:rPr lang="it-IT" sz="1200" dirty="0"/>
                <a:t>SCUOLA  </a:t>
              </a:r>
              <a:r>
                <a:rPr lang="it-IT" sz="1200" dirty="0" err="1"/>
                <a:t>DI</a:t>
              </a:r>
              <a:r>
                <a:rPr lang="it-IT" sz="1200" dirty="0"/>
                <a:t>  VULCANOLOGIA  BOLSENA</a:t>
              </a:r>
              <a:r>
                <a:rPr lang="it-IT" sz="1050" dirty="0"/>
                <a:t>  </a:t>
              </a:r>
              <a:r>
                <a:rPr lang="it-IT" sz="1200" dirty="0"/>
                <a:t>–  1 - 6</a:t>
              </a:r>
              <a:r>
                <a:rPr lang="it-IT" sz="1600" dirty="0"/>
                <a:t> </a:t>
              </a:r>
              <a:r>
                <a:rPr lang="it-IT" sz="1200" dirty="0"/>
                <a:t>S</a:t>
              </a:r>
              <a:r>
                <a:rPr lang="it-IT" sz="1050" dirty="0"/>
                <a:t>ETTEMBRE </a:t>
              </a:r>
              <a:r>
                <a:rPr lang="it-IT" sz="1200" dirty="0"/>
                <a:t>2009</a:t>
              </a:r>
              <a:endParaRPr lang="it-IT" sz="1600" dirty="0"/>
            </a:p>
          </p:txBody>
        </p:sp>
        <p:sp>
          <p:nvSpPr>
            <p:cNvPr id="36874" name="Segnaposto numero diapositiva 10"/>
            <p:cNvSpPr txBox="1">
              <a:spLocks/>
            </p:cNvSpPr>
            <p:nvPr/>
          </p:nvSpPr>
          <p:spPr bwMode="auto">
            <a:xfrm>
              <a:off x="6858016" y="6500834"/>
              <a:ext cx="2133600" cy="365125"/>
            </a:xfrm>
            <a:prstGeom prst="rect">
              <a:avLst/>
            </a:prstGeom>
            <a:noFill/>
            <a:ln w="9525">
              <a:noFill/>
              <a:miter lim="800000"/>
              <a:headEnd/>
              <a:tailEnd/>
            </a:ln>
          </p:spPr>
          <p:txBody>
            <a:bodyPr anchor="ctr"/>
            <a:lstStyle/>
            <a:p>
              <a:pPr algn="r"/>
              <a:fld id="{22B37E7D-2BC9-4FA5-B693-53055C6D3C15}" type="slidenum">
                <a:rPr lang="it-IT" sz="1200">
                  <a:solidFill>
                    <a:schemeClr val="bg1"/>
                  </a:solidFill>
                  <a:latin typeface="Calibri" pitchFamily="34" charset="0"/>
                </a:rPr>
                <a:pPr algn="r"/>
                <a:t>117</a:t>
              </a:fld>
              <a:endParaRPr lang="it-IT" sz="1200">
                <a:solidFill>
                  <a:schemeClr val="bg1"/>
                </a:solidFill>
                <a:latin typeface="Calibri" pitchFamily="34" charset="0"/>
              </a:endParaRPr>
            </a:p>
          </p:txBody>
        </p:sp>
      </p:grpSp>
      <p:sp>
        <p:nvSpPr>
          <p:cNvPr id="8" name="CasellaDiTesto 70"/>
          <p:cNvSpPr txBox="1">
            <a:spLocks noChangeArrowheads="1"/>
          </p:cNvSpPr>
          <p:nvPr/>
        </p:nvSpPr>
        <p:spPr bwMode="auto">
          <a:xfrm>
            <a:off x="1881189" y="1428737"/>
            <a:ext cx="8429625" cy="5586145"/>
          </a:xfrm>
          <a:prstGeom prst="rect">
            <a:avLst/>
          </a:prstGeom>
          <a:noFill/>
          <a:ln w="9525">
            <a:noFill/>
            <a:miter lim="800000"/>
            <a:headEnd/>
            <a:tailEnd/>
          </a:ln>
        </p:spPr>
        <p:txBody>
          <a:bodyPr>
            <a:spAutoFit/>
          </a:bodyPr>
          <a:lstStyle/>
          <a:p>
            <a:pPr algn="just">
              <a:lnSpc>
                <a:spcPct val="150000"/>
              </a:lnSpc>
              <a:defRPr/>
            </a:pPr>
            <a:r>
              <a:rPr lang="it-IT" sz="1400" dirty="0">
                <a:solidFill>
                  <a:srgbClr val="FFFFFF"/>
                </a:solidFill>
                <a:latin typeface="Trebuchet MS" pitchFamily="34" charset="0"/>
              </a:rPr>
              <a:t>Questo assume particolare IMPORTANZA soprattutto se si considerano gli obiettivi del </a:t>
            </a:r>
            <a:r>
              <a:rPr lang="it-IT" sz="1400" u="sng" dirty="0">
                <a:solidFill>
                  <a:srgbClr val="FFFFFF"/>
                </a:solidFill>
                <a:latin typeface="Trebuchet MS" pitchFamily="34" charset="0"/>
              </a:rPr>
              <a:t>PROTOCOLLO </a:t>
            </a:r>
            <a:r>
              <a:rPr lang="it-IT" sz="1400" u="sng" dirty="0" err="1">
                <a:solidFill>
                  <a:srgbClr val="FFFFFF"/>
                </a:solidFill>
                <a:latin typeface="Trebuchet MS" pitchFamily="34" charset="0"/>
              </a:rPr>
              <a:t>DI</a:t>
            </a:r>
            <a:r>
              <a:rPr lang="it-IT" sz="1400" u="sng" dirty="0">
                <a:solidFill>
                  <a:srgbClr val="FFFFFF"/>
                </a:solidFill>
                <a:latin typeface="Trebuchet MS" pitchFamily="34" charset="0"/>
              </a:rPr>
              <a:t> KYOTO</a:t>
            </a:r>
            <a:r>
              <a:rPr lang="it-IT" sz="1400" dirty="0">
                <a:solidFill>
                  <a:srgbClr val="FFFFFF"/>
                </a:solidFill>
                <a:latin typeface="Trebuchet MS" pitchFamily="34" charset="0"/>
              </a:rPr>
              <a:t> i quali prevedono la </a:t>
            </a:r>
            <a:r>
              <a:rPr lang="it-IT" sz="1400" u="sng" dirty="0">
                <a:solidFill>
                  <a:srgbClr val="FFFFFF"/>
                </a:solidFill>
                <a:latin typeface="Trebuchet MS" pitchFamily="34" charset="0"/>
              </a:rPr>
              <a:t>diminuzione</a:t>
            </a:r>
            <a:r>
              <a:rPr lang="it-IT" sz="1400" dirty="0">
                <a:solidFill>
                  <a:srgbClr val="FFFFFF"/>
                </a:solidFill>
                <a:latin typeface="Trebuchet MS" pitchFamily="34" charset="0"/>
              </a:rPr>
              <a:t> in atmosfera  di almeno il 5 % delle emissioni di gas serra (fondamentalmente CO</a:t>
            </a:r>
            <a:r>
              <a:rPr lang="it-IT" sz="1400" baseline="-25000" dirty="0">
                <a:solidFill>
                  <a:srgbClr val="FFFFFF"/>
                </a:solidFill>
                <a:latin typeface="Trebuchet MS" pitchFamily="34" charset="0"/>
              </a:rPr>
              <a:t>2</a:t>
            </a:r>
            <a:r>
              <a:rPr lang="it-IT" sz="1400" dirty="0">
                <a:solidFill>
                  <a:srgbClr val="FFFFFF"/>
                </a:solidFill>
                <a:latin typeface="Trebuchet MS" pitchFamily="34" charset="0"/>
              </a:rPr>
              <a:t>) entro il 2012 </a:t>
            </a:r>
            <a:r>
              <a:rPr lang="it-IT" sz="1000" i="1" dirty="0">
                <a:solidFill>
                  <a:srgbClr val="FFFFFF"/>
                </a:solidFill>
                <a:latin typeface="Trebuchet MS" pitchFamily="34" charset="0"/>
              </a:rPr>
              <a:t>(Il Protocollo di Kyoto, 1997).</a:t>
            </a:r>
          </a:p>
          <a:p>
            <a:pPr algn="just">
              <a:lnSpc>
                <a:spcPct val="150000"/>
              </a:lnSpc>
              <a:defRPr/>
            </a:pPr>
            <a:endParaRPr lang="it-IT" sz="1000" i="1" dirty="0">
              <a:solidFill>
                <a:srgbClr val="FFFFFF"/>
              </a:solidFill>
              <a:latin typeface="Trebuchet MS" pitchFamily="34" charset="0"/>
            </a:endParaRPr>
          </a:p>
          <a:p>
            <a:pPr algn="ctr">
              <a:lnSpc>
                <a:spcPct val="150000"/>
              </a:lnSpc>
              <a:defRPr/>
            </a:pPr>
            <a:r>
              <a:rPr lang="it-IT" sz="1400" dirty="0">
                <a:solidFill>
                  <a:srgbClr val="FFFFFF"/>
                </a:solidFill>
                <a:latin typeface="Trebuchet MS" pitchFamily="34" charset="0"/>
              </a:rPr>
              <a:t>I MAGGIORI oneri di RIDUZIONE sono a carico dei Paesi che nel 1990 avevano una struttura produttiva a bassa efficienza e ad alto impiego di carbone.</a:t>
            </a:r>
          </a:p>
          <a:p>
            <a:pPr algn="just">
              <a:lnSpc>
                <a:spcPct val="150000"/>
              </a:lnSpc>
              <a:defRPr/>
            </a:pPr>
            <a:endParaRPr lang="it-IT" sz="1000" i="1" dirty="0">
              <a:solidFill>
                <a:srgbClr val="FFFFFF"/>
              </a:solidFill>
              <a:latin typeface="Trebuchet MS" pitchFamily="34" charset="0"/>
            </a:endParaRPr>
          </a:p>
          <a:p>
            <a:pPr algn="ctr">
              <a:lnSpc>
                <a:spcPct val="150000"/>
              </a:lnSpc>
              <a:defRPr/>
            </a:pPr>
            <a:r>
              <a:rPr lang="it-IT" sz="1400" dirty="0">
                <a:solidFill>
                  <a:srgbClr val="FFFFFF"/>
                </a:solidFill>
                <a:latin typeface="Trebuchet MS" pitchFamily="34" charset="0"/>
              </a:rPr>
              <a:t>L’ITALIA si è impegnata a RIDURRE le proprie emissioni del 6,5% rispetto a quelle registrate nel 1990</a:t>
            </a:r>
          </a:p>
          <a:p>
            <a:pPr algn="ctr">
              <a:lnSpc>
                <a:spcPct val="150000"/>
              </a:lnSpc>
              <a:defRPr/>
            </a:pPr>
            <a:endParaRPr lang="it-IT" sz="1400" dirty="0">
              <a:solidFill>
                <a:srgbClr val="FFFFFF"/>
              </a:solidFill>
              <a:latin typeface="Trebuchet MS" pitchFamily="34" charset="0"/>
            </a:endParaRPr>
          </a:p>
          <a:p>
            <a:pPr algn="ctr">
              <a:lnSpc>
                <a:spcPct val="150000"/>
              </a:lnSpc>
              <a:defRPr/>
            </a:pPr>
            <a:r>
              <a:rPr lang="it-IT" sz="1400" dirty="0">
                <a:solidFill>
                  <a:srgbClr val="FFFFFF"/>
                </a:solidFill>
                <a:latin typeface="Trebuchet MS" pitchFamily="34" charset="0"/>
              </a:rPr>
              <a:t>Tetto MAX di emissioni di CO</a:t>
            </a:r>
            <a:r>
              <a:rPr lang="it-IT" sz="1400" baseline="-25000" dirty="0">
                <a:solidFill>
                  <a:srgbClr val="FFFFFF"/>
                </a:solidFill>
                <a:latin typeface="Trebuchet MS" pitchFamily="34" charset="0"/>
              </a:rPr>
              <a:t>2 ITALIA</a:t>
            </a:r>
            <a:r>
              <a:rPr lang="it-IT" sz="1400" dirty="0">
                <a:solidFill>
                  <a:srgbClr val="FFFFFF"/>
                </a:solidFill>
                <a:latin typeface="Trebuchet MS" pitchFamily="34" charset="0"/>
              </a:rPr>
              <a:t> = 207.500 Mt</a:t>
            </a:r>
          </a:p>
          <a:p>
            <a:pPr algn="ctr">
              <a:lnSpc>
                <a:spcPct val="150000"/>
              </a:lnSpc>
              <a:defRPr/>
            </a:pPr>
            <a:endParaRPr lang="it-IT" sz="1400" dirty="0">
              <a:solidFill>
                <a:srgbClr val="FFFFFF"/>
              </a:solidFill>
              <a:latin typeface="Trebuchet MS" pitchFamily="34" charset="0"/>
            </a:endParaRPr>
          </a:p>
          <a:p>
            <a:pPr algn="ctr">
              <a:lnSpc>
                <a:spcPct val="150000"/>
              </a:lnSpc>
              <a:defRPr/>
            </a:pPr>
            <a:r>
              <a:rPr lang="it-IT" sz="1400" dirty="0">
                <a:solidFill>
                  <a:srgbClr val="FFFFFF"/>
                </a:solidFill>
                <a:latin typeface="Trebuchet MS" pitchFamily="34" charset="0"/>
              </a:rPr>
              <a:t>Al 2005 emissioni CO</a:t>
            </a:r>
            <a:r>
              <a:rPr lang="it-IT" sz="1400" baseline="-25000" dirty="0">
                <a:solidFill>
                  <a:srgbClr val="FFFFFF"/>
                </a:solidFill>
                <a:latin typeface="Trebuchet MS" pitchFamily="34" charset="0"/>
              </a:rPr>
              <a:t>2 ITALIA</a:t>
            </a:r>
            <a:r>
              <a:rPr lang="it-IT" sz="1400" dirty="0">
                <a:solidFill>
                  <a:srgbClr val="FFFFFF"/>
                </a:solidFill>
                <a:latin typeface="Trebuchet MS" pitchFamily="34" charset="0"/>
              </a:rPr>
              <a:t> = 215.415 Mt</a:t>
            </a:r>
          </a:p>
          <a:p>
            <a:pPr algn="ctr">
              <a:lnSpc>
                <a:spcPct val="150000"/>
              </a:lnSpc>
              <a:defRPr/>
            </a:pPr>
            <a:endParaRPr lang="it-IT" sz="1400" dirty="0">
              <a:solidFill>
                <a:srgbClr val="FFFFFF"/>
              </a:solidFill>
              <a:latin typeface="Trebuchet MS" pitchFamily="34" charset="0"/>
            </a:endParaRPr>
          </a:p>
          <a:p>
            <a:pPr algn="ctr">
              <a:lnSpc>
                <a:spcPct val="150000"/>
              </a:lnSpc>
              <a:defRPr/>
            </a:pPr>
            <a:r>
              <a:rPr lang="it-IT" dirty="0">
                <a:solidFill>
                  <a:srgbClr val="FFFFFF"/>
                </a:solidFill>
                <a:latin typeface="Trebuchet MS" pitchFamily="34" charset="0"/>
              </a:rPr>
              <a:t>!!! Superamento della soglia </a:t>
            </a:r>
            <a:r>
              <a:rPr lang="it-IT" dirty="0" err="1">
                <a:solidFill>
                  <a:srgbClr val="FFFFFF"/>
                </a:solidFill>
                <a:latin typeface="Trebuchet MS" pitchFamily="34" charset="0"/>
              </a:rPr>
              <a:t>max</a:t>
            </a:r>
            <a:r>
              <a:rPr lang="it-IT" dirty="0">
                <a:solidFill>
                  <a:srgbClr val="FFFFFF"/>
                </a:solidFill>
                <a:latin typeface="Trebuchet MS" pitchFamily="34" charset="0"/>
              </a:rPr>
              <a:t> di </a:t>
            </a:r>
            <a:r>
              <a:rPr lang="it-IT" dirty="0">
                <a:solidFill>
                  <a:srgbClr val="FFFFFF"/>
                </a:solidFill>
                <a:latin typeface="Trebuchet MS" pitchFamily="34" charset="0"/>
                <a:sym typeface="Symbol"/>
              </a:rPr>
              <a:t> </a:t>
            </a:r>
            <a:r>
              <a:rPr lang="it-IT" dirty="0">
                <a:solidFill>
                  <a:srgbClr val="FFFFFF"/>
                </a:solidFill>
                <a:latin typeface="Trebuchet MS" pitchFamily="34" charset="0"/>
              </a:rPr>
              <a:t>8MtCO2</a:t>
            </a:r>
          </a:p>
          <a:p>
            <a:pPr algn="ctr">
              <a:lnSpc>
                <a:spcPct val="150000"/>
              </a:lnSpc>
              <a:defRPr/>
            </a:pPr>
            <a:r>
              <a:rPr lang="it-IT" sz="1400" u="sng" dirty="0">
                <a:solidFill>
                  <a:srgbClr val="FFFFFF"/>
                </a:solidFill>
                <a:latin typeface="Trebuchet MS" pitchFamily="34" charset="0"/>
              </a:rPr>
              <a:t>RISCHIO  MULTA</a:t>
            </a:r>
            <a:r>
              <a:rPr lang="it-IT" sz="1400" dirty="0">
                <a:solidFill>
                  <a:srgbClr val="FFFFFF"/>
                </a:solidFill>
                <a:latin typeface="Trebuchet MS" pitchFamily="34" charset="0"/>
              </a:rPr>
              <a:t>    di     </a:t>
            </a:r>
            <a:r>
              <a:rPr lang="it-IT" sz="3200" dirty="0">
                <a:solidFill>
                  <a:srgbClr val="FFFF00"/>
                </a:solidFill>
                <a:latin typeface="Trebuchet MS" pitchFamily="34" charset="0"/>
              </a:rPr>
              <a:t>€ 840.000.000 </a:t>
            </a:r>
          </a:p>
          <a:p>
            <a:pPr algn="just">
              <a:lnSpc>
                <a:spcPct val="150000"/>
              </a:lnSpc>
              <a:defRPr/>
            </a:pPr>
            <a:endParaRPr lang="it-IT" sz="1400" dirty="0">
              <a:solidFill>
                <a:srgbClr val="FFFFFF"/>
              </a:solidFill>
              <a:latin typeface="Trebuchet MS" pitchFamily="34" charset="0"/>
            </a:endParaRPr>
          </a:p>
        </p:txBody>
      </p:sp>
      <p:cxnSp>
        <p:nvCxnSpPr>
          <p:cNvPr id="12" name="Connettore 1 11"/>
          <p:cNvCxnSpPr>
            <a:endCxn id="65538" idx="1"/>
          </p:cNvCxnSpPr>
          <p:nvPr/>
        </p:nvCxnSpPr>
        <p:spPr>
          <a:xfrm>
            <a:off x="3238480" y="571481"/>
            <a:ext cx="6072230" cy="8933"/>
          </a:xfrm>
          <a:prstGeom prst="line">
            <a:avLst/>
          </a:prstGeom>
          <a:ln w="19050">
            <a:solidFill>
              <a:srgbClr val="FF0000"/>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65539" name="Picture 3"/>
          <p:cNvPicPr>
            <a:picLocks noChangeAspect="1" noChangeArrowheads="1"/>
          </p:cNvPicPr>
          <p:nvPr/>
        </p:nvPicPr>
        <p:blipFill>
          <a:blip r:embed="rId3"/>
          <a:srcRect t="3048"/>
          <a:stretch>
            <a:fillRect/>
          </a:stretch>
        </p:blipFill>
        <p:spPr bwMode="auto">
          <a:xfrm>
            <a:off x="1738283" y="142852"/>
            <a:ext cx="1528759" cy="862856"/>
          </a:xfrm>
          <a:prstGeom prst="rect">
            <a:avLst/>
          </a:prstGeom>
          <a:noFill/>
          <a:ln w="9525">
            <a:noFill/>
            <a:miter lim="800000"/>
            <a:headEnd/>
            <a:tailEnd/>
          </a:ln>
          <a:effectLst>
            <a:reflection blurRad="6350" stA="50000" endA="300" endPos="55500" dist="50800" dir="5400000" sy="-100000" algn="bl" rotWithShape="0"/>
          </a:effectLst>
        </p:spPr>
      </p:pic>
      <p:pic>
        <p:nvPicPr>
          <p:cNvPr id="65538" name="Picture 2"/>
          <p:cNvPicPr>
            <a:picLocks noChangeAspect="1" noChangeArrowheads="1"/>
          </p:cNvPicPr>
          <p:nvPr/>
        </p:nvPicPr>
        <p:blipFill>
          <a:blip r:embed="rId4"/>
          <a:srcRect/>
          <a:stretch>
            <a:fillRect/>
          </a:stretch>
        </p:blipFill>
        <p:spPr bwMode="auto">
          <a:xfrm>
            <a:off x="9310710" y="160718"/>
            <a:ext cx="1119186" cy="839390"/>
          </a:xfrm>
          <a:prstGeom prst="rect">
            <a:avLst/>
          </a:prstGeom>
          <a:noFill/>
          <a:ln w="9525">
            <a:noFill/>
            <a:miter lim="800000"/>
            <a:headEnd/>
            <a:tailEnd/>
          </a:ln>
          <a:effectLst>
            <a:reflection blurRad="6350" stA="50000" endA="300" endPos="55500" dist="50800" dir="5400000" sy="-100000" algn="bl" rotWithShape="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Segnaposto contenuto 2"/>
          <p:cNvSpPr>
            <a:spLocks noGrp="1"/>
          </p:cNvSpPr>
          <p:nvPr>
            <p:ph idx="1"/>
          </p:nvPr>
        </p:nvSpPr>
        <p:spPr>
          <a:xfrm>
            <a:off x="0" y="614983"/>
            <a:ext cx="5773910" cy="5628034"/>
          </a:xfrm>
        </p:spPr>
        <p:txBody>
          <a:bodyPr>
            <a:normAutofit fontScale="85000" lnSpcReduction="20000"/>
          </a:bodyPr>
          <a:lstStyle/>
          <a:p>
            <a:pPr algn="just" eaLnBrk="1" hangingPunct="1">
              <a:lnSpc>
                <a:spcPct val="80000"/>
              </a:lnSpc>
            </a:pPr>
            <a:r>
              <a:rPr lang="it-IT" altLang="x-none" sz="2000" b="1" u="sng" dirty="0">
                <a:solidFill>
                  <a:schemeClr val="bg2"/>
                </a:solidFill>
              </a:rPr>
              <a:t>La Francia è il paese leader del riscaldamento geotermico con 74 progetti realizzati nei bacini di Parigi e dell'Aquitania.</a:t>
            </a:r>
          </a:p>
          <a:p>
            <a:pPr algn="just" eaLnBrk="1" hangingPunct="1">
              <a:lnSpc>
                <a:spcPct val="80000"/>
              </a:lnSpc>
            </a:pPr>
            <a:endParaRPr lang="it-IT" altLang="x-none" sz="2000" b="1" u="sng" dirty="0">
              <a:solidFill>
                <a:schemeClr val="bg2"/>
              </a:solidFill>
            </a:endParaRPr>
          </a:p>
          <a:p>
            <a:pPr algn="just" eaLnBrk="1" hangingPunct="1">
              <a:lnSpc>
                <a:spcPct val="80000"/>
              </a:lnSpc>
            </a:pPr>
            <a:r>
              <a:rPr lang="it-IT" altLang="x-none" sz="2000" u="sng" dirty="0">
                <a:solidFill>
                  <a:schemeClr val="bg1"/>
                </a:solidFill>
              </a:rPr>
              <a:t>Sistema "</a:t>
            </a:r>
            <a:r>
              <a:rPr lang="it-IT" altLang="x-none" sz="2000" u="sng" dirty="0" err="1">
                <a:solidFill>
                  <a:schemeClr val="bg1"/>
                </a:solidFill>
              </a:rPr>
              <a:t>doublet</a:t>
            </a:r>
            <a:r>
              <a:rPr lang="it-IT" altLang="x-none" sz="2000" u="sng" dirty="0">
                <a:solidFill>
                  <a:schemeClr val="bg1"/>
                </a:solidFill>
              </a:rPr>
              <a:t>” fin dal 1969</a:t>
            </a:r>
            <a:r>
              <a:rPr lang="it-IT" altLang="x-none" sz="2000" dirty="0">
                <a:solidFill>
                  <a:schemeClr val="bg1"/>
                </a:solidFill>
              </a:rPr>
              <a:t>: coppia di pozzi di cui uno produttore e l'altro </a:t>
            </a:r>
            <a:r>
              <a:rPr lang="it-IT" altLang="x-none" sz="2000" dirty="0" err="1">
                <a:solidFill>
                  <a:schemeClr val="bg1"/>
                </a:solidFill>
              </a:rPr>
              <a:t>reiniettore</a:t>
            </a:r>
            <a:r>
              <a:rPr lang="it-IT" altLang="x-none" sz="2000" dirty="0">
                <a:solidFill>
                  <a:schemeClr val="bg1"/>
                </a:solidFill>
              </a:rPr>
              <a:t>. Dopo l'estrazione del calore, </a:t>
            </a:r>
            <a:r>
              <a:rPr lang="it-IT" altLang="x-none" sz="2000" dirty="0" err="1">
                <a:solidFill>
                  <a:schemeClr val="bg1"/>
                </a:solidFill>
              </a:rPr>
              <a:t>reiniezione</a:t>
            </a:r>
            <a:r>
              <a:rPr lang="it-IT" altLang="x-none" sz="2000" dirty="0">
                <a:solidFill>
                  <a:schemeClr val="bg1"/>
                </a:solidFill>
              </a:rPr>
              <a:t> in serbatoio dei fluidi geotermici raffreddati, permettendo così, sia lo </a:t>
            </a:r>
            <a:r>
              <a:rPr lang="it-IT" altLang="x-none" sz="2000" u="sng" dirty="0">
                <a:solidFill>
                  <a:srgbClr val="FFFF00"/>
                </a:solidFill>
              </a:rPr>
              <a:t>smaltimento dei reflui che la </a:t>
            </a:r>
            <a:r>
              <a:rPr lang="it-IT" altLang="x-none" sz="2000" u="sng" dirty="0" err="1">
                <a:solidFill>
                  <a:srgbClr val="FFFF00"/>
                </a:solidFill>
              </a:rPr>
              <a:t>ripressurizzazione</a:t>
            </a:r>
            <a:r>
              <a:rPr lang="it-IT" altLang="x-none" sz="2000" dirty="0"/>
              <a:t> </a:t>
            </a:r>
            <a:r>
              <a:rPr lang="it-IT" altLang="x-none" sz="2000" dirty="0">
                <a:solidFill>
                  <a:schemeClr val="bg1"/>
                </a:solidFill>
              </a:rPr>
              <a:t>e ripavimentazione dell'acquifero. </a:t>
            </a:r>
            <a:r>
              <a:rPr lang="it-IT" altLang="x-none" sz="2000" u="sng" dirty="0">
                <a:solidFill>
                  <a:srgbClr val="FF0000"/>
                </a:solidFill>
              </a:rPr>
              <a:t>No inquinamento e  no subsidenza.</a:t>
            </a:r>
            <a:r>
              <a:rPr lang="it-IT" altLang="x-none" sz="2000" dirty="0"/>
              <a:t> </a:t>
            </a:r>
            <a:r>
              <a:rPr lang="it-IT" altLang="x-none" sz="2000" dirty="0">
                <a:solidFill>
                  <a:srgbClr val="FFFFFF"/>
                </a:solidFill>
              </a:rPr>
              <a:t>Utilizzo degli acquiferi profondi, inquinanti e subsidenti del "bacino di Parigi".</a:t>
            </a:r>
          </a:p>
          <a:p>
            <a:pPr algn="just" eaLnBrk="1" hangingPunct="1">
              <a:lnSpc>
                <a:spcPct val="80000"/>
              </a:lnSpc>
            </a:pPr>
            <a:endParaRPr lang="it-IT" altLang="x-none" sz="2000" dirty="0">
              <a:solidFill>
                <a:srgbClr val="FFFFFF"/>
              </a:solidFill>
            </a:endParaRPr>
          </a:p>
          <a:p>
            <a:pPr algn="just" eaLnBrk="1" hangingPunct="1">
              <a:lnSpc>
                <a:spcPct val="80000"/>
              </a:lnSpc>
            </a:pPr>
            <a:r>
              <a:rPr lang="it-IT" altLang="x-none" sz="2000" dirty="0">
                <a:solidFill>
                  <a:srgbClr val="FFFF00"/>
                </a:solidFill>
              </a:rPr>
              <a:t>Il </a:t>
            </a:r>
            <a:r>
              <a:rPr lang="it-IT" altLang="x-none" sz="2000" u="sng" dirty="0">
                <a:solidFill>
                  <a:srgbClr val="FFFF00"/>
                </a:solidFill>
              </a:rPr>
              <a:t>maggiore complesso di teleriscaldamento del mondo è proprio a Parigi</a:t>
            </a:r>
            <a:r>
              <a:rPr lang="it-IT" altLang="x-none" sz="2000" dirty="0"/>
              <a:t>, </a:t>
            </a:r>
            <a:r>
              <a:rPr lang="it-IT" altLang="x-none" sz="2000" dirty="0">
                <a:solidFill>
                  <a:srgbClr val="FFFF00"/>
                </a:solidFill>
              </a:rPr>
              <a:t>con 3 operazioni, 4 </a:t>
            </a:r>
            <a:r>
              <a:rPr lang="it-IT" altLang="x-none" sz="2000" dirty="0" err="1">
                <a:solidFill>
                  <a:srgbClr val="FFFF00"/>
                </a:solidFill>
              </a:rPr>
              <a:t>doublets</a:t>
            </a:r>
            <a:r>
              <a:rPr lang="it-IT" altLang="x-none" sz="2000" dirty="0">
                <a:solidFill>
                  <a:srgbClr val="FFFF00"/>
                </a:solidFill>
              </a:rPr>
              <a:t> profondi </a:t>
            </a:r>
            <a:r>
              <a:rPr lang="it-IT" altLang="x-none" sz="2000" b="1" dirty="0">
                <a:solidFill>
                  <a:schemeClr val="bg1"/>
                </a:solidFill>
              </a:rPr>
              <a:t>1.900 metri con acqua a 79° C </a:t>
            </a:r>
            <a:r>
              <a:rPr lang="it-IT" altLang="x-none" sz="2000" dirty="0">
                <a:solidFill>
                  <a:srgbClr val="FFFF00"/>
                </a:solidFill>
              </a:rPr>
              <a:t>che riforniscono 15.000 alloggi.</a:t>
            </a:r>
          </a:p>
          <a:p>
            <a:pPr algn="just" eaLnBrk="1" hangingPunct="1">
              <a:lnSpc>
                <a:spcPct val="80000"/>
              </a:lnSpc>
            </a:pPr>
            <a:endParaRPr lang="it-IT" altLang="x-none" sz="2000" dirty="0">
              <a:solidFill>
                <a:srgbClr val="FFFF00"/>
              </a:solidFill>
            </a:endParaRPr>
          </a:p>
          <a:p>
            <a:pPr algn="just" eaLnBrk="1" hangingPunct="1">
              <a:lnSpc>
                <a:spcPct val="80000"/>
              </a:lnSpc>
            </a:pPr>
            <a:r>
              <a:rPr lang="it-IT" altLang="x-none" sz="2000" dirty="0">
                <a:solidFill>
                  <a:srgbClr val="CCFFCC"/>
                </a:solidFill>
              </a:rPr>
              <a:t>Rilevante è anche lo sfruttamento, con pompe di calore, delle risorse superficiali a bassa temperatura (12-25° C), per il riscaldamento di oltre 35.000 alloggi.</a:t>
            </a:r>
          </a:p>
          <a:p>
            <a:pPr algn="just" eaLnBrk="1" hangingPunct="1">
              <a:lnSpc>
                <a:spcPct val="80000"/>
              </a:lnSpc>
            </a:pPr>
            <a:endParaRPr lang="it-IT" altLang="x-none" sz="2000" dirty="0">
              <a:solidFill>
                <a:srgbClr val="CCFFCC"/>
              </a:solidFill>
            </a:endParaRPr>
          </a:p>
          <a:p>
            <a:pPr algn="just" eaLnBrk="1" hangingPunct="1">
              <a:lnSpc>
                <a:spcPct val="80000"/>
              </a:lnSpc>
            </a:pPr>
            <a:r>
              <a:rPr lang="it-IT" altLang="x-none" sz="2000" dirty="0">
                <a:solidFill>
                  <a:srgbClr val="FFFF00"/>
                </a:solidFill>
              </a:rPr>
              <a:t>Anche in </a:t>
            </a:r>
            <a:r>
              <a:rPr lang="it-IT" altLang="x-none" sz="2000" b="1" dirty="0">
                <a:solidFill>
                  <a:srgbClr val="CCFFCC"/>
                </a:solidFill>
              </a:rPr>
              <a:t>Germania </a:t>
            </a:r>
            <a:r>
              <a:rPr lang="it-IT" altLang="x-none" sz="2000" dirty="0">
                <a:solidFill>
                  <a:srgbClr val="FFFF00"/>
                </a:solidFill>
              </a:rPr>
              <a:t>(397 </a:t>
            </a:r>
            <a:r>
              <a:rPr lang="it-IT" altLang="x-none" sz="2000" dirty="0" err="1">
                <a:solidFill>
                  <a:srgbClr val="FFFF00"/>
                </a:solidFill>
              </a:rPr>
              <a:t>MWt</a:t>
            </a:r>
            <a:r>
              <a:rPr lang="it-IT" altLang="x-none" sz="2000" dirty="0">
                <a:solidFill>
                  <a:srgbClr val="FFFF00"/>
                </a:solidFill>
              </a:rPr>
              <a:t> al 2000) ed in </a:t>
            </a:r>
            <a:r>
              <a:rPr lang="it-IT" altLang="x-none" sz="2000" b="1" dirty="0">
                <a:solidFill>
                  <a:srgbClr val="CCFFCC"/>
                </a:solidFill>
              </a:rPr>
              <a:t>Svizzera </a:t>
            </a:r>
            <a:r>
              <a:rPr lang="it-IT" altLang="x-none" sz="2000" dirty="0">
                <a:solidFill>
                  <a:srgbClr val="FFFF00"/>
                </a:solidFill>
              </a:rPr>
              <a:t>( 547,3 </a:t>
            </a:r>
            <a:r>
              <a:rPr lang="it-IT" altLang="x-none" sz="2000" dirty="0" err="1">
                <a:solidFill>
                  <a:srgbClr val="FFFF00"/>
                </a:solidFill>
              </a:rPr>
              <a:t>MWt</a:t>
            </a:r>
            <a:r>
              <a:rPr lang="it-IT" altLang="x-none" sz="2000" dirty="0">
                <a:solidFill>
                  <a:srgbClr val="FFFF00"/>
                </a:solidFill>
              </a:rPr>
              <a:t> al 2000) sono molto sviluppate le utilizzazioni a bassissima temperatura con pompe di calore, per una potenza di 160 </a:t>
            </a:r>
            <a:r>
              <a:rPr lang="it-IT" altLang="x-none" sz="2000" dirty="0" err="1">
                <a:solidFill>
                  <a:srgbClr val="FFFF00"/>
                </a:solidFill>
              </a:rPr>
              <a:t>MWt</a:t>
            </a:r>
            <a:r>
              <a:rPr lang="it-IT" altLang="x-none" sz="2000" dirty="0">
                <a:solidFill>
                  <a:srgbClr val="FFFF00"/>
                </a:solidFill>
              </a:rPr>
              <a:t> nel primo paese e 5.000 installazioni nel secondo; molto interessante è poi il progetto di riscaldamento urbano della </a:t>
            </a:r>
            <a:r>
              <a:rPr lang="it-IT" altLang="x-none" sz="2000" b="1" dirty="0">
                <a:solidFill>
                  <a:srgbClr val="CCFFCC"/>
                </a:solidFill>
              </a:rPr>
              <a:t>città di Lund in Svezia </a:t>
            </a:r>
            <a:r>
              <a:rPr lang="it-IT" altLang="x-none" sz="2000" dirty="0">
                <a:solidFill>
                  <a:srgbClr val="FFFF00"/>
                </a:solidFill>
              </a:rPr>
              <a:t>(377 </a:t>
            </a:r>
            <a:r>
              <a:rPr lang="it-IT" altLang="x-none" sz="2000" dirty="0" err="1">
                <a:solidFill>
                  <a:srgbClr val="FFFF00"/>
                </a:solidFill>
              </a:rPr>
              <a:t>MWt</a:t>
            </a:r>
            <a:r>
              <a:rPr lang="it-IT" altLang="x-none" sz="2000" dirty="0">
                <a:solidFill>
                  <a:srgbClr val="FFFF00"/>
                </a:solidFill>
              </a:rPr>
              <a:t> al 2000) con 2 </a:t>
            </a:r>
            <a:r>
              <a:rPr lang="it-IT" altLang="x-none" sz="2000" dirty="0" err="1">
                <a:solidFill>
                  <a:srgbClr val="FFFF00"/>
                </a:solidFill>
              </a:rPr>
              <a:t>maxipompe</a:t>
            </a:r>
            <a:r>
              <a:rPr lang="it-IT" altLang="x-none" sz="2000" dirty="0">
                <a:solidFill>
                  <a:srgbClr val="FFFF00"/>
                </a:solidFill>
              </a:rPr>
              <a:t> di calore da 13 </a:t>
            </a:r>
            <a:r>
              <a:rPr lang="it-IT" altLang="x-none" sz="2000" dirty="0" err="1">
                <a:solidFill>
                  <a:srgbClr val="FFFF00"/>
                </a:solidFill>
              </a:rPr>
              <a:t>MWt</a:t>
            </a:r>
            <a:r>
              <a:rPr lang="it-IT" altLang="x-none" sz="2000" dirty="0">
                <a:solidFill>
                  <a:srgbClr val="FFFF00"/>
                </a:solidFill>
              </a:rPr>
              <a:t> che sfruttano </a:t>
            </a:r>
            <a:r>
              <a:rPr lang="it-IT" altLang="x-none" sz="2000" b="1" dirty="0">
                <a:solidFill>
                  <a:schemeClr val="bg1"/>
                </a:solidFill>
              </a:rPr>
              <a:t>due pozzi di 670 e 800 metri di profondità con acque a 23-28° C.</a:t>
            </a:r>
          </a:p>
          <a:p>
            <a:pPr algn="just" eaLnBrk="1" hangingPunct="1">
              <a:lnSpc>
                <a:spcPct val="80000"/>
              </a:lnSpc>
            </a:pPr>
            <a:endParaRPr lang="it-IT" altLang="x-none" sz="2000" dirty="0"/>
          </a:p>
          <a:p>
            <a:pPr algn="just" eaLnBrk="1" hangingPunct="1">
              <a:lnSpc>
                <a:spcPct val="80000"/>
              </a:lnSpc>
              <a:buFont typeface="Wingdings 2" charset="2"/>
              <a:buNone/>
            </a:pPr>
            <a:endParaRPr lang="it-IT" altLang="x-none" sz="2000" dirty="0"/>
          </a:p>
          <a:p>
            <a:pPr algn="just" eaLnBrk="1" hangingPunct="1">
              <a:lnSpc>
                <a:spcPct val="80000"/>
              </a:lnSpc>
              <a:buFont typeface="Wingdings 2" charset="2"/>
              <a:buNone/>
            </a:pPr>
            <a:endParaRPr lang="it-IT" altLang="x-none" sz="2000" dirty="0"/>
          </a:p>
        </p:txBody>
      </p:sp>
      <p:pic>
        <p:nvPicPr>
          <p:cNvPr id="4"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6194" y="1141331"/>
            <a:ext cx="6365806" cy="4481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4850" y="361950"/>
            <a:ext cx="824230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1524000" y="3538538"/>
            <a:ext cx="2133600" cy="812800"/>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9810"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2150" y="374650"/>
            <a:ext cx="82677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0834"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5800" y="368300"/>
            <a:ext cx="82804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21858"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5800" y="381000"/>
            <a:ext cx="8280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882"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0364" y="1228726"/>
            <a:ext cx="8867775"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1313" y="1198564"/>
            <a:ext cx="8996362"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0" name="Text Box 27"/>
          <p:cNvSpPr txBox="1">
            <a:spLocks noChangeArrowheads="1"/>
          </p:cNvSpPr>
          <p:nvPr/>
        </p:nvSpPr>
        <p:spPr bwMode="auto">
          <a:xfrm>
            <a:off x="1774826" y="5741988"/>
            <a:ext cx="8569325" cy="615950"/>
          </a:xfrm>
          <a:prstGeom prst="rect">
            <a:avLst/>
          </a:prstGeom>
          <a:noFill/>
          <a:ln w="9525">
            <a:noFill/>
            <a:miter lim="800000"/>
            <a:headEnd/>
            <a:tailEnd/>
          </a:ln>
        </p:spPr>
        <p:txBody>
          <a:bodyPr>
            <a:spAutoFit/>
          </a:bodyPr>
          <a:lstStyle/>
          <a:p>
            <a:r>
              <a:rPr lang="it-IT">
                <a:solidFill>
                  <a:srgbClr val="FF3300"/>
                </a:solidFill>
                <a:latin typeface="Trebuchet MS" pitchFamily="34" charset="0"/>
              </a:rPr>
              <a:t>ANNI ’90</a:t>
            </a:r>
            <a:endParaRPr lang="it-IT">
              <a:solidFill>
                <a:srgbClr val="FFFFFF"/>
              </a:solidFill>
              <a:latin typeface="Trebuchet MS" pitchFamily="34" charset="0"/>
            </a:endParaRPr>
          </a:p>
          <a:p>
            <a:r>
              <a:rPr lang="it-IT" sz="1600">
                <a:solidFill>
                  <a:srgbClr val="FFFFFF"/>
                </a:solidFill>
                <a:latin typeface="Trebuchet MS" pitchFamily="34" charset="0"/>
              </a:rPr>
              <a:t>   Furono effettuate circa 2000 perforazioni per esplorazione geotermica</a:t>
            </a:r>
          </a:p>
        </p:txBody>
      </p:sp>
      <p:sp>
        <p:nvSpPr>
          <p:cNvPr id="21511" name="Text Box 29"/>
          <p:cNvSpPr txBox="1">
            <a:spLocks noChangeArrowheads="1"/>
          </p:cNvSpPr>
          <p:nvPr/>
        </p:nvSpPr>
        <p:spPr bwMode="auto">
          <a:xfrm>
            <a:off x="1811339" y="4786313"/>
            <a:ext cx="7564437" cy="862012"/>
          </a:xfrm>
          <a:prstGeom prst="rect">
            <a:avLst/>
          </a:prstGeom>
          <a:noFill/>
          <a:ln w="9525">
            <a:noFill/>
            <a:miter lim="800000"/>
            <a:headEnd/>
            <a:tailEnd/>
          </a:ln>
        </p:spPr>
        <p:txBody>
          <a:bodyPr wrap="none">
            <a:spAutoFit/>
          </a:bodyPr>
          <a:lstStyle/>
          <a:p>
            <a:r>
              <a:rPr lang="it-IT">
                <a:solidFill>
                  <a:srgbClr val="FF9900"/>
                </a:solidFill>
                <a:latin typeface="Trebuchet MS" pitchFamily="34" charset="0"/>
              </a:rPr>
              <a:t>ANNI ’60</a:t>
            </a:r>
            <a:r>
              <a:rPr lang="it-IT">
                <a:latin typeface="Trebuchet MS" pitchFamily="34" charset="0"/>
              </a:rPr>
              <a:t> </a:t>
            </a:r>
          </a:p>
          <a:p>
            <a:r>
              <a:rPr lang="it-IT" sz="1600">
                <a:solidFill>
                  <a:srgbClr val="FFFFFF"/>
                </a:solidFill>
                <a:latin typeface="Trebuchet MS" pitchFamily="34" charset="0"/>
              </a:rPr>
              <a:t>   L’esplorazione interessa diversi settori localizzati lungo la zona peritirrenica  </a:t>
            </a:r>
          </a:p>
          <a:p>
            <a:r>
              <a:rPr lang="it-IT" sz="1600">
                <a:solidFill>
                  <a:srgbClr val="FFFFFF"/>
                </a:solidFill>
                <a:latin typeface="Trebuchet MS" pitchFamily="34" charset="0"/>
              </a:rPr>
              <a:t>   dell’Italia centro-meridionale e nelle isole eolie.</a:t>
            </a:r>
          </a:p>
        </p:txBody>
      </p:sp>
      <p:grpSp>
        <p:nvGrpSpPr>
          <p:cNvPr id="21512" name="Group 37"/>
          <p:cNvGrpSpPr>
            <a:grpSpLocks/>
          </p:cNvGrpSpPr>
          <p:nvPr/>
        </p:nvGrpSpPr>
        <p:grpSpPr bwMode="auto">
          <a:xfrm>
            <a:off x="1703389" y="981075"/>
            <a:ext cx="8713787" cy="3786188"/>
            <a:chOff x="113" y="754"/>
            <a:chExt cx="5489" cy="2385"/>
          </a:xfrm>
        </p:grpSpPr>
        <p:sp>
          <p:nvSpPr>
            <p:cNvPr id="21524" name="Text Box 25"/>
            <p:cNvSpPr txBox="1">
              <a:spLocks noChangeArrowheads="1"/>
            </p:cNvSpPr>
            <p:nvPr/>
          </p:nvSpPr>
          <p:spPr bwMode="auto">
            <a:xfrm>
              <a:off x="113" y="754"/>
              <a:ext cx="5489" cy="2385"/>
            </a:xfrm>
            <a:prstGeom prst="rect">
              <a:avLst/>
            </a:prstGeom>
            <a:noFill/>
            <a:ln w="9525">
              <a:noFill/>
              <a:miter lim="800000"/>
              <a:headEnd/>
              <a:tailEnd/>
            </a:ln>
          </p:spPr>
          <p:txBody>
            <a:bodyPr>
              <a:spAutoFit/>
            </a:bodyPr>
            <a:lstStyle/>
            <a:p>
              <a:pPr algn="just"/>
              <a:r>
                <a:rPr lang="it-IT" dirty="0">
                  <a:solidFill>
                    <a:srgbClr val="FFFF99"/>
                  </a:solidFill>
                  <a:latin typeface="Trebuchet MS" pitchFamily="34" charset="0"/>
                </a:rPr>
                <a:t>INIZIO 1900</a:t>
              </a:r>
            </a:p>
            <a:p>
              <a:pPr algn="just"/>
              <a:r>
                <a:rPr lang="it-IT" sz="1600" dirty="0">
                  <a:solidFill>
                    <a:srgbClr val="FFFFFF"/>
                  </a:solidFill>
                  <a:latin typeface="Trebuchet MS" pitchFamily="34" charset="0"/>
                </a:rPr>
                <a:t>   L’ESPLORAZIONE GEOTERMICA inizia a Larderello e Travale (Toscana) con</a:t>
              </a:r>
            </a:p>
            <a:p>
              <a:pPr algn="just"/>
              <a:r>
                <a:rPr lang="it-IT" sz="1600" dirty="0">
                  <a:solidFill>
                    <a:srgbClr val="FFFFFF"/>
                  </a:solidFill>
                  <a:latin typeface="Trebuchet MS" pitchFamily="34" charset="0"/>
                </a:rPr>
                <a:t>   l’indagine delle risorse ad alta </a:t>
              </a:r>
              <a:r>
                <a:rPr lang="it-IT" sz="1600" dirty="0" err="1">
                  <a:solidFill>
                    <a:srgbClr val="FFFFFF"/>
                  </a:solidFill>
                  <a:latin typeface="Trebuchet MS" pitchFamily="34" charset="0"/>
                </a:rPr>
                <a:t>entalpia</a:t>
              </a:r>
              <a:r>
                <a:rPr lang="it-IT" sz="1600" dirty="0">
                  <a:solidFill>
                    <a:srgbClr val="FFFFFF"/>
                  </a:solidFill>
                  <a:latin typeface="Trebuchet MS" pitchFamily="34" charset="0"/>
                </a:rPr>
                <a:t> e con l’obiettivo di produrre energia elettrica.</a:t>
              </a:r>
            </a:p>
            <a:p>
              <a:pPr algn="just">
                <a:lnSpc>
                  <a:spcPct val="150000"/>
                </a:lnSpc>
              </a:pPr>
              <a:endParaRPr lang="it-IT" sz="1600" dirty="0">
                <a:solidFill>
                  <a:srgbClr val="FFFFFF"/>
                </a:solidFill>
                <a:latin typeface="Trebuchet MS" pitchFamily="34" charset="0"/>
              </a:endParaRPr>
            </a:p>
            <a:p>
              <a:pPr algn="just">
                <a:lnSpc>
                  <a:spcPct val="150000"/>
                </a:lnSpc>
              </a:pPr>
              <a:endParaRPr lang="it-IT" sz="1600" dirty="0">
                <a:solidFill>
                  <a:srgbClr val="FFFFFF"/>
                </a:solidFill>
                <a:latin typeface="Trebuchet MS" pitchFamily="34" charset="0"/>
              </a:endParaRPr>
            </a:p>
            <a:p>
              <a:pPr algn="just">
                <a:lnSpc>
                  <a:spcPct val="150000"/>
                </a:lnSpc>
              </a:pPr>
              <a:endParaRPr lang="it-IT" sz="1600" dirty="0">
                <a:solidFill>
                  <a:srgbClr val="FFFFFF"/>
                </a:solidFill>
                <a:latin typeface="Trebuchet MS" pitchFamily="34" charset="0"/>
              </a:endParaRPr>
            </a:p>
            <a:p>
              <a:pPr algn="just">
                <a:lnSpc>
                  <a:spcPct val="150000"/>
                </a:lnSpc>
              </a:pPr>
              <a:endParaRPr lang="it-IT" sz="1600" dirty="0">
                <a:solidFill>
                  <a:srgbClr val="FFFFFF"/>
                </a:solidFill>
                <a:latin typeface="Trebuchet MS" pitchFamily="34" charset="0"/>
              </a:endParaRPr>
            </a:p>
            <a:p>
              <a:pPr algn="just">
                <a:lnSpc>
                  <a:spcPct val="150000"/>
                </a:lnSpc>
              </a:pPr>
              <a:endParaRPr lang="it-IT" sz="1600" dirty="0">
                <a:solidFill>
                  <a:srgbClr val="FFFFFF"/>
                </a:solidFill>
                <a:latin typeface="Trebuchet MS" pitchFamily="34" charset="0"/>
              </a:endParaRPr>
            </a:p>
            <a:p>
              <a:pPr algn="just"/>
              <a:endParaRPr lang="it-IT" dirty="0">
                <a:solidFill>
                  <a:srgbClr val="FFFF00"/>
                </a:solidFill>
                <a:latin typeface="Trebuchet MS" pitchFamily="34" charset="0"/>
              </a:endParaRPr>
            </a:p>
            <a:p>
              <a:pPr algn="just"/>
              <a:endParaRPr lang="it-IT" dirty="0">
                <a:solidFill>
                  <a:srgbClr val="FFFF00"/>
                </a:solidFill>
                <a:latin typeface="Trebuchet MS" pitchFamily="34" charset="0"/>
              </a:endParaRPr>
            </a:p>
            <a:p>
              <a:pPr algn="just"/>
              <a:r>
                <a:rPr lang="it-IT" dirty="0">
                  <a:solidFill>
                    <a:srgbClr val="FFFF00"/>
                  </a:solidFill>
                  <a:latin typeface="Trebuchet MS" pitchFamily="34" charset="0"/>
                </a:rPr>
                <a:t>1942</a:t>
              </a:r>
            </a:p>
            <a:p>
              <a:pPr algn="just"/>
              <a:r>
                <a:rPr lang="it-IT" sz="1600" dirty="0">
                  <a:solidFill>
                    <a:srgbClr val="FFFFFF"/>
                  </a:solidFill>
                  <a:latin typeface="Trebuchet MS" pitchFamily="34" charset="0"/>
                </a:rPr>
                <a:t>   La potenza </a:t>
              </a:r>
              <a:r>
                <a:rPr lang="it-IT" sz="1600" dirty="0" err="1">
                  <a:solidFill>
                    <a:srgbClr val="FFFFFF"/>
                  </a:solidFill>
                  <a:latin typeface="Trebuchet MS" pitchFamily="34" charset="0"/>
                </a:rPr>
                <a:t>geotermoelettrica</a:t>
              </a:r>
              <a:r>
                <a:rPr lang="it-IT" sz="1600" dirty="0">
                  <a:solidFill>
                    <a:srgbClr val="FFFFFF"/>
                  </a:solidFill>
                  <a:latin typeface="Trebuchet MS" pitchFamily="34" charset="0"/>
                </a:rPr>
                <a:t> installata aveva raggiunto 127.650 kW</a:t>
              </a:r>
            </a:p>
          </p:txBody>
        </p:sp>
        <p:pic>
          <p:nvPicPr>
            <p:cNvPr id="21525" name="Picture 30"/>
            <p:cNvPicPr>
              <a:picLocks noChangeAspect="1" noChangeArrowheads="1"/>
            </p:cNvPicPr>
            <p:nvPr/>
          </p:nvPicPr>
          <p:blipFill>
            <a:blip r:embed="rId2"/>
            <a:srcRect/>
            <a:stretch>
              <a:fillRect/>
            </a:stretch>
          </p:blipFill>
          <p:spPr bwMode="auto">
            <a:xfrm>
              <a:off x="930" y="1450"/>
              <a:ext cx="1410" cy="1020"/>
            </a:xfrm>
            <a:prstGeom prst="rect">
              <a:avLst/>
            </a:prstGeom>
            <a:noFill/>
            <a:ln w="9525">
              <a:solidFill>
                <a:srgbClr val="FFFF66"/>
              </a:solidFill>
              <a:miter lim="800000"/>
              <a:headEnd/>
              <a:tailEnd/>
            </a:ln>
          </p:spPr>
        </p:pic>
        <p:sp>
          <p:nvSpPr>
            <p:cNvPr id="21526" name="Text Box 32"/>
            <p:cNvSpPr txBox="1">
              <a:spLocks noChangeArrowheads="1"/>
            </p:cNvSpPr>
            <p:nvPr/>
          </p:nvSpPr>
          <p:spPr bwMode="auto">
            <a:xfrm>
              <a:off x="703" y="2476"/>
              <a:ext cx="1996" cy="423"/>
            </a:xfrm>
            <a:prstGeom prst="rect">
              <a:avLst/>
            </a:prstGeom>
            <a:noFill/>
            <a:ln w="9525" algn="ctr">
              <a:noFill/>
              <a:miter lim="800000"/>
              <a:headEnd/>
              <a:tailEnd/>
            </a:ln>
          </p:spPr>
          <p:txBody>
            <a:bodyPr>
              <a:spAutoFit/>
            </a:bodyPr>
            <a:lstStyle/>
            <a:p>
              <a:r>
                <a:rPr lang="it-IT" sz="1000" i="1">
                  <a:solidFill>
                    <a:srgbClr val="FFFF99"/>
                  </a:solidFill>
                </a:rPr>
                <a:t>Principe Piero Ginori Conti con la prima macchina che produsse Energia Elettrica da vapore geotermico</a:t>
              </a:r>
              <a:endParaRPr lang="it-IT" sz="1000">
                <a:solidFill>
                  <a:srgbClr val="FFFF99"/>
                </a:solidFill>
              </a:endParaRPr>
            </a:p>
            <a:p>
              <a:endParaRPr lang="it-IT"/>
            </a:p>
          </p:txBody>
        </p:sp>
        <p:sp>
          <p:nvSpPr>
            <p:cNvPr id="21527" name="Text Box 33"/>
            <p:cNvSpPr txBox="1">
              <a:spLocks noChangeArrowheads="1"/>
            </p:cNvSpPr>
            <p:nvPr/>
          </p:nvSpPr>
          <p:spPr bwMode="auto">
            <a:xfrm>
              <a:off x="2925" y="2476"/>
              <a:ext cx="1996" cy="346"/>
            </a:xfrm>
            <a:prstGeom prst="rect">
              <a:avLst/>
            </a:prstGeom>
            <a:noFill/>
            <a:ln w="9525" algn="ctr">
              <a:noFill/>
              <a:miter lim="800000"/>
              <a:headEnd/>
              <a:tailEnd/>
            </a:ln>
          </p:spPr>
          <p:txBody>
            <a:bodyPr>
              <a:spAutoFit/>
            </a:bodyPr>
            <a:lstStyle/>
            <a:p>
              <a:r>
                <a:rPr lang="it-IT" sz="1000" i="1">
                  <a:solidFill>
                    <a:srgbClr val="FFFF99"/>
                  </a:solidFill>
                </a:rPr>
                <a:t>All’interno di queste strutture in mattoni erano</a:t>
              </a:r>
            </a:p>
            <a:p>
              <a:r>
                <a:rPr lang="it-IT" sz="1000" i="1">
                  <a:solidFill>
                    <a:srgbClr val="FFFF99"/>
                  </a:solidFill>
                </a:rPr>
                <a:t>raccolte e fatte evaporare le acque boriche.</a:t>
              </a:r>
              <a:endParaRPr lang="it-IT" sz="1000">
                <a:solidFill>
                  <a:srgbClr val="FFFF99"/>
                </a:solidFill>
              </a:endParaRPr>
            </a:p>
            <a:p>
              <a:endParaRPr lang="it-IT" sz="1000">
                <a:solidFill>
                  <a:srgbClr val="FFFF99"/>
                </a:solidFill>
              </a:endParaRPr>
            </a:p>
          </p:txBody>
        </p:sp>
        <p:pic>
          <p:nvPicPr>
            <p:cNvPr id="21528" name="Picture 36"/>
            <p:cNvPicPr>
              <a:picLocks noChangeAspect="1" noChangeArrowheads="1"/>
            </p:cNvPicPr>
            <p:nvPr/>
          </p:nvPicPr>
          <p:blipFill>
            <a:blip r:embed="rId3"/>
            <a:srcRect/>
            <a:stretch>
              <a:fillRect/>
            </a:stretch>
          </p:blipFill>
          <p:spPr bwMode="auto">
            <a:xfrm>
              <a:off x="3060" y="1441"/>
              <a:ext cx="1246" cy="1020"/>
            </a:xfrm>
            <a:prstGeom prst="rect">
              <a:avLst/>
            </a:prstGeom>
            <a:noFill/>
            <a:ln w="9525" algn="ctr">
              <a:solidFill>
                <a:srgbClr val="FFFF99"/>
              </a:solidFill>
              <a:miter lim="800000"/>
              <a:headEnd/>
              <a:tailEnd/>
            </a:ln>
          </p:spPr>
        </p:pic>
      </p:grpSp>
      <p:sp>
        <p:nvSpPr>
          <p:cNvPr id="14" name="Text Box 20"/>
          <p:cNvSpPr txBox="1">
            <a:spLocks noChangeArrowheads="1"/>
          </p:cNvSpPr>
          <p:nvPr/>
        </p:nvSpPr>
        <p:spPr bwMode="auto">
          <a:xfrm>
            <a:off x="4295776" y="476251"/>
            <a:ext cx="3336925" cy="523875"/>
          </a:xfrm>
          <a:prstGeom prst="rect">
            <a:avLst/>
          </a:prstGeom>
          <a:noFill/>
          <a:ln w="9525">
            <a:noFill/>
            <a:miter lim="800000"/>
            <a:headEnd/>
            <a:tailEnd/>
          </a:ln>
          <a:effectLst/>
        </p:spPr>
        <p:txBody>
          <a:bodyPr wrap="none">
            <a:spAutoFit/>
          </a:bodyPr>
          <a:lstStyle/>
          <a:p>
            <a:pPr>
              <a:defRPr/>
            </a:pPr>
            <a:r>
              <a:rPr lang="it-IT" sz="2800" dirty="0">
                <a:solidFill>
                  <a:srgbClr val="FFFF00"/>
                </a:solidFill>
              </a:rPr>
              <a:t>GEOTERMIA IN ITALIA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3" name="CasellaDiTesto 6"/>
          <p:cNvSpPr txBox="1">
            <a:spLocks noChangeArrowheads="1"/>
          </p:cNvSpPr>
          <p:nvPr/>
        </p:nvSpPr>
        <p:spPr bwMode="auto">
          <a:xfrm>
            <a:off x="2595564" y="2528889"/>
            <a:ext cx="7215187" cy="1614487"/>
          </a:xfrm>
          <a:prstGeom prst="rect">
            <a:avLst/>
          </a:prstGeom>
          <a:noFill/>
          <a:ln w="9525">
            <a:noFill/>
            <a:miter lim="800000"/>
            <a:headEnd/>
            <a:tailEnd/>
          </a:ln>
        </p:spPr>
        <p:txBody>
          <a:bodyPr>
            <a:spAutoFit/>
          </a:bodyPr>
          <a:lstStyle/>
          <a:p>
            <a:pPr>
              <a:lnSpc>
                <a:spcPct val="150000"/>
              </a:lnSpc>
            </a:pPr>
            <a:r>
              <a:rPr lang="it-IT" sz="1700">
                <a:solidFill>
                  <a:srgbClr val="FFFFFF"/>
                </a:solidFill>
                <a:latin typeface="Trebuchet MS" pitchFamily="34" charset="0"/>
              </a:rPr>
              <a:t>L’aumento di Temperatura con la profondità viene definito tramite il </a:t>
            </a:r>
          </a:p>
          <a:p>
            <a:pPr algn="ctr">
              <a:lnSpc>
                <a:spcPct val="150000"/>
              </a:lnSpc>
            </a:pPr>
            <a:r>
              <a:rPr lang="it-IT" sz="1700">
                <a:solidFill>
                  <a:srgbClr val="FFFFFF"/>
                </a:solidFill>
                <a:latin typeface="Trebuchet MS" pitchFamily="34" charset="0"/>
              </a:rPr>
              <a:t>Gradiente geotermico</a:t>
            </a:r>
          </a:p>
          <a:p>
            <a:pPr algn="ctr">
              <a:lnSpc>
                <a:spcPct val="150000"/>
              </a:lnSpc>
            </a:pPr>
            <a:r>
              <a:rPr lang="it-IT" sz="1700">
                <a:solidFill>
                  <a:srgbClr val="FFFFFF"/>
                </a:solidFill>
                <a:latin typeface="Trebuchet MS" pitchFamily="34" charset="0"/>
              </a:rPr>
              <a:t>GRADIENTE GEOTERMICO NORMALE 30°C/km</a:t>
            </a:r>
          </a:p>
          <a:p>
            <a:pPr algn="ctr">
              <a:lnSpc>
                <a:spcPct val="150000"/>
              </a:lnSpc>
            </a:pPr>
            <a:r>
              <a:rPr lang="it-IT" sz="1700">
                <a:solidFill>
                  <a:srgbClr val="FFFFFF"/>
                </a:solidFill>
                <a:latin typeface="Trebuchet MS" pitchFamily="34" charset="0"/>
              </a:rPr>
              <a:t>GRADIENTE GEOTERMICO </a:t>
            </a:r>
            <a:r>
              <a:rPr lang="it-IT" sz="1700">
                <a:solidFill>
                  <a:srgbClr val="FF0000"/>
                </a:solidFill>
                <a:latin typeface="Trebuchet MS" pitchFamily="34" charset="0"/>
              </a:rPr>
              <a:t>ANOMALO</a:t>
            </a:r>
            <a:r>
              <a:rPr lang="it-IT" sz="1700">
                <a:solidFill>
                  <a:srgbClr val="FFFFFF"/>
                </a:solidFill>
                <a:latin typeface="Trebuchet MS" pitchFamily="34" charset="0"/>
              </a:rPr>
              <a:t> &gt;30°C/km</a:t>
            </a:r>
          </a:p>
        </p:txBody>
      </p:sp>
      <p:sp>
        <p:nvSpPr>
          <p:cNvPr id="5124" name="CasellaDiTesto 8"/>
          <p:cNvSpPr txBox="1">
            <a:spLocks noChangeArrowheads="1"/>
          </p:cNvSpPr>
          <p:nvPr/>
        </p:nvSpPr>
        <p:spPr bwMode="auto">
          <a:xfrm>
            <a:off x="4238625" y="357189"/>
            <a:ext cx="3208338" cy="523875"/>
          </a:xfrm>
          <a:prstGeom prst="rect">
            <a:avLst/>
          </a:prstGeom>
          <a:noFill/>
          <a:ln w="9525">
            <a:noFill/>
            <a:miter lim="800000"/>
            <a:headEnd/>
            <a:tailEnd/>
          </a:ln>
        </p:spPr>
        <p:txBody>
          <a:bodyPr wrap="none">
            <a:spAutoFit/>
          </a:bodyPr>
          <a:lstStyle/>
          <a:p>
            <a:pPr algn="ctr"/>
            <a:r>
              <a:rPr lang="it-IT" sz="2800">
                <a:solidFill>
                  <a:srgbClr val="FFFF00"/>
                </a:solidFill>
                <a:latin typeface="Calibri" pitchFamily="34" charset="0"/>
              </a:rPr>
              <a:t>…origine del CALORE</a:t>
            </a:r>
          </a:p>
        </p:txBody>
      </p:sp>
      <p:sp>
        <p:nvSpPr>
          <p:cNvPr id="5125" name="CasellaDiTesto 9"/>
          <p:cNvSpPr txBox="1">
            <a:spLocks noChangeArrowheads="1"/>
          </p:cNvSpPr>
          <p:nvPr/>
        </p:nvSpPr>
        <p:spPr bwMode="auto">
          <a:xfrm>
            <a:off x="1809751" y="1471613"/>
            <a:ext cx="1882775" cy="400050"/>
          </a:xfrm>
          <a:prstGeom prst="rect">
            <a:avLst/>
          </a:prstGeom>
          <a:noFill/>
          <a:ln w="9525">
            <a:noFill/>
            <a:miter lim="800000"/>
            <a:headEnd/>
            <a:tailEnd/>
          </a:ln>
        </p:spPr>
        <p:txBody>
          <a:bodyPr wrap="none">
            <a:spAutoFit/>
          </a:bodyPr>
          <a:lstStyle/>
          <a:p>
            <a:r>
              <a:rPr lang="it-IT" sz="2000">
                <a:solidFill>
                  <a:srgbClr val="FFFFFF"/>
                </a:solidFill>
                <a:latin typeface="Trebuchet MS" pitchFamily="34" charset="0"/>
              </a:rPr>
              <a:t>Fonti di Calore</a:t>
            </a:r>
          </a:p>
        </p:txBody>
      </p:sp>
      <p:cxnSp>
        <p:nvCxnSpPr>
          <p:cNvPr id="11" name="Connettore 2 10"/>
          <p:cNvCxnSpPr>
            <a:stCxn id="5125" idx="3"/>
          </p:cNvCxnSpPr>
          <p:nvPr/>
        </p:nvCxnSpPr>
        <p:spPr>
          <a:xfrm flipV="1">
            <a:off x="3692525" y="1643064"/>
            <a:ext cx="546100" cy="28575"/>
          </a:xfrm>
          <a:prstGeom prst="straightConnector1">
            <a:avLst/>
          </a:prstGeom>
          <a:ln>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a:stCxn id="5125" idx="3"/>
          </p:cNvCxnSpPr>
          <p:nvPr/>
        </p:nvCxnSpPr>
        <p:spPr>
          <a:xfrm flipV="1">
            <a:off x="3692526" y="1214438"/>
            <a:ext cx="474663" cy="457200"/>
          </a:xfrm>
          <a:prstGeom prst="straightConnector1">
            <a:avLst/>
          </a:prstGeom>
          <a:ln>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5128" name="CasellaDiTesto 12"/>
          <p:cNvSpPr txBox="1">
            <a:spLocks noChangeArrowheads="1"/>
          </p:cNvSpPr>
          <p:nvPr/>
        </p:nvSpPr>
        <p:spPr bwMode="auto">
          <a:xfrm>
            <a:off x="4310064" y="1071564"/>
            <a:ext cx="6046787" cy="369887"/>
          </a:xfrm>
          <a:prstGeom prst="rect">
            <a:avLst/>
          </a:prstGeom>
          <a:noFill/>
          <a:ln w="9525">
            <a:noFill/>
            <a:miter lim="800000"/>
            <a:headEnd/>
            <a:tailEnd/>
          </a:ln>
        </p:spPr>
        <p:txBody>
          <a:bodyPr wrap="none">
            <a:spAutoFit/>
          </a:bodyPr>
          <a:lstStyle/>
          <a:p>
            <a:r>
              <a:rPr lang="it-IT">
                <a:solidFill>
                  <a:srgbClr val="FFFFFF"/>
                </a:solidFill>
                <a:latin typeface="Trebuchet MS" pitchFamily="34" charset="0"/>
              </a:rPr>
              <a:t>Decadimento di isotopi radiogenici (U</a:t>
            </a:r>
            <a:r>
              <a:rPr lang="it-IT" baseline="30000">
                <a:solidFill>
                  <a:srgbClr val="FFFFFF"/>
                </a:solidFill>
                <a:latin typeface="Trebuchet MS" pitchFamily="34" charset="0"/>
              </a:rPr>
              <a:t>238</a:t>
            </a:r>
            <a:r>
              <a:rPr lang="it-IT">
                <a:solidFill>
                  <a:srgbClr val="FFFFFF"/>
                </a:solidFill>
                <a:latin typeface="Trebuchet MS" pitchFamily="34" charset="0"/>
              </a:rPr>
              <a:t>, U</a:t>
            </a:r>
            <a:r>
              <a:rPr lang="it-IT" baseline="30000">
                <a:solidFill>
                  <a:srgbClr val="FFFFFF"/>
                </a:solidFill>
                <a:latin typeface="Trebuchet MS" pitchFamily="34" charset="0"/>
              </a:rPr>
              <a:t>235</a:t>
            </a:r>
            <a:r>
              <a:rPr lang="it-IT">
                <a:solidFill>
                  <a:srgbClr val="FFFFFF"/>
                </a:solidFill>
                <a:latin typeface="Trebuchet MS" pitchFamily="34" charset="0"/>
              </a:rPr>
              <a:t>, Th</a:t>
            </a:r>
            <a:r>
              <a:rPr lang="it-IT" baseline="30000">
                <a:solidFill>
                  <a:srgbClr val="FFFFFF"/>
                </a:solidFill>
                <a:latin typeface="Trebuchet MS" pitchFamily="34" charset="0"/>
              </a:rPr>
              <a:t>232</a:t>
            </a:r>
            <a:r>
              <a:rPr lang="it-IT">
                <a:solidFill>
                  <a:srgbClr val="FFFFFF"/>
                </a:solidFill>
                <a:latin typeface="Trebuchet MS" pitchFamily="34" charset="0"/>
              </a:rPr>
              <a:t>, K</a:t>
            </a:r>
            <a:r>
              <a:rPr lang="it-IT" baseline="30000">
                <a:solidFill>
                  <a:srgbClr val="FFFFFF"/>
                </a:solidFill>
                <a:latin typeface="Trebuchet MS" pitchFamily="34" charset="0"/>
              </a:rPr>
              <a:t>40</a:t>
            </a:r>
            <a:r>
              <a:rPr lang="it-IT">
                <a:solidFill>
                  <a:srgbClr val="FFFFFF"/>
                </a:solidFill>
                <a:latin typeface="Trebuchet MS" pitchFamily="34" charset="0"/>
              </a:rPr>
              <a:t>)</a:t>
            </a:r>
          </a:p>
        </p:txBody>
      </p:sp>
      <p:sp>
        <p:nvSpPr>
          <p:cNvPr id="5129" name="CasellaDiTesto 13"/>
          <p:cNvSpPr txBox="1">
            <a:spLocks noChangeArrowheads="1"/>
          </p:cNvSpPr>
          <p:nvPr/>
        </p:nvSpPr>
        <p:spPr bwMode="auto">
          <a:xfrm>
            <a:off x="4310063" y="1457325"/>
            <a:ext cx="2119312" cy="369888"/>
          </a:xfrm>
          <a:prstGeom prst="rect">
            <a:avLst/>
          </a:prstGeom>
          <a:noFill/>
          <a:ln w="9525">
            <a:noFill/>
            <a:miter lim="800000"/>
            <a:headEnd/>
            <a:tailEnd/>
          </a:ln>
        </p:spPr>
        <p:txBody>
          <a:bodyPr wrap="none">
            <a:spAutoFit/>
          </a:bodyPr>
          <a:lstStyle/>
          <a:p>
            <a:r>
              <a:rPr lang="it-IT">
                <a:solidFill>
                  <a:srgbClr val="FFFFFF"/>
                </a:solidFill>
                <a:latin typeface="Trebuchet MS" pitchFamily="34" charset="0"/>
              </a:rPr>
              <a:t>Calore primordiale</a:t>
            </a:r>
          </a:p>
        </p:txBody>
      </p:sp>
      <p:cxnSp>
        <p:nvCxnSpPr>
          <p:cNvPr id="15" name="Connettore 2 14"/>
          <p:cNvCxnSpPr>
            <a:stCxn id="5125" idx="3"/>
          </p:cNvCxnSpPr>
          <p:nvPr/>
        </p:nvCxnSpPr>
        <p:spPr>
          <a:xfrm>
            <a:off x="3692526" y="1671638"/>
            <a:ext cx="474663" cy="442912"/>
          </a:xfrm>
          <a:prstGeom prst="straightConnector1">
            <a:avLst/>
          </a:prstGeom>
          <a:ln>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5131" name="CasellaDiTesto 15"/>
          <p:cNvSpPr txBox="1">
            <a:spLocks noChangeArrowheads="1"/>
          </p:cNvSpPr>
          <p:nvPr/>
        </p:nvSpPr>
        <p:spPr bwMode="auto">
          <a:xfrm>
            <a:off x="4310063" y="1900239"/>
            <a:ext cx="1879600" cy="369887"/>
          </a:xfrm>
          <a:prstGeom prst="rect">
            <a:avLst/>
          </a:prstGeom>
          <a:noFill/>
          <a:ln w="9525">
            <a:noFill/>
            <a:miter lim="800000"/>
            <a:headEnd/>
            <a:tailEnd/>
          </a:ln>
        </p:spPr>
        <p:txBody>
          <a:bodyPr wrap="none">
            <a:spAutoFit/>
          </a:bodyPr>
          <a:lstStyle/>
          <a:p>
            <a:r>
              <a:rPr lang="it-IT">
                <a:solidFill>
                  <a:srgbClr val="FFFFFF"/>
                </a:solidFill>
                <a:latin typeface="Trebuchet MS" pitchFamily="34" charset="0"/>
              </a:rPr>
              <a:t>Corpi magmatici</a:t>
            </a:r>
          </a:p>
        </p:txBody>
      </p:sp>
      <p:sp>
        <p:nvSpPr>
          <p:cNvPr id="5132" name="CasellaDiTesto 7"/>
          <p:cNvSpPr txBox="1">
            <a:spLocks noChangeArrowheads="1"/>
          </p:cNvSpPr>
          <p:nvPr/>
        </p:nvSpPr>
        <p:spPr bwMode="auto">
          <a:xfrm>
            <a:off x="2049463" y="4602164"/>
            <a:ext cx="8339142" cy="1661993"/>
          </a:xfrm>
          <a:prstGeom prst="rect">
            <a:avLst/>
          </a:prstGeom>
          <a:noFill/>
          <a:ln w="9525">
            <a:noFill/>
            <a:miter lim="800000"/>
            <a:headEnd/>
            <a:tailEnd/>
          </a:ln>
        </p:spPr>
        <p:txBody>
          <a:bodyPr wrap="none">
            <a:spAutoFit/>
          </a:bodyPr>
          <a:lstStyle/>
          <a:p>
            <a:pPr algn="ctr">
              <a:lnSpc>
                <a:spcPct val="150000"/>
              </a:lnSpc>
            </a:pPr>
            <a:r>
              <a:rPr lang="it-IT" sz="1700" dirty="0">
                <a:solidFill>
                  <a:srgbClr val="FFFFFF"/>
                </a:solidFill>
                <a:latin typeface="Trebuchet MS" pitchFamily="34" charset="0"/>
              </a:rPr>
              <a:t>Calore terrestre che si propaga attraverso le rocce per poi arrivare in superficie </a:t>
            </a:r>
          </a:p>
          <a:p>
            <a:pPr algn="ctr">
              <a:lnSpc>
                <a:spcPct val="150000"/>
              </a:lnSpc>
            </a:pPr>
            <a:r>
              <a:rPr lang="it-IT" sz="1700" dirty="0">
                <a:solidFill>
                  <a:srgbClr val="FFFFFF"/>
                </a:solidFill>
                <a:latin typeface="Trebuchet MS" pitchFamily="34" charset="0"/>
              </a:rPr>
              <a:t>prende il nome di: </a:t>
            </a:r>
          </a:p>
          <a:p>
            <a:pPr algn="ctr">
              <a:lnSpc>
                <a:spcPct val="150000"/>
              </a:lnSpc>
            </a:pPr>
            <a:r>
              <a:rPr lang="it-IT" sz="1700" dirty="0">
                <a:solidFill>
                  <a:srgbClr val="FF0000"/>
                </a:solidFill>
                <a:latin typeface="Trebuchet MS" pitchFamily="34" charset="0"/>
              </a:rPr>
              <a:t>FLUSSO di CALORE  (</a:t>
            </a:r>
            <a:r>
              <a:rPr lang="it-IT" sz="1700" dirty="0">
                <a:solidFill>
                  <a:srgbClr val="FF0000"/>
                </a:solidFill>
                <a:latin typeface="Trebuchet MS" pitchFamily="34" charset="0"/>
                <a:sym typeface="Symbol" pitchFamily="18" charset="2"/>
              </a:rPr>
              <a:t></a:t>
            </a:r>
            <a:r>
              <a:rPr lang="it-IT" sz="1700" dirty="0">
                <a:solidFill>
                  <a:srgbClr val="FF0000"/>
                </a:solidFill>
                <a:latin typeface="Trebuchet MS" pitchFamily="34" charset="0"/>
              </a:rPr>
              <a:t>)</a:t>
            </a:r>
          </a:p>
          <a:p>
            <a:pPr>
              <a:lnSpc>
                <a:spcPct val="150000"/>
              </a:lnSpc>
            </a:pPr>
            <a:r>
              <a:rPr lang="it-IT" sz="1700" dirty="0">
                <a:solidFill>
                  <a:srgbClr val="FFFFFF"/>
                </a:solidFill>
                <a:latin typeface="Trebuchet MS" pitchFamily="34" charset="0"/>
              </a:rPr>
              <a:t>Unità di misura del </a:t>
            </a:r>
            <a:r>
              <a:rPr lang="it-IT" sz="1700" dirty="0">
                <a:solidFill>
                  <a:srgbClr val="FFFFFF"/>
                </a:solidFill>
                <a:latin typeface="Trebuchet MS" pitchFamily="34" charset="0"/>
                <a:sym typeface="Symbol" pitchFamily="18" charset="2"/>
              </a:rPr>
              <a:t> è </a:t>
            </a:r>
            <a:r>
              <a:rPr lang="it-IT" sz="1700" dirty="0" err="1">
                <a:solidFill>
                  <a:srgbClr val="FFFFFF"/>
                </a:solidFill>
                <a:latin typeface="Trebuchet MS" pitchFamily="34" charset="0"/>
                <a:sym typeface="Symbol" pitchFamily="18" charset="2"/>
              </a:rPr>
              <a:t>hfu</a:t>
            </a:r>
            <a:r>
              <a:rPr lang="it-IT" sz="1700" dirty="0">
                <a:solidFill>
                  <a:srgbClr val="FFFFFF"/>
                </a:solidFill>
                <a:latin typeface="Trebuchet MS" pitchFamily="34" charset="0"/>
                <a:sym typeface="Symbol" pitchFamily="18" charset="2"/>
              </a:rPr>
              <a:t> (</a:t>
            </a:r>
            <a:r>
              <a:rPr lang="it-IT" sz="1700" dirty="0" err="1">
                <a:solidFill>
                  <a:srgbClr val="FFFFFF"/>
                </a:solidFill>
                <a:latin typeface="Trebuchet MS" pitchFamily="34" charset="0"/>
                <a:sym typeface="Symbol" pitchFamily="18" charset="2"/>
              </a:rPr>
              <a:t>Heat</a:t>
            </a:r>
            <a:r>
              <a:rPr lang="it-IT" sz="1700" dirty="0">
                <a:solidFill>
                  <a:srgbClr val="FFFFFF"/>
                </a:solidFill>
                <a:latin typeface="Trebuchet MS" pitchFamily="34" charset="0"/>
                <a:sym typeface="Symbol" pitchFamily="18" charset="2"/>
              </a:rPr>
              <a:t> Flow </a:t>
            </a:r>
            <a:r>
              <a:rPr lang="it-IT" sz="1700" dirty="0" err="1">
                <a:solidFill>
                  <a:srgbClr val="FFFFFF"/>
                </a:solidFill>
                <a:latin typeface="Trebuchet MS" pitchFamily="34" charset="0"/>
                <a:sym typeface="Symbol" pitchFamily="18" charset="2"/>
              </a:rPr>
              <a:t>Unit</a:t>
            </a:r>
            <a:r>
              <a:rPr lang="it-IT" sz="1700" dirty="0">
                <a:solidFill>
                  <a:srgbClr val="FFFFFF"/>
                </a:solidFill>
                <a:latin typeface="Trebuchet MS" pitchFamily="34" charset="0"/>
                <a:sym typeface="Symbol" pitchFamily="18" charset="2"/>
              </a:rPr>
              <a:t>)</a:t>
            </a:r>
            <a:r>
              <a:rPr lang="it-IT" sz="1700" dirty="0">
                <a:solidFill>
                  <a:srgbClr val="FFFFFF"/>
                </a:solidFill>
                <a:latin typeface="Trebuchet MS" pitchFamily="34" charset="0"/>
              </a:rPr>
              <a:t>                                 1hfu = 42mW/m</a:t>
            </a:r>
            <a:r>
              <a:rPr lang="it-IT" sz="1700" baseline="30000" dirty="0">
                <a:solidFill>
                  <a:srgbClr val="FFFFFF"/>
                </a:solidFill>
                <a:latin typeface="Trebuchet MS" pitchFamily="34" charset="0"/>
              </a:rPr>
              <a:t>2</a:t>
            </a:r>
          </a:p>
        </p:txBody>
      </p:sp>
      <p:sp>
        <p:nvSpPr>
          <p:cNvPr id="24" name="Rettangolo 23"/>
          <p:cNvSpPr/>
          <p:nvPr/>
        </p:nvSpPr>
        <p:spPr>
          <a:xfrm>
            <a:off x="1809750" y="1071564"/>
            <a:ext cx="8643938" cy="121443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5" name="Rettangolo 24"/>
          <p:cNvSpPr/>
          <p:nvPr/>
        </p:nvSpPr>
        <p:spPr>
          <a:xfrm>
            <a:off x="2381251" y="2500314"/>
            <a:ext cx="7358063" cy="178593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6" name="Rettangolo 25"/>
          <p:cNvSpPr/>
          <p:nvPr/>
        </p:nvSpPr>
        <p:spPr>
          <a:xfrm>
            <a:off x="1881189" y="4572000"/>
            <a:ext cx="8429625" cy="178593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7" name="CasellaDiTesto 30"/>
          <p:cNvSpPr txBox="1">
            <a:spLocks noChangeArrowheads="1"/>
          </p:cNvSpPr>
          <p:nvPr/>
        </p:nvSpPr>
        <p:spPr bwMode="auto">
          <a:xfrm>
            <a:off x="2338389" y="2378075"/>
            <a:ext cx="7615237" cy="2908300"/>
          </a:xfrm>
          <a:prstGeom prst="rect">
            <a:avLst/>
          </a:prstGeom>
          <a:noFill/>
          <a:ln w="9525">
            <a:solidFill>
              <a:srgbClr val="FFFF00"/>
            </a:solidFill>
            <a:miter lim="800000"/>
            <a:headEnd/>
            <a:tailEnd/>
          </a:ln>
        </p:spPr>
        <p:txBody>
          <a:bodyPr>
            <a:spAutoFit/>
          </a:bodyPr>
          <a:lstStyle/>
          <a:p>
            <a:pPr algn="ctr">
              <a:lnSpc>
                <a:spcPct val="150000"/>
              </a:lnSpc>
            </a:pPr>
            <a:r>
              <a:rPr lang="it-IT" sz="1600">
                <a:solidFill>
                  <a:srgbClr val="FFFFFF"/>
                </a:solidFill>
                <a:latin typeface="Trebuchet MS" pitchFamily="34" charset="0"/>
              </a:rPr>
              <a:t>L’Italia entro il 2010 </a:t>
            </a:r>
            <a:r>
              <a:rPr lang="it-IT" sz="1600" u="sng">
                <a:solidFill>
                  <a:srgbClr val="FFFFFF"/>
                </a:solidFill>
                <a:latin typeface="Trebuchet MS" pitchFamily="34" charset="0"/>
              </a:rPr>
              <a:t>dovrebbe</a:t>
            </a:r>
            <a:r>
              <a:rPr lang="it-IT" sz="1600">
                <a:solidFill>
                  <a:srgbClr val="FFFFFF"/>
                </a:solidFill>
                <a:latin typeface="Trebuchet MS" pitchFamily="34" charset="0"/>
              </a:rPr>
              <a:t> produrre il 25% di energia elettrica da RES-E </a:t>
            </a:r>
          </a:p>
          <a:p>
            <a:pPr algn="ctr">
              <a:lnSpc>
                <a:spcPct val="150000"/>
              </a:lnSpc>
            </a:pPr>
            <a:r>
              <a:rPr lang="it-IT" sz="1600">
                <a:solidFill>
                  <a:srgbClr val="FFFFFF"/>
                </a:solidFill>
                <a:latin typeface="Trebuchet MS" pitchFamily="34" charset="0"/>
              </a:rPr>
              <a:t>(Renewable Energy Source-Electricity).</a:t>
            </a:r>
          </a:p>
          <a:p>
            <a:pPr>
              <a:lnSpc>
                <a:spcPct val="150000"/>
              </a:lnSpc>
            </a:pPr>
            <a:endParaRPr lang="it-IT" sz="1600">
              <a:solidFill>
                <a:srgbClr val="FFFFFF"/>
              </a:solidFill>
              <a:latin typeface="Trebuchet MS" pitchFamily="34" charset="0"/>
            </a:endParaRPr>
          </a:p>
          <a:p>
            <a:pPr algn="ctr">
              <a:lnSpc>
                <a:spcPct val="150000"/>
              </a:lnSpc>
            </a:pPr>
            <a:r>
              <a:rPr lang="it-IT" sz="1600">
                <a:solidFill>
                  <a:srgbClr val="FFFFFF"/>
                </a:solidFill>
                <a:latin typeface="Trebuchet MS" pitchFamily="34" charset="0"/>
              </a:rPr>
              <a:t>Nel 1997 il 16% di energia elettrica italiana era prodotto da RES-E</a:t>
            </a:r>
            <a:endParaRPr lang="it-IT" sz="1000">
              <a:solidFill>
                <a:srgbClr val="FFFFFF"/>
              </a:solidFill>
              <a:latin typeface="Trebuchet MS" pitchFamily="34" charset="0"/>
            </a:endParaRPr>
          </a:p>
          <a:p>
            <a:pPr algn="ctr">
              <a:lnSpc>
                <a:spcPct val="150000"/>
              </a:lnSpc>
            </a:pPr>
            <a:r>
              <a:rPr lang="it-IT" sz="1600">
                <a:solidFill>
                  <a:srgbClr val="FFFFFF"/>
                </a:solidFill>
                <a:latin typeface="Trebuchet MS" pitchFamily="34" charset="0"/>
              </a:rPr>
              <a:t>Nel 2004 il 15% di energia elettrica italiana era prodotto da RES-E</a:t>
            </a:r>
            <a:endParaRPr lang="it-IT" sz="1000">
              <a:solidFill>
                <a:srgbClr val="FFFFFF"/>
              </a:solidFill>
              <a:latin typeface="Trebuchet MS" pitchFamily="34" charset="0"/>
            </a:endParaRPr>
          </a:p>
          <a:p>
            <a:pPr>
              <a:lnSpc>
                <a:spcPct val="150000"/>
              </a:lnSpc>
            </a:pPr>
            <a:endParaRPr lang="it-IT" sz="1600">
              <a:solidFill>
                <a:srgbClr val="FFFFFF"/>
              </a:solidFill>
              <a:latin typeface="Trebuchet MS" pitchFamily="34" charset="0"/>
            </a:endParaRPr>
          </a:p>
          <a:p>
            <a:pPr algn="ctr">
              <a:lnSpc>
                <a:spcPct val="150000"/>
              </a:lnSpc>
            </a:pPr>
            <a:r>
              <a:rPr lang="it-IT" sz="1600">
                <a:solidFill>
                  <a:srgbClr val="FFFFFF"/>
                </a:solidFill>
                <a:latin typeface="Trebuchet MS" pitchFamily="34" charset="0"/>
              </a:rPr>
              <a:t>1997-2004           DECREMENTO DELL’ 1%</a:t>
            </a:r>
          </a:p>
          <a:p>
            <a:pPr algn="r">
              <a:lnSpc>
                <a:spcPct val="150000"/>
              </a:lnSpc>
            </a:pPr>
            <a:r>
              <a:rPr lang="it-IT" sz="1000">
                <a:solidFill>
                  <a:srgbClr val="FFFFFF"/>
                </a:solidFill>
                <a:latin typeface="Trebuchet MS" pitchFamily="34" charset="0"/>
              </a:rPr>
              <a:t>(Bertani et al., 2007)</a:t>
            </a:r>
          </a:p>
        </p:txBody>
      </p:sp>
      <p:sp>
        <p:nvSpPr>
          <p:cNvPr id="31748" name="CasellaDiTesto 70"/>
          <p:cNvSpPr txBox="1">
            <a:spLocks noChangeArrowheads="1"/>
          </p:cNvSpPr>
          <p:nvPr/>
        </p:nvSpPr>
        <p:spPr bwMode="auto">
          <a:xfrm>
            <a:off x="1881189" y="758825"/>
            <a:ext cx="8429625" cy="1384300"/>
          </a:xfrm>
          <a:prstGeom prst="rect">
            <a:avLst/>
          </a:prstGeom>
          <a:noFill/>
          <a:ln w="9525">
            <a:noFill/>
            <a:miter lim="800000"/>
            <a:headEnd/>
            <a:tailEnd/>
          </a:ln>
        </p:spPr>
        <p:txBody>
          <a:bodyPr>
            <a:spAutoFit/>
          </a:bodyPr>
          <a:lstStyle/>
          <a:p>
            <a:pPr algn="ctr">
              <a:lnSpc>
                <a:spcPct val="150000"/>
              </a:lnSpc>
              <a:buFont typeface="Arial" charset="0"/>
              <a:buChar char="•"/>
            </a:pPr>
            <a:r>
              <a:rPr lang="it-IT" sz="1400" dirty="0">
                <a:solidFill>
                  <a:srgbClr val="FFFFFF"/>
                </a:solidFill>
                <a:latin typeface="Trebuchet MS" pitchFamily="34" charset="0"/>
              </a:rPr>
              <a:t>  Gli utilizzi maggiori della risorsa geotermica sono INDIRETTI e quindi relativi alla produzione di ENERGIA ELETTRICA</a:t>
            </a:r>
          </a:p>
          <a:p>
            <a:pPr algn="ctr">
              <a:lnSpc>
                <a:spcPct val="150000"/>
              </a:lnSpc>
              <a:buFont typeface="Arial" charset="0"/>
              <a:buChar char="•"/>
            </a:pPr>
            <a:r>
              <a:rPr lang="it-IT" sz="1400" dirty="0">
                <a:solidFill>
                  <a:srgbClr val="FFFFFF"/>
                </a:solidFill>
                <a:latin typeface="Trebuchet MS" pitchFamily="34" charset="0"/>
              </a:rPr>
              <a:t>  I Sistemi Geotermici impiegati per tale produzione sono solitamente ad alta </a:t>
            </a:r>
            <a:r>
              <a:rPr lang="it-IT" sz="1400" dirty="0" err="1">
                <a:solidFill>
                  <a:srgbClr val="FFFFFF"/>
                </a:solidFill>
                <a:latin typeface="Trebuchet MS" pitchFamily="34" charset="0"/>
              </a:rPr>
              <a:t>entalpia</a:t>
            </a:r>
            <a:endParaRPr lang="it-IT" sz="1400" dirty="0">
              <a:solidFill>
                <a:srgbClr val="FFFFFF"/>
              </a:solidFill>
              <a:latin typeface="Trebuchet MS" pitchFamily="34" charset="0"/>
            </a:endParaRPr>
          </a:p>
          <a:p>
            <a:pPr algn="ctr">
              <a:lnSpc>
                <a:spcPct val="150000"/>
              </a:lnSpc>
              <a:buFont typeface="Arial" charset="0"/>
              <a:buChar char="•"/>
            </a:pPr>
            <a:r>
              <a:rPr lang="it-IT" sz="1400" dirty="0">
                <a:solidFill>
                  <a:srgbClr val="FFFFFF"/>
                </a:solidFill>
                <a:latin typeface="Trebuchet MS" pitchFamily="34" charset="0"/>
              </a:rPr>
              <a:t>  I sistemi maggiormente produttivi sono quelli Vapore Dominante</a:t>
            </a:r>
          </a:p>
        </p:txBody>
      </p:sp>
      <p:sp>
        <p:nvSpPr>
          <p:cNvPr id="31749" name="CasellaDiTesto 70"/>
          <p:cNvSpPr txBox="1">
            <a:spLocks noChangeArrowheads="1"/>
          </p:cNvSpPr>
          <p:nvPr/>
        </p:nvSpPr>
        <p:spPr bwMode="auto">
          <a:xfrm>
            <a:off x="1881189" y="5500688"/>
            <a:ext cx="8143875" cy="785812"/>
          </a:xfrm>
          <a:prstGeom prst="rect">
            <a:avLst/>
          </a:prstGeom>
          <a:noFill/>
          <a:ln w="9525">
            <a:noFill/>
            <a:miter lim="800000"/>
            <a:headEnd/>
            <a:tailEnd/>
          </a:ln>
        </p:spPr>
        <p:txBody>
          <a:bodyPr>
            <a:spAutoFit/>
          </a:bodyPr>
          <a:lstStyle/>
          <a:p>
            <a:pPr algn="ctr">
              <a:lnSpc>
                <a:spcPct val="150000"/>
              </a:lnSpc>
            </a:pPr>
            <a:r>
              <a:rPr lang="it-IT" sz="1600" dirty="0">
                <a:solidFill>
                  <a:srgbClr val="FFFFFF"/>
                </a:solidFill>
                <a:latin typeface="Trebuchet MS" pitchFamily="34" charset="0"/>
              </a:rPr>
              <a:t>Per i prossimi anni si prevede un </a:t>
            </a:r>
            <a:r>
              <a:rPr lang="it-IT" sz="1600" u="sng" dirty="0">
                <a:solidFill>
                  <a:srgbClr val="FFFFFF"/>
                </a:solidFill>
                <a:latin typeface="Trebuchet MS" pitchFamily="34" charset="0"/>
              </a:rPr>
              <a:t>incremento</a:t>
            </a:r>
            <a:r>
              <a:rPr lang="it-IT" sz="1600" dirty="0">
                <a:solidFill>
                  <a:srgbClr val="FFFFFF"/>
                </a:solidFill>
                <a:latin typeface="Trebuchet MS" pitchFamily="34" charset="0"/>
              </a:rPr>
              <a:t> di potenza installata da risorsa geotermica di circa </a:t>
            </a:r>
            <a:r>
              <a:rPr lang="it-IT" sz="1600" u="sng" dirty="0">
                <a:solidFill>
                  <a:srgbClr val="FFFFFF"/>
                </a:solidFill>
                <a:latin typeface="Trebuchet MS" pitchFamily="34" charset="0"/>
              </a:rPr>
              <a:t>100 </a:t>
            </a:r>
            <a:r>
              <a:rPr lang="it-IT" sz="1600" u="sng" dirty="0" err="1">
                <a:solidFill>
                  <a:srgbClr val="FFFFFF"/>
                </a:solidFill>
                <a:latin typeface="Trebuchet MS" pitchFamily="34" charset="0"/>
              </a:rPr>
              <a:t>MWe</a:t>
            </a:r>
            <a:endParaRPr lang="it-IT" sz="1600" u="sng" dirty="0">
              <a:solidFill>
                <a:srgbClr val="FFFFFF"/>
              </a:solidFill>
              <a:latin typeface="Trebuchet MS" pitchFamily="34" charset="0"/>
            </a:endParaRPr>
          </a:p>
        </p:txBody>
      </p:sp>
      <p:sp>
        <p:nvSpPr>
          <p:cNvPr id="20" name="Text Box 19"/>
          <p:cNvSpPr txBox="1">
            <a:spLocks noChangeArrowheads="1"/>
          </p:cNvSpPr>
          <p:nvPr/>
        </p:nvSpPr>
        <p:spPr bwMode="auto">
          <a:xfrm>
            <a:off x="3238501" y="357189"/>
            <a:ext cx="7572375" cy="523875"/>
          </a:xfrm>
          <a:prstGeom prst="rect">
            <a:avLst/>
          </a:prstGeom>
          <a:noFill/>
          <a:ln w="9525">
            <a:noFill/>
            <a:miter lim="800000"/>
            <a:headEnd/>
            <a:tailEnd/>
          </a:ln>
        </p:spPr>
        <p:txBody>
          <a:bodyPr>
            <a:spAutoFit/>
          </a:bodyPr>
          <a:lstStyle/>
          <a:p>
            <a:pPr>
              <a:defRPr/>
            </a:pPr>
            <a:r>
              <a:rPr lang="it-IT" sz="2800" dirty="0">
                <a:solidFill>
                  <a:srgbClr val="FFFF00"/>
                </a:solidFill>
              </a:rPr>
              <a:t>UTILIZZI DELLA RISORSA GEOTERMICA</a:t>
            </a:r>
          </a:p>
        </p:txBody>
      </p:sp>
    </p:spTree>
    <p:extLst>
      <p:ext uri="{BB962C8B-B14F-4D97-AF65-F5344CB8AC3E}">
        <p14:creationId xmlns:p14="http://schemas.microsoft.com/office/powerpoint/2010/main" val="3618255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 Box 19"/>
          <p:cNvSpPr txBox="1">
            <a:spLocks noChangeArrowheads="1"/>
          </p:cNvSpPr>
          <p:nvPr/>
        </p:nvSpPr>
        <p:spPr bwMode="auto">
          <a:xfrm>
            <a:off x="2595564" y="500064"/>
            <a:ext cx="7572375" cy="523875"/>
          </a:xfrm>
          <a:prstGeom prst="rect">
            <a:avLst/>
          </a:prstGeom>
          <a:noFill/>
          <a:ln w="9525">
            <a:noFill/>
            <a:miter lim="800000"/>
            <a:headEnd/>
            <a:tailEnd/>
          </a:ln>
        </p:spPr>
        <p:txBody>
          <a:bodyPr>
            <a:spAutoFit/>
          </a:bodyPr>
          <a:lstStyle/>
          <a:p>
            <a:pPr>
              <a:defRPr/>
            </a:pPr>
            <a:r>
              <a:rPr lang="it-IT" sz="2800" dirty="0">
                <a:solidFill>
                  <a:srgbClr val="FFFF00"/>
                </a:solidFill>
              </a:rPr>
              <a:t>UTILIZZI DIRETTI DELLA RISORSA GEOTERMICA</a:t>
            </a:r>
          </a:p>
        </p:txBody>
      </p:sp>
      <p:sp>
        <p:nvSpPr>
          <p:cNvPr id="9" name="CasellaDiTesto 8"/>
          <p:cNvSpPr txBox="1"/>
          <p:nvPr/>
        </p:nvSpPr>
        <p:spPr>
          <a:xfrm>
            <a:off x="2524125" y="1071563"/>
            <a:ext cx="7429500" cy="830262"/>
          </a:xfrm>
          <a:prstGeom prst="rect">
            <a:avLst/>
          </a:prstGeom>
          <a:noFill/>
        </p:spPr>
        <p:txBody>
          <a:bodyPr>
            <a:spAutoFit/>
          </a:bodyPr>
          <a:lstStyle/>
          <a:p>
            <a:pPr>
              <a:defRPr/>
            </a:pPr>
            <a:r>
              <a:rPr lang="it-IT" sz="1600" cap="all" dirty="0">
                <a:solidFill>
                  <a:srgbClr val="FFFFFF"/>
                </a:solidFill>
                <a:latin typeface="Trebuchet MS" pitchFamily="34" charset="0"/>
              </a:rPr>
              <a:t>I </a:t>
            </a:r>
            <a:r>
              <a:rPr lang="it-IT" sz="1600" dirty="0">
                <a:solidFill>
                  <a:srgbClr val="FFFFFF"/>
                </a:solidFill>
                <a:latin typeface="Trebuchet MS" pitchFamily="34" charset="0"/>
              </a:rPr>
              <a:t>sistemi geotermici </a:t>
            </a:r>
            <a:r>
              <a:rPr lang="it-IT" sz="1600" u="sng" cap="all" dirty="0">
                <a:solidFill>
                  <a:srgbClr val="FFFFFF"/>
                </a:solidFill>
                <a:latin typeface="Trebuchet MS" pitchFamily="34" charset="0"/>
              </a:rPr>
              <a:t>SUPERFICIALI</a:t>
            </a:r>
            <a:r>
              <a:rPr lang="it-IT" sz="1600" cap="all" dirty="0">
                <a:solidFill>
                  <a:srgbClr val="FFFFFF"/>
                </a:solidFill>
                <a:latin typeface="Trebuchet MS" pitchFamily="34" charset="0"/>
              </a:rPr>
              <a:t> </a:t>
            </a:r>
            <a:r>
              <a:rPr lang="it-IT" sz="1600" dirty="0">
                <a:solidFill>
                  <a:srgbClr val="FFFFFF"/>
                </a:solidFill>
                <a:latin typeface="Trebuchet MS" pitchFamily="34" charset="0"/>
              </a:rPr>
              <a:t>idonei per impieghi </a:t>
            </a:r>
            <a:r>
              <a:rPr lang="it-IT" sz="1600" u="sng" dirty="0">
                <a:solidFill>
                  <a:srgbClr val="FFFFFF"/>
                </a:solidFill>
                <a:latin typeface="Trebuchet MS" pitchFamily="34" charset="0"/>
              </a:rPr>
              <a:t>diretti</a:t>
            </a:r>
            <a:r>
              <a:rPr lang="it-IT" sz="1600" dirty="0">
                <a:solidFill>
                  <a:srgbClr val="FFFFFF"/>
                </a:solidFill>
                <a:latin typeface="Trebuchet MS" pitchFamily="34" charset="0"/>
              </a:rPr>
              <a:t> della risorsa</a:t>
            </a:r>
          </a:p>
          <a:p>
            <a:pPr algn="ctr">
              <a:defRPr/>
            </a:pPr>
            <a:r>
              <a:rPr lang="it-IT" sz="1600" dirty="0">
                <a:solidFill>
                  <a:srgbClr val="FFFF00"/>
                </a:solidFill>
                <a:latin typeface="Trebuchet MS" pitchFamily="34" charset="0"/>
              </a:rPr>
              <a:t>↓</a:t>
            </a:r>
          </a:p>
          <a:p>
            <a:pPr>
              <a:defRPr/>
            </a:pPr>
            <a:r>
              <a:rPr lang="it-IT" sz="1600" dirty="0">
                <a:solidFill>
                  <a:srgbClr val="FFFFFF"/>
                </a:solidFill>
                <a:latin typeface="Trebuchet MS" pitchFamily="34" charset="0"/>
              </a:rPr>
              <a:t>Es.: Uso termale, allevamento, agricoltura, riscaldamento, pompe di calore</a:t>
            </a:r>
            <a:endParaRPr lang="it-IT" sz="1600" dirty="0">
              <a:latin typeface="Trebuchet MS" pitchFamily="34" charset="0"/>
            </a:endParaRPr>
          </a:p>
        </p:txBody>
      </p:sp>
      <p:sp>
        <p:nvSpPr>
          <p:cNvPr id="32773" name="Rettangolo 10"/>
          <p:cNvSpPr>
            <a:spLocks noChangeArrowheads="1"/>
          </p:cNvSpPr>
          <p:nvPr/>
        </p:nvSpPr>
        <p:spPr bwMode="auto">
          <a:xfrm>
            <a:off x="2024064" y="3071814"/>
            <a:ext cx="4143375" cy="3216275"/>
          </a:xfrm>
          <a:prstGeom prst="rect">
            <a:avLst/>
          </a:prstGeom>
          <a:noFill/>
          <a:ln w="9525">
            <a:noFill/>
            <a:miter lim="800000"/>
            <a:headEnd/>
            <a:tailEnd/>
          </a:ln>
        </p:spPr>
        <p:txBody>
          <a:bodyPr>
            <a:spAutoFit/>
          </a:bodyPr>
          <a:lstStyle/>
          <a:p>
            <a:pPr algn="r">
              <a:lnSpc>
                <a:spcPct val="150000"/>
              </a:lnSpc>
            </a:pPr>
            <a:r>
              <a:rPr lang="it-IT" sz="1400" b="1" dirty="0">
                <a:solidFill>
                  <a:srgbClr val="FFFFFF"/>
                </a:solidFill>
                <a:latin typeface="Trebuchet MS" pitchFamily="34" charset="0"/>
              </a:rPr>
              <a:t>Categorie:                              </a:t>
            </a:r>
            <a:r>
              <a:rPr lang="it-IT" sz="1400" b="1" dirty="0">
                <a:solidFill>
                  <a:srgbClr val="FFC000"/>
                </a:solidFill>
                <a:latin typeface="Trebuchet MS" pitchFamily="34" charset="0"/>
              </a:rPr>
              <a:t>[ TJ/anno] *</a:t>
            </a:r>
            <a:endParaRPr lang="it-IT" sz="1400" b="1" dirty="0">
              <a:solidFill>
                <a:srgbClr val="FFFFFF"/>
              </a:solidFill>
              <a:latin typeface="Trebuchet MS" pitchFamily="34" charset="0"/>
            </a:endParaRPr>
          </a:p>
          <a:p>
            <a:pPr>
              <a:buFont typeface="Wingdings" pitchFamily="2" charset="2"/>
              <a:buChar char="q"/>
            </a:pPr>
            <a:r>
              <a:rPr lang="it-IT" sz="1400" dirty="0">
                <a:solidFill>
                  <a:srgbClr val="FF0000"/>
                </a:solidFill>
                <a:latin typeface="Trebuchet MS" pitchFamily="34" charset="0"/>
              </a:rPr>
              <a:t> </a:t>
            </a:r>
            <a:r>
              <a:rPr lang="it-IT" sz="1400" dirty="0">
                <a:solidFill>
                  <a:srgbClr val="FFFFFF"/>
                </a:solidFill>
                <a:latin typeface="Trebuchet MS" pitchFamily="34" charset="0"/>
              </a:rPr>
              <a:t>  Stabilimenti Termali                        </a:t>
            </a:r>
            <a:r>
              <a:rPr lang="it-IT" sz="1400" b="1" dirty="0">
                <a:solidFill>
                  <a:srgbClr val="FFC000"/>
                </a:solidFill>
                <a:latin typeface="Trebuchet MS" pitchFamily="34" charset="0"/>
              </a:rPr>
              <a:t>2278</a:t>
            </a:r>
          </a:p>
          <a:p>
            <a:pPr>
              <a:buFont typeface="Arial" charset="0"/>
              <a:buChar char="•"/>
            </a:pPr>
            <a:endParaRPr lang="it-IT" sz="1400" dirty="0">
              <a:solidFill>
                <a:srgbClr val="FFFFFF"/>
              </a:solidFill>
              <a:latin typeface="Trebuchet MS" pitchFamily="34" charset="0"/>
            </a:endParaRPr>
          </a:p>
          <a:p>
            <a:pPr>
              <a:buFont typeface="Wingdings" pitchFamily="2" charset="2"/>
              <a:buChar char="q"/>
            </a:pPr>
            <a:r>
              <a:rPr lang="it-IT" sz="1400" dirty="0">
                <a:solidFill>
                  <a:srgbClr val="FFC000"/>
                </a:solidFill>
                <a:latin typeface="Trebuchet MS" pitchFamily="34" charset="0"/>
              </a:rPr>
              <a:t>  </a:t>
            </a:r>
            <a:r>
              <a:rPr lang="it-IT" sz="1400" dirty="0">
                <a:solidFill>
                  <a:srgbClr val="FFFFFF"/>
                </a:solidFill>
                <a:latin typeface="Trebuchet MS" pitchFamily="34" charset="0"/>
              </a:rPr>
              <a:t> Riscaldamento </a:t>
            </a:r>
            <a:r>
              <a:rPr lang="it-IT" sz="1400" dirty="0" err="1">
                <a:solidFill>
                  <a:srgbClr val="FFFFFF"/>
                </a:solidFill>
                <a:latin typeface="Trebuchet MS" pitchFamily="34" charset="0"/>
              </a:rPr>
              <a:t>abit</a:t>
            </a:r>
            <a:r>
              <a:rPr lang="it-IT" sz="1400" dirty="0">
                <a:solidFill>
                  <a:srgbClr val="FFFFFF"/>
                </a:solidFill>
                <a:latin typeface="Trebuchet MS" pitchFamily="34" charset="0"/>
              </a:rPr>
              <a:t>.                        </a:t>
            </a:r>
            <a:r>
              <a:rPr lang="it-IT" sz="1400" b="1" dirty="0">
                <a:solidFill>
                  <a:srgbClr val="FFC000"/>
                </a:solidFill>
                <a:latin typeface="Trebuchet MS" pitchFamily="34" charset="0"/>
              </a:rPr>
              <a:t>1611</a:t>
            </a:r>
          </a:p>
          <a:p>
            <a:pPr>
              <a:buFont typeface="Arial" charset="0"/>
              <a:buChar char="•"/>
            </a:pPr>
            <a:endParaRPr lang="it-IT" sz="1400" dirty="0">
              <a:solidFill>
                <a:srgbClr val="FFFFFF"/>
              </a:solidFill>
              <a:latin typeface="Trebuchet MS" pitchFamily="34" charset="0"/>
            </a:endParaRPr>
          </a:p>
          <a:p>
            <a:pPr>
              <a:buFont typeface="Wingdings" pitchFamily="2" charset="2"/>
              <a:buChar char="q"/>
            </a:pPr>
            <a:r>
              <a:rPr lang="it-IT" sz="1400" dirty="0">
                <a:solidFill>
                  <a:srgbClr val="00B050"/>
                </a:solidFill>
                <a:latin typeface="Trebuchet MS" pitchFamily="34" charset="0"/>
              </a:rPr>
              <a:t>  </a:t>
            </a:r>
            <a:r>
              <a:rPr lang="it-IT" sz="1400" dirty="0">
                <a:solidFill>
                  <a:srgbClr val="FFFFFF"/>
                </a:solidFill>
                <a:latin typeface="Trebuchet MS" pitchFamily="34" charset="0"/>
              </a:rPr>
              <a:t> Ittiocoltura                                     </a:t>
            </a:r>
            <a:r>
              <a:rPr lang="it-IT" sz="1400" b="1" dirty="0">
                <a:solidFill>
                  <a:srgbClr val="FFC000"/>
                </a:solidFill>
                <a:latin typeface="Trebuchet MS" pitchFamily="34" charset="0"/>
              </a:rPr>
              <a:t>1318</a:t>
            </a:r>
          </a:p>
          <a:p>
            <a:pPr>
              <a:buFont typeface="Arial" charset="0"/>
              <a:buChar char="•"/>
            </a:pPr>
            <a:endParaRPr lang="it-IT" sz="1400" dirty="0">
              <a:solidFill>
                <a:srgbClr val="FFFFFF"/>
              </a:solidFill>
              <a:latin typeface="Trebuchet MS" pitchFamily="34" charset="0"/>
            </a:endParaRPr>
          </a:p>
          <a:p>
            <a:pPr>
              <a:buFont typeface="Wingdings" pitchFamily="2" charset="2"/>
              <a:buChar char="q"/>
            </a:pPr>
            <a:r>
              <a:rPr lang="it-IT" sz="1400" dirty="0">
                <a:solidFill>
                  <a:srgbClr val="00B0F0"/>
                </a:solidFill>
                <a:latin typeface="Trebuchet MS" pitchFamily="34" charset="0"/>
              </a:rPr>
              <a:t> </a:t>
            </a:r>
            <a:r>
              <a:rPr lang="it-IT" sz="1400" dirty="0">
                <a:solidFill>
                  <a:srgbClr val="FFFFFF"/>
                </a:solidFill>
                <a:latin typeface="Trebuchet MS" pitchFamily="34" charset="0"/>
              </a:rPr>
              <a:t>  Serre/Agricoltura                            </a:t>
            </a:r>
            <a:r>
              <a:rPr lang="it-IT" sz="1400" b="1" dirty="0">
                <a:solidFill>
                  <a:srgbClr val="FFC000"/>
                </a:solidFill>
                <a:latin typeface="Trebuchet MS" pitchFamily="34" charset="0"/>
              </a:rPr>
              <a:t>1000</a:t>
            </a:r>
          </a:p>
          <a:p>
            <a:pPr>
              <a:buFont typeface="Arial" charset="0"/>
              <a:buChar char="•"/>
            </a:pPr>
            <a:endParaRPr lang="it-IT" sz="1400" dirty="0">
              <a:solidFill>
                <a:srgbClr val="FFFFFF"/>
              </a:solidFill>
              <a:latin typeface="Trebuchet MS" pitchFamily="34" charset="0"/>
            </a:endParaRPr>
          </a:p>
          <a:p>
            <a:pPr>
              <a:buFont typeface="Wingdings" pitchFamily="2" charset="2"/>
              <a:buChar char="q"/>
            </a:pPr>
            <a:r>
              <a:rPr lang="it-IT" sz="1400" dirty="0">
                <a:solidFill>
                  <a:srgbClr val="92D050"/>
                </a:solidFill>
                <a:latin typeface="Trebuchet MS" pitchFamily="34" charset="0"/>
              </a:rPr>
              <a:t> </a:t>
            </a:r>
            <a:r>
              <a:rPr lang="it-IT" sz="1400" dirty="0">
                <a:solidFill>
                  <a:srgbClr val="FFFFFF"/>
                </a:solidFill>
                <a:latin typeface="Trebuchet MS" pitchFamily="34" charset="0"/>
              </a:rPr>
              <a:t>  Altri                                                  </a:t>
            </a:r>
            <a:r>
              <a:rPr lang="it-IT" sz="1400" b="1" dirty="0">
                <a:solidFill>
                  <a:srgbClr val="FFC000"/>
                </a:solidFill>
                <a:latin typeface="Trebuchet MS" pitchFamily="34" charset="0"/>
              </a:rPr>
              <a:t>800</a:t>
            </a:r>
          </a:p>
          <a:p>
            <a:pPr>
              <a:buFont typeface="Arial" charset="0"/>
              <a:buChar char="•"/>
            </a:pPr>
            <a:endParaRPr lang="it-IT" sz="1400" dirty="0">
              <a:solidFill>
                <a:srgbClr val="FFFFFF"/>
              </a:solidFill>
              <a:latin typeface="Trebuchet MS" pitchFamily="34" charset="0"/>
            </a:endParaRPr>
          </a:p>
          <a:p>
            <a:pPr>
              <a:buFont typeface="Wingdings" pitchFamily="2" charset="2"/>
              <a:buChar char="q"/>
            </a:pPr>
            <a:r>
              <a:rPr lang="it-IT" sz="1400" dirty="0">
                <a:solidFill>
                  <a:srgbClr val="FFFF00"/>
                </a:solidFill>
                <a:latin typeface="Trebuchet MS" pitchFamily="34" charset="0"/>
              </a:rPr>
              <a:t> </a:t>
            </a:r>
            <a:r>
              <a:rPr lang="it-IT" sz="1400" dirty="0">
                <a:solidFill>
                  <a:srgbClr val="FFFFFF"/>
                </a:solidFill>
                <a:latin typeface="Trebuchet MS" pitchFamily="34" charset="0"/>
              </a:rPr>
              <a:t>  Pompe di calore                                </a:t>
            </a:r>
            <a:r>
              <a:rPr lang="it-IT" sz="1400" b="1" dirty="0">
                <a:solidFill>
                  <a:srgbClr val="FFC000"/>
                </a:solidFill>
                <a:latin typeface="Trebuchet MS" pitchFamily="34" charset="0"/>
              </a:rPr>
              <a:t>500</a:t>
            </a:r>
          </a:p>
          <a:p>
            <a:pPr>
              <a:buFont typeface="Arial" charset="0"/>
              <a:buChar char="•"/>
            </a:pPr>
            <a:endParaRPr lang="it-IT" sz="1400" dirty="0">
              <a:solidFill>
                <a:srgbClr val="FFFFFF"/>
              </a:solidFill>
              <a:latin typeface="Trebuchet MS" pitchFamily="34" charset="0"/>
            </a:endParaRPr>
          </a:p>
          <a:p>
            <a:pPr>
              <a:buFont typeface="Wingdings" pitchFamily="2" charset="2"/>
              <a:buChar char="q"/>
            </a:pPr>
            <a:r>
              <a:rPr lang="it-IT" sz="1400" dirty="0">
                <a:solidFill>
                  <a:srgbClr val="F185E9"/>
                </a:solidFill>
                <a:latin typeface="Trebuchet MS" pitchFamily="34" charset="0"/>
              </a:rPr>
              <a:t> </a:t>
            </a:r>
            <a:r>
              <a:rPr lang="it-IT" sz="1400" dirty="0">
                <a:solidFill>
                  <a:srgbClr val="FFFFFF"/>
                </a:solidFill>
                <a:latin typeface="Trebuchet MS" pitchFamily="34" charset="0"/>
              </a:rPr>
              <a:t>  Calore di processi                               </a:t>
            </a:r>
            <a:r>
              <a:rPr lang="it-IT" sz="1400" b="1" dirty="0">
                <a:solidFill>
                  <a:srgbClr val="FFC000"/>
                </a:solidFill>
                <a:latin typeface="Trebuchet MS" pitchFamily="34" charset="0"/>
              </a:rPr>
              <a:t>47</a:t>
            </a:r>
            <a:endParaRPr lang="it-IT" sz="1400" dirty="0">
              <a:solidFill>
                <a:srgbClr val="FFC000"/>
              </a:solidFill>
              <a:latin typeface="Trebuchet MS" pitchFamily="34" charset="0"/>
            </a:endParaRPr>
          </a:p>
        </p:txBody>
      </p:sp>
      <p:pic>
        <p:nvPicPr>
          <p:cNvPr id="32774" name="Picture 4"/>
          <p:cNvPicPr>
            <a:picLocks noChangeAspect="1" noChangeArrowheads="1"/>
          </p:cNvPicPr>
          <p:nvPr/>
        </p:nvPicPr>
        <p:blipFill>
          <a:blip r:embed="rId3"/>
          <a:srcRect/>
          <a:stretch>
            <a:fillRect/>
          </a:stretch>
        </p:blipFill>
        <p:spPr bwMode="auto">
          <a:xfrm>
            <a:off x="6310313" y="3071814"/>
            <a:ext cx="4127500" cy="1990725"/>
          </a:xfrm>
          <a:prstGeom prst="rect">
            <a:avLst/>
          </a:prstGeom>
          <a:noFill/>
          <a:ln w="9525">
            <a:noFill/>
            <a:miter lim="800000"/>
            <a:headEnd/>
            <a:tailEnd/>
          </a:ln>
        </p:spPr>
      </p:pic>
      <p:sp>
        <p:nvSpPr>
          <p:cNvPr id="12" name="Rettangolo 11"/>
          <p:cNvSpPr/>
          <p:nvPr/>
        </p:nvSpPr>
        <p:spPr>
          <a:xfrm>
            <a:off x="2024064" y="3071814"/>
            <a:ext cx="4143375" cy="3286125"/>
          </a:xfrm>
          <a:prstGeom prst="rect">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2776" name="CasellaDiTesto 13"/>
          <p:cNvSpPr txBox="1">
            <a:spLocks noChangeArrowheads="1"/>
          </p:cNvSpPr>
          <p:nvPr/>
        </p:nvSpPr>
        <p:spPr bwMode="auto">
          <a:xfrm>
            <a:off x="8382000" y="5072063"/>
            <a:ext cx="2038350" cy="246062"/>
          </a:xfrm>
          <a:prstGeom prst="rect">
            <a:avLst/>
          </a:prstGeom>
          <a:noFill/>
          <a:ln w="9525">
            <a:noFill/>
            <a:miter lim="800000"/>
            <a:headEnd/>
            <a:tailEnd/>
          </a:ln>
        </p:spPr>
        <p:txBody>
          <a:bodyPr wrap="none">
            <a:spAutoFit/>
          </a:bodyPr>
          <a:lstStyle/>
          <a:p>
            <a:r>
              <a:rPr lang="it-IT" sz="1000">
                <a:solidFill>
                  <a:srgbClr val="FFC000"/>
                </a:solidFill>
                <a:latin typeface="Trebuchet MS" pitchFamily="34" charset="0"/>
              </a:rPr>
              <a:t>* Dati al 2004 (Romagnoli, 2005)</a:t>
            </a:r>
          </a:p>
        </p:txBody>
      </p:sp>
      <p:grpSp>
        <p:nvGrpSpPr>
          <p:cNvPr id="32777" name="Gruppo 15"/>
          <p:cNvGrpSpPr>
            <a:grpSpLocks/>
          </p:cNvGrpSpPr>
          <p:nvPr/>
        </p:nvGrpSpPr>
        <p:grpSpPr bwMode="auto">
          <a:xfrm>
            <a:off x="3024188" y="1928813"/>
            <a:ext cx="6215062" cy="785812"/>
            <a:chOff x="714348" y="2214554"/>
            <a:chExt cx="6215106" cy="786489"/>
          </a:xfrm>
        </p:grpSpPr>
        <p:sp>
          <p:nvSpPr>
            <p:cNvPr id="32790" name="Rettangolo 9"/>
            <p:cNvSpPr>
              <a:spLocks noChangeArrowheads="1"/>
            </p:cNvSpPr>
            <p:nvPr/>
          </p:nvSpPr>
          <p:spPr bwMode="auto">
            <a:xfrm>
              <a:off x="2143108" y="2214554"/>
              <a:ext cx="4786346" cy="786489"/>
            </a:xfrm>
            <a:prstGeom prst="rect">
              <a:avLst/>
            </a:prstGeom>
            <a:noFill/>
            <a:ln w="9525">
              <a:noFill/>
              <a:miter lim="800000"/>
              <a:headEnd/>
              <a:tailEnd/>
            </a:ln>
          </p:spPr>
          <p:txBody>
            <a:bodyPr>
              <a:spAutoFit/>
            </a:bodyPr>
            <a:lstStyle/>
            <a:p>
              <a:pPr>
                <a:lnSpc>
                  <a:spcPct val="150000"/>
                </a:lnSpc>
                <a:buFont typeface="Wingdings" pitchFamily="2" charset="2"/>
                <a:buChar char="Ø"/>
              </a:pPr>
              <a:r>
                <a:rPr lang="it-IT" sz="1600" b="1">
                  <a:solidFill>
                    <a:srgbClr val="FFFFFF"/>
                  </a:solidFill>
                </a:rPr>
                <a:t>  </a:t>
              </a:r>
              <a:r>
                <a:rPr lang="it-IT" sz="1600" b="1">
                  <a:solidFill>
                    <a:srgbClr val="00B0F0"/>
                  </a:solidFill>
                  <a:latin typeface="Trebuchet MS" pitchFamily="34" charset="0"/>
                </a:rPr>
                <a:t>Capacità termica installata</a:t>
              </a:r>
              <a:r>
                <a:rPr lang="it-IT" sz="1600" b="1">
                  <a:solidFill>
                    <a:srgbClr val="FFFFFF"/>
                  </a:solidFill>
                  <a:latin typeface="Trebuchet MS" pitchFamily="34" charset="0"/>
                </a:rPr>
                <a:t>:    </a:t>
              </a:r>
              <a:r>
                <a:rPr lang="it-IT" sz="1600" b="1">
                  <a:solidFill>
                    <a:srgbClr val="FF0000"/>
                  </a:solidFill>
                  <a:latin typeface="Trebuchet MS" pitchFamily="34" charset="0"/>
                </a:rPr>
                <a:t>607 MWt</a:t>
              </a:r>
            </a:p>
            <a:p>
              <a:pPr>
                <a:lnSpc>
                  <a:spcPct val="150000"/>
                </a:lnSpc>
                <a:buFont typeface="Wingdings" pitchFamily="2" charset="2"/>
                <a:buChar char="Ø"/>
              </a:pPr>
              <a:r>
                <a:rPr lang="it-IT" sz="1600">
                  <a:solidFill>
                    <a:srgbClr val="FFFFFF"/>
                  </a:solidFill>
                  <a:latin typeface="Trebuchet MS" pitchFamily="34" charset="0"/>
                </a:rPr>
                <a:t>  </a:t>
              </a:r>
              <a:r>
                <a:rPr lang="it-IT" sz="1600" b="1">
                  <a:solidFill>
                    <a:srgbClr val="12DEAD"/>
                  </a:solidFill>
                  <a:latin typeface="Trebuchet MS" pitchFamily="34" charset="0"/>
                </a:rPr>
                <a:t>Energia termica utilizzata</a:t>
              </a:r>
              <a:r>
                <a:rPr lang="it-IT" sz="1600" b="1">
                  <a:solidFill>
                    <a:srgbClr val="00B0F0"/>
                  </a:solidFill>
                  <a:latin typeface="Trebuchet MS" pitchFamily="34" charset="0"/>
                </a:rPr>
                <a:t>:      </a:t>
              </a:r>
              <a:r>
                <a:rPr lang="it-IT" sz="1600" b="1">
                  <a:solidFill>
                    <a:srgbClr val="FF0000"/>
                  </a:solidFill>
                  <a:latin typeface="Trebuchet MS" pitchFamily="34" charset="0"/>
                </a:rPr>
                <a:t>7554 TJ/anno</a:t>
              </a:r>
              <a:endParaRPr lang="it-IT" sz="1600">
                <a:solidFill>
                  <a:srgbClr val="FF0000"/>
                </a:solidFill>
                <a:latin typeface="Trebuchet MS" pitchFamily="34" charset="0"/>
              </a:endParaRPr>
            </a:p>
          </p:txBody>
        </p:sp>
        <p:sp>
          <p:nvSpPr>
            <p:cNvPr id="32791" name="Rettangolo 14"/>
            <p:cNvSpPr>
              <a:spLocks noChangeArrowheads="1"/>
            </p:cNvSpPr>
            <p:nvPr/>
          </p:nvSpPr>
          <p:spPr bwMode="auto">
            <a:xfrm>
              <a:off x="714348" y="2214554"/>
              <a:ext cx="1357322" cy="416830"/>
            </a:xfrm>
            <a:prstGeom prst="rect">
              <a:avLst/>
            </a:prstGeom>
            <a:noFill/>
            <a:ln w="9525">
              <a:noFill/>
              <a:miter lim="800000"/>
              <a:headEnd/>
              <a:tailEnd/>
            </a:ln>
          </p:spPr>
          <p:txBody>
            <a:bodyPr>
              <a:spAutoFit/>
            </a:bodyPr>
            <a:lstStyle/>
            <a:p>
              <a:pPr>
                <a:lnSpc>
                  <a:spcPct val="150000"/>
                </a:lnSpc>
              </a:pPr>
              <a:r>
                <a:rPr lang="it-IT" sz="1600" b="1">
                  <a:solidFill>
                    <a:srgbClr val="FFFFFF"/>
                  </a:solidFill>
                  <a:latin typeface="Trebuchet MS" pitchFamily="34" charset="0"/>
                </a:rPr>
                <a:t>In ITALIA  :</a:t>
              </a:r>
              <a:endParaRPr lang="it-IT" sz="1600">
                <a:solidFill>
                  <a:srgbClr val="FF0000"/>
                </a:solidFill>
                <a:latin typeface="Trebuchet MS" pitchFamily="34" charset="0"/>
              </a:endParaRPr>
            </a:p>
          </p:txBody>
        </p:sp>
      </p:grpSp>
    </p:spTree>
    <p:extLst>
      <p:ext uri="{BB962C8B-B14F-4D97-AF65-F5344CB8AC3E}">
        <p14:creationId xmlns:p14="http://schemas.microsoft.com/office/powerpoint/2010/main" val="2035515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89A912A-8D23-4000-B7BD-05A111761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19050"/>
            <a:ext cx="9744075" cy="681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589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 Box 20"/>
          <p:cNvSpPr txBox="1">
            <a:spLocks noChangeArrowheads="1"/>
          </p:cNvSpPr>
          <p:nvPr/>
        </p:nvSpPr>
        <p:spPr bwMode="auto">
          <a:xfrm>
            <a:off x="3452814" y="500064"/>
            <a:ext cx="5900737" cy="523875"/>
          </a:xfrm>
          <a:prstGeom prst="rect">
            <a:avLst/>
          </a:prstGeom>
          <a:noFill/>
          <a:ln w="9525">
            <a:noFill/>
            <a:miter lim="800000"/>
            <a:headEnd/>
            <a:tailEnd/>
          </a:ln>
          <a:effectLst/>
        </p:spPr>
        <p:txBody>
          <a:bodyPr wrap="none">
            <a:spAutoFit/>
          </a:bodyPr>
          <a:lstStyle/>
          <a:p>
            <a:pPr>
              <a:defRPr/>
            </a:pPr>
            <a:r>
              <a:rPr lang="it-IT" sz="2800" dirty="0">
                <a:solidFill>
                  <a:srgbClr val="FFFF00"/>
                </a:solidFill>
              </a:rPr>
              <a:t>ESPLORAZIONE GEOTERMICA  IN ITALIA</a:t>
            </a:r>
          </a:p>
        </p:txBody>
      </p:sp>
      <p:pic>
        <p:nvPicPr>
          <p:cNvPr id="9" name="Immagine 8" descr="POZZI GEOTERMICI.png"/>
          <p:cNvPicPr>
            <a:picLocks noChangeAspect="1"/>
          </p:cNvPicPr>
          <p:nvPr/>
        </p:nvPicPr>
        <p:blipFill>
          <a:blip r:embed="rId2" cstate="print"/>
          <a:stretch>
            <a:fillRect/>
          </a:stretch>
        </p:blipFill>
        <p:spPr>
          <a:xfrm>
            <a:off x="6953256" y="1394356"/>
            <a:ext cx="3511462" cy="4963602"/>
          </a:xfrm>
          <a:prstGeom prst="rect">
            <a:avLst/>
          </a:prstGeom>
          <a:effectLst/>
          <a:scene3d>
            <a:camera prst="orthographicFront"/>
            <a:lightRig rig="threePt" dir="t"/>
          </a:scene3d>
          <a:sp3d>
            <a:bevelT/>
          </a:sp3d>
        </p:spPr>
      </p:pic>
      <p:sp>
        <p:nvSpPr>
          <p:cNvPr id="22533" name="Text Box 27"/>
          <p:cNvSpPr txBox="1">
            <a:spLocks noChangeArrowheads="1"/>
          </p:cNvSpPr>
          <p:nvPr/>
        </p:nvSpPr>
        <p:spPr bwMode="auto">
          <a:xfrm>
            <a:off x="1738314" y="1285876"/>
            <a:ext cx="4714875" cy="5262563"/>
          </a:xfrm>
          <a:prstGeom prst="rect">
            <a:avLst/>
          </a:prstGeom>
          <a:noFill/>
          <a:ln w="9525">
            <a:noFill/>
            <a:miter lim="800000"/>
            <a:headEnd/>
            <a:tailEnd/>
          </a:ln>
        </p:spPr>
        <p:txBody>
          <a:bodyPr>
            <a:spAutoFit/>
          </a:bodyPr>
          <a:lstStyle/>
          <a:p>
            <a:pPr algn="just"/>
            <a:r>
              <a:rPr lang="it-IT" sz="1600">
                <a:solidFill>
                  <a:srgbClr val="FFFFFF"/>
                </a:solidFill>
                <a:latin typeface="Trebuchet MS" pitchFamily="34" charset="0"/>
              </a:rPr>
              <a:t>Al 1993 sul territorio italiano sono stati perforati 2000 pozzi</a:t>
            </a:r>
          </a:p>
          <a:p>
            <a:pPr algn="just"/>
            <a:endParaRPr lang="it-IT" sz="1600">
              <a:solidFill>
                <a:srgbClr val="FFFFFF"/>
              </a:solidFill>
              <a:latin typeface="Trebuchet MS" pitchFamily="34" charset="0"/>
            </a:endParaRPr>
          </a:p>
          <a:p>
            <a:pPr algn="just"/>
            <a:r>
              <a:rPr lang="it-IT" sz="1600">
                <a:solidFill>
                  <a:srgbClr val="FFFFFF"/>
                </a:solidFill>
                <a:latin typeface="Trebuchet MS" pitchFamily="34" charset="0"/>
              </a:rPr>
              <a:t>I sistemi geotermici italiani più importanti sono localizzati lungo la fascia tirrenica della </a:t>
            </a:r>
            <a:r>
              <a:rPr lang="it-IT" sz="1600" u="sng">
                <a:solidFill>
                  <a:srgbClr val="FFFFFF"/>
                </a:solidFill>
                <a:latin typeface="Trebuchet MS" pitchFamily="34" charset="0"/>
              </a:rPr>
              <a:t>Toscana Centro-Meridionale</a:t>
            </a:r>
            <a:r>
              <a:rPr lang="it-IT" sz="1600">
                <a:solidFill>
                  <a:srgbClr val="FFFFFF"/>
                </a:solidFill>
                <a:latin typeface="Trebuchet MS" pitchFamily="34" charset="0"/>
              </a:rPr>
              <a:t> e del </a:t>
            </a:r>
            <a:r>
              <a:rPr lang="it-IT" sz="1600" u="sng">
                <a:solidFill>
                  <a:srgbClr val="FFFFFF"/>
                </a:solidFill>
                <a:latin typeface="Trebuchet MS" pitchFamily="34" charset="0"/>
              </a:rPr>
              <a:t>Lazio Settentrionale</a:t>
            </a:r>
            <a:r>
              <a:rPr lang="it-IT" sz="1600">
                <a:solidFill>
                  <a:srgbClr val="FFFFFF"/>
                </a:solidFill>
                <a:latin typeface="Trebuchet MS" pitchFamily="34" charset="0"/>
              </a:rPr>
              <a:t>.</a:t>
            </a:r>
          </a:p>
          <a:p>
            <a:pPr algn="just"/>
            <a:endParaRPr lang="it-IT" sz="1600">
              <a:solidFill>
                <a:srgbClr val="FFFFFF"/>
              </a:solidFill>
              <a:latin typeface="Trebuchet MS" pitchFamily="34" charset="0"/>
            </a:endParaRPr>
          </a:p>
          <a:p>
            <a:pPr algn="just"/>
            <a:r>
              <a:rPr lang="it-IT" sz="1600">
                <a:solidFill>
                  <a:srgbClr val="FFFFFF"/>
                </a:solidFill>
                <a:latin typeface="Trebuchet MS" pitchFamily="34" charset="0"/>
              </a:rPr>
              <a:t>A seguito della strutturazione della Catena Appenninica, si va istaurando un regime tettonico distensivo, causa del </a:t>
            </a:r>
            <a:r>
              <a:rPr lang="it-IT" sz="1600" u="sng">
                <a:solidFill>
                  <a:srgbClr val="FFFFFF"/>
                </a:solidFill>
                <a:latin typeface="Trebuchet MS" pitchFamily="34" charset="0"/>
              </a:rPr>
              <a:t>magmatismo peritirrenico</a:t>
            </a:r>
            <a:r>
              <a:rPr lang="it-IT" sz="1600">
                <a:solidFill>
                  <a:srgbClr val="FFFFFF"/>
                </a:solidFill>
                <a:latin typeface="Trebuchet MS" pitchFamily="34" charset="0"/>
              </a:rPr>
              <a:t> e dell’elevato flusso di calore.</a:t>
            </a:r>
          </a:p>
          <a:p>
            <a:pPr algn="just"/>
            <a:endParaRPr lang="it-IT" sz="1600">
              <a:solidFill>
                <a:srgbClr val="FFFFFF"/>
              </a:solidFill>
              <a:latin typeface="Trebuchet MS" pitchFamily="34" charset="0"/>
            </a:endParaRPr>
          </a:p>
          <a:p>
            <a:pPr algn="just"/>
            <a:r>
              <a:rPr lang="it-IT" sz="1600">
                <a:solidFill>
                  <a:srgbClr val="FFFFFF"/>
                </a:solidFill>
                <a:latin typeface="Trebuchet MS" pitchFamily="34" charset="0"/>
              </a:rPr>
              <a:t>Toscana caratterizzata da corpi intrusivi, mentre il Lazio da attività vulcanica principalmente esplosiva.</a:t>
            </a:r>
          </a:p>
          <a:p>
            <a:pPr algn="just"/>
            <a:endParaRPr lang="it-IT" sz="1600">
              <a:solidFill>
                <a:srgbClr val="FFFFFF"/>
              </a:solidFill>
              <a:latin typeface="Trebuchet MS" pitchFamily="34" charset="0"/>
            </a:endParaRPr>
          </a:p>
          <a:p>
            <a:pPr algn="just"/>
            <a:r>
              <a:rPr lang="it-IT" sz="1600">
                <a:solidFill>
                  <a:srgbClr val="FFFFFF"/>
                </a:solidFill>
                <a:latin typeface="Trebuchet MS" pitchFamily="34" charset="0"/>
              </a:rPr>
              <a:t>I campi geotermici più importanti sono:</a:t>
            </a:r>
          </a:p>
          <a:p>
            <a:pPr algn="just">
              <a:buFont typeface="Arial" charset="0"/>
              <a:buChar char="•"/>
            </a:pPr>
            <a:r>
              <a:rPr lang="it-IT" sz="1600">
                <a:solidFill>
                  <a:srgbClr val="FFFFFF"/>
                </a:solidFill>
                <a:latin typeface="Trebuchet MS" pitchFamily="34" charset="0"/>
              </a:rPr>
              <a:t>  Larderello, Travale-Radicondoli</a:t>
            </a:r>
          </a:p>
          <a:p>
            <a:pPr algn="just">
              <a:buFont typeface="Arial" charset="0"/>
              <a:buChar char="•"/>
            </a:pPr>
            <a:r>
              <a:rPr lang="it-IT" sz="1600">
                <a:solidFill>
                  <a:srgbClr val="FFFFFF"/>
                </a:solidFill>
                <a:latin typeface="Trebuchet MS" pitchFamily="34" charset="0"/>
              </a:rPr>
              <a:t>  Monte Amiata</a:t>
            </a:r>
          </a:p>
          <a:p>
            <a:pPr algn="just">
              <a:buFont typeface="Arial" charset="0"/>
              <a:buChar char="•"/>
            </a:pPr>
            <a:r>
              <a:rPr lang="it-IT" sz="1600">
                <a:solidFill>
                  <a:srgbClr val="FFFFFF"/>
                </a:solidFill>
                <a:latin typeface="Trebuchet MS" pitchFamily="34" charset="0"/>
              </a:rPr>
              <a:t>  Vulsini-Latera</a:t>
            </a:r>
          </a:p>
          <a:p>
            <a:pPr algn="just">
              <a:buFont typeface="Arial" charset="0"/>
              <a:buChar char="•"/>
            </a:pPr>
            <a:r>
              <a:rPr lang="it-IT" sz="1600">
                <a:solidFill>
                  <a:srgbClr val="FFFFFF"/>
                </a:solidFill>
                <a:latin typeface="Trebuchet MS" pitchFamily="34" charset="0"/>
              </a:rPr>
              <a:t>  Sabatini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8777F3A-B63B-4A77-B7E8-079FA9964343}"/>
              </a:ext>
            </a:extLst>
          </p:cNvPr>
          <p:cNvSpPr>
            <a:spLocks noGrp="1" noChangeArrowheads="1"/>
          </p:cNvSpPr>
          <p:nvPr>
            <p:ph type="title"/>
          </p:nvPr>
        </p:nvSpPr>
        <p:spPr bwMode="auto">
          <a:xfrm>
            <a:off x="2963862" y="80616"/>
            <a:ext cx="6264275" cy="417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en-US" altLang="it-IT" sz="2400">
                <a:solidFill>
                  <a:schemeClr val="bg1"/>
                </a:solidFill>
              </a:rPr>
              <a:t>Geothermal highlights in Italy</a:t>
            </a:r>
          </a:p>
        </p:txBody>
      </p:sp>
      <p:pic>
        <p:nvPicPr>
          <p:cNvPr id="38915" name="Picture 3" descr="Fig">
            <a:extLst>
              <a:ext uri="{FF2B5EF4-FFF2-40B4-BE49-F238E27FC236}">
                <a16:creationId xmlns:a16="http://schemas.microsoft.com/office/drawing/2014/main" id="{14738AE3-824B-4B5F-A60C-FAED6AB7DE3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11680" y="1610132"/>
            <a:ext cx="7900670" cy="4514444"/>
          </a:xfrm>
          <a:noFill/>
          <a:extLst>
            <a:ext uri="{909E8E84-426E-40DD-AFC4-6F175D3DCCD1}">
              <a14:hiddenFill xmlns:a14="http://schemas.microsoft.com/office/drawing/2010/main">
                <a:solidFill>
                  <a:srgbClr val="FFFFFF"/>
                </a:solidFill>
              </a14:hiddenFill>
            </a:ext>
          </a:extLst>
        </p:spPr>
      </p:pic>
      <p:sp>
        <p:nvSpPr>
          <p:cNvPr id="38917" name="Text Box 5">
            <a:extLst>
              <a:ext uri="{FF2B5EF4-FFF2-40B4-BE49-F238E27FC236}">
                <a16:creationId xmlns:a16="http://schemas.microsoft.com/office/drawing/2014/main" id="{D5A070CD-DEF9-4377-895B-EEA81AD860CA}"/>
              </a:ext>
            </a:extLst>
          </p:cNvPr>
          <p:cNvSpPr txBox="1">
            <a:spLocks noChangeArrowheads="1"/>
          </p:cNvSpPr>
          <p:nvPr/>
        </p:nvSpPr>
        <p:spPr bwMode="auto">
          <a:xfrm>
            <a:off x="5016500" y="2852738"/>
            <a:ext cx="2159000" cy="1015604"/>
          </a:xfrm>
          <a:prstGeom prst="rect">
            <a:avLst/>
          </a:prstGeom>
          <a:solidFill>
            <a:srgbClr val="FFFF00">
              <a:alpha val="46001"/>
            </a:srgbClr>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1" rIns="91384" bIns="45691">
            <a:spAutoFit/>
          </a:bodyPr>
          <a:lstStyle>
            <a:lvl1pPr>
              <a:tabLst>
                <a:tab pos="290513" algn="l"/>
              </a:tabLst>
              <a:defRPr>
                <a:solidFill>
                  <a:schemeClr val="tx1"/>
                </a:solidFill>
                <a:latin typeface="Arial" panose="020B0604020202020204" pitchFamily="34" charset="0"/>
              </a:defRPr>
            </a:lvl1pPr>
            <a:lvl2pPr marL="290513" indent="-100013">
              <a:tabLst>
                <a:tab pos="290513" algn="l"/>
              </a:tabLst>
              <a:defRPr>
                <a:solidFill>
                  <a:schemeClr val="tx1"/>
                </a:solidFill>
                <a:latin typeface="Arial" panose="020B0604020202020204" pitchFamily="34" charset="0"/>
              </a:defRPr>
            </a:lvl2pPr>
            <a:lvl3pPr>
              <a:tabLst>
                <a:tab pos="290513" algn="l"/>
              </a:tabLst>
              <a:defRPr>
                <a:solidFill>
                  <a:schemeClr val="tx1"/>
                </a:solidFill>
                <a:latin typeface="Arial" panose="020B0604020202020204" pitchFamily="34" charset="0"/>
              </a:defRPr>
            </a:lvl3pPr>
            <a:lvl4pPr>
              <a:tabLst>
                <a:tab pos="290513" algn="l"/>
              </a:tabLst>
              <a:defRPr>
                <a:solidFill>
                  <a:schemeClr val="tx1"/>
                </a:solidFill>
                <a:latin typeface="Arial" panose="020B0604020202020204" pitchFamily="34" charset="0"/>
              </a:defRPr>
            </a:lvl4pPr>
            <a:lvl5pPr>
              <a:tabLst>
                <a:tab pos="290513" algn="l"/>
              </a:tabLst>
              <a:defRPr>
                <a:solidFill>
                  <a:schemeClr val="tx1"/>
                </a:solidFill>
                <a:latin typeface="Arial" panose="020B0604020202020204" pitchFamily="34" charset="0"/>
              </a:defRPr>
            </a:lvl5pPr>
            <a:lvl6pPr fontAlgn="base">
              <a:spcBef>
                <a:spcPct val="0"/>
              </a:spcBef>
              <a:spcAft>
                <a:spcPct val="0"/>
              </a:spcAft>
              <a:tabLst>
                <a:tab pos="290513" algn="l"/>
              </a:tabLst>
              <a:defRPr>
                <a:solidFill>
                  <a:schemeClr val="tx1"/>
                </a:solidFill>
                <a:latin typeface="Arial" panose="020B0604020202020204" pitchFamily="34" charset="0"/>
              </a:defRPr>
            </a:lvl6pPr>
            <a:lvl7pPr fontAlgn="base">
              <a:spcBef>
                <a:spcPct val="0"/>
              </a:spcBef>
              <a:spcAft>
                <a:spcPct val="0"/>
              </a:spcAft>
              <a:tabLst>
                <a:tab pos="290513" algn="l"/>
              </a:tabLst>
              <a:defRPr>
                <a:solidFill>
                  <a:schemeClr val="tx1"/>
                </a:solidFill>
                <a:latin typeface="Arial" panose="020B0604020202020204" pitchFamily="34" charset="0"/>
              </a:defRPr>
            </a:lvl7pPr>
            <a:lvl8pPr fontAlgn="base">
              <a:spcBef>
                <a:spcPct val="0"/>
              </a:spcBef>
              <a:spcAft>
                <a:spcPct val="0"/>
              </a:spcAft>
              <a:tabLst>
                <a:tab pos="290513" algn="l"/>
              </a:tabLst>
              <a:defRPr>
                <a:solidFill>
                  <a:schemeClr val="tx1"/>
                </a:solidFill>
                <a:latin typeface="Arial" panose="020B0604020202020204" pitchFamily="34" charset="0"/>
              </a:defRPr>
            </a:lvl8pPr>
            <a:lvl9pPr fontAlgn="base">
              <a:spcBef>
                <a:spcPct val="0"/>
              </a:spcBef>
              <a:spcAft>
                <a:spcPct val="0"/>
              </a:spcAft>
              <a:tabLst>
                <a:tab pos="290513" algn="l"/>
              </a:tabLst>
              <a:defRPr>
                <a:solidFill>
                  <a:schemeClr val="tx1"/>
                </a:solidFill>
                <a:latin typeface="Arial" panose="020B0604020202020204" pitchFamily="34" charset="0"/>
              </a:defRPr>
            </a:lvl9pPr>
          </a:lstStyle>
          <a:p>
            <a:pPr eaLnBrk="0" hangingPunct="0"/>
            <a:r>
              <a:rPr lang="it-IT" altLang="it-IT" sz="1200" b="1">
                <a:latin typeface="Frutiger 45 Light" pitchFamily="34" charset="0"/>
              </a:rPr>
              <a:t>Radicondoli - Travale</a:t>
            </a:r>
          </a:p>
          <a:p>
            <a:pPr eaLnBrk="0" hangingPunct="0">
              <a:buFontTx/>
              <a:buChar char="•"/>
            </a:pPr>
            <a:r>
              <a:rPr lang="it-IT" altLang="it-IT" sz="1200">
                <a:latin typeface="Frutiger 45 Light" pitchFamily="34" charset="0"/>
              </a:rPr>
              <a:t>Since 1950</a:t>
            </a:r>
          </a:p>
          <a:p>
            <a:pPr eaLnBrk="0" hangingPunct="0">
              <a:buFontTx/>
              <a:buChar char="•"/>
            </a:pPr>
            <a:r>
              <a:rPr lang="it-IT" altLang="it-IT" sz="1200">
                <a:latin typeface="Frutiger 45 Light" pitchFamily="34" charset="0"/>
              </a:rPr>
              <a:t>Exploited area 30 km</a:t>
            </a:r>
            <a:r>
              <a:rPr lang="it-IT" altLang="it-IT" sz="1200" baseline="30000">
                <a:latin typeface="Frutiger 45 Light" pitchFamily="34" charset="0"/>
              </a:rPr>
              <a:t>2</a:t>
            </a:r>
          </a:p>
          <a:p>
            <a:pPr eaLnBrk="0" hangingPunct="0">
              <a:buFontTx/>
              <a:buChar char="•"/>
            </a:pPr>
            <a:r>
              <a:rPr lang="it-IT" altLang="it-IT" sz="1200">
                <a:latin typeface="Frutiger 45 Light" pitchFamily="34" charset="0"/>
              </a:rPr>
              <a:t>steam dominated reservoir</a:t>
            </a:r>
          </a:p>
          <a:p>
            <a:pPr eaLnBrk="0" hangingPunct="0">
              <a:buFontTx/>
              <a:buChar char="•"/>
            </a:pPr>
            <a:r>
              <a:rPr lang="it-IT" altLang="it-IT" sz="1200">
                <a:latin typeface="Frutiger 45 Light" pitchFamily="34" charset="0"/>
              </a:rPr>
              <a:t> efficient capacity:160 MW</a:t>
            </a:r>
          </a:p>
        </p:txBody>
      </p:sp>
      <p:sp>
        <p:nvSpPr>
          <p:cNvPr id="38918" name="Text Box 6">
            <a:extLst>
              <a:ext uri="{FF2B5EF4-FFF2-40B4-BE49-F238E27FC236}">
                <a16:creationId xmlns:a16="http://schemas.microsoft.com/office/drawing/2014/main" id="{59B77E87-3E73-4FE5-8C60-13E3D9DFC72A}"/>
              </a:ext>
            </a:extLst>
          </p:cNvPr>
          <p:cNvSpPr txBox="1">
            <a:spLocks noChangeArrowheads="1"/>
          </p:cNvSpPr>
          <p:nvPr/>
        </p:nvSpPr>
        <p:spPr bwMode="auto">
          <a:xfrm>
            <a:off x="3071814" y="3933825"/>
            <a:ext cx="2160587" cy="1015604"/>
          </a:xfrm>
          <a:prstGeom prst="rect">
            <a:avLst/>
          </a:prstGeom>
          <a:solidFill>
            <a:srgbClr val="FFFF00">
              <a:alpha val="53000"/>
            </a:srgbClr>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1" rIns="91384" bIns="45691">
            <a:spAutoFit/>
          </a:bodyPr>
          <a:lstStyle>
            <a:lvl1pPr marL="96838" indent="-96838">
              <a:defRPr>
                <a:solidFill>
                  <a:schemeClr val="tx1"/>
                </a:solidFill>
                <a:latin typeface="Arial" panose="020B0604020202020204" pitchFamily="34" charset="0"/>
              </a:defRPr>
            </a:lvl1pPr>
            <a:lvl2pPr marL="387350" indent="-100013">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it-IT" altLang="it-IT" sz="1200" b="1">
                <a:latin typeface="Frutiger 45 Light" pitchFamily="34" charset="0"/>
              </a:rPr>
              <a:t>Amiata</a:t>
            </a:r>
          </a:p>
          <a:p>
            <a:pPr eaLnBrk="0" hangingPunct="0">
              <a:buFontTx/>
              <a:buChar char="•"/>
            </a:pPr>
            <a:r>
              <a:rPr lang="it-IT" altLang="it-IT" sz="1200">
                <a:latin typeface="Frutiger 45 Light" pitchFamily="34" charset="0"/>
              </a:rPr>
              <a:t> since 1954 </a:t>
            </a:r>
          </a:p>
          <a:p>
            <a:pPr eaLnBrk="0" hangingPunct="0">
              <a:buFontTx/>
              <a:buChar char="•"/>
            </a:pPr>
            <a:r>
              <a:rPr lang="it-IT" altLang="it-IT" sz="1200">
                <a:latin typeface="Frutiger 45 Light" pitchFamily="34" charset="0"/>
              </a:rPr>
              <a:t> exploited area 50 km</a:t>
            </a:r>
            <a:r>
              <a:rPr lang="it-IT" altLang="it-IT" sz="1200" baseline="30000">
                <a:latin typeface="Frutiger 45 Light" pitchFamily="34" charset="0"/>
              </a:rPr>
              <a:t>2</a:t>
            </a:r>
            <a:endParaRPr lang="it-IT" altLang="it-IT" sz="1200">
              <a:latin typeface="Frutiger 45 Light" pitchFamily="34" charset="0"/>
            </a:endParaRPr>
          </a:p>
          <a:p>
            <a:pPr eaLnBrk="0" hangingPunct="0">
              <a:buFontTx/>
              <a:buChar char="•"/>
            </a:pPr>
            <a:r>
              <a:rPr lang="it-IT" altLang="it-IT" sz="1200">
                <a:latin typeface="Frutiger 45 Light" pitchFamily="34" charset="0"/>
              </a:rPr>
              <a:t> Water dominated system</a:t>
            </a:r>
          </a:p>
          <a:p>
            <a:pPr eaLnBrk="0" hangingPunct="0">
              <a:buFontTx/>
              <a:buChar char="•"/>
            </a:pPr>
            <a:r>
              <a:rPr lang="it-IT" altLang="it-IT" sz="1200">
                <a:latin typeface="Frutiger 45 Light" pitchFamily="34" charset="0"/>
              </a:rPr>
              <a:t> efficiente capacity :88 MW</a:t>
            </a:r>
          </a:p>
        </p:txBody>
      </p:sp>
      <p:sp>
        <p:nvSpPr>
          <p:cNvPr id="38919" name="Text Box 7">
            <a:extLst>
              <a:ext uri="{FF2B5EF4-FFF2-40B4-BE49-F238E27FC236}">
                <a16:creationId xmlns:a16="http://schemas.microsoft.com/office/drawing/2014/main" id="{E0AB0FC0-0F46-44F3-8FA6-6B69FDECE1B7}"/>
              </a:ext>
            </a:extLst>
          </p:cNvPr>
          <p:cNvSpPr txBox="1">
            <a:spLocks noChangeArrowheads="1"/>
          </p:cNvSpPr>
          <p:nvPr/>
        </p:nvSpPr>
        <p:spPr bwMode="auto">
          <a:xfrm>
            <a:off x="4656138" y="1700213"/>
            <a:ext cx="2436812" cy="1015604"/>
          </a:xfrm>
          <a:prstGeom prst="rect">
            <a:avLst/>
          </a:prstGeom>
          <a:solidFill>
            <a:srgbClr val="FFFF00">
              <a:alpha val="48000"/>
            </a:srgbClr>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1" rIns="91384" bIns="45691">
            <a:spAutoFit/>
          </a:bodyPr>
          <a:lstStyle>
            <a:lvl1pPr>
              <a:tabLst>
                <a:tab pos="290513" algn="l"/>
              </a:tabLst>
              <a:defRPr>
                <a:solidFill>
                  <a:schemeClr val="tx1"/>
                </a:solidFill>
                <a:latin typeface="Arial" panose="020B0604020202020204" pitchFamily="34" charset="0"/>
              </a:defRPr>
            </a:lvl1pPr>
            <a:lvl2pPr marL="290513" indent="-100013">
              <a:tabLst>
                <a:tab pos="290513" algn="l"/>
              </a:tabLst>
              <a:defRPr>
                <a:solidFill>
                  <a:schemeClr val="tx1"/>
                </a:solidFill>
                <a:latin typeface="Arial" panose="020B0604020202020204" pitchFamily="34" charset="0"/>
              </a:defRPr>
            </a:lvl2pPr>
            <a:lvl3pPr>
              <a:tabLst>
                <a:tab pos="290513" algn="l"/>
              </a:tabLst>
              <a:defRPr>
                <a:solidFill>
                  <a:schemeClr val="tx1"/>
                </a:solidFill>
                <a:latin typeface="Arial" panose="020B0604020202020204" pitchFamily="34" charset="0"/>
              </a:defRPr>
            </a:lvl3pPr>
            <a:lvl4pPr>
              <a:tabLst>
                <a:tab pos="290513" algn="l"/>
              </a:tabLst>
              <a:defRPr>
                <a:solidFill>
                  <a:schemeClr val="tx1"/>
                </a:solidFill>
                <a:latin typeface="Arial" panose="020B0604020202020204" pitchFamily="34" charset="0"/>
              </a:defRPr>
            </a:lvl4pPr>
            <a:lvl5pPr>
              <a:tabLst>
                <a:tab pos="290513" algn="l"/>
              </a:tabLst>
              <a:defRPr>
                <a:solidFill>
                  <a:schemeClr val="tx1"/>
                </a:solidFill>
                <a:latin typeface="Arial" panose="020B0604020202020204" pitchFamily="34" charset="0"/>
              </a:defRPr>
            </a:lvl5pPr>
            <a:lvl6pPr fontAlgn="base">
              <a:spcBef>
                <a:spcPct val="0"/>
              </a:spcBef>
              <a:spcAft>
                <a:spcPct val="0"/>
              </a:spcAft>
              <a:tabLst>
                <a:tab pos="290513" algn="l"/>
              </a:tabLst>
              <a:defRPr>
                <a:solidFill>
                  <a:schemeClr val="tx1"/>
                </a:solidFill>
                <a:latin typeface="Arial" panose="020B0604020202020204" pitchFamily="34" charset="0"/>
              </a:defRPr>
            </a:lvl6pPr>
            <a:lvl7pPr fontAlgn="base">
              <a:spcBef>
                <a:spcPct val="0"/>
              </a:spcBef>
              <a:spcAft>
                <a:spcPct val="0"/>
              </a:spcAft>
              <a:tabLst>
                <a:tab pos="290513" algn="l"/>
              </a:tabLst>
              <a:defRPr>
                <a:solidFill>
                  <a:schemeClr val="tx1"/>
                </a:solidFill>
                <a:latin typeface="Arial" panose="020B0604020202020204" pitchFamily="34" charset="0"/>
              </a:defRPr>
            </a:lvl7pPr>
            <a:lvl8pPr fontAlgn="base">
              <a:spcBef>
                <a:spcPct val="0"/>
              </a:spcBef>
              <a:spcAft>
                <a:spcPct val="0"/>
              </a:spcAft>
              <a:tabLst>
                <a:tab pos="290513" algn="l"/>
              </a:tabLst>
              <a:defRPr>
                <a:solidFill>
                  <a:schemeClr val="tx1"/>
                </a:solidFill>
                <a:latin typeface="Arial" panose="020B0604020202020204" pitchFamily="34" charset="0"/>
              </a:defRPr>
            </a:lvl8pPr>
            <a:lvl9pPr fontAlgn="base">
              <a:spcBef>
                <a:spcPct val="0"/>
              </a:spcBef>
              <a:spcAft>
                <a:spcPct val="0"/>
              </a:spcAft>
              <a:tabLst>
                <a:tab pos="290513" algn="l"/>
              </a:tabLst>
              <a:defRPr>
                <a:solidFill>
                  <a:schemeClr val="tx1"/>
                </a:solidFill>
                <a:latin typeface="Arial" panose="020B0604020202020204" pitchFamily="34" charset="0"/>
              </a:defRPr>
            </a:lvl9pPr>
          </a:lstStyle>
          <a:p>
            <a:pPr eaLnBrk="0" hangingPunct="0"/>
            <a:r>
              <a:rPr lang="it-IT" altLang="it-IT" sz="1200" b="1">
                <a:latin typeface="Frutiger 45 Light" pitchFamily="34" charset="0"/>
              </a:rPr>
              <a:t>Larderello</a:t>
            </a:r>
            <a:r>
              <a:rPr lang="it-IT" altLang="it-IT" sz="1200" b="1">
                <a:solidFill>
                  <a:srgbClr val="FF0000"/>
                </a:solidFill>
                <a:latin typeface="Frutiger 45 Light" pitchFamily="34" charset="0"/>
              </a:rPr>
              <a:t> </a:t>
            </a:r>
          </a:p>
          <a:p>
            <a:pPr eaLnBrk="0" hangingPunct="0">
              <a:buFontTx/>
              <a:buChar char="•"/>
            </a:pPr>
            <a:r>
              <a:rPr lang="it-IT" altLang="it-IT" sz="1200">
                <a:latin typeface="Verdana" panose="020B0604030504040204" pitchFamily="34" charset="0"/>
              </a:rPr>
              <a:t> </a:t>
            </a:r>
            <a:r>
              <a:rPr lang="it-IT" altLang="it-IT" sz="1200">
                <a:latin typeface="Frutiger 45 Light" pitchFamily="34" charset="0"/>
              </a:rPr>
              <a:t>since  1913</a:t>
            </a:r>
          </a:p>
          <a:p>
            <a:pPr eaLnBrk="0" hangingPunct="0">
              <a:buFontTx/>
              <a:buChar char="•"/>
            </a:pPr>
            <a:r>
              <a:rPr lang="it-IT" altLang="it-IT" sz="1200">
                <a:latin typeface="Frutiger 45 Light" pitchFamily="34" charset="0"/>
              </a:rPr>
              <a:t>  exploited area 250 km</a:t>
            </a:r>
            <a:r>
              <a:rPr lang="it-IT" altLang="it-IT" sz="1200" baseline="30000">
                <a:latin typeface="Frutiger 45 Light" pitchFamily="34" charset="0"/>
              </a:rPr>
              <a:t>2 </a:t>
            </a:r>
          </a:p>
          <a:p>
            <a:pPr eaLnBrk="0" hangingPunct="0">
              <a:buFontTx/>
              <a:buChar char="•"/>
            </a:pPr>
            <a:r>
              <a:rPr lang="it-IT" altLang="it-IT" sz="1200">
                <a:latin typeface="Frutiger 45 Light" pitchFamily="34" charset="0"/>
              </a:rPr>
              <a:t>  steam dominated reservoir</a:t>
            </a:r>
          </a:p>
          <a:p>
            <a:pPr eaLnBrk="0" hangingPunct="0">
              <a:buFontTx/>
              <a:buChar char="•"/>
            </a:pPr>
            <a:r>
              <a:rPr lang="it-IT" altLang="it-IT" sz="1200">
                <a:latin typeface="Frutiger 45 Light" pitchFamily="34" charset="0"/>
              </a:rPr>
              <a:t>  efficient capacity:463MW</a:t>
            </a:r>
          </a:p>
        </p:txBody>
      </p:sp>
      <p:sp>
        <p:nvSpPr>
          <p:cNvPr id="38920" name="Oval 8">
            <a:extLst>
              <a:ext uri="{FF2B5EF4-FFF2-40B4-BE49-F238E27FC236}">
                <a16:creationId xmlns:a16="http://schemas.microsoft.com/office/drawing/2014/main" id="{5493F7DC-F3B0-4EDD-90E5-96E1084A7332}"/>
              </a:ext>
            </a:extLst>
          </p:cNvPr>
          <p:cNvSpPr>
            <a:spLocks noChangeArrowheads="1"/>
          </p:cNvSpPr>
          <p:nvPr/>
        </p:nvSpPr>
        <p:spPr bwMode="auto">
          <a:xfrm>
            <a:off x="4367213" y="3068639"/>
            <a:ext cx="125412" cy="1095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5055" tIns="62529" rIns="125055" bIns="62529" anchor="ctr"/>
          <a:lstStyle>
            <a:lvl1pPr defTabSz="806450">
              <a:defRPr>
                <a:solidFill>
                  <a:schemeClr val="tx1"/>
                </a:solidFill>
                <a:latin typeface="Arial" panose="020B0604020202020204" pitchFamily="34" charset="0"/>
              </a:defRPr>
            </a:lvl1pPr>
            <a:lvl2pPr defTabSz="806450">
              <a:defRPr>
                <a:solidFill>
                  <a:schemeClr val="tx1"/>
                </a:solidFill>
                <a:latin typeface="Arial" panose="020B0604020202020204" pitchFamily="34" charset="0"/>
              </a:defRPr>
            </a:lvl2pPr>
            <a:lvl3pPr defTabSz="806450">
              <a:defRPr>
                <a:solidFill>
                  <a:schemeClr val="tx1"/>
                </a:solidFill>
                <a:latin typeface="Arial" panose="020B0604020202020204" pitchFamily="34" charset="0"/>
              </a:defRPr>
            </a:lvl3pPr>
            <a:lvl4pPr defTabSz="806450">
              <a:defRPr>
                <a:solidFill>
                  <a:schemeClr val="tx1"/>
                </a:solidFill>
                <a:latin typeface="Arial" panose="020B0604020202020204" pitchFamily="34" charset="0"/>
              </a:defRPr>
            </a:lvl4pPr>
            <a:lvl5pPr defTabSz="806450">
              <a:defRPr>
                <a:solidFill>
                  <a:schemeClr val="tx1"/>
                </a:solidFill>
                <a:latin typeface="Arial" panose="020B0604020202020204" pitchFamily="34" charset="0"/>
              </a:defRPr>
            </a:lvl5pPr>
            <a:lvl6pPr defTabSz="806450" fontAlgn="base">
              <a:spcBef>
                <a:spcPct val="0"/>
              </a:spcBef>
              <a:spcAft>
                <a:spcPct val="0"/>
              </a:spcAft>
              <a:defRPr>
                <a:solidFill>
                  <a:schemeClr val="tx1"/>
                </a:solidFill>
                <a:latin typeface="Arial" panose="020B0604020202020204" pitchFamily="34" charset="0"/>
              </a:defRPr>
            </a:lvl6pPr>
            <a:lvl7pPr defTabSz="806450" fontAlgn="base">
              <a:spcBef>
                <a:spcPct val="0"/>
              </a:spcBef>
              <a:spcAft>
                <a:spcPct val="0"/>
              </a:spcAft>
              <a:defRPr>
                <a:solidFill>
                  <a:schemeClr val="tx1"/>
                </a:solidFill>
                <a:latin typeface="Arial" panose="020B0604020202020204" pitchFamily="34" charset="0"/>
              </a:defRPr>
            </a:lvl7pPr>
            <a:lvl8pPr defTabSz="806450" fontAlgn="base">
              <a:spcBef>
                <a:spcPct val="0"/>
              </a:spcBef>
              <a:spcAft>
                <a:spcPct val="0"/>
              </a:spcAft>
              <a:defRPr>
                <a:solidFill>
                  <a:schemeClr val="tx1"/>
                </a:solidFill>
                <a:latin typeface="Arial" panose="020B0604020202020204" pitchFamily="34" charset="0"/>
              </a:defRPr>
            </a:lvl8pPr>
            <a:lvl9pPr defTabSz="806450" fontAlgn="base">
              <a:spcBef>
                <a:spcPct val="0"/>
              </a:spcBef>
              <a:spcAft>
                <a:spcPct val="0"/>
              </a:spcAft>
              <a:defRPr>
                <a:solidFill>
                  <a:schemeClr val="tx1"/>
                </a:solidFill>
                <a:latin typeface="Arial" panose="020B0604020202020204" pitchFamily="34" charset="0"/>
              </a:defRPr>
            </a:lvl9pPr>
          </a:lstStyle>
          <a:p>
            <a:pPr algn="ctr" eaLnBrk="0" hangingPunct="0">
              <a:lnSpc>
                <a:spcPct val="70000"/>
              </a:lnSpc>
            </a:pPr>
            <a:endParaRPr lang="en-US" altLang="it-IT" sz="1200">
              <a:latin typeface="Frutiger 45 Light" pitchFamily="34" charset="0"/>
            </a:endParaRPr>
          </a:p>
        </p:txBody>
      </p:sp>
      <p:sp>
        <p:nvSpPr>
          <p:cNvPr id="38921" name="Text Box 9">
            <a:extLst>
              <a:ext uri="{FF2B5EF4-FFF2-40B4-BE49-F238E27FC236}">
                <a16:creationId xmlns:a16="http://schemas.microsoft.com/office/drawing/2014/main" id="{3F5E9705-412B-4461-A966-495A65D71FDC}"/>
              </a:ext>
            </a:extLst>
          </p:cNvPr>
          <p:cNvSpPr txBox="1">
            <a:spLocks noChangeArrowheads="1"/>
          </p:cNvSpPr>
          <p:nvPr/>
        </p:nvSpPr>
        <p:spPr bwMode="auto">
          <a:xfrm>
            <a:off x="4079876" y="3284539"/>
            <a:ext cx="860425" cy="263881"/>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5055" tIns="62529" rIns="125055" bIns="62529">
            <a:spAutoFit/>
          </a:bodyPr>
          <a:lstStyle>
            <a:lvl1pPr defTabSz="806450">
              <a:defRPr>
                <a:solidFill>
                  <a:schemeClr val="tx1"/>
                </a:solidFill>
                <a:latin typeface="Arial" panose="020B0604020202020204" pitchFamily="34" charset="0"/>
              </a:defRPr>
            </a:lvl1pPr>
            <a:lvl2pPr defTabSz="806450">
              <a:defRPr>
                <a:solidFill>
                  <a:schemeClr val="tx1"/>
                </a:solidFill>
                <a:latin typeface="Arial" panose="020B0604020202020204" pitchFamily="34" charset="0"/>
              </a:defRPr>
            </a:lvl2pPr>
            <a:lvl3pPr defTabSz="806450">
              <a:defRPr>
                <a:solidFill>
                  <a:schemeClr val="tx1"/>
                </a:solidFill>
                <a:latin typeface="Arial" panose="020B0604020202020204" pitchFamily="34" charset="0"/>
              </a:defRPr>
            </a:lvl3pPr>
            <a:lvl4pPr defTabSz="806450">
              <a:defRPr>
                <a:solidFill>
                  <a:schemeClr val="tx1"/>
                </a:solidFill>
                <a:latin typeface="Arial" panose="020B0604020202020204" pitchFamily="34" charset="0"/>
              </a:defRPr>
            </a:lvl4pPr>
            <a:lvl5pPr defTabSz="806450">
              <a:defRPr>
                <a:solidFill>
                  <a:schemeClr val="tx1"/>
                </a:solidFill>
                <a:latin typeface="Arial" panose="020B0604020202020204" pitchFamily="34" charset="0"/>
              </a:defRPr>
            </a:lvl5pPr>
            <a:lvl6pPr defTabSz="806450" fontAlgn="base">
              <a:spcBef>
                <a:spcPct val="0"/>
              </a:spcBef>
              <a:spcAft>
                <a:spcPct val="0"/>
              </a:spcAft>
              <a:defRPr>
                <a:solidFill>
                  <a:schemeClr val="tx1"/>
                </a:solidFill>
                <a:latin typeface="Arial" panose="020B0604020202020204" pitchFamily="34" charset="0"/>
              </a:defRPr>
            </a:lvl6pPr>
            <a:lvl7pPr defTabSz="806450" fontAlgn="base">
              <a:spcBef>
                <a:spcPct val="0"/>
              </a:spcBef>
              <a:spcAft>
                <a:spcPct val="0"/>
              </a:spcAft>
              <a:defRPr>
                <a:solidFill>
                  <a:schemeClr val="tx1"/>
                </a:solidFill>
                <a:latin typeface="Arial" panose="020B0604020202020204" pitchFamily="34" charset="0"/>
              </a:defRPr>
            </a:lvl7pPr>
            <a:lvl8pPr defTabSz="806450" fontAlgn="base">
              <a:spcBef>
                <a:spcPct val="0"/>
              </a:spcBef>
              <a:spcAft>
                <a:spcPct val="0"/>
              </a:spcAft>
              <a:defRPr>
                <a:solidFill>
                  <a:schemeClr val="tx1"/>
                </a:solidFill>
                <a:latin typeface="Arial" panose="020B0604020202020204" pitchFamily="34" charset="0"/>
              </a:defRPr>
            </a:lvl8pPr>
            <a:lvl9pPr defTabSz="806450" fontAlgn="base">
              <a:spcBef>
                <a:spcPct val="0"/>
              </a:spcBef>
              <a:spcAft>
                <a:spcPct val="0"/>
              </a:spcAft>
              <a:defRPr>
                <a:solidFill>
                  <a:schemeClr val="tx1"/>
                </a:solidFill>
                <a:latin typeface="Arial" panose="020B0604020202020204" pitchFamily="34" charset="0"/>
              </a:defRPr>
            </a:lvl9pPr>
          </a:lstStyle>
          <a:p>
            <a:pPr eaLnBrk="0" hangingPunct="0">
              <a:lnSpc>
                <a:spcPct val="70000"/>
              </a:lnSpc>
              <a:spcBef>
                <a:spcPct val="50000"/>
              </a:spcBef>
            </a:pPr>
            <a:r>
              <a:rPr lang="en-US" altLang="it-IT" sz="1200" b="1">
                <a:latin typeface="Frutiger 45 Light" pitchFamily="34" charset="0"/>
              </a:rPr>
              <a:t>Roma</a:t>
            </a:r>
          </a:p>
        </p:txBody>
      </p:sp>
      <p:sp>
        <p:nvSpPr>
          <p:cNvPr id="38922" name="Oval 10">
            <a:extLst>
              <a:ext uri="{FF2B5EF4-FFF2-40B4-BE49-F238E27FC236}">
                <a16:creationId xmlns:a16="http://schemas.microsoft.com/office/drawing/2014/main" id="{9014A6F4-225A-4A38-819A-D96FB45BABCE}"/>
              </a:ext>
            </a:extLst>
          </p:cNvPr>
          <p:cNvSpPr>
            <a:spLocks noChangeArrowheads="1"/>
          </p:cNvSpPr>
          <p:nvPr/>
        </p:nvSpPr>
        <p:spPr bwMode="auto">
          <a:xfrm>
            <a:off x="4151313" y="2636839"/>
            <a:ext cx="125412" cy="1095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5055" tIns="62529" rIns="125055" bIns="62529" anchor="ctr"/>
          <a:lstStyle>
            <a:lvl1pPr defTabSz="806450">
              <a:defRPr>
                <a:solidFill>
                  <a:schemeClr val="tx1"/>
                </a:solidFill>
                <a:latin typeface="Arial" panose="020B0604020202020204" pitchFamily="34" charset="0"/>
              </a:defRPr>
            </a:lvl1pPr>
            <a:lvl2pPr defTabSz="806450">
              <a:defRPr>
                <a:solidFill>
                  <a:schemeClr val="tx1"/>
                </a:solidFill>
                <a:latin typeface="Arial" panose="020B0604020202020204" pitchFamily="34" charset="0"/>
              </a:defRPr>
            </a:lvl2pPr>
            <a:lvl3pPr defTabSz="806450">
              <a:defRPr>
                <a:solidFill>
                  <a:schemeClr val="tx1"/>
                </a:solidFill>
                <a:latin typeface="Arial" panose="020B0604020202020204" pitchFamily="34" charset="0"/>
              </a:defRPr>
            </a:lvl3pPr>
            <a:lvl4pPr defTabSz="806450">
              <a:defRPr>
                <a:solidFill>
                  <a:schemeClr val="tx1"/>
                </a:solidFill>
                <a:latin typeface="Arial" panose="020B0604020202020204" pitchFamily="34" charset="0"/>
              </a:defRPr>
            </a:lvl4pPr>
            <a:lvl5pPr defTabSz="806450">
              <a:defRPr>
                <a:solidFill>
                  <a:schemeClr val="tx1"/>
                </a:solidFill>
                <a:latin typeface="Arial" panose="020B0604020202020204" pitchFamily="34" charset="0"/>
              </a:defRPr>
            </a:lvl5pPr>
            <a:lvl6pPr defTabSz="806450" fontAlgn="base">
              <a:spcBef>
                <a:spcPct val="0"/>
              </a:spcBef>
              <a:spcAft>
                <a:spcPct val="0"/>
              </a:spcAft>
              <a:defRPr>
                <a:solidFill>
                  <a:schemeClr val="tx1"/>
                </a:solidFill>
                <a:latin typeface="Arial" panose="020B0604020202020204" pitchFamily="34" charset="0"/>
              </a:defRPr>
            </a:lvl6pPr>
            <a:lvl7pPr defTabSz="806450" fontAlgn="base">
              <a:spcBef>
                <a:spcPct val="0"/>
              </a:spcBef>
              <a:spcAft>
                <a:spcPct val="0"/>
              </a:spcAft>
              <a:defRPr>
                <a:solidFill>
                  <a:schemeClr val="tx1"/>
                </a:solidFill>
                <a:latin typeface="Arial" panose="020B0604020202020204" pitchFamily="34" charset="0"/>
              </a:defRPr>
            </a:lvl7pPr>
            <a:lvl8pPr defTabSz="806450" fontAlgn="base">
              <a:spcBef>
                <a:spcPct val="0"/>
              </a:spcBef>
              <a:spcAft>
                <a:spcPct val="0"/>
              </a:spcAft>
              <a:defRPr>
                <a:solidFill>
                  <a:schemeClr val="tx1"/>
                </a:solidFill>
                <a:latin typeface="Arial" panose="020B0604020202020204" pitchFamily="34" charset="0"/>
              </a:defRPr>
            </a:lvl8pPr>
            <a:lvl9pPr defTabSz="806450" fontAlgn="base">
              <a:spcBef>
                <a:spcPct val="0"/>
              </a:spcBef>
              <a:spcAft>
                <a:spcPct val="0"/>
              </a:spcAft>
              <a:defRPr>
                <a:solidFill>
                  <a:schemeClr val="tx1"/>
                </a:solidFill>
                <a:latin typeface="Arial" panose="020B0604020202020204" pitchFamily="34" charset="0"/>
              </a:defRPr>
            </a:lvl9pPr>
          </a:lstStyle>
          <a:p>
            <a:pPr algn="ctr" eaLnBrk="0" hangingPunct="0">
              <a:lnSpc>
                <a:spcPct val="70000"/>
              </a:lnSpc>
            </a:pPr>
            <a:endParaRPr lang="en-US" altLang="it-IT" sz="1200">
              <a:latin typeface="Frutiger 45 Light" pitchFamily="34" charset="0"/>
            </a:endParaRPr>
          </a:p>
        </p:txBody>
      </p:sp>
      <p:sp>
        <p:nvSpPr>
          <p:cNvPr id="38923" name="Text Box 11">
            <a:extLst>
              <a:ext uri="{FF2B5EF4-FFF2-40B4-BE49-F238E27FC236}">
                <a16:creationId xmlns:a16="http://schemas.microsoft.com/office/drawing/2014/main" id="{971ADD73-AC3D-4B97-AFDC-C73CE6B24FDA}"/>
              </a:ext>
            </a:extLst>
          </p:cNvPr>
          <p:cNvSpPr txBox="1">
            <a:spLocks noChangeArrowheads="1"/>
          </p:cNvSpPr>
          <p:nvPr/>
        </p:nvSpPr>
        <p:spPr bwMode="auto">
          <a:xfrm>
            <a:off x="3287713" y="2636839"/>
            <a:ext cx="996950" cy="263881"/>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5055" tIns="62529" rIns="125055" bIns="62529">
            <a:spAutoFit/>
          </a:bodyPr>
          <a:lstStyle>
            <a:lvl1pPr defTabSz="806450">
              <a:defRPr>
                <a:solidFill>
                  <a:schemeClr val="tx1"/>
                </a:solidFill>
                <a:latin typeface="Arial" panose="020B0604020202020204" pitchFamily="34" charset="0"/>
              </a:defRPr>
            </a:lvl1pPr>
            <a:lvl2pPr defTabSz="806450">
              <a:defRPr>
                <a:solidFill>
                  <a:schemeClr val="tx1"/>
                </a:solidFill>
                <a:latin typeface="Arial" panose="020B0604020202020204" pitchFamily="34" charset="0"/>
              </a:defRPr>
            </a:lvl2pPr>
            <a:lvl3pPr defTabSz="806450">
              <a:defRPr>
                <a:solidFill>
                  <a:schemeClr val="tx1"/>
                </a:solidFill>
                <a:latin typeface="Arial" panose="020B0604020202020204" pitchFamily="34" charset="0"/>
              </a:defRPr>
            </a:lvl3pPr>
            <a:lvl4pPr defTabSz="806450">
              <a:defRPr>
                <a:solidFill>
                  <a:schemeClr val="tx1"/>
                </a:solidFill>
                <a:latin typeface="Arial" panose="020B0604020202020204" pitchFamily="34" charset="0"/>
              </a:defRPr>
            </a:lvl4pPr>
            <a:lvl5pPr defTabSz="806450">
              <a:defRPr>
                <a:solidFill>
                  <a:schemeClr val="tx1"/>
                </a:solidFill>
                <a:latin typeface="Arial" panose="020B0604020202020204" pitchFamily="34" charset="0"/>
              </a:defRPr>
            </a:lvl5pPr>
            <a:lvl6pPr defTabSz="806450" fontAlgn="base">
              <a:spcBef>
                <a:spcPct val="0"/>
              </a:spcBef>
              <a:spcAft>
                <a:spcPct val="0"/>
              </a:spcAft>
              <a:defRPr>
                <a:solidFill>
                  <a:schemeClr val="tx1"/>
                </a:solidFill>
                <a:latin typeface="Arial" panose="020B0604020202020204" pitchFamily="34" charset="0"/>
              </a:defRPr>
            </a:lvl6pPr>
            <a:lvl7pPr defTabSz="806450" fontAlgn="base">
              <a:spcBef>
                <a:spcPct val="0"/>
              </a:spcBef>
              <a:spcAft>
                <a:spcPct val="0"/>
              </a:spcAft>
              <a:defRPr>
                <a:solidFill>
                  <a:schemeClr val="tx1"/>
                </a:solidFill>
                <a:latin typeface="Arial" panose="020B0604020202020204" pitchFamily="34" charset="0"/>
              </a:defRPr>
            </a:lvl7pPr>
            <a:lvl8pPr defTabSz="806450" fontAlgn="base">
              <a:spcBef>
                <a:spcPct val="0"/>
              </a:spcBef>
              <a:spcAft>
                <a:spcPct val="0"/>
              </a:spcAft>
              <a:defRPr>
                <a:solidFill>
                  <a:schemeClr val="tx1"/>
                </a:solidFill>
                <a:latin typeface="Arial" panose="020B0604020202020204" pitchFamily="34" charset="0"/>
              </a:defRPr>
            </a:lvl8pPr>
            <a:lvl9pPr defTabSz="806450" fontAlgn="base">
              <a:spcBef>
                <a:spcPct val="0"/>
              </a:spcBef>
              <a:spcAft>
                <a:spcPct val="0"/>
              </a:spcAft>
              <a:defRPr>
                <a:solidFill>
                  <a:schemeClr val="tx1"/>
                </a:solidFill>
                <a:latin typeface="Arial" panose="020B0604020202020204" pitchFamily="34" charset="0"/>
              </a:defRPr>
            </a:lvl9pPr>
          </a:lstStyle>
          <a:p>
            <a:pPr eaLnBrk="0" hangingPunct="0">
              <a:lnSpc>
                <a:spcPct val="70000"/>
              </a:lnSpc>
              <a:spcBef>
                <a:spcPct val="50000"/>
              </a:spcBef>
            </a:pPr>
            <a:r>
              <a:rPr lang="en-US" altLang="it-IT" sz="1200" b="1" dirty="0">
                <a:latin typeface="Frutiger 45 Light" pitchFamily="34" charset="0"/>
              </a:rPr>
              <a:t>Florence</a:t>
            </a:r>
          </a:p>
        </p:txBody>
      </p:sp>
      <p:sp>
        <p:nvSpPr>
          <p:cNvPr id="38924" name="Line 12">
            <a:extLst>
              <a:ext uri="{FF2B5EF4-FFF2-40B4-BE49-F238E27FC236}">
                <a16:creationId xmlns:a16="http://schemas.microsoft.com/office/drawing/2014/main" id="{5504463C-F57D-4260-8455-9DBC439A9ACB}"/>
              </a:ext>
            </a:extLst>
          </p:cNvPr>
          <p:cNvSpPr>
            <a:spLocks noChangeShapeType="1"/>
          </p:cNvSpPr>
          <p:nvPr/>
        </p:nvSpPr>
        <p:spPr bwMode="auto">
          <a:xfrm flipH="1">
            <a:off x="4151314" y="1700213"/>
            <a:ext cx="504825"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5135" tIns="62568" rIns="125135" bIns="62568"/>
          <a:lstStyle/>
          <a:p>
            <a:endParaRPr lang="it-IT"/>
          </a:p>
        </p:txBody>
      </p:sp>
      <p:sp>
        <p:nvSpPr>
          <p:cNvPr id="38925" name="Line 13">
            <a:extLst>
              <a:ext uri="{FF2B5EF4-FFF2-40B4-BE49-F238E27FC236}">
                <a16:creationId xmlns:a16="http://schemas.microsoft.com/office/drawing/2014/main" id="{119870B1-97D8-41BF-B2C1-AC2A4679151E}"/>
              </a:ext>
            </a:extLst>
          </p:cNvPr>
          <p:cNvSpPr>
            <a:spLocks noChangeShapeType="1"/>
          </p:cNvSpPr>
          <p:nvPr/>
        </p:nvSpPr>
        <p:spPr bwMode="auto">
          <a:xfrm flipH="1" flipV="1">
            <a:off x="4224338" y="2781300"/>
            <a:ext cx="792162"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5135" tIns="62568" rIns="125135" bIns="62568"/>
          <a:lstStyle/>
          <a:p>
            <a:endParaRPr lang="it-IT"/>
          </a:p>
        </p:txBody>
      </p:sp>
      <p:sp>
        <p:nvSpPr>
          <p:cNvPr id="38926" name="Line 14">
            <a:extLst>
              <a:ext uri="{FF2B5EF4-FFF2-40B4-BE49-F238E27FC236}">
                <a16:creationId xmlns:a16="http://schemas.microsoft.com/office/drawing/2014/main" id="{EA2AE868-88CD-4570-B210-967DE991C55A}"/>
              </a:ext>
            </a:extLst>
          </p:cNvPr>
          <p:cNvSpPr>
            <a:spLocks noChangeShapeType="1"/>
          </p:cNvSpPr>
          <p:nvPr/>
        </p:nvSpPr>
        <p:spPr bwMode="auto">
          <a:xfrm flipV="1">
            <a:off x="3432175" y="2852739"/>
            <a:ext cx="965200" cy="10810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5135" tIns="62568" rIns="125135" bIns="62568"/>
          <a:lstStyle/>
          <a:p>
            <a:endParaRPr lang="it-IT"/>
          </a:p>
        </p:txBody>
      </p:sp>
      <p:sp>
        <p:nvSpPr>
          <p:cNvPr id="38927" name="Rectangle 15">
            <a:extLst>
              <a:ext uri="{FF2B5EF4-FFF2-40B4-BE49-F238E27FC236}">
                <a16:creationId xmlns:a16="http://schemas.microsoft.com/office/drawing/2014/main" id="{1C9BCCC0-F533-4441-B87D-62C945BC0A67}"/>
              </a:ext>
            </a:extLst>
          </p:cNvPr>
          <p:cNvSpPr>
            <a:spLocks noChangeArrowheads="1"/>
          </p:cNvSpPr>
          <p:nvPr/>
        </p:nvSpPr>
        <p:spPr bwMode="auto">
          <a:xfrm>
            <a:off x="6959600" y="4284663"/>
            <a:ext cx="2952750" cy="131445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5055" tIns="62529" rIns="125055" bIns="62529">
            <a:spAutoFit/>
          </a:bodyPr>
          <a:lstStyle>
            <a:lvl1pPr defTabSz="806450">
              <a:defRPr>
                <a:solidFill>
                  <a:schemeClr val="tx1"/>
                </a:solidFill>
                <a:latin typeface="Arial" panose="020B0604020202020204" pitchFamily="34" charset="0"/>
              </a:defRPr>
            </a:lvl1pPr>
            <a:lvl2pPr defTabSz="806450">
              <a:defRPr>
                <a:solidFill>
                  <a:schemeClr val="tx1"/>
                </a:solidFill>
                <a:latin typeface="Arial" panose="020B0604020202020204" pitchFamily="34" charset="0"/>
              </a:defRPr>
            </a:lvl2pPr>
            <a:lvl3pPr defTabSz="806450">
              <a:defRPr>
                <a:solidFill>
                  <a:schemeClr val="tx1"/>
                </a:solidFill>
                <a:latin typeface="Arial" panose="020B0604020202020204" pitchFamily="34" charset="0"/>
              </a:defRPr>
            </a:lvl3pPr>
            <a:lvl4pPr defTabSz="806450">
              <a:defRPr>
                <a:solidFill>
                  <a:schemeClr val="tx1"/>
                </a:solidFill>
                <a:latin typeface="Arial" panose="020B0604020202020204" pitchFamily="34" charset="0"/>
              </a:defRPr>
            </a:lvl4pPr>
            <a:lvl5pPr defTabSz="806450">
              <a:defRPr>
                <a:solidFill>
                  <a:schemeClr val="tx1"/>
                </a:solidFill>
                <a:latin typeface="Arial" panose="020B0604020202020204" pitchFamily="34" charset="0"/>
              </a:defRPr>
            </a:lvl5pPr>
            <a:lvl6pPr defTabSz="806450" fontAlgn="base">
              <a:spcBef>
                <a:spcPct val="0"/>
              </a:spcBef>
              <a:spcAft>
                <a:spcPct val="0"/>
              </a:spcAft>
              <a:defRPr>
                <a:solidFill>
                  <a:schemeClr val="tx1"/>
                </a:solidFill>
                <a:latin typeface="Arial" panose="020B0604020202020204" pitchFamily="34" charset="0"/>
              </a:defRPr>
            </a:lvl6pPr>
            <a:lvl7pPr defTabSz="806450" fontAlgn="base">
              <a:spcBef>
                <a:spcPct val="0"/>
              </a:spcBef>
              <a:spcAft>
                <a:spcPct val="0"/>
              </a:spcAft>
              <a:defRPr>
                <a:solidFill>
                  <a:schemeClr val="tx1"/>
                </a:solidFill>
                <a:latin typeface="Arial" panose="020B0604020202020204" pitchFamily="34" charset="0"/>
              </a:defRPr>
            </a:lvl7pPr>
            <a:lvl8pPr defTabSz="806450" fontAlgn="base">
              <a:spcBef>
                <a:spcPct val="0"/>
              </a:spcBef>
              <a:spcAft>
                <a:spcPct val="0"/>
              </a:spcAft>
              <a:defRPr>
                <a:solidFill>
                  <a:schemeClr val="tx1"/>
                </a:solidFill>
                <a:latin typeface="Arial" panose="020B0604020202020204" pitchFamily="34" charset="0"/>
              </a:defRPr>
            </a:lvl8pPr>
            <a:lvl9pPr defTabSz="806450" fontAlgn="base">
              <a:spcBef>
                <a:spcPct val="0"/>
              </a:spcBef>
              <a:spcAft>
                <a:spcPct val="0"/>
              </a:spcAft>
              <a:defRPr>
                <a:solidFill>
                  <a:schemeClr val="tx1"/>
                </a:solidFill>
                <a:latin typeface="Arial" panose="020B0604020202020204" pitchFamily="34" charset="0"/>
              </a:defRPr>
            </a:lvl9pPr>
          </a:lstStyle>
          <a:p>
            <a:pPr algn="ctr" eaLnBrk="0" hangingPunct="0">
              <a:spcBef>
                <a:spcPct val="10000"/>
              </a:spcBef>
            </a:pPr>
            <a:r>
              <a:rPr lang="it-IT" altLang="it-IT" sz="1200" b="1">
                <a:latin typeface="Frutiger 45 Light" pitchFamily="34" charset="0"/>
              </a:rPr>
              <a:t>Year 2005</a:t>
            </a:r>
          </a:p>
          <a:p>
            <a:pPr eaLnBrk="0" hangingPunct="0">
              <a:spcBef>
                <a:spcPct val="10000"/>
              </a:spcBef>
            </a:pPr>
            <a:r>
              <a:rPr lang="it-IT" altLang="it-IT" sz="1200">
                <a:latin typeface="Frutiger 45 Light" pitchFamily="34" charset="0"/>
              </a:rPr>
              <a:t>Efficient capacity    (MW)              711</a:t>
            </a:r>
          </a:p>
          <a:p>
            <a:pPr eaLnBrk="0" hangingPunct="0">
              <a:spcBef>
                <a:spcPct val="10000"/>
              </a:spcBef>
            </a:pPr>
            <a:r>
              <a:rPr lang="it-IT" altLang="it-IT" sz="1200">
                <a:latin typeface="Frutiger 45 Light" pitchFamily="34" charset="0"/>
              </a:rPr>
              <a:t>Net generation       (GWh)          5.036</a:t>
            </a:r>
          </a:p>
          <a:p>
            <a:pPr eaLnBrk="0" hangingPunct="0">
              <a:spcBef>
                <a:spcPct val="10000"/>
              </a:spcBef>
            </a:pPr>
            <a:r>
              <a:rPr lang="it-IT" altLang="it-IT" sz="1200">
                <a:latin typeface="Frutiger 45 Light" pitchFamily="34" charset="0"/>
              </a:rPr>
              <a:t>Heat distributed     (Tcal )              235</a:t>
            </a:r>
          </a:p>
          <a:p>
            <a:pPr eaLnBrk="0" hangingPunct="0">
              <a:spcBef>
                <a:spcPct val="10000"/>
              </a:spcBef>
            </a:pPr>
            <a:r>
              <a:rPr lang="it-IT" altLang="it-IT" sz="1200">
                <a:latin typeface="Frutiger 45 Light" pitchFamily="34" charset="0"/>
              </a:rPr>
              <a:t>CO2 avoided          (Mt)                  3,4</a:t>
            </a:r>
          </a:p>
          <a:p>
            <a:pPr eaLnBrk="0" hangingPunct="0">
              <a:spcBef>
                <a:spcPct val="10000"/>
              </a:spcBef>
            </a:pPr>
            <a:r>
              <a:rPr lang="it-IT" altLang="it-IT" sz="1200">
                <a:latin typeface="Frutiger 45 Light" pitchFamily="34" charset="0"/>
              </a:rPr>
              <a:t>TEP saved             (MTEP)           1,13</a:t>
            </a:r>
            <a:endParaRPr lang="en-US" altLang="it-IT" sz="1200">
              <a:latin typeface="Frutiger 45 Light" pitchFamily="34" charset="0"/>
            </a:endParaRPr>
          </a:p>
        </p:txBody>
      </p:sp>
      <p:sp>
        <p:nvSpPr>
          <p:cNvPr id="38928" name="AutoShape 16">
            <a:extLst>
              <a:ext uri="{FF2B5EF4-FFF2-40B4-BE49-F238E27FC236}">
                <a16:creationId xmlns:a16="http://schemas.microsoft.com/office/drawing/2014/main" id="{E09903FC-2635-4CE5-9899-38F3C97138B6}"/>
              </a:ext>
            </a:extLst>
          </p:cNvPr>
          <p:cNvSpPr>
            <a:spLocks/>
          </p:cNvSpPr>
          <p:nvPr/>
        </p:nvSpPr>
        <p:spPr bwMode="auto">
          <a:xfrm>
            <a:off x="7175500" y="1628775"/>
            <a:ext cx="350838" cy="2032000"/>
          </a:xfrm>
          <a:prstGeom prst="rightBrace">
            <a:avLst>
              <a:gd name="adj1" fmla="val 48265"/>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5135" tIns="62568" rIns="125135" bIns="62568" anchor="ctr"/>
          <a:lstStyle/>
          <a:p>
            <a:endParaRPr lang="it-IT"/>
          </a:p>
        </p:txBody>
      </p:sp>
      <p:sp>
        <p:nvSpPr>
          <p:cNvPr id="38929" name="Rectangle 17">
            <a:extLst>
              <a:ext uri="{FF2B5EF4-FFF2-40B4-BE49-F238E27FC236}">
                <a16:creationId xmlns:a16="http://schemas.microsoft.com/office/drawing/2014/main" id="{A0A6AD5D-EB58-4D7A-81E8-3012EBF27713}"/>
              </a:ext>
            </a:extLst>
          </p:cNvPr>
          <p:cNvSpPr>
            <a:spLocks noChangeArrowheads="1"/>
          </p:cNvSpPr>
          <p:nvPr/>
        </p:nvSpPr>
        <p:spPr bwMode="auto">
          <a:xfrm>
            <a:off x="7464426" y="1984722"/>
            <a:ext cx="2443163" cy="680344"/>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5123" tIns="62562" rIns="125123" bIns="62562" anchor="ctr">
            <a:spAutoFit/>
          </a:bodyPr>
          <a:lstStyle>
            <a:lvl1pPr>
              <a:tabLst>
                <a:tab pos="228600" algn="l"/>
              </a:tabLst>
              <a:defRPr>
                <a:solidFill>
                  <a:schemeClr val="tx1"/>
                </a:solidFill>
                <a:latin typeface="Arial" panose="020B0604020202020204" pitchFamily="34" charset="0"/>
              </a:defRPr>
            </a:lvl1pPr>
            <a:lvl2pPr>
              <a:tabLst>
                <a:tab pos="228600" algn="l"/>
              </a:tabLst>
              <a:defRPr>
                <a:solidFill>
                  <a:schemeClr val="tx1"/>
                </a:solidFill>
                <a:latin typeface="Arial" panose="020B0604020202020204" pitchFamily="34" charset="0"/>
              </a:defRPr>
            </a:lvl2pPr>
            <a:lvl3pPr>
              <a:tabLst>
                <a:tab pos="228600" algn="l"/>
              </a:tabLst>
              <a:defRPr>
                <a:solidFill>
                  <a:schemeClr val="tx1"/>
                </a:solidFill>
                <a:latin typeface="Arial" panose="020B0604020202020204" pitchFamily="34" charset="0"/>
              </a:defRPr>
            </a:lvl3pPr>
            <a:lvl4pPr>
              <a:tabLst>
                <a:tab pos="228600" algn="l"/>
              </a:tabLst>
              <a:defRPr>
                <a:solidFill>
                  <a:schemeClr val="tx1"/>
                </a:solidFill>
                <a:latin typeface="Arial" panose="020B0604020202020204" pitchFamily="34" charset="0"/>
              </a:defRPr>
            </a:lvl4pPr>
            <a:lvl5pPr>
              <a:tabLst>
                <a:tab pos="228600" algn="l"/>
              </a:tabLst>
              <a:defRPr>
                <a:solidFill>
                  <a:schemeClr val="tx1"/>
                </a:solidFill>
                <a:latin typeface="Arial" panose="020B0604020202020204" pitchFamily="34" charset="0"/>
              </a:defRPr>
            </a:lvl5pPr>
            <a:lvl6pPr fontAlgn="base">
              <a:spcBef>
                <a:spcPct val="0"/>
              </a:spcBef>
              <a:spcAft>
                <a:spcPct val="0"/>
              </a:spcAft>
              <a:tabLst>
                <a:tab pos="228600" algn="l"/>
              </a:tabLst>
              <a:defRPr>
                <a:solidFill>
                  <a:schemeClr val="tx1"/>
                </a:solidFill>
                <a:latin typeface="Arial" panose="020B0604020202020204" pitchFamily="34" charset="0"/>
              </a:defRPr>
            </a:lvl6pPr>
            <a:lvl7pPr fontAlgn="base">
              <a:spcBef>
                <a:spcPct val="0"/>
              </a:spcBef>
              <a:spcAft>
                <a:spcPct val="0"/>
              </a:spcAft>
              <a:tabLst>
                <a:tab pos="228600" algn="l"/>
              </a:tabLst>
              <a:defRPr>
                <a:solidFill>
                  <a:schemeClr val="tx1"/>
                </a:solidFill>
                <a:latin typeface="Arial" panose="020B0604020202020204" pitchFamily="34" charset="0"/>
              </a:defRPr>
            </a:lvl7pPr>
            <a:lvl8pPr fontAlgn="base">
              <a:spcBef>
                <a:spcPct val="0"/>
              </a:spcBef>
              <a:spcAft>
                <a:spcPct val="0"/>
              </a:spcAft>
              <a:tabLst>
                <a:tab pos="228600" algn="l"/>
              </a:tabLst>
              <a:defRPr>
                <a:solidFill>
                  <a:schemeClr val="tx1"/>
                </a:solidFill>
                <a:latin typeface="Arial" panose="020B0604020202020204" pitchFamily="34" charset="0"/>
              </a:defRPr>
            </a:lvl8pPr>
            <a:lvl9pPr fontAlgn="base">
              <a:spcBef>
                <a:spcPct val="0"/>
              </a:spcBef>
              <a:spcAft>
                <a:spcPct val="0"/>
              </a:spcAft>
              <a:tabLst>
                <a:tab pos="228600" algn="l"/>
              </a:tabLst>
              <a:defRPr>
                <a:solidFill>
                  <a:schemeClr val="tx1"/>
                </a:solidFill>
                <a:latin typeface="Arial" panose="020B0604020202020204" pitchFamily="34" charset="0"/>
              </a:defRPr>
            </a:lvl9pPr>
          </a:lstStyle>
          <a:p>
            <a:pPr algn="ctr" eaLnBrk="0" hangingPunct="0">
              <a:buFont typeface="Symbol" panose="05050102010706020507" pitchFamily="18" charset="2"/>
              <a:buNone/>
            </a:pPr>
            <a:r>
              <a:rPr lang="en-GB" altLang="it-IT" sz="1200" b="1">
                <a:latin typeface="Frutiger 45 Light" pitchFamily="34" charset="0"/>
              </a:rPr>
              <a:t>Same geothermal </a:t>
            </a:r>
          </a:p>
          <a:p>
            <a:pPr algn="ctr" eaLnBrk="0" hangingPunct="0">
              <a:buFont typeface="Symbol" panose="05050102010706020507" pitchFamily="18" charset="2"/>
              <a:buNone/>
            </a:pPr>
            <a:r>
              <a:rPr lang="en-GB" altLang="it-IT" sz="1200" b="1">
                <a:latin typeface="Frutiger 45 Light" pitchFamily="34" charset="0"/>
              </a:rPr>
              <a:t>system  at depth over 3000 extending about 400 km</a:t>
            </a:r>
            <a:r>
              <a:rPr lang="en-GB" altLang="it-IT" sz="1200" b="1" baseline="30000">
                <a:latin typeface="Frutiger 45 Light" pitchFamily="34" charset="0"/>
              </a:rPr>
              <a:t>2</a:t>
            </a:r>
            <a:r>
              <a:rPr lang="en-GB" altLang="it-IT" sz="1200" b="1">
                <a:latin typeface="Frutiger 45 Light" pitchFamily="34" charset="0"/>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A6FE1DD-9AA0-4418-8866-C983FD94C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19050"/>
            <a:ext cx="9744075" cy="681990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E1A28B00-1549-4E1F-8D33-54AFEC6011D1}"/>
              </a:ext>
            </a:extLst>
          </p:cNvPr>
          <p:cNvSpPr/>
          <p:nvPr/>
        </p:nvSpPr>
        <p:spPr>
          <a:xfrm>
            <a:off x="981145" y="6000333"/>
            <a:ext cx="10178540" cy="838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0220728-4F11-4DD1-A5E8-CF3B983C1C00}"/>
              </a:ext>
            </a:extLst>
          </p:cNvPr>
          <p:cNvSpPr/>
          <p:nvPr/>
        </p:nvSpPr>
        <p:spPr>
          <a:xfrm>
            <a:off x="9037209" y="180210"/>
            <a:ext cx="760887" cy="184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32382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45438D9A-BDBF-46B0-825C-CB0EB5E8B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19050"/>
            <a:ext cx="9744075" cy="6819900"/>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F42A4224-ADFA-48C4-A740-EDE402DE5110}"/>
              </a:ext>
            </a:extLst>
          </p:cNvPr>
          <p:cNvSpPr/>
          <p:nvPr/>
        </p:nvSpPr>
        <p:spPr>
          <a:xfrm>
            <a:off x="981145" y="6000333"/>
            <a:ext cx="10178540" cy="838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B98C6B0-0FD2-4BDD-B59C-3C9AE45870E1}"/>
              </a:ext>
            </a:extLst>
          </p:cNvPr>
          <p:cNvSpPr/>
          <p:nvPr/>
        </p:nvSpPr>
        <p:spPr>
          <a:xfrm>
            <a:off x="9037209" y="180210"/>
            <a:ext cx="760887" cy="184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88387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7B39177-569B-4B03-B7A1-4A1DBDBA2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19050"/>
            <a:ext cx="9744075" cy="6819900"/>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90B83F64-A295-4884-89C9-FC4C6AB387FD}"/>
              </a:ext>
            </a:extLst>
          </p:cNvPr>
          <p:cNvSpPr/>
          <p:nvPr/>
        </p:nvSpPr>
        <p:spPr>
          <a:xfrm>
            <a:off x="981145" y="6000333"/>
            <a:ext cx="10178540" cy="838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F981850-FECA-405A-B3D1-6A6BAF010AF7}"/>
              </a:ext>
            </a:extLst>
          </p:cNvPr>
          <p:cNvSpPr/>
          <p:nvPr/>
        </p:nvSpPr>
        <p:spPr>
          <a:xfrm>
            <a:off x="9037209" y="180210"/>
            <a:ext cx="760887" cy="184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79815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BE4D5231-21DA-4389-83A6-E9FCD90C0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19050"/>
            <a:ext cx="9744075" cy="6819900"/>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805703EB-781C-4DDD-87F8-04D8ABE5DC58}"/>
              </a:ext>
            </a:extLst>
          </p:cNvPr>
          <p:cNvSpPr/>
          <p:nvPr/>
        </p:nvSpPr>
        <p:spPr>
          <a:xfrm>
            <a:off x="981145" y="6000333"/>
            <a:ext cx="10178540" cy="838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93B5FDA0-8B92-4550-8B53-1E27AFC26D3F}"/>
              </a:ext>
            </a:extLst>
          </p:cNvPr>
          <p:cNvSpPr/>
          <p:nvPr/>
        </p:nvSpPr>
        <p:spPr>
          <a:xfrm>
            <a:off x="9037209" y="180210"/>
            <a:ext cx="760887" cy="184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13617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636CC865-1A9F-4692-BB5E-02696AF7A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19050"/>
            <a:ext cx="9744075" cy="6819900"/>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F0F00E11-C734-4E94-A405-3653A90C2A5E}"/>
              </a:ext>
            </a:extLst>
          </p:cNvPr>
          <p:cNvSpPr/>
          <p:nvPr/>
        </p:nvSpPr>
        <p:spPr>
          <a:xfrm>
            <a:off x="981145" y="6000333"/>
            <a:ext cx="10178540" cy="838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709F6D2D-3829-4248-B6E0-049B8B8205C5}"/>
              </a:ext>
            </a:extLst>
          </p:cNvPr>
          <p:cNvSpPr/>
          <p:nvPr/>
        </p:nvSpPr>
        <p:spPr>
          <a:xfrm>
            <a:off x="9037209" y="180210"/>
            <a:ext cx="760887" cy="184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79266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8" name="Picture 8" descr="C:\Program Files\Microsoft Office\MEDIA\CAGCAT10\j0185604.wmf"/>
          <p:cNvPicPr>
            <a:picLocks noChangeAspect="1" noChangeArrowheads="1"/>
          </p:cNvPicPr>
          <p:nvPr/>
        </p:nvPicPr>
        <p:blipFill>
          <a:blip r:embed="rId3"/>
          <a:srcRect/>
          <a:stretch>
            <a:fillRect/>
          </a:stretch>
        </p:blipFill>
        <p:spPr bwMode="auto">
          <a:xfrm>
            <a:off x="4057650" y="2533650"/>
            <a:ext cx="323850" cy="323850"/>
          </a:xfrm>
          <a:prstGeom prst="rect">
            <a:avLst/>
          </a:prstGeom>
          <a:noFill/>
          <a:ln>
            <a:noFill/>
          </a:ln>
          <a:effectLst>
            <a:outerShdw blurRad="44450" dist="27940" dir="5400000" algn="ctr">
              <a:srgbClr val="000000">
                <a:alpha val="32000"/>
              </a:srgbClr>
            </a:outerShdw>
          </a:effectLst>
        </p:spPr>
      </p:pic>
      <p:sp>
        <p:nvSpPr>
          <p:cNvPr id="67" name="Rettangolo 66"/>
          <p:cNvSpPr/>
          <p:nvPr/>
        </p:nvSpPr>
        <p:spPr>
          <a:xfrm>
            <a:off x="3952860" y="2786058"/>
            <a:ext cx="571504" cy="71438"/>
          </a:xfrm>
          <a:prstGeom prst="rect">
            <a:avLst/>
          </a:prstGeom>
          <a:blipFill>
            <a:blip r:embed="rId4"/>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151" name="CasellaDiTesto 6"/>
          <p:cNvSpPr txBox="1">
            <a:spLocks noChangeArrowheads="1"/>
          </p:cNvSpPr>
          <p:nvPr/>
        </p:nvSpPr>
        <p:spPr bwMode="auto">
          <a:xfrm>
            <a:off x="4381501" y="428626"/>
            <a:ext cx="3376613" cy="523875"/>
          </a:xfrm>
          <a:prstGeom prst="rect">
            <a:avLst/>
          </a:prstGeom>
          <a:noFill/>
          <a:ln w="9525">
            <a:noFill/>
            <a:miter lim="800000"/>
            <a:headEnd/>
            <a:tailEnd/>
          </a:ln>
        </p:spPr>
        <p:txBody>
          <a:bodyPr wrap="none">
            <a:spAutoFit/>
          </a:bodyPr>
          <a:lstStyle/>
          <a:p>
            <a:pPr algn="ctr"/>
            <a:r>
              <a:rPr lang="it-IT" sz="2800">
                <a:solidFill>
                  <a:srgbClr val="FFFF00"/>
                </a:solidFill>
                <a:latin typeface="Calibri" pitchFamily="34" charset="0"/>
              </a:rPr>
              <a:t>…trasporto di CALORE</a:t>
            </a:r>
          </a:p>
        </p:txBody>
      </p:sp>
      <p:sp>
        <p:nvSpPr>
          <p:cNvPr id="6152" name="CasellaDiTesto 6"/>
          <p:cNvSpPr txBox="1">
            <a:spLocks noChangeArrowheads="1"/>
          </p:cNvSpPr>
          <p:nvPr/>
        </p:nvSpPr>
        <p:spPr bwMode="auto">
          <a:xfrm>
            <a:off x="3595688" y="1071564"/>
            <a:ext cx="5180012" cy="1323975"/>
          </a:xfrm>
          <a:prstGeom prst="rect">
            <a:avLst/>
          </a:prstGeom>
          <a:noFill/>
          <a:ln w="9525">
            <a:noFill/>
            <a:miter lim="800000"/>
            <a:headEnd/>
            <a:tailEnd/>
          </a:ln>
        </p:spPr>
        <p:txBody>
          <a:bodyPr wrap="none">
            <a:spAutoFit/>
          </a:bodyPr>
          <a:lstStyle/>
          <a:p>
            <a:r>
              <a:rPr lang="it-IT" sz="2000">
                <a:solidFill>
                  <a:srgbClr val="FFFFFF"/>
                </a:solidFill>
                <a:latin typeface="Trebuchet MS" pitchFamily="34" charset="0"/>
              </a:rPr>
              <a:t>Il calore si propaga attraverso le rocce per:</a:t>
            </a:r>
          </a:p>
          <a:p>
            <a:pPr>
              <a:buFont typeface="Arial" charset="0"/>
              <a:buChar char="•"/>
            </a:pPr>
            <a:r>
              <a:rPr lang="it-IT" sz="2000">
                <a:solidFill>
                  <a:srgbClr val="FFFFFF"/>
                </a:solidFill>
                <a:latin typeface="Trebuchet MS" pitchFamily="34" charset="0"/>
              </a:rPr>
              <a:t>  CONDUZIONE</a:t>
            </a:r>
          </a:p>
          <a:p>
            <a:pPr>
              <a:buFont typeface="Arial" charset="0"/>
              <a:buChar char="•"/>
            </a:pPr>
            <a:r>
              <a:rPr lang="it-IT" sz="2000">
                <a:solidFill>
                  <a:srgbClr val="FFFFFF"/>
                </a:solidFill>
                <a:latin typeface="Trebuchet MS" pitchFamily="34" charset="0"/>
              </a:rPr>
              <a:t>  CONVEZIONE</a:t>
            </a:r>
          </a:p>
          <a:p>
            <a:pPr>
              <a:buFont typeface="Arial" charset="0"/>
              <a:buChar char="•"/>
            </a:pPr>
            <a:r>
              <a:rPr lang="it-IT" sz="2000">
                <a:solidFill>
                  <a:srgbClr val="FFFFFF"/>
                </a:solidFill>
                <a:latin typeface="Trebuchet MS" pitchFamily="34" charset="0"/>
              </a:rPr>
              <a:t>  IRRADIAMENTO (trascurabile)</a:t>
            </a:r>
          </a:p>
        </p:txBody>
      </p:sp>
      <p:grpSp>
        <p:nvGrpSpPr>
          <p:cNvPr id="6153" name="Gruppo 65"/>
          <p:cNvGrpSpPr>
            <a:grpSpLocks/>
          </p:cNvGrpSpPr>
          <p:nvPr/>
        </p:nvGrpSpPr>
        <p:grpSpPr bwMode="auto">
          <a:xfrm>
            <a:off x="3382963" y="2714625"/>
            <a:ext cx="5122636" cy="3352800"/>
            <a:chOff x="1859710" y="2714620"/>
            <a:chExt cx="5121909" cy="3352823"/>
          </a:xfrm>
        </p:grpSpPr>
        <p:cxnSp>
          <p:nvCxnSpPr>
            <p:cNvPr id="15" name="Connettore 1 14"/>
            <p:cNvCxnSpPr/>
            <p:nvPr/>
          </p:nvCxnSpPr>
          <p:spPr>
            <a:xfrm>
              <a:off x="2935882" y="4995874"/>
              <a:ext cx="3718984" cy="4762"/>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167" name="CasellaDiTesto 19"/>
            <p:cNvSpPr txBox="1">
              <a:spLocks noChangeArrowheads="1"/>
            </p:cNvSpPr>
            <p:nvPr/>
          </p:nvSpPr>
          <p:spPr bwMode="auto">
            <a:xfrm>
              <a:off x="5292888" y="3137735"/>
              <a:ext cx="1048793" cy="277001"/>
            </a:xfrm>
            <a:prstGeom prst="rect">
              <a:avLst/>
            </a:prstGeom>
            <a:noFill/>
            <a:ln w="9525">
              <a:noFill/>
              <a:miter lim="800000"/>
              <a:headEnd/>
              <a:tailEnd/>
            </a:ln>
          </p:spPr>
          <p:txBody>
            <a:bodyPr wrap="none">
              <a:spAutoFit/>
            </a:bodyPr>
            <a:lstStyle/>
            <a:p>
              <a:r>
                <a:rPr lang="it-IT" sz="1200">
                  <a:solidFill>
                    <a:srgbClr val="FFFFFF"/>
                  </a:solidFill>
                </a:rPr>
                <a:t>CONDUZIONE</a:t>
              </a:r>
            </a:p>
          </p:txBody>
        </p:sp>
        <p:sp>
          <p:nvSpPr>
            <p:cNvPr id="6168" name="CasellaDiTesto 20"/>
            <p:cNvSpPr txBox="1">
              <a:spLocks noChangeArrowheads="1"/>
            </p:cNvSpPr>
            <p:nvPr/>
          </p:nvSpPr>
          <p:spPr bwMode="auto">
            <a:xfrm>
              <a:off x="5376199" y="4286256"/>
              <a:ext cx="1015968" cy="277001"/>
            </a:xfrm>
            <a:prstGeom prst="rect">
              <a:avLst/>
            </a:prstGeom>
            <a:noFill/>
            <a:ln w="9525">
              <a:noFill/>
              <a:miter lim="800000"/>
              <a:headEnd/>
              <a:tailEnd/>
            </a:ln>
          </p:spPr>
          <p:txBody>
            <a:bodyPr wrap="none">
              <a:spAutoFit/>
            </a:bodyPr>
            <a:lstStyle/>
            <a:p>
              <a:r>
                <a:rPr lang="it-IT" sz="1200">
                  <a:solidFill>
                    <a:srgbClr val="FFFFFF"/>
                  </a:solidFill>
                </a:rPr>
                <a:t>CONVEZIONE</a:t>
              </a:r>
            </a:p>
          </p:txBody>
        </p:sp>
        <p:sp>
          <p:nvSpPr>
            <p:cNvPr id="6169" name="CasellaDiTesto 21"/>
            <p:cNvSpPr txBox="1">
              <a:spLocks noChangeArrowheads="1"/>
            </p:cNvSpPr>
            <p:nvPr/>
          </p:nvSpPr>
          <p:spPr bwMode="auto">
            <a:xfrm>
              <a:off x="5364326" y="5423751"/>
              <a:ext cx="1048793" cy="277001"/>
            </a:xfrm>
            <a:prstGeom prst="rect">
              <a:avLst/>
            </a:prstGeom>
            <a:noFill/>
            <a:ln w="9525">
              <a:noFill/>
              <a:miter lim="800000"/>
              <a:headEnd/>
              <a:tailEnd/>
            </a:ln>
          </p:spPr>
          <p:txBody>
            <a:bodyPr wrap="none">
              <a:spAutoFit/>
            </a:bodyPr>
            <a:lstStyle/>
            <a:p>
              <a:r>
                <a:rPr lang="it-IT" sz="1200">
                  <a:solidFill>
                    <a:srgbClr val="FFFFFF"/>
                  </a:solidFill>
                </a:rPr>
                <a:t>CONDUZIONE</a:t>
              </a:r>
            </a:p>
          </p:txBody>
        </p:sp>
        <p:cxnSp>
          <p:nvCxnSpPr>
            <p:cNvPr id="24" name="Connettore 2 23"/>
            <p:cNvCxnSpPr/>
            <p:nvPr/>
          </p:nvCxnSpPr>
          <p:spPr>
            <a:xfrm rot="5400000">
              <a:off x="538858" y="4459295"/>
              <a:ext cx="3214709" cy="1587"/>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6171" name="CasellaDiTesto 24"/>
            <p:cNvSpPr txBox="1">
              <a:spLocks noChangeArrowheads="1"/>
            </p:cNvSpPr>
            <p:nvPr/>
          </p:nvSpPr>
          <p:spPr bwMode="auto">
            <a:xfrm rot="-5400000">
              <a:off x="390854" y="4320838"/>
              <a:ext cx="3214711" cy="276999"/>
            </a:xfrm>
            <a:prstGeom prst="rect">
              <a:avLst/>
            </a:prstGeom>
            <a:noFill/>
            <a:ln w="9525">
              <a:noFill/>
              <a:miter lim="800000"/>
              <a:headEnd/>
              <a:tailEnd/>
            </a:ln>
          </p:spPr>
          <p:txBody>
            <a:bodyPr>
              <a:spAutoFit/>
            </a:bodyPr>
            <a:lstStyle/>
            <a:p>
              <a:pPr algn="ctr"/>
              <a:r>
                <a:rPr lang="it-IT" sz="1200">
                  <a:solidFill>
                    <a:srgbClr val="FFFFFF"/>
                  </a:solidFill>
                </a:rPr>
                <a:t>+                  PROFONDITA’ (Z)                    -</a:t>
              </a:r>
            </a:p>
          </p:txBody>
        </p:sp>
        <p:cxnSp>
          <p:nvCxnSpPr>
            <p:cNvPr id="32" name="Connettore 7 31"/>
            <p:cNvCxnSpPr/>
            <p:nvPr/>
          </p:nvCxnSpPr>
          <p:spPr>
            <a:xfrm rot="16200000" flipV="1">
              <a:off x="6114336" y="3250421"/>
              <a:ext cx="857256" cy="214283"/>
            </a:xfrm>
            <a:prstGeom prst="curvedConnector3">
              <a:avLst>
                <a:gd name="adj1" fmla="val 50000"/>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ttore 7 37"/>
            <p:cNvCxnSpPr/>
            <p:nvPr/>
          </p:nvCxnSpPr>
          <p:spPr>
            <a:xfrm rot="16200000" flipV="1">
              <a:off x="4900070" y="3250422"/>
              <a:ext cx="857256" cy="214282"/>
            </a:xfrm>
            <a:prstGeom prst="curvedConnector3">
              <a:avLst>
                <a:gd name="adj1" fmla="val 50000"/>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39" name="Freccia circolare a destra 38"/>
            <p:cNvSpPr/>
            <p:nvPr/>
          </p:nvSpPr>
          <p:spPr>
            <a:xfrm>
              <a:off x="5364412" y="4071942"/>
              <a:ext cx="499991" cy="785817"/>
            </a:xfrm>
            <a:prstGeom prst="curvedRightArrow">
              <a:avLst>
                <a:gd name="adj1" fmla="val 0"/>
                <a:gd name="adj2" fmla="val 40037"/>
                <a:gd name="adj3" fmla="val 25000"/>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40" name="Freccia circolare a destra 39"/>
            <p:cNvSpPr/>
            <p:nvPr/>
          </p:nvSpPr>
          <p:spPr>
            <a:xfrm rot="10800000">
              <a:off x="6054876" y="4014792"/>
              <a:ext cx="499992" cy="785817"/>
            </a:xfrm>
            <a:prstGeom prst="curvedRightArrow">
              <a:avLst>
                <a:gd name="adj1" fmla="val 0"/>
                <a:gd name="adj2" fmla="val 40037"/>
                <a:gd name="adj3" fmla="val 25000"/>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cxnSp>
          <p:nvCxnSpPr>
            <p:cNvPr id="41" name="Connettore 7 40"/>
            <p:cNvCxnSpPr/>
            <p:nvPr/>
          </p:nvCxnSpPr>
          <p:spPr>
            <a:xfrm rot="16200000" flipV="1">
              <a:off x="4900070" y="5464999"/>
              <a:ext cx="857256" cy="214282"/>
            </a:xfrm>
            <a:prstGeom prst="curvedConnector3">
              <a:avLst>
                <a:gd name="adj1" fmla="val 50000"/>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ttore 7 41"/>
            <p:cNvCxnSpPr/>
            <p:nvPr/>
          </p:nvCxnSpPr>
          <p:spPr>
            <a:xfrm rot="16200000" flipV="1">
              <a:off x="6119097" y="5464999"/>
              <a:ext cx="857256" cy="214282"/>
            </a:xfrm>
            <a:prstGeom prst="curvedConnector3">
              <a:avLst>
                <a:gd name="adj1" fmla="val 50000"/>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ttore 1 48"/>
            <p:cNvCxnSpPr/>
            <p:nvPr/>
          </p:nvCxnSpPr>
          <p:spPr>
            <a:xfrm>
              <a:off x="2945406" y="3924303"/>
              <a:ext cx="3718984" cy="4763"/>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2" name="Connettore 1 51"/>
            <p:cNvCxnSpPr/>
            <p:nvPr/>
          </p:nvCxnSpPr>
          <p:spPr>
            <a:xfrm rot="16200000" flipH="1">
              <a:off x="3150084" y="2929004"/>
              <a:ext cx="1071570" cy="9285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Connettore 1 52"/>
            <p:cNvCxnSpPr/>
            <p:nvPr/>
          </p:nvCxnSpPr>
          <p:spPr>
            <a:xfrm rot="16200000" flipH="1">
              <a:off x="4078640" y="4000573"/>
              <a:ext cx="1071569" cy="92855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5" name="Connettore 1 54"/>
            <p:cNvCxnSpPr/>
            <p:nvPr/>
          </p:nvCxnSpPr>
          <p:spPr>
            <a:xfrm rot="5400000">
              <a:off x="3613568" y="4465645"/>
              <a:ext cx="1071570"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Connettore 1 56"/>
            <p:cNvCxnSpPr/>
            <p:nvPr/>
          </p:nvCxnSpPr>
          <p:spPr>
            <a:xfrm rot="16200000" flipH="1">
              <a:off x="4114358" y="5036424"/>
              <a:ext cx="1000132" cy="9285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ttangolo 8"/>
            <p:cNvSpPr/>
            <p:nvPr/>
          </p:nvSpPr>
          <p:spPr>
            <a:xfrm>
              <a:off x="2435368" y="2851983"/>
              <a:ext cx="567347" cy="1071570"/>
            </a:xfrm>
            <a:prstGeom prst="rect">
              <a:avLst/>
            </a:prstGeom>
            <a:blipFill>
              <a:blip r:embed="rId5"/>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Rettangolo 9"/>
            <p:cNvSpPr/>
            <p:nvPr/>
          </p:nvSpPr>
          <p:spPr>
            <a:xfrm>
              <a:off x="2435368" y="3923553"/>
              <a:ext cx="567347" cy="1071570"/>
            </a:xfrm>
            <a:prstGeom prst="rect">
              <a:avLst/>
            </a:prstGeom>
            <a:blipFill>
              <a:blip r:embed="rId6"/>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Rettangolo 10"/>
            <p:cNvSpPr/>
            <p:nvPr/>
          </p:nvSpPr>
          <p:spPr>
            <a:xfrm>
              <a:off x="2435368" y="4995123"/>
              <a:ext cx="567347" cy="1071570"/>
            </a:xfrm>
            <a:prstGeom prst="rect">
              <a:avLst/>
            </a:prstGeom>
            <a:blipFill>
              <a:blip r:embed="rId7"/>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192" name="CasellaDiTesto 16"/>
            <p:cNvSpPr txBox="1">
              <a:spLocks noChangeArrowheads="1"/>
            </p:cNvSpPr>
            <p:nvPr/>
          </p:nvSpPr>
          <p:spPr bwMode="auto">
            <a:xfrm rot="16200000">
              <a:off x="2249047" y="3215523"/>
              <a:ext cx="952897" cy="276960"/>
            </a:xfrm>
            <a:prstGeom prst="rect">
              <a:avLst/>
            </a:prstGeom>
            <a:noFill/>
            <a:ln w="9525">
              <a:noFill/>
              <a:miter lim="800000"/>
              <a:headEnd/>
              <a:tailEnd/>
            </a:ln>
          </p:spPr>
          <p:txBody>
            <a:bodyPr wrap="none">
              <a:spAutoFit/>
            </a:bodyPr>
            <a:lstStyle/>
            <a:p>
              <a:r>
                <a:rPr lang="it-IT" sz="1200">
                  <a:solidFill>
                    <a:srgbClr val="FFFFFF"/>
                  </a:solidFill>
                </a:rPr>
                <a:t>COPERTURA</a:t>
              </a:r>
            </a:p>
          </p:txBody>
        </p:sp>
        <p:sp>
          <p:nvSpPr>
            <p:cNvPr id="6193" name="CasellaDiTesto 17"/>
            <p:cNvSpPr txBox="1">
              <a:spLocks noChangeArrowheads="1"/>
            </p:cNvSpPr>
            <p:nvPr/>
          </p:nvSpPr>
          <p:spPr bwMode="auto">
            <a:xfrm rot="16200000">
              <a:off x="2281429" y="4327265"/>
              <a:ext cx="888134" cy="276960"/>
            </a:xfrm>
            <a:prstGeom prst="rect">
              <a:avLst/>
            </a:prstGeom>
            <a:noFill/>
            <a:ln w="9525">
              <a:noFill/>
              <a:miter lim="800000"/>
              <a:headEnd/>
              <a:tailEnd/>
            </a:ln>
          </p:spPr>
          <p:txBody>
            <a:bodyPr wrap="none">
              <a:spAutoFit/>
            </a:bodyPr>
            <a:lstStyle/>
            <a:p>
              <a:r>
                <a:rPr lang="it-IT" sz="1200">
                  <a:solidFill>
                    <a:srgbClr val="0070C0"/>
                  </a:solidFill>
                </a:rPr>
                <a:t>SERBATOIO</a:t>
              </a:r>
            </a:p>
          </p:txBody>
        </p:sp>
        <p:sp>
          <p:nvSpPr>
            <p:cNvPr id="19" name="CasellaDiTesto 18"/>
            <p:cNvSpPr txBox="1"/>
            <p:nvPr/>
          </p:nvSpPr>
          <p:spPr>
            <a:xfrm rot="16200000">
              <a:off x="2227960" y="5359841"/>
              <a:ext cx="995216" cy="276960"/>
            </a:xfrm>
            <a:prstGeom prst="rect">
              <a:avLst/>
            </a:prstGeom>
            <a:noFill/>
          </p:spPr>
          <p:txBody>
            <a:bodyPr wrap="none">
              <a:spAutoFit/>
            </a:bodyPr>
            <a:lstStyle/>
            <a:p>
              <a:pPr>
                <a:defRPr/>
              </a:pPr>
              <a:r>
                <a:rPr lang="it-IT" sz="1200" dirty="0">
                  <a:solidFill>
                    <a:schemeClr val="bg1">
                      <a:lumMod val="85000"/>
                      <a:lumOff val="15000"/>
                    </a:schemeClr>
                  </a:solidFill>
                </a:rPr>
                <a:t>BASAMENTO</a:t>
              </a:r>
            </a:p>
          </p:txBody>
        </p:sp>
        <p:sp>
          <p:nvSpPr>
            <p:cNvPr id="6195" name="CasellaDiTesto 58"/>
            <p:cNvSpPr txBox="1">
              <a:spLocks noChangeArrowheads="1"/>
            </p:cNvSpPr>
            <p:nvPr/>
          </p:nvSpPr>
          <p:spPr bwMode="auto">
            <a:xfrm rot="2860299">
              <a:off x="4338455" y="4289886"/>
              <a:ext cx="833889" cy="246186"/>
            </a:xfrm>
            <a:prstGeom prst="rect">
              <a:avLst/>
            </a:prstGeom>
            <a:noFill/>
            <a:ln w="9525">
              <a:noFill/>
              <a:miter lim="800000"/>
              <a:headEnd/>
              <a:tailEnd/>
            </a:ln>
          </p:spPr>
          <p:txBody>
            <a:bodyPr wrap="none">
              <a:spAutoFit/>
            </a:bodyPr>
            <a:lstStyle/>
            <a:p>
              <a:r>
                <a:rPr lang="it-IT" sz="1000">
                  <a:solidFill>
                    <a:srgbClr val="FF0000"/>
                  </a:solidFill>
                </a:rPr>
                <a:t>G apparente</a:t>
              </a:r>
            </a:p>
          </p:txBody>
        </p:sp>
        <p:sp>
          <p:nvSpPr>
            <p:cNvPr id="6196" name="CasellaDiTesto 59"/>
            <p:cNvSpPr txBox="1">
              <a:spLocks noChangeArrowheads="1"/>
            </p:cNvSpPr>
            <p:nvPr/>
          </p:nvSpPr>
          <p:spPr bwMode="auto">
            <a:xfrm rot="2860299">
              <a:off x="4462686" y="5361456"/>
              <a:ext cx="585421" cy="246186"/>
            </a:xfrm>
            <a:prstGeom prst="rect">
              <a:avLst/>
            </a:prstGeom>
            <a:noFill/>
            <a:ln w="9525">
              <a:noFill/>
              <a:miter lim="800000"/>
              <a:headEnd/>
              <a:tailEnd/>
            </a:ln>
          </p:spPr>
          <p:txBody>
            <a:bodyPr wrap="none">
              <a:spAutoFit/>
            </a:bodyPr>
            <a:lstStyle/>
            <a:p>
              <a:r>
                <a:rPr lang="it-IT" sz="1000">
                  <a:solidFill>
                    <a:srgbClr val="FF0000"/>
                  </a:solidFill>
                </a:rPr>
                <a:t>G  reale</a:t>
              </a:r>
            </a:p>
          </p:txBody>
        </p:sp>
        <p:sp>
          <p:nvSpPr>
            <p:cNvPr id="6197" name="CasellaDiTesto 60"/>
            <p:cNvSpPr txBox="1">
              <a:spLocks noChangeArrowheads="1"/>
            </p:cNvSpPr>
            <p:nvPr/>
          </p:nvSpPr>
          <p:spPr bwMode="auto">
            <a:xfrm>
              <a:off x="3221186" y="4286256"/>
              <a:ext cx="804915" cy="277001"/>
            </a:xfrm>
            <a:prstGeom prst="rect">
              <a:avLst/>
            </a:prstGeom>
            <a:noFill/>
            <a:ln w="9525">
              <a:noFill/>
              <a:miter lim="800000"/>
              <a:headEnd/>
              <a:tailEnd/>
            </a:ln>
          </p:spPr>
          <p:txBody>
            <a:bodyPr wrap="none">
              <a:spAutoFit/>
            </a:bodyPr>
            <a:lstStyle/>
            <a:p>
              <a:r>
                <a:rPr lang="el-GR" sz="1200">
                  <a:solidFill>
                    <a:srgbClr val="FFFFFF"/>
                  </a:solidFill>
                </a:rPr>
                <a:t>δ</a:t>
              </a:r>
              <a:r>
                <a:rPr lang="it-IT" sz="1200">
                  <a:solidFill>
                    <a:srgbClr val="FFFFFF"/>
                  </a:solidFill>
                </a:rPr>
                <a:t>T/</a:t>
              </a:r>
              <a:r>
                <a:rPr lang="el-GR" sz="1200">
                  <a:solidFill>
                    <a:srgbClr val="FFFFFF"/>
                  </a:solidFill>
                </a:rPr>
                <a:t> δ</a:t>
              </a:r>
              <a:r>
                <a:rPr lang="it-IT" sz="1200">
                  <a:solidFill>
                    <a:srgbClr val="FFFFFF"/>
                  </a:solidFill>
                </a:rPr>
                <a:t>Z = 0</a:t>
              </a:r>
            </a:p>
          </p:txBody>
        </p:sp>
        <p:cxnSp>
          <p:nvCxnSpPr>
            <p:cNvPr id="63" name="Connettore 2 62"/>
            <p:cNvCxnSpPr/>
            <p:nvPr/>
          </p:nvCxnSpPr>
          <p:spPr>
            <a:xfrm>
              <a:off x="3007309" y="2857496"/>
              <a:ext cx="3714223" cy="1588"/>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6199" name="CasellaDiTesto 63"/>
            <p:cNvSpPr txBox="1">
              <a:spLocks noChangeArrowheads="1"/>
            </p:cNvSpPr>
            <p:nvPr/>
          </p:nvSpPr>
          <p:spPr bwMode="auto">
            <a:xfrm>
              <a:off x="6721648" y="2714620"/>
              <a:ext cx="259971" cy="277001"/>
            </a:xfrm>
            <a:prstGeom prst="rect">
              <a:avLst/>
            </a:prstGeom>
            <a:noFill/>
            <a:ln w="9525">
              <a:noFill/>
              <a:miter lim="800000"/>
              <a:headEnd/>
              <a:tailEnd/>
            </a:ln>
          </p:spPr>
          <p:txBody>
            <a:bodyPr wrap="none">
              <a:spAutoFit/>
            </a:bodyPr>
            <a:lstStyle/>
            <a:p>
              <a:r>
                <a:rPr lang="it-IT" sz="1200">
                  <a:solidFill>
                    <a:srgbClr val="FFFFFF"/>
                  </a:solidFill>
                </a:rPr>
                <a:t>T</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9" name="CasellaDiTesto 2"/>
          <p:cNvSpPr txBox="1">
            <a:spLocks noChangeArrowheads="1"/>
          </p:cNvSpPr>
          <p:nvPr/>
        </p:nvSpPr>
        <p:spPr bwMode="auto">
          <a:xfrm>
            <a:off x="1641475" y="642938"/>
            <a:ext cx="4954588" cy="5262562"/>
          </a:xfrm>
          <a:prstGeom prst="rect">
            <a:avLst/>
          </a:prstGeom>
          <a:noFill/>
          <a:ln w="9525">
            <a:noFill/>
            <a:miter lim="800000"/>
            <a:headEnd/>
            <a:tailEnd/>
          </a:ln>
        </p:spPr>
        <p:txBody>
          <a:bodyPr>
            <a:spAutoFit/>
          </a:bodyPr>
          <a:lstStyle/>
          <a:p>
            <a:pPr algn="just">
              <a:lnSpc>
                <a:spcPct val="150000"/>
              </a:lnSpc>
            </a:pPr>
            <a:r>
              <a:rPr lang="it-IT" sz="1600" dirty="0">
                <a:solidFill>
                  <a:srgbClr val="FFFFFF"/>
                </a:solidFill>
                <a:latin typeface="Trebuchet MS" pitchFamily="34" charset="0"/>
              </a:rPr>
              <a:t>→  Nonostante la rilevante presenza di risorse  </a:t>
            </a:r>
          </a:p>
          <a:p>
            <a:pPr algn="just">
              <a:lnSpc>
                <a:spcPct val="150000"/>
              </a:lnSpc>
            </a:pPr>
            <a:r>
              <a:rPr lang="it-IT" sz="1600" dirty="0">
                <a:solidFill>
                  <a:srgbClr val="FFFFFF"/>
                </a:solidFill>
                <a:latin typeface="Trebuchet MS" pitchFamily="34" charset="0"/>
              </a:rPr>
              <a:t>     geotermiche sul territorio italiano, l’impiego </a:t>
            </a:r>
          </a:p>
          <a:p>
            <a:pPr algn="just">
              <a:lnSpc>
                <a:spcPct val="150000"/>
              </a:lnSpc>
            </a:pPr>
            <a:r>
              <a:rPr lang="it-IT" sz="1600" dirty="0">
                <a:solidFill>
                  <a:srgbClr val="FFFFFF"/>
                </a:solidFill>
                <a:latin typeface="Trebuchet MS" pitchFamily="34" charset="0"/>
              </a:rPr>
              <a:t>     di queste risulta scarsamente sviluppato, in </a:t>
            </a:r>
          </a:p>
          <a:p>
            <a:pPr algn="just">
              <a:lnSpc>
                <a:spcPct val="150000"/>
              </a:lnSpc>
            </a:pPr>
            <a:r>
              <a:rPr lang="it-IT" sz="1600" dirty="0">
                <a:solidFill>
                  <a:srgbClr val="FFFFFF"/>
                </a:solidFill>
                <a:latin typeface="Trebuchet MS" pitchFamily="34" charset="0"/>
              </a:rPr>
              <a:t>     particolare nel campo degli “USI DIRETTI”  </a:t>
            </a:r>
          </a:p>
          <a:p>
            <a:pPr algn="just">
              <a:lnSpc>
                <a:spcPct val="150000"/>
              </a:lnSpc>
            </a:pPr>
            <a:r>
              <a:rPr lang="it-IT" sz="1600" dirty="0">
                <a:solidFill>
                  <a:srgbClr val="FFFFFF"/>
                </a:solidFill>
                <a:latin typeface="Trebuchet MS" pitchFamily="34" charset="0"/>
              </a:rPr>
              <a:t>     (es. Pompe di Calore), dove l’Italia Centro-</a:t>
            </a:r>
          </a:p>
          <a:p>
            <a:pPr algn="just">
              <a:lnSpc>
                <a:spcPct val="150000"/>
              </a:lnSpc>
            </a:pPr>
            <a:r>
              <a:rPr lang="it-IT" sz="1600" dirty="0">
                <a:solidFill>
                  <a:srgbClr val="FFFFFF"/>
                </a:solidFill>
                <a:latin typeface="Trebuchet MS" pitchFamily="34" charset="0"/>
              </a:rPr>
              <a:t>     Meridionale è particolarmente indietro.</a:t>
            </a:r>
          </a:p>
          <a:p>
            <a:pPr algn="just">
              <a:lnSpc>
                <a:spcPct val="150000"/>
              </a:lnSpc>
            </a:pPr>
            <a:endParaRPr lang="it-IT" sz="1600" dirty="0">
              <a:solidFill>
                <a:srgbClr val="FFFFFF"/>
              </a:solidFill>
              <a:latin typeface="Trebuchet MS" pitchFamily="34" charset="0"/>
            </a:endParaRPr>
          </a:p>
          <a:p>
            <a:pPr algn="just">
              <a:lnSpc>
                <a:spcPct val="150000"/>
              </a:lnSpc>
            </a:pPr>
            <a:r>
              <a:rPr lang="it-IT" sz="1600" dirty="0">
                <a:solidFill>
                  <a:srgbClr val="FFFFFF"/>
                </a:solidFill>
                <a:latin typeface="Trebuchet MS" pitchFamily="34" charset="0"/>
              </a:rPr>
              <a:t>Esempi di impiego diretto si registrano soprattutto al Nord:</a:t>
            </a:r>
          </a:p>
          <a:p>
            <a:pPr algn="just">
              <a:lnSpc>
                <a:spcPct val="150000"/>
              </a:lnSpc>
            </a:pPr>
            <a:r>
              <a:rPr lang="it-IT" sz="1600" dirty="0">
                <a:solidFill>
                  <a:srgbClr val="FFFFFF"/>
                </a:solidFill>
                <a:latin typeface="Trebuchet MS" pitchFamily="34" charset="0"/>
              </a:rPr>
              <a:t>                                      Parma IKEA</a:t>
            </a:r>
          </a:p>
          <a:p>
            <a:pPr algn="just">
              <a:lnSpc>
                <a:spcPct val="150000"/>
              </a:lnSpc>
              <a:buFontTx/>
              <a:buChar char="-"/>
            </a:pPr>
            <a:endParaRPr lang="it-IT" sz="1600" dirty="0">
              <a:solidFill>
                <a:srgbClr val="FFFFFF"/>
              </a:solidFill>
            </a:endParaRPr>
          </a:p>
          <a:p>
            <a:pPr algn="just">
              <a:lnSpc>
                <a:spcPct val="150000"/>
              </a:lnSpc>
            </a:pPr>
            <a:endParaRPr lang="it-IT" sz="1600" dirty="0">
              <a:solidFill>
                <a:srgbClr val="FFFFFF"/>
              </a:solidFill>
            </a:endParaRPr>
          </a:p>
          <a:p>
            <a:pPr algn="just">
              <a:lnSpc>
                <a:spcPct val="150000"/>
              </a:lnSpc>
              <a:buFontTx/>
              <a:buChar char="-"/>
            </a:pPr>
            <a:endParaRPr lang="it-IT" sz="1600" dirty="0">
              <a:solidFill>
                <a:srgbClr val="FFFFFF"/>
              </a:solidFill>
            </a:endParaRPr>
          </a:p>
          <a:p>
            <a:pPr algn="just">
              <a:lnSpc>
                <a:spcPct val="150000"/>
              </a:lnSpc>
              <a:buFontTx/>
              <a:buChar char="-"/>
            </a:pPr>
            <a:endParaRPr lang="it-IT" sz="1600" dirty="0">
              <a:solidFill>
                <a:srgbClr val="FFFFFF"/>
              </a:solidFill>
            </a:endParaRPr>
          </a:p>
        </p:txBody>
      </p:sp>
      <p:sp>
        <p:nvSpPr>
          <p:cNvPr id="34820" name="CasellaDiTesto 10"/>
          <p:cNvSpPr txBox="1">
            <a:spLocks noChangeArrowheads="1"/>
          </p:cNvSpPr>
          <p:nvPr/>
        </p:nvSpPr>
        <p:spPr bwMode="auto">
          <a:xfrm>
            <a:off x="7024688" y="5286375"/>
            <a:ext cx="3325812" cy="400050"/>
          </a:xfrm>
          <a:prstGeom prst="rect">
            <a:avLst/>
          </a:prstGeom>
          <a:noFill/>
          <a:ln w="9525">
            <a:noFill/>
            <a:miter lim="800000"/>
            <a:headEnd/>
            <a:tailEnd/>
          </a:ln>
        </p:spPr>
        <p:txBody>
          <a:bodyPr wrap="none">
            <a:spAutoFit/>
          </a:bodyPr>
          <a:lstStyle/>
          <a:p>
            <a:r>
              <a:rPr lang="it-IT" sz="1000">
                <a:solidFill>
                  <a:srgbClr val="FFFFFF"/>
                </a:solidFill>
                <a:latin typeface="Trebuchet MS" pitchFamily="34" charset="0"/>
              </a:rPr>
              <a:t>Mappa di Calore et al., 1995   in  Cataldi et al., (1995)</a:t>
            </a:r>
          </a:p>
          <a:p>
            <a:r>
              <a:rPr lang="it-IT" sz="1000">
                <a:solidFill>
                  <a:srgbClr val="FFFFFF"/>
                </a:solidFill>
                <a:latin typeface="Trebuchet MS" pitchFamily="34" charset="0"/>
              </a:rPr>
              <a:t> Geothermics   24, 115-129</a:t>
            </a:r>
          </a:p>
        </p:txBody>
      </p:sp>
      <p:pic>
        <p:nvPicPr>
          <p:cNvPr id="34821" name="Immagine 12" descr="IKEA.jpg"/>
          <p:cNvPicPr>
            <a:picLocks noChangeAspect="1"/>
          </p:cNvPicPr>
          <p:nvPr/>
        </p:nvPicPr>
        <p:blipFill>
          <a:blip r:embed="rId2"/>
          <a:srcRect t="8759"/>
          <a:stretch>
            <a:fillRect/>
          </a:stretch>
        </p:blipFill>
        <p:spPr bwMode="auto">
          <a:xfrm>
            <a:off x="1952625" y="4071939"/>
            <a:ext cx="1938338" cy="2357437"/>
          </a:xfrm>
          <a:prstGeom prst="rect">
            <a:avLst/>
          </a:prstGeom>
          <a:noFill/>
          <a:ln w="9525">
            <a:noFill/>
            <a:miter lim="800000"/>
            <a:headEnd/>
            <a:tailEnd/>
          </a:ln>
        </p:spPr>
      </p:pic>
      <p:pic>
        <p:nvPicPr>
          <p:cNvPr id="34822" name="Immagine 9" descr="GEOTHERMAL RANKING-mod.jpg"/>
          <p:cNvPicPr>
            <a:picLocks noChangeAspect="1"/>
          </p:cNvPicPr>
          <p:nvPr/>
        </p:nvPicPr>
        <p:blipFill>
          <a:blip r:embed="rId3"/>
          <a:srcRect l="2629" t="4268" r="6628" b="2657"/>
          <a:stretch>
            <a:fillRect/>
          </a:stretch>
        </p:blipFill>
        <p:spPr bwMode="auto">
          <a:xfrm>
            <a:off x="6738939" y="785814"/>
            <a:ext cx="3571875" cy="4414837"/>
          </a:xfrm>
          <a:prstGeom prst="rect">
            <a:avLst/>
          </a:prstGeom>
          <a:noFill/>
          <a:ln w="25400">
            <a:solidFill>
              <a:srgbClr val="FFFF00"/>
            </a:solidFill>
            <a:miter lim="800000"/>
            <a:headEnd/>
            <a:tailEnd/>
          </a:ln>
        </p:spPr>
      </p:pic>
    </p:spTree>
    <p:extLst>
      <p:ext uri="{BB962C8B-B14F-4D97-AF65-F5344CB8AC3E}">
        <p14:creationId xmlns:p14="http://schemas.microsoft.com/office/powerpoint/2010/main" val="1029357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5B3DE60-1939-427F-B8A0-37214E1440C3}"/>
              </a:ext>
            </a:extLst>
          </p:cNvPr>
          <p:cNvPicPr>
            <a:picLocks noChangeAspect="1"/>
          </p:cNvPicPr>
          <p:nvPr/>
        </p:nvPicPr>
        <p:blipFill>
          <a:blip r:embed="rId2"/>
          <a:stretch>
            <a:fillRect/>
          </a:stretch>
        </p:blipFill>
        <p:spPr>
          <a:xfrm>
            <a:off x="1688793" y="0"/>
            <a:ext cx="8814414" cy="6858000"/>
          </a:xfrm>
          <a:prstGeom prst="rect">
            <a:avLst/>
          </a:prstGeom>
        </p:spPr>
      </p:pic>
    </p:spTree>
    <p:extLst>
      <p:ext uri="{BB962C8B-B14F-4D97-AF65-F5344CB8AC3E}">
        <p14:creationId xmlns:p14="http://schemas.microsoft.com/office/powerpoint/2010/main" val="1230518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49CD435-9B5A-4AF6-A450-E12545B0022A}"/>
              </a:ext>
            </a:extLst>
          </p:cNvPr>
          <p:cNvPicPr>
            <a:picLocks noChangeAspect="1"/>
          </p:cNvPicPr>
          <p:nvPr/>
        </p:nvPicPr>
        <p:blipFill>
          <a:blip r:embed="rId2"/>
          <a:stretch>
            <a:fillRect/>
          </a:stretch>
        </p:blipFill>
        <p:spPr>
          <a:xfrm>
            <a:off x="143385" y="-1"/>
            <a:ext cx="11994414" cy="5679831"/>
          </a:xfrm>
          <a:prstGeom prst="rect">
            <a:avLst/>
          </a:prstGeom>
        </p:spPr>
      </p:pic>
    </p:spTree>
    <p:extLst>
      <p:ext uri="{BB962C8B-B14F-4D97-AF65-F5344CB8AC3E}">
        <p14:creationId xmlns:p14="http://schemas.microsoft.com/office/powerpoint/2010/main" val="2016968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CDD81ED-FEAD-4A33-B9CF-E6B19090DBC1}"/>
              </a:ext>
            </a:extLst>
          </p:cNvPr>
          <p:cNvPicPr>
            <a:picLocks noChangeAspect="1"/>
          </p:cNvPicPr>
          <p:nvPr/>
        </p:nvPicPr>
        <p:blipFill>
          <a:blip r:embed="rId2"/>
          <a:stretch>
            <a:fillRect/>
          </a:stretch>
        </p:blipFill>
        <p:spPr>
          <a:xfrm>
            <a:off x="511759" y="282796"/>
            <a:ext cx="7088851" cy="4358100"/>
          </a:xfrm>
          <a:prstGeom prst="rect">
            <a:avLst/>
          </a:prstGeom>
        </p:spPr>
      </p:pic>
      <p:pic>
        <p:nvPicPr>
          <p:cNvPr id="3" name="Immagine 2">
            <a:extLst>
              <a:ext uri="{FF2B5EF4-FFF2-40B4-BE49-F238E27FC236}">
                <a16:creationId xmlns:a16="http://schemas.microsoft.com/office/drawing/2014/main" id="{4049859B-3962-49CF-AD83-E04A752FD358}"/>
              </a:ext>
            </a:extLst>
          </p:cNvPr>
          <p:cNvPicPr>
            <a:picLocks noChangeAspect="1"/>
          </p:cNvPicPr>
          <p:nvPr/>
        </p:nvPicPr>
        <p:blipFill>
          <a:blip r:embed="rId3"/>
          <a:stretch>
            <a:fillRect/>
          </a:stretch>
        </p:blipFill>
        <p:spPr>
          <a:xfrm>
            <a:off x="7155736" y="3631474"/>
            <a:ext cx="5036264" cy="3025853"/>
          </a:xfrm>
          <a:prstGeom prst="rect">
            <a:avLst/>
          </a:prstGeom>
        </p:spPr>
      </p:pic>
    </p:spTree>
    <p:extLst>
      <p:ext uri="{BB962C8B-B14F-4D97-AF65-F5344CB8AC3E}">
        <p14:creationId xmlns:p14="http://schemas.microsoft.com/office/powerpoint/2010/main" val="3384051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F54D80DB-B89B-4742-B25C-22B9D659D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42" t="9326" r="2180" b="26469"/>
          <a:stretch>
            <a:fillRect/>
          </a:stretch>
        </p:blipFill>
        <p:spPr bwMode="auto">
          <a:xfrm>
            <a:off x="1795463" y="682625"/>
            <a:ext cx="7924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 name="Rectangle 3">
            <a:extLst>
              <a:ext uri="{FF2B5EF4-FFF2-40B4-BE49-F238E27FC236}">
                <a16:creationId xmlns:a16="http://schemas.microsoft.com/office/drawing/2014/main" id="{CD7B390B-1E46-4115-9477-597EF90099D7}"/>
              </a:ext>
            </a:extLst>
          </p:cNvPr>
          <p:cNvSpPr txBox="1">
            <a:spLocks noChangeArrowheads="1"/>
          </p:cNvSpPr>
          <p:nvPr/>
        </p:nvSpPr>
        <p:spPr bwMode="auto">
          <a:xfrm>
            <a:off x="2468563" y="4879975"/>
            <a:ext cx="4271962" cy="3556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85000"/>
              </a:lnSpc>
              <a:buClr>
                <a:schemeClr val="tx1"/>
              </a:buClr>
              <a:buNone/>
              <a:defRPr/>
            </a:pPr>
            <a:r>
              <a:rPr lang="it-IT" altLang="it-IT" sz="1600" i="1" kern="0" dirty="0">
                <a:latin typeface="Maiandra GD" pitchFamily="34" charset="0"/>
              </a:rPr>
              <a:t>Fonte dati: centro studi Associazione </a:t>
            </a:r>
            <a:r>
              <a:rPr lang="it-IT" altLang="it-IT" sz="1600" i="1" kern="0" dirty="0" err="1">
                <a:latin typeface="Maiandra GD" pitchFamily="34" charset="0"/>
              </a:rPr>
              <a:t>AnigHp</a:t>
            </a:r>
            <a:endParaRPr lang="it-IT" altLang="it-IT" sz="1600" i="1" kern="0" dirty="0">
              <a:latin typeface="Maiandra GD" pitchFamily="34" charset="0"/>
            </a:endParaRPr>
          </a:p>
        </p:txBody>
      </p:sp>
      <p:sp>
        <p:nvSpPr>
          <p:cNvPr id="26628" name="Rectangle 5">
            <a:extLst>
              <a:ext uri="{FF2B5EF4-FFF2-40B4-BE49-F238E27FC236}">
                <a16:creationId xmlns:a16="http://schemas.microsoft.com/office/drawing/2014/main" id="{E358EC0C-C282-45EB-AD98-2841E5320021}"/>
              </a:ext>
            </a:extLst>
          </p:cNvPr>
          <p:cNvSpPr>
            <a:spLocks noChangeArrowheads="1"/>
          </p:cNvSpPr>
          <p:nvPr/>
        </p:nvSpPr>
        <p:spPr bwMode="auto">
          <a:xfrm>
            <a:off x="1795464" y="5813426"/>
            <a:ext cx="7754937" cy="95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algn="ctr" hangingPunct="1">
              <a:lnSpc>
                <a:spcPct val="85000"/>
              </a:lnSpc>
              <a:buSzPct val="100000"/>
            </a:pPr>
            <a:r>
              <a:rPr lang="it-IT" altLang="it-IT" sz="2200">
                <a:solidFill>
                  <a:schemeClr val="tx1"/>
                </a:solidFill>
                <a:latin typeface="Corbel" panose="020B0503020204020204" pitchFamily="34" charset="0"/>
              </a:rPr>
              <a:t>Il primo ostacolo è la mancanza di una vera strategia di sviluppo e utilizzo della risorsa. Un altro deficit è quello culturale: manca un’adeguata divulgazione e formazione degli operatori. </a:t>
            </a:r>
          </a:p>
        </p:txBody>
      </p:sp>
      <p:sp>
        <p:nvSpPr>
          <p:cNvPr id="26630" name="Rectangle 8">
            <a:extLst>
              <a:ext uri="{FF2B5EF4-FFF2-40B4-BE49-F238E27FC236}">
                <a16:creationId xmlns:a16="http://schemas.microsoft.com/office/drawing/2014/main" id="{1FD9A95C-1B93-4A04-930E-2D93B09CDD7A}"/>
              </a:ext>
            </a:extLst>
          </p:cNvPr>
          <p:cNvSpPr>
            <a:spLocks noChangeArrowheads="1"/>
          </p:cNvSpPr>
          <p:nvPr/>
        </p:nvSpPr>
        <p:spPr bwMode="auto">
          <a:xfrm>
            <a:off x="1627188" y="192088"/>
            <a:ext cx="8285162"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algn="r" hangingPunct="1">
              <a:buSzPct val="100000"/>
            </a:pPr>
            <a:r>
              <a:rPr lang="it-IT" altLang="it-IT" sz="2800" b="1" i="1">
                <a:solidFill>
                  <a:schemeClr val="tx1"/>
                </a:solidFill>
                <a:latin typeface="Corbel" panose="020B0503020204020204" pitchFamily="34" charset="0"/>
              </a:rPr>
              <a:t>Cosa ostacola le pompe di calore geotermiche in Italia</a:t>
            </a:r>
          </a:p>
        </p:txBody>
      </p:sp>
    </p:spTree>
    <p:extLst>
      <p:ext uri="{BB962C8B-B14F-4D97-AF65-F5344CB8AC3E}">
        <p14:creationId xmlns:p14="http://schemas.microsoft.com/office/powerpoint/2010/main" val="51365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4607DF0C-DC29-40FB-8B60-50760DE44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63" t="15981" r="-549" b="23656"/>
          <a:stretch>
            <a:fillRect/>
          </a:stretch>
        </p:blipFill>
        <p:spPr bwMode="auto">
          <a:xfrm>
            <a:off x="1774825" y="1009650"/>
            <a:ext cx="8034338"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7652" name="Rectangle 8">
            <a:extLst>
              <a:ext uri="{FF2B5EF4-FFF2-40B4-BE49-F238E27FC236}">
                <a16:creationId xmlns:a16="http://schemas.microsoft.com/office/drawing/2014/main" id="{C262CC51-DA34-47B9-898F-BA6819D2E509}"/>
              </a:ext>
            </a:extLst>
          </p:cNvPr>
          <p:cNvSpPr>
            <a:spLocks noChangeArrowheads="1"/>
          </p:cNvSpPr>
          <p:nvPr/>
        </p:nvSpPr>
        <p:spPr bwMode="auto">
          <a:xfrm>
            <a:off x="1992313" y="192088"/>
            <a:ext cx="781685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algn="r" hangingPunct="1">
              <a:buSzPct val="100000"/>
            </a:pPr>
            <a:r>
              <a:rPr lang="it-IT" altLang="it-IT" sz="2800" b="1" i="1">
                <a:solidFill>
                  <a:schemeClr val="tx1"/>
                </a:solidFill>
                <a:latin typeface="Corbel" panose="020B0503020204020204" pitchFamily="34" charset="0"/>
              </a:rPr>
              <a:t>La filiera italiana degli impianti geotremici in PdC</a:t>
            </a:r>
          </a:p>
        </p:txBody>
      </p:sp>
      <p:sp>
        <p:nvSpPr>
          <p:cNvPr id="9" name="Rectangle 3">
            <a:extLst>
              <a:ext uri="{FF2B5EF4-FFF2-40B4-BE49-F238E27FC236}">
                <a16:creationId xmlns:a16="http://schemas.microsoft.com/office/drawing/2014/main" id="{A756C7CF-16B1-44C0-87B6-A5E1654CCE3D}"/>
              </a:ext>
            </a:extLst>
          </p:cNvPr>
          <p:cNvSpPr txBox="1">
            <a:spLocks noChangeArrowheads="1"/>
          </p:cNvSpPr>
          <p:nvPr/>
        </p:nvSpPr>
        <p:spPr bwMode="auto">
          <a:xfrm>
            <a:off x="2566988" y="4365625"/>
            <a:ext cx="4271962" cy="3556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85000"/>
              </a:lnSpc>
              <a:buClr>
                <a:schemeClr val="tx1"/>
              </a:buClr>
              <a:buNone/>
              <a:defRPr/>
            </a:pPr>
            <a:r>
              <a:rPr lang="it-IT" altLang="it-IT" sz="1600" i="1" kern="0" dirty="0">
                <a:latin typeface="Maiandra GD" pitchFamily="34" charset="0"/>
              </a:rPr>
              <a:t>Fonte dati: centro studi Associazione </a:t>
            </a:r>
            <a:r>
              <a:rPr lang="it-IT" altLang="it-IT" sz="1600" i="1" kern="0" dirty="0" err="1">
                <a:latin typeface="Maiandra GD" pitchFamily="34" charset="0"/>
              </a:rPr>
              <a:t>AnigHp</a:t>
            </a:r>
            <a:endParaRPr lang="it-IT" altLang="it-IT" sz="1600" i="1" kern="0" dirty="0">
              <a:latin typeface="Maiandra GD" pitchFamily="34" charset="0"/>
            </a:endParaRPr>
          </a:p>
        </p:txBody>
      </p:sp>
      <p:sp>
        <p:nvSpPr>
          <p:cNvPr id="27654" name="Rectangle 5">
            <a:extLst>
              <a:ext uri="{FF2B5EF4-FFF2-40B4-BE49-F238E27FC236}">
                <a16:creationId xmlns:a16="http://schemas.microsoft.com/office/drawing/2014/main" id="{A1A7DFFC-E030-48CA-922B-FC4B206D688D}"/>
              </a:ext>
            </a:extLst>
          </p:cNvPr>
          <p:cNvSpPr>
            <a:spLocks noChangeArrowheads="1"/>
          </p:cNvSpPr>
          <p:nvPr/>
        </p:nvSpPr>
        <p:spPr bwMode="auto">
          <a:xfrm>
            <a:off x="1797050" y="4986338"/>
            <a:ext cx="7754938" cy="124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algn="ctr" hangingPunct="1">
              <a:lnSpc>
                <a:spcPct val="85000"/>
              </a:lnSpc>
              <a:buSzPct val="100000"/>
            </a:pPr>
            <a:r>
              <a:rPr lang="it-IT" altLang="it-IT" sz="2200">
                <a:solidFill>
                  <a:schemeClr val="tx1"/>
                </a:solidFill>
                <a:latin typeface="Corbel" panose="020B0503020204020204" pitchFamily="34" charset="0"/>
              </a:rPr>
              <a:t>Lo sviluppo degli impianti geotermici con pompe di calore ha una ricaduta occupazionale interna molto positiva, dal momento che oltre l’80% dell’investimento riguarda attori economici interni al nostro paese</a:t>
            </a:r>
          </a:p>
        </p:txBody>
      </p:sp>
    </p:spTree>
    <p:extLst>
      <p:ext uri="{BB962C8B-B14F-4D97-AF65-F5344CB8AC3E}">
        <p14:creationId xmlns:p14="http://schemas.microsoft.com/office/powerpoint/2010/main" val="70529716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8">
            <a:extLst>
              <a:ext uri="{FF2B5EF4-FFF2-40B4-BE49-F238E27FC236}">
                <a16:creationId xmlns:a16="http://schemas.microsoft.com/office/drawing/2014/main" id="{A4D38F13-627C-4979-B1E0-E2600128CED8}"/>
              </a:ext>
            </a:extLst>
          </p:cNvPr>
          <p:cNvSpPr>
            <a:spLocks noChangeArrowheads="1"/>
          </p:cNvSpPr>
          <p:nvPr/>
        </p:nvSpPr>
        <p:spPr bwMode="auto">
          <a:xfrm>
            <a:off x="1992313" y="192088"/>
            <a:ext cx="781685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algn="r" hangingPunct="1">
              <a:buSzPct val="100000"/>
            </a:pPr>
            <a:r>
              <a:rPr lang="it-IT" altLang="it-IT" sz="2800" b="1" i="1">
                <a:solidFill>
                  <a:schemeClr val="tx1"/>
                </a:solidFill>
                <a:latin typeface="Corbel" panose="020B0503020204020204" pitchFamily="34" charset="0"/>
              </a:rPr>
              <a:t>Cosa è stato fatto finora – D.Lgs. 28/2011</a:t>
            </a:r>
          </a:p>
        </p:txBody>
      </p:sp>
      <p:sp>
        <p:nvSpPr>
          <p:cNvPr id="29700" name="Rectangle 5">
            <a:extLst>
              <a:ext uri="{FF2B5EF4-FFF2-40B4-BE49-F238E27FC236}">
                <a16:creationId xmlns:a16="http://schemas.microsoft.com/office/drawing/2014/main" id="{1DBF734E-54F5-4CEA-81D6-3D148BB5A694}"/>
              </a:ext>
            </a:extLst>
          </p:cNvPr>
          <p:cNvSpPr>
            <a:spLocks noChangeArrowheads="1"/>
          </p:cNvSpPr>
          <p:nvPr/>
        </p:nvSpPr>
        <p:spPr bwMode="auto">
          <a:xfrm>
            <a:off x="1687514" y="4986339"/>
            <a:ext cx="7864475" cy="1531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algn="ctr" hangingPunct="1">
              <a:lnSpc>
                <a:spcPct val="85000"/>
              </a:lnSpc>
              <a:buSzPct val="100000"/>
            </a:pPr>
            <a:r>
              <a:rPr lang="it-IT" altLang="it-IT" sz="2200">
                <a:solidFill>
                  <a:schemeClr val="tx1"/>
                </a:solidFill>
                <a:latin typeface="Corbel" panose="020B0503020204020204" pitchFamily="34" charset="0"/>
              </a:rPr>
              <a:t>In Italia la geotermia a bassa entalpia è stata riconosciuta come rinnovabile termica con il D.Lgs. 28 del 3 marzo 2011. Seppure tardivo, è stato il riconoscimento ufficiale del governo alla geotermia come tecnologia positiva e da sviluppare nell’ambito dei contrasti ai cambiamenti climatici e all’efficientamento energetico</a:t>
            </a:r>
          </a:p>
        </p:txBody>
      </p:sp>
      <p:graphicFrame>
        <p:nvGraphicFramePr>
          <p:cNvPr id="11" name="Diagramma 10">
            <a:extLst>
              <a:ext uri="{FF2B5EF4-FFF2-40B4-BE49-F238E27FC236}">
                <a16:creationId xmlns:a16="http://schemas.microsoft.com/office/drawing/2014/main" id="{E86EE4CA-441A-44E9-BC38-1ADDC25FF897}"/>
              </a:ext>
            </a:extLst>
          </p:cNvPr>
          <p:cNvGraphicFramePr/>
          <p:nvPr/>
        </p:nvGraphicFramePr>
        <p:xfrm>
          <a:off x="1687380" y="893840"/>
          <a:ext cx="8122266" cy="3616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249564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8">
            <a:extLst>
              <a:ext uri="{FF2B5EF4-FFF2-40B4-BE49-F238E27FC236}">
                <a16:creationId xmlns:a16="http://schemas.microsoft.com/office/drawing/2014/main" id="{AF516C7C-8D66-42C1-A73B-DCECCE4A6CD4}"/>
              </a:ext>
            </a:extLst>
          </p:cNvPr>
          <p:cNvSpPr>
            <a:spLocks noChangeArrowheads="1"/>
          </p:cNvSpPr>
          <p:nvPr/>
        </p:nvSpPr>
        <p:spPr bwMode="auto">
          <a:xfrm>
            <a:off x="1992313" y="192088"/>
            <a:ext cx="781685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algn="r" hangingPunct="1">
              <a:buSzPct val="100000"/>
            </a:pPr>
            <a:r>
              <a:rPr lang="it-IT" altLang="it-IT" sz="2800" b="1" i="1">
                <a:solidFill>
                  <a:schemeClr val="tx1"/>
                </a:solidFill>
                <a:latin typeface="Corbel" panose="020B0503020204020204" pitchFamily="34" charset="0"/>
              </a:rPr>
              <a:t>Cosa è stato fatto finora – Norme UNI GL 608</a:t>
            </a:r>
          </a:p>
        </p:txBody>
      </p:sp>
      <p:sp>
        <p:nvSpPr>
          <p:cNvPr id="31748" name="Rectangle 5">
            <a:extLst>
              <a:ext uri="{FF2B5EF4-FFF2-40B4-BE49-F238E27FC236}">
                <a16:creationId xmlns:a16="http://schemas.microsoft.com/office/drawing/2014/main" id="{3FBEA8CB-1668-4786-B50A-3B225A0E2886}"/>
              </a:ext>
            </a:extLst>
          </p:cNvPr>
          <p:cNvSpPr>
            <a:spLocks noChangeArrowheads="1"/>
          </p:cNvSpPr>
          <p:nvPr/>
        </p:nvSpPr>
        <p:spPr bwMode="auto">
          <a:xfrm>
            <a:off x="1881189" y="4986338"/>
            <a:ext cx="7648575" cy="124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algn="ctr" hangingPunct="1">
              <a:lnSpc>
                <a:spcPct val="85000"/>
              </a:lnSpc>
              <a:buSzPct val="100000"/>
            </a:pPr>
            <a:r>
              <a:rPr lang="it-IT" altLang="it-IT" sz="2200">
                <a:solidFill>
                  <a:schemeClr val="tx1"/>
                </a:solidFill>
                <a:latin typeface="Corbel" panose="020B0503020204020204" pitchFamily="34" charset="0"/>
              </a:rPr>
              <a:t>Le norme tecniche di riferimento per gli impianti geotermici sono ben sviluppate. Completano il quadro la norma sui pozzi per acqua e quella che indica i requisiti per la qualificazione delle ditte installatrici</a:t>
            </a:r>
          </a:p>
        </p:txBody>
      </p:sp>
      <p:graphicFrame>
        <p:nvGraphicFramePr>
          <p:cNvPr id="9" name="Diagramma 8">
            <a:extLst>
              <a:ext uri="{FF2B5EF4-FFF2-40B4-BE49-F238E27FC236}">
                <a16:creationId xmlns:a16="http://schemas.microsoft.com/office/drawing/2014/main" id="{05400CF9-D60A-4D06-B1A7-ED5951DB8990}"/>
              </a:ext>
            </a:extLst>
          </p:cNvPr>
          <p:cNvGraphicFramePr/>
          <p:nvPr/>
        </p:nvGraphicFramePr>
        <p:xfrm>
          <a:off x="1687380" y="892360"/>
          <a:ext cx="8036742" cy="3888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185487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 Box 2">
            <a:extLst>
              <a:ext uri="{FF2B5EF4-FFF2-40B4-BE49-F238E27FC236}">
                <a16:creationId xmlns:a16="http://schemas.microsoft.com/office/drawing/2014/main" id="{F20C543C-D5BB-4CB7-9A35-6925392618B1}"/>
              </a:ext>
            </a:extLst>
          </p:cNvPr>
          <p:cNvSpPr txBox="1">
            <a:spLocks noChangeArrowheads="1"/>
          </p:cNvSpPr>
          <p:nvPr/>
        </p:nvSpPr>
        <p:spPr bwMode="auto">
          <a:xfrm>
            <a:off x="1751013" y="896939"/>
            <a:ext cx="8064500" cy="6135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defPPr>
              <a:defRPr lang="en-GB"/>
            </a:defPPr>
            <a:lvl1pPr algn="ctr" hangingPunct="1">
              <a:lnSpc>
                <a:spcPct val="8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chemeClr val="tx1"/>
                </a:solidFill>
                <a:latin typeface="Corbel" panose="020B05030202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lvl9pPr>
          </a:lstStyle>
          <a:p>
            <a:pPr algn="just">
              <a:defRPr/>
            </a:pPr>
            <a:r>
              <a:rPr lang="it-IT" altLang="it-IT" dirty="0"/>
              <a:t>Da oltre 7 anni manca il Decreto Ministeriale (</a:t>
            </a:r>
            <a:r>
              <a:rPr lang="it-IT" altLang="it-IT" dirty="0" err="1"/>
              <a:t>cosidetto</a:t>
            </a:r>
            <a:r>
              <a:rPr lang="it-IT" altLang="it-IT" dirty="0"/>
              <a:t> «posa sonde»), previsto dal </a:t>
            </a:r>
            <a:r>
              <a:rPr lang="it-IT" altLang="it-IT" dirty="0" err="1"/>
              <a:t>D.Lgs.</a:t>
            </a:r>
            <a:r>
              <a:rPr lang="it-IT" altLang="it-IT" dirty="0"/>
              <a:t> 28/2011 per fornire gli indirizzi di riferimento in merito agli iter autorizzativi semplificati per la realizzazione degli impianti geotermici a circuito chiuso.</a:t>
            </a:r>
          </a:p>
          <a:p>
            <a:pPr algn="just">
              <a:defRPr/>
            </a:pPr>
            <a:endParaRPr lang="it-IT" altLang="it-IT" dirty="0"/>
          </a:p>
          <a:p>
            <a:pPr algn="just">
              <a:defRPr/>
            </a:pPr>
            <a:r>
              <a:rPr lang="it-IT" altLang="it-IT" dirty="0" err="1"/>
              <a:t>Anipa</a:t>
            </a:r>
            <a:r>
              <a:rPr lang="it-IT" altLang="it-IT" dirty="0"/>
              <a:t> e </a:t>
            </a:r>
            <a:r>
              <a:rPr lang="it-IT" altLang="it-IT" dirty="0" err="1"/>
              <a:t>AnigHp</a:t>
            </a:r>
            <a:r>
              <a:rPr lang="it-IT" altLang="it-IT" dirty="0"/>
              <a:t>, assieme alla Piattaforma Geotermia coordinata dal Consiglio Nazionale dei Geologi, hanno da tempo presentato al </a:t>
            </a:r>
            <a:r>
              <a:rPr lang="it-IT" altLang="it-IT" dirty="0" err="1"/>
              <a:t>MiSe</a:t>
            </a:r>
            <a:r>
              <a:rPr lang="it-IT" altLang="it-IT" dirty="0"/>
              <a:t> una bozza di Decreto che prevede in particolare questi requisiti:</a:t>
            </a:r>
          </a:p>
          <a:p>
            <a:pPr algn="just">
              <a:defRPr/>
            </a:pPr>
            <a:endParaRPr lang="it-IT" altLang="it-IT" dirty="0"/>
          </a:p>
          <a:p>
            <a:pPr marL="342900" indent="-342900" algn="just">
              <a:buFont typeface="Arial" panose="020B0604020202020204" pitchFamily="34" charset="0"/>
              <a:buChar char="•"/>
              <a:defRPr/>
            </a:pPr>
            <a:r>
              <a:rPr lang="it-IT" altLang="it-IT" dirty="0"/>
              <a:t>fornire alle Regioni (Enti Competenti per questa disciplina) un indirizzo univoco per la realizzazione degli impianti geotermici a circuito chiuso, con riferimento alle norme UNI per progettazione e realizzazione degli impianti e qualifica degli installatori;</a:t>
            </a:r>
          </a:p>
          <a:p>
            <a:pPr marL="342900" indent="-342900" algn="just">
              <a:buFont typeface="Arial" panose="020B0604020202020204" pitchFamily="34" charset="0"/>
              <a:buChar char="•"/>
              <a:defRPr/>
            </a:pPr>
            <a:r>
              <a:rPr lang="it-IT" altLang="it-IT" dirty="0"/>
              <a:t>definire i criteri per la creazione di registri regionali (e quindi di uno nazionale) degli impianti realizzati con le relative potenze;</a:t>
            </a:r>
          </a:p>
          <a:p>
            <a:pPr marL="342900" indent="-342900" algn="just">
              <a:buFont typeface="Arial" panose="020B0604020202020204" pitchFamily="34" charset="0"/>
              <a:buChar char="•"/>
              <a:defRPr/>
            </a:pPr>
            <a:r>
              <a:rPr lang="it-IT" altLang="it-IT" dirty="0"/>
              <a:t>riconoscere l’importanza della conoscenza geologica del sito dove si realizza l’impianto ed il ruolo dei professionisti e degli installatori di tutta la filiera adeguatamente formati e qualificati (come previsto dal </a:t>
            </a:r>
            <a:r>
              <a:rPr lang="it-IT" altLang="it-IT" dirty="0" err="1"/>
              <a:t>D.Lgs.</a:t>
            </a:r>
            <a:r>
              <a:rPr lang="it-IT" altLang="it-IT" dirty="0"/>
              <a:t> 28/2011 stesso);</a:t>
            </a:r>
          </a:p>
          <a:p>
            <a:pPr algn="l">
              <a:defRPr/>
            </a:pPr>
            <a:endParaRPr lang="it-IT" altLang="it-IT" dirty="0"/>
          </a:p>
          <a:p>
            <a:pPr algn="l">
              <a:defRPr/>
            </a:pPr>
            <a:endParaRPr lang="it-IT" altLang="it-IT" dirty="0"/>
          </a:p>
        </p:txBody>
      </p:sp>
      <p:sp>
        <p:nvSpPr>
          <p:cNvPr id="33796" name="Rectangle 8">
            <a:extLst>
              <a:ext uri="{FF2B5EF4-FFF2-40B4-BE49-F238E27FC236}">
                <a16:creationId xmlns:a16="http://schemas.microsoft.com/office/drawing/2014/main" id="{048CF8D3-5CF7-4E64-ACA5-AA088E0895C0}"/>
              </a:ext>
            </a:extLst>
          </p:cNvPr>
          <p:cNvSpPr>
            <a:spLocks noChangeArrowheads="1"/>
          </p:cNvSpPr>
          <p:nvPr/>
        </p:nvSpPr>
        <p:spPr bwMode="auto">
          <a:xfrm>
            <a:off x="1992313" y="192088"/>
            <a:ext cx="781685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algn="r" hangingPunct="1">
              <a:buSzPct val="100000"/>
            </a:pPr>
            <a:r>
              <a:rPr lang="it-IT" altLang="it-IT" sz="2800" b="1" i="1">
                <a:solidFill>
                  <a:schemeClr val="tx1"/>
                </a:solidFill>
                <a:latin typeface="Corbel" panose="020B0503020204020204" pitchFamily="34" charset="0"/>
              </a:rPr>
              <a:t>D.Lgs. 28/2011 – Il decreto mancante</a:t>
            </a:r>
          </a:p>
        </p:txBody>
      </p:sp>
    </p:spTree>
    <p:extLst>
      <p:ext uri="{BB962C8B-B14F-4D97-AF65-F5344CB8AC3E}">
        <p14:creationId xmlns:p14="http://schemas.microsoft.com/office/powerpoint/2010/main" val="386920433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99705FE0-E61B-4BFF-8706-35681ECF6497}"/>
              </a:ext>
            </a:extLst>
          </p:cNvPr>
          <p:cNvSpPr>
            <a:spLocks noGrp="1" noChangeArrowheads="1"/>
          </p:cNvSpPr>
          <p:nvPr>
            <p:ph type="title"/>
          </p:nvPr>
        </p:nvSpPr>
        <p:spPr>
          <a:xfrm>
            <a:off x="1555424" y="203200"/>
            <a:ext cx="6755090" cy="1143000"/>
          </a:xfrm>
          <a:noFill/>
          <a:ln/>
        </p:spPr>
        <p:txBody>
          <a:bodyPr/>
          <a:lstStyle/>
          <a:p>
            <a:pPr algn="l"/>
            <a:r>
              <a:rPr lang="en-GB" altLang="it-IT" sz="2800" b="1" dirty="0" err="1">
                <a:latin typeface="Arial" panose="020B0604020202020204" pitchFamily="34" charset="0"/>
              </a:rPr>
              <a:t>Alcuni</a:t>
            </a:r>
            <a:r>
              <a:rPr lang="en-GB" altLang="it-IT" sz="2800" b="1" dirty="0">
                <a:latin typeface="Arial" panose="020B0604020202020204" pitchFamily="34" charset="0"/>
              </a:rPr>
              <a:t> </a:t>
            </a:r>
            <a:r>
              <a:rPr lang="en-GB" altLang="it-IT" sz="2800" b="1" dirty="0" err="1">
                <a:latin typeface="Arial" panose="020B0604020202020204" pitchFamily="34" charset="0"/>
              </a:rPr>
              <a:t>esempi</a:t>
            </a:r>
            <a:r>
              <a:rPr lang="en-GB" altLang="it-IT" sz="2800" b="1" dirty="0">
                <a:latin typeface="Arial" panose="020B0604020202020204" pitchFamily="34" charset="0"/>
              </a:rPr>
              <a:t> </a:t>
            </a:r>
            <a:r>
              <a:rPr lang="en-GB" altLang="it-IT" sz="2800" b="1" dirty="0" err="1">
                <a:latin typeface="Arial" panose="020B0604020202020204" pitchFamily="34" charset="0"/>
              </a:rPr>
              <a:t>fuori</a:t>
            </a:r>
            <a:r>
              <a:rPr lang="en-GB" altLang="it-IT" sz="2800" b="1" dirty="0">
                <a:latin typeface="Arial" panose="020B0604020202020204" pitchFamily="34" charset="0"/>
              </a:rPr>
              <a:t> dal </a:t>
            </a:r>
            <a:r>
              <a:rPr lang="en-GB" altLang="it-IT" sz="2800" b="1" dirty="0" err="1">
                <a:latin typeface="Arial" panose="020B0604020202020204" pitchFamily="34" charset="0"/>
              </a:rPr>
              <a:t>nostro</a:t>
            </a:r>
            <a:r>
              <a:rPr lang="en-GB" altLang="it-IT" sz="2800" b="1" dirty="0">
                <a:latin typeface="Arial" panose="020B0604020202020204" pitchFamily="34" charset="0"/>
              </a:rPr>
              <a:t> </a:t>
            </a:r>
            <a:r>
              <a:rPr lang="en-GB" altLang="it-IT" sz="2800" b="1" dirty="0" err="1">
                <a:latin typeface="Arial" panose="020B0604020202020204" pitchFamily="34" charset="0"/>
              </a:rPr>
              <a:t>paese</a:t>
            </a:r>
            <a:endParaRPr lang="en-GB" altLang="it-IT" sz="3200" b="1" dirty="0">
              <a:latin typeface="Arial" panose="020B0604020202020204" pitchFamily="34" charset="0"/>
            </a:endParaRPr>
          </a:p>
        </p:txBody>
      </p:sp>
      <p:sp>
        <p:nvSpPr>
          <p:cNvPr id="40967" name="Rectangle 7">
            <a:extLst>
              <a:ext uri="{FF2B5EF4-FFF2-40B4-BE49-F238E27FC236}">
                <a16:creationId xmlns:a16="http://schemas.microsoft.com/office/drawing/2014/main" id="{1E8B8CEF-C595-41F9-B7FB-C7C69598CA9D}"/>
              </a:ext>
            </a:extLst>
          </p:cNvPr>
          <p:cNvSpPr>
            <a:spLocks noChangeArrowheads="1"/>
          </p:cNvSpPr>
          <p:nvPr/>
        </p:nvSpPr>
        <p:spPr bwMode="auto">
          <a:xfrm>
            <a:off x="1752600" y="60960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fontAlgn="base">
              <a:spcBef>
                <a:spcPct val="20000"/>
              </a:spcBef>
              <a:spcAft>
                <a:spcPct val="0"/>
              </a:spcAft>
              <a:buChar char="»"/>
              <a:defRPr>
                <a:solidFill>
                  <a:schemeClr val="tx1"/>
                </a:solidFill>
                <a:latin typeface="Times New Roman" panose="02020603050405020304" pitchFamily="18" charset="0"/>
              </a:defRPr>
            </a:lvl6pPr>
            <a:lvl7pPr marL="2971800" indent="-228600" fontAlgn="base">
              <a:spcBef>
                <a:spcPct val="20000"/>
              </a:spcBef>
              <a:spcAft>
                <a:spcPct val="0"/>
              </a:spcAft>
              <a:buChar char="»"/>
              <a:defRPr>
                <a:solidFill>
                  <a:schemeClr val="tx1"/>
                </a:solidFill>
                <a:latin typeface="Times New Roman" panose="02020603050405020304" pitchFamily="18" charset="0"/>
              </a:defRPr>
            </a:lvl7pPr>
            <a:lvl8pPr marL="3429000" indent="-228600" fontAlgn="base">
              <a:spcBef>
                <a:spcPct val="20000"/>
              </a:spcBef>
              <a:spcAft>
                <a:spcPct val="0"/>
              </a:spcAft>
              <a:buChar char="»"/>
              <a:defRPr>
                <a:solidFill>
                  <a:schemeClr val="tx1"/>
                </a:solidFill>
                <a:latin typeface="Times New Roman" panose="02020603050405020304" pitchFamily="18" charset="0"/>
              </a:defRPr>
            </a:lvl8pPr>
            <a:lvl9pPr marL="3886200" indent="-228600" fontAlgn="base">
              <a:spcBef>
                <a:spcPct val="20000"/>
              </a:spcBef>
              <a:spcAft>
                <a:spcPct val="0"/>
              </a:spcAft>
              <a:buChar char="»"/>
              <a:defRPr>
                <a:solidFill>
                  <a:schemeClr val="tx1"/>
                </a:solidFill>
                <a:latin typeface="Times New Roman" panose="02020603050405020304" pitchFamily="18" charset="0"/>
              </a:defRPr>
            </a:lvl9pPr>
          </a:lstStyle>
          <a:p>
            <a:pPr algn="ctr">
              <a:buFontTx/>
              <a:buNone/>
            </a:pPr>
            <a:r>
              <a:rPr lang="en-GB" altLang="it-IT" sz="2400" b="1">
                <a:latin typeface="Arial" panose="020B0604020202020204" pitchFamily="34" charset="0"/>
              </a:rPr>
              <a:t>Office building “Technorama” at Düsseldorf airport</a:t>
            </a:r>
            <a:endParaRPr lang="de-DE" altLang="it-IT" sz="2400" b="1">
              <a:latin typeface="Arial" panose="020B0604020202020204" pitchFamily="34" charset="0"/>
            </a:endParaRPr>
          </a:p>
        </p:txBody>
      </p:sp>
      <p:pic>
        <p:nvPicPr>
          <p:cNvPr id="40968" name="Picture 8" descr="technorama aussen k">
            <a:extLst>
              <a:ext uri="{FF2B5EF4-FFF2-40B4-BE49-F238E27FC236}">
                <a16:creationId xmlns:a16="http://schemas.microsoft.com/office/drawing/2014/main" id="{DC1047EB-0313-4137-B9D5-D920BD073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905000"/>
            <a:ext cx="3733800" cy="2489200"/>
          </a:xfrm>
          <a:prstGeom prst="rect">
            <a:avLst/>
          </a:prstGeom>
          <a:noFill/>
          <a:extLst>
            <a:ext uri="{909E8E84-426E-40DD-AFC4-6F175D3DCCD1}">
              <a14:hiddenFill xmlns:a14="http://schemas.microsoft.com/office/drawing/2010/main">
                <a:solidFill>
                  <a:srgbClr val="FFFFFF"/>
                </a:solidFill>
              </a14:hiddenFill>
            </a:ext>
          </a:extLst>
        </p:spPr>
      </p:pic>
      <p:pic>
        <p:nvPicPr>
          <p:cNvPr id="40969" name="Picture 9" descr="technorama innen k">
            <a:extLst>
              <a:ext uri="{FF2B5EF4-FFF2-40B4-BE49-F238E27FC236}">
                <a16:creationId xmlns:a16="http://schemas.microsoft.com/office/drawing/2014/main" id="{3539B936-72DB-465B-98F3-57946E9C9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200400"/>
            <a:ext cx="3810000" cy="2419350"/>
          </a:xfrm>
          <a:prstGeom prst="rect">
            <a:avLst/>
          </a:prstGeom>
          <a:noFill/>
          <a:extLst>
            <a:ext uri="{909E8E84-426E-40DD-AFC4-6F175D3DCCD1}">
              <a14:hiddenFill xmlns:a14="http://schemas.microsoft.com/office/drawing/2010/main">
                <a:solidFill>
                  <a:srgbClr val="FFFFFF"/>
                </a:solidFill>
              </a14:hiddenFill>
            </a:ext>
          </a:extLst>
        </p:spPr>
      </p:pic>
      <p:sp>
        <p:nvSpPr>
          <p:cNvPr id="40970" name="Rectangle 10">
            <a:extLst>
              <a:ext uri="{FF2B5EF4-FFF2-40B4-BE49-F238E27FC236}">
                <a16:creationId xmlns:a16="http://schemas.microsoft.com/office/drawing/2014/main" id="{AD13F042-4C6C-46ED-BE50-6EB36ED60ABB}"/>
              </a:ext>
            </a:extLst>
          </p:cNvPr>
          <p:cNvSpPr>
            <a:spLocks noChangeArrowheads="1"/>
          </p:cNvSpPr>
          <p:nvPr/>
        </p:nvSpPr>
        <p:spPr bwMode="auto">
          <a:xfrm>
            <a:off x="6248400" y="1828800"/>
            <a:ext cx="381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fontAlgn="base">
              <a:spcBef>
                <a:spcPct val="20000"/>
              </a:spcBef>
              <a:spcAft>
                <a:spcPct val="0"/>
              </a:spcAft>
              <a:buChar char="»"/>
              <a:defRPr>
                <a:solidFill>
                  <a:schemeClr val="tx1"/>
                </a:solidFill>
                <a:latin typeface="Times New Roman" panose="02020603050405020304" pitchFamily="18" charset="0"/>
              </a:defRPr>
            </a:lvl6pPr>
            <a:lvl7pPr marL="2971800" indent="-228600" fontAlgn="base">
              <a:spcBef>
                <a:spcPct val="20000"/>
              </a:spcBef>
              <a:spcAft>
                <a:spcPct val="0"/>
              </a:spcAft>
              <a:buChar char="»"/>
              <a:defRPr>
                <a:solidFill>
                  <a:schemeClr val="tx1"/>
                </a:solidFill>
                <a:latin typeface="Times New Roman" panose="02020603050405020304" pitchFamily="18" charset="0"/>
              </a:defRPr>
            </a:lvl7pPr>
            <a:lvl8pPr marL="3429000" indent="-228600" fontAlgn="base">
              <a:spcBef>
                <a:spcPct val="20000"/>
              </a:spcBef>
              <a:spcAft>
                <a:spcPct val="0"/>
              </a:spcAft>
              <a:buChar char="»"/>
              <a:defRPr>
                <a:solidFill>
                  <a:schemeClr val="tx1"/>
                </a:solidFill>
                <a:latin typeface="Times New Roman" panose="02020603050405020304" pitchFamily="18" charset="0"/>
              </a:defRPr>
            </a:lvl8pPr>
            <a:lvl9pPr marL="3886200" indent="-228600"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GB" altLang="it-IT" sz="2000" b="1">
                <a:latin typeface="Arial" panose="020B0604020202020204" pitchFamily="34" charset="0"/>
              </a:rPr>
              <a:t>Office building heated and </a:t>
            </a:r>
          </a:p>
          <a:p>
            <a:pPr>
              <a:spcBef>
                <a:spcPct val="0"/>
              </a:spcBef>
              <a:buFontTx/>
              <a:buNone/>
            </a:pPr>
            <a:r>
              <a:rPr lang="en-GB" altLang="it-IT" sz="2000" b="1">
                <a:latin typeface="Arial" panose="020B0604020202020204" pitchFamily="34" charset="0"/>
              </a:rPr>
              <a:t>cooled by geothermal heat</a:t>
            </a:r>
          </a:p>
          <a:p>
            <a:pPr>
              <a:spcBef>
                <a:spcPct val="0"/>
              </a:spcBef>
              <a:buFontTx/>
              <a:buNone/>
            </a:pPr>
            <a:r>
              <a:rPr lang="en-GB" altLang="it-IT" sz="2000" b="1">
                <a:latin typeface="Arial" panose="020B0604020202020204" pitchFamily="34" charset="0"/>
              </a:rPr>
              <a:t>pumps since 1991</a:t>
            </a:r>
          </a:p>
          <a:p>
            <a:pPr>
              <a:spcBef>
                <a:spcPct val="0"/>
              </a:spcBef>
              <a:buFontTx/>
              <a:buNone/>
            </a:pPr>
            <a:endParaRPr lang="de-DE" altLang="it-IT" sz="2400" b="1">
              <a:latin typeface="Arial" panose="020B0604020202020204" pitchFamily="34" charset="0"/>
            </a:endParaRPr>
          </a:p>
        </p:txBody>
      </p:sp>
      <p:sp>
        <p:nvSpPr>
          <p:cNvPr id="40971" name="Rectangle 11">
            <a:extLst>
              <a:ext uri="{FF2B5EF4-FFF2-40B4-BE49-F238E27FC236}">
                <a16:creationId xmlns:a16="http://schemas.microsoft.com/office/drawing/2014/main" id="{6F92868B-9EA6-44DC-834D-CFCED133027F}"/>
              </a:ext>
            </a:extLst>
          </p:cNvPr>
          <p:cNvSpPr>
            <a:spLocks noChangeArrowheads="1"/>
          </p:cNvSpPr>
          <p:nvPr/>
        </p:nvSpPr>
        <p:spPr bwMode="auto">
          <a:xfrm>
            <a:off x="2514600" y="4495800"/>
            <a:ext cx="3810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fontAlgn="base">
              <a:spcBef>
                <a:spcPct val="20000"/>
              </a:spcBef>
              <a:spcAft>
                <a:spcPct val="0"/>
              </a:spcAft>
              <a:buChar char="»"/>
              <a:defRPr>
                <a:solidFill>
                  <a:schemeClr val="tx1"/>
                </a:solidFill>
                <a:latin typeface="Times New Roman" panose="02020603050405020304" pitchFamily="18" charset="0"/>
              </a:defRPr>
            </a:lvl6pPr>
            <a:lvl7pPr marL="2971800" indent="-228600" fontAlgn="base">
              <a:spcBef>
                <a:spcPct val="20000"/>
              </a:spcBef>
              <a:spcAft>
                <a:spcPct val="0"/>
              </a:spcAft>
              <a:buChar char="»"/>
              <a:defRPr>
                <a:solidFill>
                  <a:schemeClr val="tx1"/>
                </a:solidFill>
                <a:latin typeface="Times New Roman" panose="02020603050405020304" pitchFamily="18" charset="0"/>
              </a:defRPr>
            </a:lvl7pPr>
            <a:lvl8pPr marL="3429000" indent="-228600" fontAlgn="base">
              <a:spcBef>
                <a:spcPct val="20000"/>
              </a:spcBef>
              <a:spcAft>
                <a:spcPct val="0"/>
              </a:spcAft>
              <a:buChar char="»"/>
              <a:defRPr>
                <a:solidFill>
                  <a:schemeClr val="tx1"/>
                </a:solidFill>
                <a:latin typeface="Times New Roman" panose="02020603050405020304" pitchFamily="18" charset="0"/>
              </a:defRPr>
            </a:lvl8pPr>
            <a:lvl9pPr marL="3886200" indent="-228600" fontAlgn="base">
              <a:spcBef>
                <a:spcPct val="20000"/>
              </a:spcBef>
              <a:spcAft>
                <a:spcPct val="0"/>
              </a:spcAft>
              <a:buChar char="»"/>
              <a:defRPr>
                <a:solidFill>
                  <a:schemeClr val="tx1"/>
                </a:solidFill>
                <a:latin typeface="Times New Roman" panose="02020603050405020304" pitchFamily="18" charset="0"/>
              </a:defRPr>
            </a:lvl9pPr>
          </a:lstStyle>
          <a:p>
            <a:pPr>
              <a:spcBef>
                <a:spcPct val="0"/>
              </a:spcBef>
              <a:buFontTx/>
              <a:buNone/>
            </a:pPr>
            <a:r>
              <a:rPr lang="en-GB" altLang="it-IT" sz="2000" b="1">
                <a:latin typeface="Arial" panose="020B0604020202020204" pitchFamily="34" charset="0"/>
              </a:rPr>
              <a:t>Externally, no traces of the </a:t>
            </a:r>
          </a:p>
          <a:p>
            <a:pPr>
              <a:spcBef>
                <a:spcPct val="0"/>
              </a:spcBef>
              <a:buFontTx/>
              <a:buNone/>
            </a:pPr>
            <a:r>
              <a:rPr lang="en-GB" altLang="it-IT" sz="2000" b="1">
                <a:latin typeface="Arial" panose="020B0604020202020204" pitchFamily="34" charset="0"/>
              </a:rPr>
              <a:t>ground system are visible. </a:t>
            </a:r>
          </a:p>
          <a:p>
            <a:pPr>
              <a:spcBef>
                <a:spcPct val="0"/>
              </a:spcBef>
              <a:buFontTx/>
              <a:buNone/>
            </a:pPr>
            <a:r>
              <a:rPr lang="en-GB" altLang="it-IT" sz="2000" b="1">
                <a:latin typeface="Arial" panose="020B0604020202020204" pitchFamily="34" charset="0"/>
              </a:rPr>
              <a:t>Inside, only heat pumps and</a:t>
            </a:r>
          </a:p>
          <a:p>
            <a:pPr>
              <a:spcBef>
                <a:spcPct val="0"/>
              </a:spcBef>
              <a:buFontTx/>
              <a:buNone/>
            </a:pPr>
            <a:r>
              <a:rPr lang="en-GB" altLang="it-IT" sz="2000" b="1">
                <a:latin typeface="Arial" panose="020B0604020202020204" pitchFamily="34" charset="0"/>
              </a:rPr>
              <a:t>piping can be seen</a:t>
            </a:r>
            <a:endParaRPr lang="de-DE" altLang="it-IT" sz="2400" b="1">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4" name="CasellaDiTesto 6"/>
          <p:cNvSpPr txBox="1">
            <a:spLocks noChangeArrowheads="1"/>
          </p:cNvSpPr>
          <p:nvPr/>
        </p:nvSpPr>
        <p:spPr bwMode="auto">
          <a:xfrm>
            <a:off x="4091000" y="547672"/>
            <a:ext cx="3862388" cy="523875"/>
          </a:xfrm>
          <a:prstGeom prst="rect">
            <a:avLst/>
          </a:prstGeom>
          <a:noFill/>
          <a:ln w="9525">
            <a:noFill/>
            <a:miter lim="800000"/>
            <a:headEnd/>
            <a:tailEnd/>
          </a:ln>
        </p:spPr>
        <p:txBody>
          <a:bodyPr wrap="none">
            <a:spAutoFit/>
          </a:bodyPr>
          <a:lstStyle/>
          <a:p>
            <a:pPr algn="ctr"/>
            <a:r>
              <a:rPr lang="it-IT" sz="2800" dirty="0">
                <a:solidFill>
                  <a:srgbClr val="FFFF00"/>
                </a:solidFill>
                <a:latin typeface="Calibri" pitchFamily="34" charset="0"/>
              </a:rPr>
              <a:t>IL SISTEMA GEOTERMICO</a:t>
            </a:r>
          </a:p>
        </p:txBody>
      </p:sp>
      <p:pic>
        <p:nvPicPr>
          <p:cNvPr id="7175" name="Picture 17" descr="Fig04"/>
          <p:cNvPicPr>
            <a:picLocks noChangeAspect="1" noChangeArrowheads="1"/>
          </p:cNvPicPr>
          <p:nvPr/>
        </p:nvPicPr>
        <p:blipFill>
          <a:blip r:embed="rId3"/>
          <a:srcRect/>
          <a:stretch>
            <a:fillRect/>
          </a:stretch>
        </p:blipFill>
        <p:spPr bwMode="auto">
          <a:xfrm>
            <a:off x="4810125" y="2357438"/>
            <a:ext cx="5715000" cy="4005262"/>
          </a:xfrm>
          <a:prstGeom prst="rect">
            <a:avLst/>
          </a:prstGeom>
          <a:noFill/>
          <a:ln w="9525">
            <a:noFill/>
            <a:miter lim="800000"/>
            <a:headEnd/>
            <a:tailEnd/>
          </a:ln>
        </p:spPr>
      </p:pic>
      <p:sp>
        <p:nvSpPr>
          <p:cNvPr id="7176" name="Rectangle 19"/>
          <p:cNvSpPr>
            <a:spLocks noChangeArrowheads="1"/>
          </p:cNvSpPr>
          <p:nvPr/>
        </p:nvSpPr>
        <p:spPr bwMode="auto">
          <a:xfrm>
            <a:off x="5310189" y="4586289"/>
            <a:ext cx="688975" cy="414337"/>
          </a:xfrm>
          <a:prstGeom prst="rect">
            <a:avLst/>
          </a:prstGeom>
          <a:noFill/>
          <a:ln w="25400">
            <a:solidFill>
              <a:srgbClr val="0000FF"/>
            </a:solidFill>
            <a:miter lim="800000"/>
            <a:headEnd/>
            <a:tailEnd/>
          </a:ln>
        </p:spPr>
        <p:txBody>
          <a:bodyPr wrap="none" anchor="ctr"/>
          <a:lstStyle/>
          <a:p>
            <a:endParaRPr lang="it-IT"/>
          </a:p>
        </p:txBody>
      </p:sp>
      <p:sp>
        <p:nvSpPr>
          <p:cNvPr id="7177" name="Rectangle 20"/>
          <p:cNvSpPr>
            <a:spLocks noChangeArrowheads="1"/>
          </p:cNvSpPr>
          <p:nvPr/>
        </p:nvSpPr>
        <p:spPr bwMode="auto">
          <a:xfrm>
            <a:off x="7167563" y="5253039"/>
            <a:ext cx="950912" cy="962025"/>
          </a:xfrm>
          <a:prstGeom prst="rect">
            <a:avLst/>
          </a:prstGeom>
          <a:noFill/>
          <a:ln w="31750">
            <a:solidFill>
              <a:srgbClr val="0000FF"/>
            </a:solidFill>
            <a:miter lim="800000"/>
            <a:headEnd/>
            <a:tailEnd/>
          </a:ln>
        </p:spPr>
        <p:txBody>
          <a:bodyPr wrap="none" anchor="ctr"/>
          <a:lstStyle/>
          <a:p>
            <a:endParaRPr lang="it-IT"/>
          </a:p>
        </p:txBody>
      </p:sp>
      <p:sp>
        <p:nvSpPr>
          <p:cNvPr id="7178" name="Rectangle 21"/>
          <p:cNvSpPr>
            <a:spLocks noChangeArrowheads="1"/>
          </p:cNvSpPr>
          <p:nvPr/>
        </p:nvSpPr>
        <p:spPr bwMode="auto">
          <a:xfrm>
            <a:off x="8596314" y="3500439"/>
            <a:ext cx="757237" cy="428625"/>
          </a:xfrm>
          <a:prstGeom prst="rect">
            <a:avLst/>
          </a:prstGeom>
          <a:noFill/>
          <a:ln w="25400">
            <a:solidFill>
              <a:srgbClr val="0000FF"/>
            </a:solidFill>
            <a:miter lim="800000"/>
            <a:headEnd/>
            <a:tailEnd/>
          </a:ln>
        </p:spPr>
        <p:txBody>
          <a:bodyPr wrap="none" anchor="ctr"/>
          <a:lstStyle/>
          <a:p>
            <a:endParaRPr lang="it-IT"/>
          </a:p>
        </p:txBody>
      </p:sp>
      <p:sp>
        <p:nvSpPr>
          <p:cNvPr id="7179" name="Rectangle 22"/>
          <p:cNvSpPr>
            <a:spLocks noChangeArrowheads="1"/>
          </p:cNvSpPr>
          <p:nvPr/>
        </p:nvSpPr>
        <p:spPr bwMode="auto">
          <a:xfrm>
            <a:off x="5024439" y="5657850"/>
            <a:ext cx="619125" cy="342900"/>
          </a:xfrm>
          <a:prstGeom prst="rect">
            <a:avLst/>
          </a:prstGeom>
          <a:noFill/>
          <a:ln w="25400">
            <a:solidFill>
              <a:srgbClr val="0000FF"/>
            </a:solidFill>
            <a:miter lim="800000"/>
            <a:headEnd/>
            <a:tailEnd/>
          </a:ln>
        </p:spPr>
        <p:txBody>
          <a:bodyPr wrap="none" anchor="ctr"/>
          <a:lstStyle/>
          <a:p>
            <a:endParaRPr lang="it-IT"/>
          </a:p>
        </p:txBody>
      </p:sp>
      <p:sp>
        <p:nvSpPr>
          <p:cNvPr id="7180" name="Text Box 24"/>
          <p:cNvSpPr txBox="1">
            <a:spLocks noChangeArrowheads="1"/>
          </p:cNvSpPr>
          <p:nvPr/>
        </p:nvSpPr>
        <p:spPr bwMode="auto">
          <a:xfrm>
            <a:off x="1952625" y="3214688"/>
            <a:ext cx="2546350" cy="1524000"/>
          </a:xfrm>
          <a:prstGeom prst="rect">
            <a:avLst/>
          </a:prstGeom>
          <a:noFill/>
          <a:ln w="9525">
            <a:noFill/>
            <a:miter lim="800000"/>
            <a:headEnd/>
            <a:tailEnd/>
          </a:ln>
        </p:spPr>
        <p:txBody>
          <a:bodyPr wrap="none">
            <a:spAutoFit/>
          </a:bodyPr>
          <a:lstStyle/>
          <a:p>
            <a:pPr>
              <a:lnSpc>
                <a:spcPct val="150000"/>
              </a:lnSpc>
              <a:buFontTx/>
              <a:buChar char="•"/>
            </a:pPr>
            <a:r>
              <a:rPr lang="it-IT" sz="1600">
                <a:solidFill>
                  <a:srgbClr val="FFFFFF"/>
                </a:solidFill>
                <a:latin typeface="Trebuchet MS" pitchFamily="34" charset="0"/>
              </a:rPr>
              <a:t>Sorgente di Calore</a:t>
            </a:r>
          </a:p>
          <a:p>
            <a:pPr>
              <a:lnSpc>
                <a:spcPct val="150000"/>
              </a:lnSpc>
              <a:buFontTx/>
              <a:buChar char="•"/>
            </a:pPr>
            <a:r>
              <a:rPr lang="it-IT" sz="1600">
                <a:solidFill>
                  <a:srgbClr val="FFFFFF"/>
                </a:solidFill>
                <a:latin typeface="Trebuchet MS" pitchFamily="34" charset="0"/>
              </a:rPr>
              <a:t>Serbatoio</a:t>
            </a:r>
          </a:p>
          <a:p>
            <a:pPr>
              <a:lnSpc>
                <a:spcPct val="150000"/>
              </a:lnSpc>
              <a:buFontTx/>
              <a:buChar char="•"/>
            </a:pPr>
            <a:r>
              <a:rPr lang="it-IT" sz="1600">
                <a:solidFill>
                  <a:srgbClr val="FFFFFF"/>
                </a:solidFill>
                <a:latin typeface="Trebuchet MS" pitchFamily="34" charset="0"/>
              </a:rPr>
              <a:t>Copertura Impermeabile</a:t>
            </a:r>
          </a:p>
          <a:p>
            <a:pPr>
              <a:lnSpc>
                <a:spcPct val="150000"/>
              </a:lnSpc>
              <a:buFontTx/>
              <a:buChar char="•"/>
            </a:pPr>
            <a:r>
              <a:rPr lang="it-IT" sz="1600">
                <a:solidFill>
                  <a:srgbClr val="FFFFFF"/>
                </a:solidFill>
                <a:latin typeface="Trebuchet MS" pitchFamily="34" charset="0"/>
              </a:rPr>
              <a:t>Area di Ricarica</a:t>
            </a:r>
          </a:p>
        </p:txBody>
      </p:sp>
      <p:sp>
        <p:nvSpPr>
          <p:cNvPr id="7181" name="Text Box 24"/>
          <p:cNvSpPr txBox="1">
            <a:spLocks noChangeArrowheads="1"/>
          </p:cNvSpPr>
          <p:nvPr/>
        </p:nvSpPr>
        <p:spPr bwMode="auto">
          <a:xfrm>
            <a:off x="1738314" y="1059430"/>
            <a:ext cx="8643937" cy="1155124"/>
          </a:xfrm>
          <a:prstGeom prst="rect">
            <a:avLst/>
          </a:prstGeom>
          <a:noFill/>
          <a:ln w="9525">
            <a:noFill/>
            <a:miter lim="800000"/>
            <a:headEnd/>
            <a:tailEnd/>
          </a:ln>
        </p:spPr>
        <p:txBody>
          <a:bodyPr>
            <a:spAutoFit/>
          </a:bodyPr>
          <a:lstStyle/>
          <a:p>
            <a:pPr algn="just">
              <a:lnSpc>
                <a:spcPct val="150000"/>
              </a:lnSpc>
            </a:pPr>
            <a:r>
              <a:rPr lang="it-IT" sz="1600" dirty="0">
                <a:solidFill>
                  <a:srgbClr val="FFFFFF"/>
                </a:solidFill>
                <a:latin typeface="Trebuchet MS" pitchFamily="34" charset="0"/>
              </a:rPr>
              <a:t>Un SISTEMA GEOTERMICO  viene definito come un sistema acqueo convettivo, che, in uno spazio confinato  della parte superiore della crosta terrestre, trasporta il calore da una sorgente alla superficie, dove viene assorbito, disperso o utilizzato (</a:t>
            </a:r>
            <a:r>
              <a:rPr lang="it-IT" sz="1600" dirty="0" err="1">
                <a:solidFill>
                  <a:srgbClr val="FFFFFF"/>
                </a:solidFill>
                <a:latin typeface="Trebuchet MS" pitchFamily="34" charset="0"/>
              </a:rPr>
              <a:t>Hochstein</a:t>
            </a:r>
            <a:r>
              <a:rPr lang="it-IT" sz="1600" dirty="0">
                <a:solidFill>
                  <a:srgbClr val="FFFFFF"/>
                </a:solidFill>
                <a:latin typeface="Trebuchet MS" pitchFamily="34" charset="0"/>
              </a:rPr>
              <a:t>, 1990).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a:extLst>
              <a:ext uri="{FF2B5EF4-FFF2-40B4-BE49-F238E27FC236}">
                <a16:creationId xmlns:a16="http://schemas.microsoft.com/office/drawing/2014/main" id="{0519C25F-4BD0-475A-9438-1773BCD77A89}"/>
              </a:ext>
            </a:extLst>
          </p:cNvPr>
          <p:cNvSpPr txBox="1">
            <a:spLocks noChangeArrowheads="1"/>
          </p:cNvSpPr>
          <p:nvPr/>
        </p:nvSpPr>
        <p:spPr bwMode="auto">
          <a:xfrm>
            <a:off x="1992313" y="4652964"/>
            <a:ext cx="40322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tLang="it-IT" b="1">
                <a:latin typeface="Arial" panose="020B0604020202020204" pitchFamily="34" charset="0"/>
              </a:rPr>
              <a:t>Geothermal heating at</a:t>
            </a:r>
            <a:br>
              <a:rPr lang="en-GB" altLang="it-IT" b="1">
                <a:latin typeface="Arial" panose="020B0604020202020204" pitchFamily="34" charset="0"/>
              </a:rPr>
            </a:br>
            <a:r>
              <a:rPr lang="en-GB" altLang="it-IT" b="1">
                <a:latin typeface="Arial" panose="020B0604020202020204" pitchFamily="34" charset="0"/>
              </a:rPr>
              <a:t>the Polar Circle: </a:t>
            </a:r>
            <a:br>
              <a:rPr lang="en-GB" altLang="it-IT" b="1">
                <a:latin typeface="Arial" panose="020B0604020202020204" pitchFamily="34" charset="0"/>
              </a:rPr>
            </a:br>
            <a:r>
              <a:rPr lang="en-GB" altLang="it-IT" b="1">
                <a:latin typeface="Arial" panose="020B0604020202020204" pitchFamily="34" charset="0"/>
              </a:rPr>
              <a:t>Hotel Storforsen, Älvsby, Sweden</a:t>
            </a:r>
            <a:br>
              <a:rPr lang="en-GB" altLang="it-IT" b="1">
                <a:latin typeface="Arial" panose="020B0604020202020204" pitchFamily="34" charset="0"/>
              </a:rPr>
            </a:br>
            <a:r>
              <a:rPr lang="en-GB" altLang="it-IT" b="1">
                <a:latin typeface="Arial" panose="020B0604020202020204" pitchFamily="34" charset="0"/>
              </a:rPr>
              <a:t>33 BHE each 160 m deep</a:t>
            </a:r>
            <a:endParaRPr lang="en-GB" altLang="it-IT" b="1">
              <a:solidFill>
                <a:schemeClr val="tx2"/>
              </a:solidFill>
              <a:latin typeface="Arial" panose="020B0604020202020204" pitchFamily="34" charset="0"/>
            </a:endParaRPr>
          </a:p>
        </p:txBody>
      </p:sp>
      <p:pic>
        <p:nvPicPr>
          <p:cNvPr id="46086" name="Picture 6" descr="STORPRIN">
            <a:extLst>
              <a:ext uri="{FF2B5EF4-FFF2-40B4-BE49-F238E27FC236}">
                <a16:creationId xmlns:a16="http://schemas.microsoft.com/office/drawing/2014/main" id="{17F28D65-E33E-4F28-A348-F6A4B3FE8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6614" y="3581400"/>
            <a:ext cx="4370387" cy="2863850"/>
          </a:xfrm>
          <a:prstGeom prst="rect">
            <a:avLst/>
          </a:prstGeom>
          <a:noFill/>
          <a:extLst>
            <a:ext uri="{909E8E84-426E-40DD-AFC4-6F175D3DCCD1}">
              <a14:hiddenFill xmlns:a14="http://schemas.microsoft.com/office/drawing/2010/main">
                <a:solidFill>
                  <a:srgbClr val="FFFFFF"/>
                </a:solidFill>
              </a14:hiddenFill>
            </a:ext>
          </a:extLst>
        </p:spPr>
      </p:pic>
      <p:pic>
        <p:nvPicPr>
          <p:cNvPr id="46087" name="Picture 7" descr="storfoss k">
            <a:extLst>
              <a:ext uri="{FF2B5EF4-FFF2-40B4-BE49-F238E27FC236}">
                <a16:creationId xmlns:a16="http://schemas.microsoft.com/office/drawing/2014/main" id="{2665CBCD-4D4F-445C-9F5B-A3DB9CCA9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1601788"/>
            <a:ext cx="4319587" cy="28686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6A6A0FB8-66AE-4367-B160-321E9F8A85B5}"/>
              </a:ext>
            </a:extLst>
          </p:cNvPr>
          <p:cNvSpPr>
            <a:spLocks noGrp="1" noChangeArrowheads="1"/>
          </p:cNvSpPr>
          <p:nvPr>
            <p:ph type="title"/>
          </p:nvPr>
        </p:nvSpPr>
        <p:spPr>
          <a:xfrm>
            <a:off x="838200" y="365125"/>
            <a:ext cx="10515600" cy="1325563"/>
          </a:xfrm>
          <a:noFill/>
          <a:ln/>
        </p:spPr>
        <p:txBody>
          <a:bodyPr/>
          <a:lstStyle/>
          <a:p>
            <a:pPr algn="l"/>
            <a:r>
              <a:rPr lang="en-GB" altLang="it-IT" sz="2800" b="1" dirty="0" err="1">
                <a:latin typeface="Arial" panose="020B0604020202020204" pitchFamily="34" charset="0"/>
              </a:rPr>
              <a:t>Alcuni</a:t>
            </a:r>
            <a:r>
              <a:rPr lang="en-GB" altLang="it-IT" sz="2800" b="1" dirty="0">
                <a:latin typeface="Arial" panose="020B0604020202020204" pitchFamily="34" charset="0"/>
              </a:rPr>
              <a:t> </a:t>
            </a:r>
            <a:r>
              <a:rPr lang="en-GB" altLang="it-IT" sz="2800" b="1" dirty="0" err="1">
                <a:latin typeface="Arial" panose="020B0604020202020204" pitchFamily="34" charset="0"/>
              </a:rPr>
              <a:t>esempi</a:t>
            </a:r>
            <a:r>
              <a:rPr lang="en-GB" altLang="it-IT" sz="2800" b="1" dirty="0">
                <a:latin typeface="Arial" panose="020B0604020202020204" pitchFamily="34" charset="0"/>
              </a:rPr>
              <a:t> </a:t>
            </a:r>
            <a:r>
              <a:rPr lang="en-GB" altLang="it-IT" sz="2800" b="1" dirty="0" err="1">
                <a:latin typeface="Arial" panose="020B0604020202020204" pitchFamily="34" charset="0"/>
              </a:rPr>
              <a:t>fuori</a:t>
            </a:r>
            <a:r>
              <a:rPr lang="en-GB" altLang="it-IT" sz="2800" b="1" dirty="0">
                <a:latin typeface="Arial" panose="020B0604020202020204" pitchFamily="34" charset="0"/>
              </a:rPr>
              <a:t> dal </a:t>
            </a:r>
            <a:r>
              <a:rPr lang="en-GB" altLang="it-IT" sz="2800" b="1" dirty="0" err="1">
                <a:latin typeface="Arial" panose="020B0604020202020204" pitchFamily="34" charset="0"/>
              </a:rPr>
              <a:t>nostro</a:t>
            </a:r>
            <a:r>
              <a:rPr lang="en-GB" altLang="it-IT" sz="2800" b="1" dirty="0">
                <a:latin typeface="Arial" panose="020B0604020202020204" pitchFamily="34" charset="0"/>
              </a:rPr>
              <a:t> </a:t>
            </a:r>
            <a:r>
              <a:rPr lang="en-GB" altLang="it-IT" sz="2800" b="1" dirty="0" err="1">
                <a:latin typeface="Arial" panose="020B0604020202020204" pitchFamily="34" charset="0"/>
              </a:rPr>
              <a:t>paese</a:t>
            </a:r>
            <a:endParaRPr lang="en-GB" altLang="it-IT" sz="3200" b="1" dirty="0">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3">
            <a:extLst>
              <a:ext uri="{FF2B5EF4-FFF2-40B4-BE49-F238E27FC236}">
                <a16:creationId xmlns:a16="http://schemas.microsoft.com/office/drawing/2014/main" id="{4C1B0EB9-195B-435A-877F-0AB665F0D8C7}"/>
              </a:ext>
            </a:extLst>
          </p:cNvPr>
          <p:cNvSpPr txBox="1">
            <a:spLocks noChangeArrowheads="1"/>
          </p:cNvSpPr>
          <p:nvPr/>
        </p:nvSpPr>
        <p:spPr bwMode="auto">
          <a:xfrm>
            <a:off x="2286000" y="1905001"/>
            <a:ext cx="4800600" cy="153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de-DE" altLang="it-IT" b="1">
                <a:latin typeface="Arial" panose="020B0604020202020204" pitchFamily="34" charset="0"/>
              </a:rPr>
              <a:t>Heating and cooling of the guesthouse of the European Centre for public law „Meduca“ </a:t>
            </a:r>
            <a:br>
              <a:rPr lang="de-DE" altLang="it-IT" b="1">
                <a:latin typeface="Arial" panose="020B0604020202020204" pitchFamily="34" charset="0"/>
              </a:rPr>
            </a:br>
            <a:r>
              <a:rPr lang="de-DE" altLang="it-IT" b="1">
                <a:latin typeface="Arial" panose="020B0604020202020204" pitchFamily="34" charset="0"/>
              </a:rPr>
              <a:t>in Legraina, Greece</a:t>
            </a:r>
          </a:p>
          <a:p>
            <a:pPr algn="r" eaLnBrk="0" hangingPunct="0">
              <a:spcBef>
                <a:spcPct val="20000"/>
              </a:spcBef>
            </a:pPr>
            <a:r>
              <a:rPr lang="de-DE" altLang="it-IT" b="1">
                <a:latin typeface="Arial" panose="020B0604020202020204" pitchFamily="34" charset="0"/>
              </a:rPr>
              <a:t>2 groundwater heat pumps</a:t>
            </a:r>
          </a:p>
        </p:txBody>
      </p:sp>
      <p:pic>
        <p:nvPicPr>
          <p:cNvPr id="48132" name="Picture 4" descr="Meduca-HP-x">
            <a:extLst>
              <a:ext uri="{FF2B5EF4-FFF2-40B4-BE49-F238E27FC236}">
                <a16:creationId xmlns:a16="http://schemas.microsoft.com/office/drawing/2014/main" id="{C710D5C8-BAD1-48DE-9711-ADC5C384F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001"/>
          <a:stretch>
            <a:fillRect/>
          </a:stretch>
        </p:blipFill>
        <p:spPr bwMode="auto">
          <a:xfrm>
            <a:off x="7162800" y="1981200"/>
            <a:ext cx="29718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48133" name="Picture 5" descr="Yonca">
            <a:extLst>
              <a:ext uri="{FF2B5EF4-FFF2-40B4-BE49-F238E27FC236}">
                <a16:creationId xmlns:a16="http://schemas.microsoft.com/office/drawing/2014/main" id="{38A88064-BA7D-4A4B-867C-62A5BBCF3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539" b="12308"/>
          <a:stretch>
            <a:fillRect/>
          </a:stretch>
        </p:blipFill>
        <p:spPr bwMode="auto">
          <a:xfrm>
            <a:off x="1905000" y="4270376"/>
            <a:ext cx="4648200" cy="2359025"/>
          </a:xfrm>
          <a:prstGeom prst="rect">
            <a:avLst/>
          </a:prstGeom>
          <a:noFill/>
          <a:extLst>
            <a:ext uri="{909E8E84-426E-40DD-AFC4-6F175D3DCCD1}">
              <a14:hiddenFill xmlns:a14="http://schemas.microsoft.com/office/drawing/2010/main">
                <a:solidFill>
                  <a:srgbClr val="FFFFFF"/>
                </a:solidFill>
              </a14:hiddenFill>
            </a:ext>
          </a:extLst>
        </p:spPr>
      </p:pic>
      <p:sp>
        <p:nvSpPr>
          <p:cNvPr id="48134" name="Text Box 6">
            <a:extLst>
              <a:ext uri="{FF2B5EF4-FFF2-40B4-BE49-F238E27FC236}">
                <a16:creationId xmlns:a16="http://schemas.microsoft.com/office/drawing/2014/main" id="{8C24E352-C0A2-4283-A56C-EA325CE6DC54}"/>
              </a:ext>
            </a:extLst>
          </p:cNvPr>
          <p:cNvSpPr txBox="1">
            <a:spLocks noChangeArrowheads="1"/>
          </p:cNvSpPr>
          <p:nvPr/>
        </p:nvSpPr>
        <p:spPr bwMode="auto">
          <a:xfrm>
            <a:off x="6629400" y="4724400"/>
            <a:ext cx="3657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tLang="it-IT" b="1">
                <a:latin typeface="Arial" panose="020B0604020202020204" pitchFamily="34" charset="0"/>
              </a:rPr>
              <a:t>GSHP for cooling (and heating) with ground-water wells, for a </a:t>
            </a:r>
            <a:r>
              <a:rPr lang="en-GB" altLang="it-IT" b="1">
                <a:solidFill>
                  <a:schemeClr val="tx2"/>
                </a:solidFill>
                <a:latin typeface="Arial" panose="020B0604020202020204" pitchFamily="34" charset="0"/>
              </a:rPr>
              <a:t>supermarket in Mersin, Turkey</a:t>
            </a:r>
          </a:p>
        </p:txBody>
      </p:sp>
      <p:sp>
        <p:nvSpPr>
          <p:cNvPr id="7" name="Rectangle 2">
            <a:extLst>
              <a:ext uri="{FF2B5EF4-FFF2-40B4-BE49-F238E27FC236}">
                <a16:creationId xmlns:a16="http://schemas.microsoft.com/office/drawing/2014/main" id="{AE264785-A1CE-4210-9F18-CA8A05383754}"/>
              </a:ext>
            </a:extLst>
          </p:cNvPr>
          <p:cNvSpPr txBox="1">
            <a:spLocks noChangeArrowheads="1"/>
          </p:cNvSpPr>
          <p:nvPr/>
        </p:nvSpPr>
        <p:spPr>
          <a:xfrm>
            <a:off x="2515387" y="107062"/>
            <a:ext cx="6755090" cy="1143000"/>
          </a:xfrm>
          <a:prstGeom prst="rect">
            <a:avLst/>
          </a:prstGeom>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it-IT" sz="2800" b="1" dirty="0" err="1">
                <a:latin typeface="Arial" panose="020B0604020202020204" pitchFamily="34" charset="0"/>
              </a:rPr>
              <a:t>Alcuni</a:t>
            </a:r>
            <a:r>
              <a:rPr lang="en-GB" altLang="it-IT" sz="2800" b="1" dirty="0">
                <a:latin typeface="Arial" panose="020B0604020202020204" pitchFamily="34" charset="0"/>
              </a:rPr>
              <a:t> </a:t>
            </a:r>
            <a:r>
              <a:rPr lang="en-GB" altLang="it-IT" sz="2800" b="1" dirty="0" err="1">
                <a:latin typeface="Arial" panose="020B0604020202020204" pitchFamily="34" charset="0"/>
              </a:rPr>
              <a:t>esempi</a:t>
            </a:r>
            <a:r>
              <a:rPr lang="en-GB" altLang="it-IT" sz="2800" b="1" dirty="0">
                <a:latin typeface="Arial" panose="020B0604020202020204" pitchFamily="34" charset="0"/>
              </a:rPr>
              <a:t> </a:t>
            </a:r>
            <a:r>
              <a:rPr lang="en-GB" altLang="it-IT" sz="2800" b="1" dirty="0" err="1">
                <a:latin typeface="Arial" panose="020B0604020202020204" pitchFamily="34" charset="0"/>
              </a:rPr>
              <a:t>fuori</a:t>
            </a:r>
            <a:r>
              <a:rPr lang="en-GB" altLang="it-IT" sz="2800" b="1" dirty="0">
                <a:latin typeface="Arial" panose="020B0604020202020204" pitchFamily="34" charset="0"/>
              </a:rPr>
              <a:t> dal </a:t>
            </a:r>
            <a:r>
              <a:rPr lang="en-GB" altLang="it-IT" sz="2800" b="1" dirty="0" err="1">
                <a:latin typeface="Arial" panose="020B0604020202020204" pitchFamily="34" charset="0"/>
              </a:rPr>
              <a:t>nostro</a:t>
            </a:r>
            <a:r>
              <a:rPr lang="en-GB" altLang="it-IT" sz="2800" b="1" dirty="0">
                <a:latin typeface="Arial" panose="020B0604020202020204" pitchFamily="34" charset="0"/>
              </a:rPr>
              <a:t> </a:t>
            </a:r>
            <a:r>
              <a:rPr lang="en-GB" altLang="it-IT" sz="2800" b="1" dirty="0" err="1">
                <a:latin typeface="Arial" panose="020B0604020202020204" pitchFamily="34" charset="0"/>
              </a:rPr>
              <a:t>paese</a:t>
            </a:r>
            <a:endParaRPr lang="en-GB" altLang="it-IT" sz="3200" b="1" dirty="0">
              <a:latin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A6C60E-6973-4F59-97BE-980A9083387A}"/>
              </a:ext>
            </a:extLst>
          </p:cNvPr>
          <p:cNvSpPr>
            <a:spLocks noGrp="1"/>
          </p:cNvSpPr>
          <p:nvPr>
            <p:ph type="title"/>
          </p:nvPr>
        </p:nvSpPr>
        <p:spPr>
          <a:xfrm>
            <a:off x="838200" y="2391888"/>
            <a:ext cx="10515600" cy="1325563"/>
          </a:xfrm>
        </p:spPr>
        <p:txBody>
          <a:bodyPr>
            <a:normAutofit fontScale="90000"/>
          </a:bodyPr>
          <a:lstStyle/>
          <a:p>
            <a:pPr algn="ctr"/>
            <a:r>
              <a:rPr lang="it-IT" dirty="0"/>
              <a:t>Ma in cosa consiste questa tecnica di sfruttamento dell’energia (bassa) endogena???</a:t>
            </a:r>
          </a:p>
        </p:txBody>
      </p:sp>
    </p:spTree>
    <p:extLst>
      <p:ext uri="{BB962C8B-B14F-4D97-AF65-F5344CB8AC3E}">
        <p14:creationId xmlns:p14="http://schemas.microsoft.com/office/powerpoint/2010/main" val="3550555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schema GEOHP">
            <a:extLst>
              <a:ext uri="{FF2B5EF4-FFF2-40B4-BE49-F238E27FC236}">
                <a16:creationId xmlns:a16="http://schemas.microsoft.com/office/drawing/2014/main" id="{654404D0-8002-404A-B91E-DEDEAC953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214" y="3060700"/>
            <a:ext cx="4427537" cy="3443288"/>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
        <p:nvSpPr>
          <p:cNvPr id="13315" name="Title 1">
            <a:extLst>
              <a:ext uri="{FF2B5EF4-FFF2-40B4-BE49-F238E27FC236}">
                <a16:creationId xmlns:a16="http://schemas.microsoft.com/office/drawing/2014/main" id="{7FD6F0F9-EF24-4EA5-9BA3-419A55169BF6}"/>
              </a:ext>
            </a:extLst>
          </p:cNvPr>
          <p:cNvSpPr txBox="1">
            <a:spLocks/>
          </p:cNvSpPr>
          <p:nvPr/>
        </p:nvSpPr>
        <p:spPr bwMode="auto">
          <a:xfrm>
            <a:off x="1524000" y="44451"/>
            <a:ext cx="83883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nchor="b"/>
          <a:lstStyle>
            <a:lvl1pPr>
              <a:spcBef>
                <a:spcPct val="20000"/>
              </a:spcBef>
              <a:buClr>
                <a:schemeClr val="accent1"/>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chemeClr val="tx1"/>
                </a:solidFill>
                <a:latin typeface="Calibri" panose="020F0502020204030204" pitchFamily="34" charset="0"/>
              </a:defRPr>
            </a:lvl1pPr>
            <a:lvl2pPr marL="639763" indent="-228600">
              <a:spcBef>
                <a:spcPct val="20000"/>
              </a:spcBef>
              <a:buClr>
                <a:schemeClr val="accent2"/>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2pPr>
            <a:lvl3pPr marL="1004888">
              <a:spcBef>
                <a:spcPct val="20000"/>
              </a:spcBef>
              <a:buClr>
                <a:srgbClr val="D2CB6C"/>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279525">
              <a:spcBef>
                <a:spcPct val="20000"/>
              </a:spcBef>
              <a:buClr>
                <a:srgbClr val="95A39D"/>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alibri" panose="020F0502020204030204" pitchFamily="34" charset="0"/>
              </a:defRPr>
            </a:lvl4pPr>
            <a:lvl5pPr marL="1554163">
              <a:spcBef>
                <a:spcPct val="20000"/>
              </a:spcBef>
              <a:buClr>
                <a:srgbClr val="C89F5D"/>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5pPr>
            <a:lvl6pPr marL="2011363" indent="-228600" defTabSz="449263" eaLnBrk="0" fontAlgn="base" hangingPunct="0">
              <a:spcBef>
                <a:spcPct val="20000"/>
              </a:spcBef>
              <a:spcAft>
                <a:spcPct val="0"/>
              </a:spcAft>
              <a:buClr>
                <a:srgbClr val="C89F5D"/>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6pPr>
            <a:lvl7pPr marL="2468563" indent="-228600" defTabSz="449263" eaLnBrk="0" fontAlgn="base" hangingPunct="0">
              <a:spcBef>
                <a:spcPct val="20000"/>
              </a:spcBef>
              <a:spcAft>
                <a:spcPct val="0"/>
              </a:spcAft>
              <a:buClr>
                <a:srgbClr val="C89F5D"/>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7pPr>
            <a:lvl8pPr marL="2925763" indent="-228600" defTabSz="449263" eaLnBrk="0" fontAlgn="base" hangingPunct="0">
              <a:spcBef>
                <a:spcPct val="20000"/>
              </a:spcBef>
              <a:spcAft>
                <a:spcPct val="0"/>
              </a:spcAft>
              <a:buClr>
                <a:srgbClr val="C89F5D"/>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8pPr>
            <a:lvl9pPr marL="3382963" indent="-228600" defTabSz="449263" eaLnBrk="0" fontAlgn="base" hangingPunct="0">
              <a:spcBef>
                <a:spcPct val="20000"/>
              </a:spcBef>
              <a:spcAft>
                <a:spcPct val="0"/>
              </a:spcAft>
              <a:buClr>
                <a:srgbClr val="C89F5D"/>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9pPr>
          </a:lstStyle>
          <a:p>
            <a:pPr algn="r" hangingPunct="1">
              <a:spcBef>
                <a:spcPct val="0"/>
              </a:spcBef>
              <a:buClrTx/>
              <a:buFontTx/>
              <a:buNone/>
            </a:pPr>
            <a:r>
              <a:rPr lang="en-GB" altLang="it-IT" sz="2800" b="1" i="1">
                <a:latin typeface="Corbel" panose="020B0503020204020204" pitchFamily="34" charset="0"/>
                <a:cs typeface="Lucida Sans Unicode" panose="020B0602030504020204" pitchFamily="34" charset="0"/>
              </a:rPr>
              <a:t>Utilizzo di geotermia a bassa entalpia o geoscambio</a:t>
            </a:r>
          </a:p>
        </p:txBody>
      </p:sp>
      <p:grpSp>
        <p:nvGrpSpPr>
          <p:cNvPr id="13316" name="Group 1">
            <a:extLst>
              <a:ext uri="{FF2B5EF4-FFF2-40B4-BE49-F238E27FC236}">
                <a16:creationId xmlns:a16="http://schemas.microsoft.com/office/drawing/2014/main" id="{2DE1604C-3DF5-49E5-9D5C-6AB0C3980EBB}"/>
              </a:ext>
            </a:extLst>
          </p:cNvPr>
          <p:cNvGrpSpPr>
            <a:grpSpLocks/>
          </p:cNvGrpSpPr>
          <p:nvPr/>
        </p:nvGrpSpPr>
        <p:grpSpPr bwMode="auto">
          <a:xfrm>
            <a:off x="6056314" y="809626"/>
            <a:ext cx="3081337" cy="2079625"/>
            <a:chOff x="1089" y="913"/>
            <a:chExt cx="3668" cy="2262"/>
          </a:xfrm>
        </p:grpSpPr>
        <p:pic>
          <p:nvPicPr>
            <p:cNvPr id="13321" name="Picture 2">
              <a:extLst>
                <a:ext uri="{FF2B5EF4-FFF2-40B4-BE49-F238E27FC236}">
                  <a16:creationId xmlns:a16="http://schemas.microsoft.com/office/drawing/2014/main" id="{CB246B63-4FE8-40F8-A97C-3413A2739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900" r="9520"/>
            <a:stretch>
              <a:fillRect/>
            </a:stretch>
          </p:blipFill>
          <p:spPr bwMode="auto">
            <a:xfrm>
              <a:off x="1089" y="913"/>
              <a:ext cx="3668" cy="2262"/>
            </a:xfrm>
            <a:prstGeom prst="rect">
              <a:avLst/>
            </a:prstGeom>
            <a:noFill/>
            <a:ln w="936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3322" name="Text Box 3">
              <a:extLst>
                <a:ext uri="{FF2B5EF4-FFF2-40B4-BE49-F238E27FC236}">
                  <a16:creationId xmlns:a16="http://schemas.microsoft.com/office/drawing/2014/main" id="{E6AEE2B0-BEC8-48AC-AFE4-2A90B1FEB4D8}"/>
                </a:ext>
              </a:extLst>
            </p:cNvPr>
            <p:cNvSpPr txBox="1">
              <a:spLocks noChangeArrowheads="1"/>
            </p:cNvSpPr>
            <p:nvPr/>
          </p:nvSpPr>
          <p:spPr bwMode="auto">
            <a:xfrm>
              <a:off x="1089" y="913"/>
              <a:ext cx="3668" cy="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639763" indent="-22860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004888">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279525">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1554163">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0113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4685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29257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3829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lgn="r" eaLnBrk="1" hangingPunct="1">
                <a:spcBef>
                  <a:spcPct val="0"/>
                </a:spcBef>
                <a:buClrTx/>
                <a:buFontTx/>
                <a:buNone/>
              </a:pPr>
              <a:endParaRPr lang="it-IT" altLang="it-IT" sz="1800" b="1">
                <a:latin typeface="Verdana" panose="020B0604030504040204" pitchFamily="34" charset="0"/>
                <a:cs typeface="Lucida Sans Unicode" panose="020B0602030504020204" pitchFamily="34" charset="0"/>
              </a:endParaRPr>
            </a:p>
          </p:txBody>
        </p:sp>
      </p:grpSp>
      <p:sp>
        <p:nvSpPr>
          <p:cNvPr id="13318" name="Content Placeholder 2">
            <a:extLst>
              <a:ext uri="{FF2B5EF4-FFF2-40B4-BE49-F238E27FC236}">
                <a16:creationId xmlns:a16="http://schemas.microsoft.com/office/drawing/2014/main" id="{CA160D30-F7F8-4EC0-9F6B-0B727A617E4D}"/>
              </a:ext>
            </a:extLst>
          </p:cNvPr>
          <p:cNvSpPr txBox="1">
            <a:spLocks/>
          </p:cNvSpPr>
          <p:nvPr/>
        </p:nvSpPr>
        <p:spPr bwMode="auto">
          <a:xfrm>
            <a:off x="1768476" y="1257301"/>
            <a:ext cx="3319463"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457200" indent="-22860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9144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371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18288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r>
              <a:rPr lang="it-IT" altLang="it-IT" sz="2400">
                <a:latin typeface="Corbel" panose="020B0503020204020204" pitchFamily="34" charset="0"/>
                <a:cs typeface="Lucida Sans Unicode" panose="020B0602030504020204" pitchFamily="34" charset="0"/>
              </a:rPr>
              <a:t>L’uso più diffuso è la climatizzazione degli edifici, attraverso le pompe di calore che forniscono riscaldamento, raffrescamento ed acqua calda sanitaria</a:t>
            </a:r>
          </a:p>
          <a:p>
            <a:r>
              <a:rPr lang="it-IT" altLang="it-IT" sz="2400">
                <a:latin typeface="Corbel" panose="020B0503020204020204" pitchFamily="34" charset="0"/>
                <a:cs typeface="Lucida Sans Unicode" panose="020B0602030504020204" pitchFamily="34" charset="0"/>
              </a:rPr>
              <a:t>Questa soluzione ha un’efficienza elevata soprattutto negli edifici con elevate classi energetiche (nuovi o riqualificati)</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21">
            <a:extLst>
              <a:ext uri="{FF2B5EF4-FFF2-40B4-BE49-F238E27FC236}">
                <a16:creationId xmlns:a16="http://schemas.microsoft.com/office/drawing/2014/main" id="{A4E235B2-5840-4802-92E9-9CC48283EC8D}"/>
              </a:ext>
            </a:extLst>
          </p:cNvPr>
          <p:cNvGraphicFramePr>
            <a:graphicFrameLocks/>
          </p:cNvGraphicFramePr>
          <p:nvPr/>
        </p:nvGraphicFramePr>
        <p:xfrm>
          <a:off x="1703388" y="887414"/>
          <a:ext cx="7993062" cy="757237"/>
        </p:xfrm>
        <a:graphic>
          <a:graphicData uri="http://schemas.openxmlformats.org/drawingml/2006/table">
            <a:tbl>
              <a:tblPr/>
              <a:tblGrid>
                <a:gridCol w="3997284">
                  <a:extLst>
                    <a:ext uri="{9D8B030D-6E8A-4147-A177-3AD203B41FA5}">
                      <a16:colId xmlns:a16="http://schemas.microsoft.com/office/drawing/2014/main" val="20000"/>
                    </a:ext>
                  </a:extLst>
                </a:gridCol>
                <a:gridCol w="3995778">
                  <a:extLst>
                    <a:ext uri="{9D8B030D-6E8A-4147-A177-3AD203B41FA5}">
                      <a16:colId xmlns:a16="http://schemas.microsoft.com/office/drawing/2014/main" val="20001"/>
                    </a:ext>
                  </a:extLst>
                </a:gridCol>
              </a:tblGrid>
              <a:tr h="757237">
                <a:tc>
                  <a:txBody>
                    <a:bodyPr/>
                    <a:lstStyle/>
                    <a:p>
                      <a:pPr marL="0" marR="0" lvl="0" indent="0" algn="ctr" defTabSz="449263" rtl="0" eaLnBrk="0" fontAlgn="base" latinLnBrk="0" hangingPunct="0">
                        <a:lnSpc>
                          <a:spcPct val="100000"/>
                        </a:lnSpc>
                        <a:spcBef>
                          <a:spcPct val="0"/>
                        </a:spcBef>
                        <a:spcAft>
                          <a:spcPts val="1400"/>
                        </a:spcAft>
                        <a:buClr>
                          <a:srgbClr val="003399"/>
                        </a:buClr>
                        <a:buSzPct val="100000"/>
                        <a:buFont typeface="Times New Roman" pitchFamily="18" charset="0"/>
                        <a:buNone/>
                        <a:tabLst/>
                      </a:pPr>
                      <a:r>
                        <a:rPr kumimoji="0" lang="it-IT" sz="1600" b="1" i="0" u="none" strike="noStrike" cap="none" normalizeH="0" baseline="0" dirty="0">
                          <a:ln>
                            <a:noFill/>
                          </a:ln>
                          <a:solidFill>
                            <a:schemeClr val="tx1"/>
                          </a:solidFill>
                          <a:effectLst/>
                          <a:latin typeface="Maiandra GD" pitchFamily="34" charset="0"/>
                          <a:cs typeface="Lucida Sans Unicode" pitchFamily="34" charset="0"/>
                        </a:rPr>
                        <a:t>Circuiti chiusi (</a:t>
                      </a:r>
                      <a:r>
                        <a:rPr kumimoji="0" lang="it-IT" sz="1600" b="1" i="0" u="none" strike="noStrike" cap="none" normalizeH="0" baseline="0" dirty="0" err="1">
                          <a:ln>
                            <a:noFill/>
                          </a:ln>
                          <a:solidFill>
                            <a:schemeClr val="tx1"/>
                          </a:solidFill>
                          <a:effectLst/>
                          <a:latin typeface="Maiandra GD" pitchFamily="34" charset="0"/>
                          <a:cs typeface="Lucida Sans Unicode" pitchFamily="34" charset="0"/>
                        </a:rPr>
                        <a:t>closed</a:t>
                      </a:r>
                      <a:r>
                        <a:rPr kumimoji="0" lang="it-IT" sz="1600" b="1" i="0" u="none" strike="noStrike" cap="none" normalizeH="0" baseline="0" dirty="0">
                          <a:ln>
                            <a:noFill/>
                          </a:ln>
                          <a:solidFill>
                            <a:schemeClr val="tx1"/>
                          </a:solidFill>
                          <a:effectLst/>
                          <a:latin typeface="Maiandra GD" pitchFamily="34" charset="0"/>
                          <a:cs typeface="Lucida Sans Unicode" pitchFamily="34" charset="0"/>
                        </a:rPr>
                        <a:t> loop)</a:t>
                      </a:r>
                      <a:endParaRPr kumimoji="0" lang="it-IT" sz="1400" b="0" i="0" u="none" strike="noStrike" cap="none" normalizeH="0" baseline="0" dirty="0">
                        <a:ln>
                          <a:noFill/>
                        </a:ln>
                        <a:solidFill>
                          <a:schemeClr val="tx1"/>
                        </a:solidFill>
                        <a:effectLst/>
                        <a:latin typeface="Maiandra GD" pitchFamily="34" charset="0"/>
                        <a:cs typeface="Lucida Sans Unicode" pitchFamily="34" charset="0"/>
                      </a:endParaRPr>
                    </a:p>
                  </a:txBody>
                  <a:tcPr marL="91441" marR="91441" marT="45737" marB="45737" horzOverflow="overflow">
                    <a:lnL cap="flat">
                      <a:noFill/>
                    </a:lnL>
                    <a:lnR>
                      <a:noFill/>
                    </a:lnR>
                    <a:lnT cap="flat">
                      <a:noFill/>
                    </a:lnT>
                    <a:lnB>
                      <a:noFill/>
                    </a:lnB>
                    <a:lnTlToBr>
                      <a:noFill/>
                    </a:lnTlToBr>
                    <a:lnBlToTr>
                      <a:noFill/>
                    </a:lnBlToTr>
                    <a:noFill/>
                  </a:tcPr>
                </a:tc>
                <a:tc>
                  <a:txBody>
                    <a:bodyPr/>
                    <a:lstStyle/>
                    <a:p>
                      <a:pPr marL="0" marR="0" lvl="0" indent="0" algn="ctr" defTabSz="449263" rtl="0" eaLnBrk="0" fontAlgn="base" latinLnBrk="0" hangingPunct="0">
                        <a:lnSpc>
                          <a:spcPct val="100000"/>
                        </a:lnSpc>
                        <a:spcBef>
                          <a:spcPct val="0"/>
                        </a:spcBef>
                        <a:spcAft>
                          <a:spcPts val="1400"/>
                        </a:spcAft>
                        <a:buClr>
                          <a:srgbClr val="003399"/>
                        </a:buClr>
                        <a:buSzPct val="100000"/>
                        <a:buFont typeface="Times New Roman" pitchFamily="18" charset="0"/>
                        <a:buNone/>
                        <a:tabLst/>
                      </a:pPr>
                      <a:r>
                        <a:rPr kumimoji="0" lang="it-IT" sz="1600" b="1" i="0" u="none" strike="noStrike" cap="none" normalizeH="0" baseline="0" dirty="0">
                          <a:ln>
                            <a:noFill/>
                          </a:ln>
                          <a:solidFill>
                            <a:schemeClr val="tx1"/>
                          </a:solidFill>
                          <a:effectLst/>
                          <a:latin typeface="Maiandra GD" pitchFamily="34" charset="0"/>
                          <a:cs typeface="Lucida Sans Unicode" pitchFamily="34" charset="0"/>
                        </a:rPr>
                        <a:t>Circuiti aperti (open loop)</a:t>
                      </a:r>
                    </a:p>
                    <a:p>
                      <a:pPr marL="0" marR="0" lvl="0" indent="0" algn="ctr" defTabSz="449263" rtl="0" eaLnBrk="0" fontAlgn="base" latinLnBrk="0" hangingPunct="0">
                        <a:lnSpc>
                          <a:spcPct val="100000"/>
                        </a:lnSpc>
                        <a:spcBef>
                          <a:spcPct val="0"/>
                        </a:spcBef>
                        <a:spcAft>
                          <a:spcPts val="1400"/>
                        </a:spcAft>
                        <a:buClr>
                          <a:srgbClr val="003399"/>
                        </a:buClr>
                        <a:buSzPct val="100000"/>
                        <a:buFont typeface="Times New Roman" pitchFamily="18" charset="0"/>
                        <a:buNone/>
                        <a:tabLst/>
                      </a:pPr>
                      <a:endParaRPr kumimoji="0" lang="it-IT" sz="1600" b="1" i="0" u="none" strike="noStrike" cap="none" normalizeH="0" baseline="0" dirty="0">
                        <a:ln>
                          <a:noFill/>
                        </a:ln>
                        <a:solidFill>
                          <a:schemeClr val="tx1"/>
                        </a:solidFill>
                        <a:effectLst/>
                        <a:latin typeface="Maiandra GD" pitchFamily="34" charset="0"/>
                        <a:cs typeface="Lucida Sans Unicode" pitchFamily="34" charset="0"/>
                      </a:endParaRPr>
                    </a:p>
                  </a:txBody>
                  <a:tcPr marL="91441" marR="91441" marT="45737" marB="45737"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7413" name="Picture 38">
            <a:extLst>
              <a:ext uri="{FF2B5EF4-FFF2-40B4-BE49-F238E27FC236}">
                <a16:creationId xmlns:a16="http://schemas.microsoft.com/office/drawing/2014/main" id="{2DD9690C-8A25-46AA-9CE5-721C0C243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412875"/>
            <a:ext cx="1971675" cy="1601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4" name="Picture 39">
            <a:extLst>
              <a:ext uri="{FF2B5EF4-FFF2-40B4-BE49-F238E27FC236}">
                <a16:creationId xmlns:a16="http://schemas.microsoft.com/office/drawing/2014/main" id="{D4354FD9-CF9D-4358-8A17-807CDBEC2A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051" y="1411288"/>
            <a:ext cx="1973263" cy="1606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5" name="Picture 40">
            <a:extLst>
              <a:ext uri="{FF2B5EF4-FFF2-40B4-BE49-F238E27FC236}">
                <a16:creationId xmlns:a16="http://schemas.microsoft.com/office/drawing/2014/main" id="{4D893CBF-9671-488E-BEB3-E1510334F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3864" y="4945064"/>
            <a:ext cx="1971675" cy="1601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6" name="Picture 41">
            <a:extLst>
              <a:ext uri="{FF2B5EF4-FFF2-40B4-BE49-F238E27FC236}">
                <a16:creationId xmlns:a16="http://schemas.microsoft.com/office/drawing/2014/main" id="{2264C6F6-FE88-4193-A4E7-867A5A8786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2751" y="3132138"/>
            <a:ext cx="1992313" cy="1655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7" name="Rectangle 42">
            <a:extLst>
              <a:ext uri="{FF2B5EF4-FFF2-40B4-BE49-F238E27FC236}">
                <a16:creationId xmlns:a16="http://schemas.microsoft.com/office/drawing/2014/main" id="{780DF1AF-58B3-40BA-86DA-4146B1FB00D2}"/>
              </a:ext>
            </a:extLst>
          </p:cNvPr>
          <p:cNvSpPr>
            <a:spLocks noChangeArrowheads="1"/>
          </p:cNvSpPr>
          <p:nvPr/>
        </p:nvSpPr>
        <p:spPr bwMode="auto">
          <a:xfrm>
            <a:off x="3506789" y="1412875"/>
            <a:ext cx="1584325"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28224" rIns="0" bIns="0"/>
          <a:lstStyle>
            <a:lvl1pPr marL="342900" indent="-3429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639763" indent="-22860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004888">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279525">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1554163">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0113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4685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29257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3829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lnSpc>
                <a:spcPct val="110000"/>
              </a:lnSpc>
              <a:spcBef>
                <a:spcPct val="0"/>
              </a:spcBef>
              <a:spcAft>
                <a:spcPts val="1400"/>
              </a:spcAft>
              <a:buClr>
                <a:srgbClr val="003399"/>
              </a:buClr>
              <a:buNone/>
            </a:pPr>
            <a:r>
              <a:rPr lang="it-IT" altLang="it-IT" sz="1400" b="1">
                <a:latin typeface="Corbel" panose="020B0503020204020204" pitchFamily="34" charset="0"/>
                <a:cs typeface="Lucida Sans Unicode" panose="020B0602030504020204" pitchFamily="34" charset="0"/>
              </a:rPr>
              <a:t>	</a:t>
            </a:r>
            <a:r>
              <a:rPr lang="it-IT" altLang="it-IT" sz="1600">
                <a:latin typeface="Corbel" panose="020B0503020204020204" pitchFamily="34" charset="0"/>
                <a:cs typeface="Lucida Sans Unicode" panose="020B0602030504020204" pitchFamily="34" charset="0"/>
              </a:rPr>
              <a:t>Scambiatori orizzontali (a pochi metri di profondità, nei giardini)</a:t>
            </a:r>
          </a:p>
        </p:txBody>
      </p:sp>
      <p:sp>
        <p:nvSpPr>
          <p:cNvPr id="17419" name="Title 1">
            <a:extLst>
              <a:ext uri="{FF2B5EF4-FFF2-40B4-BE49-F238E27FC236}">
                <a16:creationId xmlns:a16="http://schemas.microsoft.com/office/drawing/2014/main" id="{192E77E9-D486-4647-9EF2-FDC43ACCD476}"/>
              </a:ext>
            </a:extLst>
          </p:cNvPr>
          <p:cNvSpPr txBox="1">
            <a:spLocks/>
          </p:cNvSpPr>
          <p:nvPr/>
        </p:nvSpPr>
        <p:spPr bwMode="auto">
          <a:xfrm>
            <a:off x="1768476" y="9526"/>
            <a:ext cx="814387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nchor="b"/>
          <a:lstStyle>
            <a:lvl1pPr>
              <a:spcBef>
                <a:spcPct val="20000"/>
              </a:spcBef>
              <a:buClr>
                <a:schemeClr val="accent1"/>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chemeClr val="tx1"/>
                </a:solidFill>
                <a:latin typeface="Calibri" panose="020F0502020204030204" pitchFamily="34" charset="0"/>
              </a:defRPr>
            </a:lvl1pPr>
            <a:lvl2pPr marL="639763" indent="-228600">
              <a:spcBef>
                <a:spcPct val="20000"/>
              </a:spcBef>
              <a:buClr>
                <a:schemeClr val="accent2"/>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2pPr>
            <a:lvl3pPr marL="1004888">
              <a:spcBef>
                <a:spcPct val="20000"/>
              </a:spcBef>
              <a:buClr>
                <a:srgbClr val="D2CB6C"/>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279525">
              <a:spcBef>
                <a:spcPct val="20000"/>
              </a:spcBef>
              <a:buClr>
                <a:srgbClr val="95A39D"/>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alibri" panose="020F0502020204030204" pitchFamily="34" charset="0"/>
              </a:defRPr>
            </a:lvl4pPr>
            <a:lvl5pPr marL="1554163">
              <a:spcBef>
                <a:spcPct val="20000"/>
              </a:spcBef>
              <a:buClr>
                <a:srgbClr val="C89F5D"/>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5pPr>
            <a:lvl6pPr marL="2011363" indent="-228600" defTabSz="449263" eaLnBrk="0" fontAlgn="base" hangingPunct="0">
              <a:spcBef>
                <a:spcPct val="20000"/>
              </a:spcBef>
              <a:spcAft>
                <a:spcPct val="0"/>
              </a:spcAft>
              <a:buClr>
                <a:srgbClr val="C89F5D"/>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6pPr>
            <a:lvl7pPr marL="2468563" indent="-228600" defTabSz="449263" eaLnBrk="0" fontAlgn="base" hangingPunct="0">
              <a:spcBef>
                <a:spcPct val="20000"/>
              </a:spcBef>
              <a:spcAft>
                <a:spcPct val="0"/>
              </a:spcAft>
              <a:buClr>
                <a:srgbClr val="C89F5D"/>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7pPr>
            <a:lvl8pPr marL="2925763" indent="-228600" defTabSz="449263" eaLnBrk="0" fontAlgn="base" hangingPunct="0">
              <a:spcBef>
                <a:spcPct val="20000"/>
              </a:spcBef>
              <a:spcAft>
                <a:spcPct val="0"/>
              </a:spcAft>
              <a:buClr>
                <a:srgbClr val="C89F5D"/>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8pPr>
            <a:lvl9pPr marL="3382963" indent="-228600" defTabSz="449263" eaLnBrk="0" fontAlgn="base" hangingPunct="0">
              <a:spcBef>
                <a:spcPct val="20000"/>
              </a:spcBef>
              <a:spcAft>
                <a:spcPct val="0"/>
              </a:spcAft>
              <a:buClr>
                <a:srgbClr val="C89F5D"/>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9pPr>
          </a:lstStyle>
          <a:p>
            <a:pPr algn="r" hangingPunct="1">
              <a:spcBef>
                <a:spcPct val="0"/>
              </a:spcBef>
              <a:buClrTx/>
              <a:buFontTx/>
              <a:buNone/>
            </a:pPr>
            <a:r>
              <a:rPr lang="en-GB" altLang="it-IT" sz="2800" b="1" i="1">
                <a:latin typeface="Corbel" panose="020B0503020204020204" pitchFamily="34" charset="0"/>
                <a:cs typeface="Lucida Sans Unicode" panose="020B0602030504020204" pitchFamily="34" charset="0"/>
              </a:rPr>
              <a:t>Tipologie di geoscambiatori nel terreno</a:t>
            </a:r>
          </a:p>
        </p:txBody>
      </p:sp>
      <p:sp>
        <p:nvSpPr>
          <p:cNvPr id="17420" name="Rectangle 42">
            <a:extLst>
              <a:ext uri="{FF2B5EF4-FFF2-40B4-BE49-F238E27FC236}">
                <a16:creationId xmlns:a16="http://schemas.microsoft.com/office/drawing/2014/main" id="{194DDF3B-0EE8-45C9-B257-97CD5B26397C}"/>
              </a:ext>
            </a:extLst>
          </p:cNvPr>
          <p:cNvSpPr>
            <a:spLocks noChangeArrowheads="1"/>
          </p:cNvSpPr>
          <p:nvPr/>
        </p:nvSpPr>
        <p:spPr bwMode="auto">
          <a:xfrm>
            <a:off x="3503614" y="3132139"/>
            <a:ext cx="1584325"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28224" rIns="0" bIns="0"/>
          <a:lstStyle>
            <a:lvl1pPr marL="342900" indent="-3429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639763" indent="-22860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004888">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279525">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1554163">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0113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4685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29257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3829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lnSpc>
                <a:spcPct val="110000"/>
              </a:lnSpc>
              <a:spcBef>
                <a:spcPct val="0"/>
              </a:spcBef>
              <a:spcAft>
                <a:spcPts val="1400"/>
              </a:spcAft>
              <a:buClr>
                <a:srgbClr val="003399"/>
              </a:buClr>
              <a:buNone/>
            </a:pPr>
            <a:r>
              <a:rPr lang="it-IT" altLang="it-IT" sz="1400" b="1">
                <a:latin typeface="Corbel" panose="020B0503020204020204" pitchFamily="34" charset="0"/>
                <a:cs typeface="Lucida Sans Unicode" panose="020B0602030504020204" pitchFamily="34" charset="0"/>
              </a:rPr>
              <a:t>	</a:t>
            </a:r>
            <a:r>
              <a:rPr lang="it-IT" altLang="it-IT" sz="1600">
                <a:latin typeface="Corbel" panose="020B0503020204020204" pitchFamily="34" charset="0"/>
                <a:cs typeface="Lucida Sans Unicode" panose="020B0602030504020204" pitchFamily="34" charset="0"/>
              </a:rPr>
              <a:t>Sonde geotermiche verticali (da poche decine di metri fino a 150-200 m.)</a:t>
            </a:r>
          </a:p>
        </p:txBody>
      </p:sp>
      <p:sp>
        <p:nvSpPr>
          <p:cNvPr id="17421" name="Rectangle 42">
            <a:extLst>
              <a:ext uri="{FF2B5EF4-FFF2-40B4-BE49-F238E27FC236}">
                <a16:creationId xmlns:a16="http://schemas.microsoft.com/office/drawing/2014/main" id="{930E0771-6AB5-4FE6-8218-299D778D9DC8}"/>
              </a:ext>
            </a:extLst>
          </p:cNvPr>
          <p:cNvSpPr>
            <a:spLocks noChangeArrowheads="1"/>
          </p:cNvSpPr>
          <p:nvPr/>
        </p:nvSpPr>
        <p:spPr bwMode="auto">
          <a:xfrm>
            <a:off x="3476626" y="4949825"/>
            <a:ext cx="1584325"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28224" rIns="0" bIns="0"/>
          <a:lstStyle>
            <a:lvl1pPr marL="342900" indent="-3429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639763" indent="-22860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004888">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279525">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1554163">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0113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4685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29257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3829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lnSpc>
                <a:spcPct val="110000"/>
              </a:lnSpc>
              <a:spcBef>
                <a:spcPct val="0"/>
              </a:spcBef>
              <a:spcAft>
                <a:spcPts val="1400"/>
              </a:spcAft>
              <a:buClr>
                <a:srgbClr val="003399"/>
              </a:buClr>
              <a:buNone/>
            </a:pPr>
            <a:r>
              <a:rPr lang="it-IT" altLang="it-IT" sz="1400" b="1">
                <a:latin typeface="Corbel" panose="020B0503020204020204" pitchFamily="34" charset="0"/>
                <a:cs typeface="Lucida Sans Unicode" panose="020B0602030504020204" pitchFamily="34" charset="0"/>
              </a:rPr>
              <a:t>	</a:t>
            </a:r>
            <a:r>
              <a:rPr lang="it-IT" altLang="it-IT" sz="1600">
                <a:latin typeface="Corbel" panose="020B0503020204020204" pitchFamily="34" charset="0"/>
                <a:cs typeface="Lucida Sans Unicode" panose="020B0602030504020204" pitchFamily="34" charset="0"/>
              </a:rPr>
              <a:t>Pali energetici o geostrutture (inseriti nelle fondazioni profonde degli edifici)</a:t>
            </a:r>
          </a:p>
        </p:txBody>
      </p:sp>
      <p:sp>
        <p:nvSpPr>
          <p:cNvPr id="17422" name="Rectangle 42">
            <a:extLst>
              <a:ext uri="{FF2B5EF4-FFF2-40B4-BE49-F238E27FC236}">
                <a16:creationId xmlns:a16="http://schemas.microsoft.com/office/drawing/2014/main" id="{E06F962D-3F27-4DF6-8370-438ED1D91E12}"/>
              </a:ext>
            </a:extLst>
          </p:cNvPr>
          <p:cNvSpPr>
            <a:spLocks noChangeArrowheads="1"/>
          </p:cNvSpPr>
          <p:nvPr/>
        </p:nvSpPr>
        <p:spPr bwMode="auto">
          <a:xfrm>
            <a:off x="8040688" y="1366839"/>
            <a:ext cx="1871662"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28224" rIns="0" bIns="0"/>
          <a:lstStyle>
            <a:lvl1pPr marL="342900" indent="-3429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639763" indent="-22860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004888">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279525">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1554163">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0113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4685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29257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3829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lnSpc>
                <a:spcPct val="110000"/>
              </a:lnSpc>
              <a:spcBef>
                <a:spcPct val="0"/>
              </a:spcBef>
              <a:spcAft>
                <a:spcPts val="1400"/>
              </a:spcAft>
              <a:buClr>
                <a:srgbClr val="003399"/>
              </a:buClr>
              <a:buNone/>
            </a:pPr>
            <a:r>
              <a:rPr lang="it-IT" altLang="it-IT" sz="1400" b="1">
                <a:latin typeface="Corbel" panose="020B0503020204020204" pitchFamily="34" charset="0"/>
                <a:cs typeface="Lucida Sans Unicode" panose="020B0602030504020204" pitchFamily="34" charset="0"/>
              </a:rPr>
              <a:t>	</a:t>
            </a:r>
            <a:r>
              <a:rPr lang="it-IT" altLang="it-IT" sz="1600">
                <a:latin typeface="Corbel" panose="020B0503020204020204" pitchFamily="34" charset="0"/>
                <a:cs typeface="Lucida Sans Unicode" panose="020B0602030504020204" pitchFamily="34" charset="0"/>
              </a:rPr>
              <a:t>Sistemi costituiti da uno o più pozzi di presa dalla falda e uno o più di reimmissione in falda</a:t>
            </a:r>
          </a:p>
        </p:txBody>
      </p:sp>
      <p:sp>
        <p:nvSpPr>
          <p:cNvPr id="17423" name="Rectangle 42">
            <a:extLst>
              <a:ext uri="{FF2B5EF4-FFF2-40B4-BE49-F238E27FC236}">
                <a16:creationId xmlns:a16="http://schemas.microsoft.com/office/drawing/2014/main" id="{2734FFF1-0F8F-40E3-A2DC-248FE9BDA04D}"/>
              </a:ext>
            </a:extLst>
          </p:cNvPr>
          <p:cNvSpPr>
            <a:spLocks noChangeArrowheads="1"/>
          </p:cNvSpPr>
          <p:nvPr/>
        </p:nvSpPr>
        <p:spPr bwMode="auto">
          <a:xfrm>
            <a:off x="5495926" y="3257550"/>
            <a:ext cx="4200525"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28224" rIns="0" bIns="0"/>
          <a:lstStyle>
            <a:lvl1pPr marL="342900" indent="-3429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639763" indent="-22860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004888">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279525">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1554163">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0113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4685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29257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382963" indent="-228600" defTabSz="449263"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lnSpc>
                <a:spcPct val="110000"/>
              </a:lnSpc>
              <a:spcBef>
                <a:spcPct val="0"/>
              </a:spcBef>
              <a:spcAft>
                <a:spcPts val="1400"/>
              </a:spcAft>
              <a:buClr>
                <a:srgbClr val="003399"/>
              </a:buClr>
              <a:buNone/>
            </a:pPr>
            <a:r>
              <a:rPr lang="it-IT" altLang="it-IT" sz="1600" b="1">
                <a:latin typeface="Corbel" panose="020B0503020204020204" pitchFamily="34" charset="0"/>
                <a:cs typeface="Lucida Sans Unicode" panose="020B0602030504020204" pitchFamily="34" charset="0"/>
              </a:rPr>
              <a:t>	</a:t>
            </a:r>
          </a:p>
          <a:p>
            <a:pPr>
              <a:lnSpc>
                <a:spcPct val="110000"/>
              </a:lnSpc>
              <a:spcBef>
                <a:spcPct val="0"/>
              </a:spcBef>
              <a:spcAft>
                <a:spcPts val="1400"/>
              </a:spcAft>
              <a:buClr>
                <a:srgbClr val="003399"/>
              </a:buClr>
              <a:buNone/>
            </a:pPr>
            <a:r>
              <a:rPr lang="it-IT" altLang="it-IT" sz="1800">
                <a:latin typeface="Corbel" panose="020B0503020204020204" pitchFamily="34" charset="0"/>
                <a:cs typeface="Lucida Sans Unicode" panose="020B0602030504020204" pitchFamily="34" charset="0"/>
              </a:rPr>
              <a:t>	I sistemi a circuito chiuso non hanno alcun prelievo di acqua di falda, mentre i sistemi aperti hanno generalmente un sistema bilanciato (si reimmette in falda la stessa quantità di acqua prelevata): in entrambi i casi l’unica risorsa sottratta al terreno (o alla falda) è il calore che, se l’impianto è ben dimensionato, si rigenera stagionalmente</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uppo 12">
            <a:extLst>
              <a:ext uri="{FF2B5EF4-FFF2-40B4-BE49-F238E27FC236}">
                <a16:creationId xmlns:a16="http://schemas.microsoft.com/office/drawing/2014/main" id="{FD86AF66-8DB7-43C5-A08E-D16C47821E91}"/>
              </a:ext>
            </a:extLst>
          </p:cNvPr>
          <p:cNvGrpSpPr>
            <a:grpSpLocks/>
          </p:cNvGrpSpPr>
          <p:nvPr/>
        </p:nvGrpSpPr>
        <p:grpSpPr bwMode="auto">
          <a:xfrm>
            <a:off x="9551988" y="5445126"/>
            <a:ext cx="1116012" cy="1412875"/>
            <a:chOff x="-25400" y="4173538"/>
            <a:chExt cx="1930400" cy="2730500"/>
          </a:xfrm>
        </p:grpSpPr>
        <p:pic>
          <p:nvPicPr>
            <p:cNvPr id="15368" name="Picture 3">
              <a:extLst>
                <a:ext uri="{FF2B5EF4-FFF2-40B4-BE49-F238E27FC236}">
                  <a16:creationId xmlns:a16="http://schemas.microsoft.com/office/drawing/2014/main" id="{E2E833A7-ECA8-4B89-B37F-258AF6360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991" t="20471" r="16074" b="28804"/>
            <a:stretch>
              <a:fillRect/>
            </a:stretch>
          </p:blipFill>
          <p:spPr bwMode="auto">
            <a:xfrm>
              <a:off x="-25400" y="6092825"/>
              <a:ext cx="1928813" cy="81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9" name="Picture 11" descr="Risultati immagini per anipa">
              <a:extLst>
                <a:ext uri="{FF2B5EF4-FFF2-40B4-BE49-F238E27FC236}">
                  <a16:creationId xmlns:a16="http://schemas.microsoft.com/office/drawing/2014/main" id="{CE3E267B-A801-4828-9C59-4F90A1688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4173538"/>
              <a:ext cx="1928813"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6" name="Content Placeholder 2">
            <a:extLst>
              <a:ext uri="{FF2B5EF4-FFF2-40B4-BE49-F238E27FC236}">
                <a16:creationId xmlns:a16="http://schemas.microsoft.com/office/drawing/2014/main" id="{3D820A16-8F8F-4B53-8975-9D36420E5A8D}"/>
              </a:ext>
            </a:extLst>
          </p:cNvPr>
          <p:cNvSpPr txBox="1">
            <a:spLocks/>
          </p:cNvSpPr>
          <p:nvPr/>
        </p:nvSpPr>
        <p:spPr bwMode="auto">
          <a:xfrm>
            <a:off x="1768476" y="1257301"/>
            <a:ext cx="3319463"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45720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9144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371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18288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marL="0" indent="0">
              <a:buNone/>
              <a:defRPr/>
            </a:pPr>
            <a:r>
              <a:rPr lang="it-IT" altLang="it-IT" sz="2400" dirty="0">
                <a:latin typeface="Corbel" panose="020B0503020204020204" pitchFamily="34" charset="0"/>
                <a:cs typeface="Lucida Sans Unicode" panose="020B0602030504020204" pitchFamily="34" charset="0"/>
              </a:rPr>
              <a:t>Altri usi frequenti:</a:t>
            </a:r>
          </a:p>
          <a:p>
            <a:pPr>
              <a:defRPr/>
            </a:pPr>
            <a:r>
              <a:rPr lang="it-IT" altLang="it-IT" sz="2400" dirty="0">
                <a:latin typeface="Corbel" panose="020B0503020204020204" pitchFamily="34" charset="0"/>
                <a:cs typeface="Lucida Sans Unicode" panose="020B0602030504020204" pitchFamily="34" charset="0"/>
              </a:rPr>
              <a:t>Teleriscaldamento e </a:t>
            </a:r>
            <a:r>
              <a:rPr lang="it-IT" altLang="it-IT" sz="2400" dirty="0" err="1">
                <a:latin typeface="Corbel" panose="020B0503020204020204" pitchFamily="34" charset="0"/>
                <a:cs typeface="Lucida Sans Unicode" panose="020B0602030504020204" pitchFamily="34" charset="0"/>
              </a:rPr>
              <a:t>teleraffrescamento</a:t>
            </a:r>
            <a:endParaRPr lang="it-IT" altLang="it-IT" sz="2400" dirty="0">
              <a:latin typeface="Corbel" panose="020B0503020204020204" pitchFamily="34" charset="0"/>
              <a:cs typeface="Lucida Sans Unicode" panose="020B0602030504020204" pitchFamily="34" charset="0"/>
            </a:endParaRPr>
          </a:p>
          <a:p>
            <a:pPr>
              <a:defRPr/>
            </a:pPr>
            <a:r>
              <a:rPr lang="it-IT" altLang="it-IT" sz="2400" dirty="0">
                <a:latin typeface="Corbel" panose="020B0503020204020204" pitchFamily="34" charset="0"/>
                <a:cs typeface="Lucida Sans Unicode" panose="020B0602030504020204" pitchFamily="34" charset="0"/>
              </a:rPr>
              <a:t>Uso del calore nei processi produttivi (serre, cantine, trasformazione alimenti </a:t>
            </a:r>
            <a:r>
              <a:rPr lang="it-IT" altLang="it-IT" sz="2400" dirty="0" err="1">
                <a:latin typeface="Corbel" panose="020B0503020204020204" pitchFamily="34" charset="0"/>
                <a:cs typeface="Lucida Sans Unicode" panose="020B0602030504020204" pitchFamily="34" charset="0"/>
              </a:rPr>
              <a:t>ecc</a:t>
            </a:r>
            <a:r>
              <a:rPr lang="it-IT" altLang="it-IT" sz="2400" dirty="0">
                <a:latin typeface="Corbel" panose="020B0503020204020204" pitchFamily="34" charset="0"/>
                <a:cs typeface="Lucida Sans Unicode" panose="020B0602030504020204" pitchFamily="34" charset="0"/>
              </a:rPr>
              <a:t>…)</a:t>
            </a:r>
          </a:p>
          <a:p>
            <a:pPr>
              <a:defRPr/>
            </a:pPr>
            <a:r>
              <a:rPr lang="it-IT" altLang="it-IT" sz="2400" dirty="0">
                <a:latin typeface="Corbel" panose="020B0503020204020204" pitchFamily="34" charset="0"/>
                <a:cs typeface="Lucida Sans Unicode" panose="020B0602030504020204" pitchFamily="34" charset="0"/>
              </a:rPr>
              <a:t>Stoccaggio di calore (anche per recupero calore di scarto da processi industriali)</a:t>
            </a:r>
          </a:p>
          <a:p>
            <a:pPr>
              <a:defRPr/>
            </a:pPr>
            <a:r>
              <a:rPr lang="it-IT" altLang="it-IT" sz="2400" dirty="0">
                <a:latin typeface="Corbel" panose="020B0503020204020204" pitchFamily="34" charset="0"/>
                <a:cs typeface="Lucida Sans Unicode" panose="020B0602030504020204" pitchFamily="34" charset="0"/>
              </a:rPr>
              <a:t>Smart </a:t>
            </a:r>
            <a:r>
              <a:rPr lang="it-IT" altLang="it-IT" sz="2400" dirty="0" err="1">
                <a:latin typeface="Corbel" panose="020B0503020204020204" pitchFamily="34" charset="0"/>
                <a:cs typeface="Lucida Sans Unicode" panose="020B0602030504020204" pitchFamily="34" charset="0"/>
              </a:rPr>
              <a:t>thermal</a:t>
            </a:r>
            <a:r>
              <a:rPr lang="it-IT" altLang="it-IT" sz="2400" dirty="0">
                <a:latin typeface="Corbel" panose="020B0503020204020204" pitchFamily="34" charset="0"/>
                <a:cs typeface="Lucida Sans Unicode" panose="020B0602030504020204" pitchFamily="34" charset="0"/>
              </a:rPr>
              <a:t> </a:t>
            </a:r>
            <a:r>
              <a:rPr lang="it-IT" altLang="it-IT" sz="2400" dirty="0" err="1">
                <a:latin typeface="Corbel" panose="020B0503020204020204" pitchFamily="34" charset="0"/>
                <a:cs typeface="Lucida Sans Unicode" panose="020B0602030504020204" pitchFamily="34" charset="0"/>
              </a:rPr>
              <a:t>grid</a:t>
            </a:r>
            <a:endParaRPr lang="it-IT" altLang="it-IT" sz="2400" dirty="0">
              <a:latin typeface="Corbel" panose="020B0503020204020204" pitchFamily="34" charset="0"/>
              <a:cs typeface="Lucida Sans Unicode" panose="020B0602030504020204" pitchFamily="34" charset="0"/>
            </a:endParaRPr>
          </a:p>
        </p:txBody>
      </p:sp>
      <p:pic>
        <p:nvPicPr>
          <p:cNvPr id="15364" name="Picture 2" descr="Risultati immagini per stoccaggio calore mandrone">
            <a:extLst>
              <a:ext uri="{FF2B5EF4-FFF2-40B4-BE49-F238E27FC236}">
                <a16:creationId xmlns:a16="http://schemas.microsoft.com/office/drawing/2014/main" id="{3FE124D8-090E-44A5-B73F-169D0F9A1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6839" y="638175"/>
            <a:ext cx="4764087"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a:extLst>
              <a:ext uri="{FF2B5EF4-FFF2-40B4-BE49-F238E27FC236}">
                <a16:creationId xmlns:a16="http://schemas.microsoft.com/office/drawing/2014/main" id="{8427326B-4234-4FE5-B59E-A23D44300D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7638" y="4797426"/>
            <a:ext cx="2951162" cy="1933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6" name="Picture 5">
            <a:extLst>
              <a:ext uri="{FF2B5EF4-FFF2-40B4-BE49-F238E27FC236}">
                <a16:creationId xmlns:a16="http://schemas.microsoft.com/office/drawing/2014/main" id="{CB1FCCD3-B0F6-48AE-BF1B-E34709DFEA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7063" y="4027488"/>
            <a:ext cx="2730500" cy="1466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7" name="Title 1">
            <a:extLst>
              <a:ext uri="{FF2B5EF4-FFF2-40B4-BE49-F238E27FC236}">
                <a16:creationId xmlns:a16="http://schemas.microsoft.com/office/drawing/2014/main" id="{EA154434-5CC1-4D41-9D36-048E7C00D2A6}"/>
              </a:ext>
            </a:extLst>
          </p:cNvPr>
          <p:cNvSpPr txBox="1">
            <a:spLocks/>
          </p:cNvSpPr>
          <p:nvPr/>
        </p:nvSpPr>
        <p:spPr bwMode="auto">
          <a:xfrm>
            <a:off x="1524000" y="44451"/>
            <a:ext cx="83883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nchor="b"/>
          <a:lstStyle>
            <a:lvl1pPr>
              <a:spcBef>
                <a:spcPct val="20000"/>
              </a:spcBef>
              <a:buClr>
                <a:schemeClr val="accent1"/>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chemeClr val="tx1"/>
                </a:solidFill>
                <a:latin typeface="Calibri" panose="020F0502020204030204" pitchFamily="34" charset="0"/>
              </a:defRPr>
            </a:lvl1pPr>
            <a:lvl2pPr marL="639763" indent="-228600">
              <a:spcBef>
                <a:spcPct val="20000"/>
              </a:spcBef>
              <a:buClr>
                <a:schemeClr val="accent2"/>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2pPr>
            <a:lvl3pPr marL="1004888">
              <a:spcBef>
                <a:spcPct val="20000"/>
              </a:spcBef>
              <a:buClr>
                <a:srgbClr val="D2CB6C"/>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279525">
              <a:spcBef>
                <a:spcPct val="20000"/>
              </a:spcBef>
              <a:buClr>
                <a:srgbClr val="95A39D"/>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alibri" panose="020F0502020204030204" pitchFamily="34" charset="0"/>
              </a:defRPr>
            </a:lvl4pPr>
            <a:lvl5pPr marL="1554163">
              <a:spcBef>
                <a:spcPct val="20000"/>
              </a:spcBef>
              <a:buClr>
                <a:srgbClr val="C89F5D"/>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5pPr>
            <a:lvl6pPr marL="2011363" indent="-228600" defTabSz="449263" eaLnBrk="0" fontAlgn="base" hangingPunct="0">
              <a:spcBef>
                <a:spcPct val="20000"/>
              </a:spcBef>
              <a:spcAft>
                <a:spcPct val="0"/>
              </a:spcAft>
              <a:buClr>
                <a:srgbClr val="C89F5D"/>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6pPr>
            <a:lvl7pPr marL="2468563" indent="-228600" defTabSz="449263" eaLnBrk="0" fontAlgn="base" hangingPunct="0">
              <a:spcBef>
                <a:spcPct val="20000"/>
              </a:spcBef>
              <a:spcAft>
                <a:spcPct val="0"/>
              </a:spcAft>
              <a:buClr>
                <a:srgbClr val="C89F5D"/>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7pPr>
            <a:lvl8pPr marL="2925763" indent="-228600" defTabSz="449263" eaLnBrk="0" fontAlgn="base" hangingPunct="0">
              <a:spcBef>
                <a:spcPct val="20000"/>
              </a:spcBef>
              <a:spcAft>
                <a:spcPct val="0"/>
              </a:spcAft>
              <a:buClr>
                <a:srgbClr val="C89F5D"/>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8pPr>
            <a:lvl9pPr marL="3382963" indent="-228600" defTabSz="449263" eaLnBrk="0" fontAlgn="base" hangingPunct="0">
              <a:spcBef>
                <a:spcPct val="20000"/>
              </a:spcBef>
              <a:spcAft>
                <a:spcPct val="0"/>
              </a:spcAft>
              <a:buClr>
                <a:srgbClr val="C89F5D"/>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9pPr>
          </a:lstStyle>
          <a:p>
            <a:pPr algn="r" hangingPunct="1">
              <a:spcBef>
                <a:spcPct val="0"/>
              </a:spcBef>
              <a:buClrTx/>
              <a:buFontTx/>
              <a:buNone/>
            </a:pPr>
            <a:r>
              <a:rPr lang="en-GB" altLang="it-IT" sz="2800" b="1" i="1">
                <a:latin typeface="Corbel" panose="020B0503020204020204" pitchFamily="34" charset="0"/>
                <a:cs typeface="Lucida Sans Unicode" panose="020B0602030504020204" pitchFamily="34" charset="0"/>
              </a:rPr>
              <a:t>Utilizzo di geotermia a bassa entalpia o geoscambio</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564CBC40-7F2C-4CC5-9089-CA784BD72AE7}"/>
              </a:ext>
            </a:extLst>
          </p:cNvPr>
          <p:cNvSpPr>
            <a:spLocks noGrp="1"/>
          </p:cNvSpPr>
          <p:nvPr>
            <p:ph type="subTitle" idx="1"/>
          </p:nvPr>
        </p:nvSpPr>
        <p:spPr/>
        <p:txBody>
          <a:bodyPr/>
          <a:lstStyle/>
          <a:p>
            <a:endParaRPr lang="it-IT"/>
          </a:p>
        </p:txBody>
      </p:sp>
      <p:pic>
        <p:nvPicPr>
          <p:cNvPr id="3" name="Immagine 2">
            <a:extLst>
              <a:ext uri="{FF2B5EF4-FFF2-40B4-BE49-F238E27FC236}">
                <a16:creationId xmlns:a16="http://schemas.microsoft.com/office/drawing/2014/main" id="{00619921-CFD1-417F-BAC9-168A7AC969D5}"/>
              </a:ext>
            </a:extLst>
          </p:cNvPr>
          <p:cNvPicPr>
            <a:picLocks noChangeAspect="1"/>
          </p:cNvPicPr>
          <p:nvPr/>
        </p:nvPicPr>
        <p:blipFill>
          <a:blip r:embed="rId2"/>
          <a:stretch>
            <a:fillRect/>
          </a:stretch>
        </p:blipFill>
        <p:spPr>
          <a:xfrm>
            <a:off x="1384121" y="116654"/>
            <a:ext cx="8979079" cy="6741346"/>
          </a:xfrm>
          <a:prstGeom prst="rect">
            <a:avLst/>
          </a:prstGeom>
        </p:spPr>
      </p:pic>
    </p:spTree>
    <p:extLst>
      <p:ext uri="{BB962C8B-B14F-4D97-AF65-F5344CB8AC3E}">
        <p14:creationId xmlns:p14="http://schemas.microsoft.com/office/powerpoint/2010/main" val="2968902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CCF70A20-539B-4655-A125-F540CDDC7057}"/>
              </a:ext>
            </a:extLst>
          </p:cNvPr>
          <p:cNvSpPr>
            <a:spLocks noGrp="1"/>
          </p:cNvSpPr>
          <p:nvPr>
            <p:ph type="subTitle" idx="1"/>
          </p:nvPr>
        </p:nvSpPr>
        <p:spPr/>
        <p:txBody>
          <a:bodyPr/>
          <a:lstStyle/>
          <a:p>
            <a:endParaRPr lang="it-IT"/>
          </a:p>
        </p:txBody>
      </p:sp>
      <p:pic>
        <p:nvPicPr>
          <p:cNvPr id="3" name="Immagine 2">
            <a:extLst>
              <a:ext uri="{FF2B5EF4-FFF2-40B4-BE49-F238E27FC236}">
                <a16:creationId xmlns:a16="http://schemas.microsoft.com/office/drawing/2014/main" id="{AD78480C-230D-4936-9929-55103718ECF2}"/>
              </a:ext>
            </a:extLst>
          </p:cNvPr>
          <p:cNvPicPr>
            <a:picLocks noChangeAspect="1"/>
          </p:cNvPicPr>
          <p:nvPr/>
        </p:nvPicPr>
        <p:blipFill>
          <a:blip r:embed="rId2"/>
          <a:stretch>
            <a:fillRect/>
          </a:stretch>
        </p:blipFill>
        <p:spPr>
          <a:xfrm>
            <a:off x="1066858" y="-121541"/>
            <a:ext cx="9296341" cy="6979541"/>
          </a:xfrm>
          <a:prstGeom prst="rect">
            <a:avLst/>
          </a:prstGeom>
        </p:spPr>
      </p:pic>
    </p:spTree>
    <p:extLst>
      <p:ext uri="{BB962C8B-B14F-4D97-AF65-F5344CB8AC3E}">
        <p14:creationId xmlns:p14="http://schemas.microsoft.com/office/powerpoint/2010/main" val="27959989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B35E4489-0E26-4A8A-B5EB-762CFF095465}"/>
              </a:ext>
            </a:extLst>
          </p:cNvPr>
          <p:cNvSpPr>
            <a:spLocks noGrp="1"/>
          </p:cNvSpPr>
          <p:nvPr>
            <p:ph type="subTitle" idx="1"/>
          </p:nvPr>
        </p:nvSpPr>
        <p:spPr/>
        <p:txBody>
          <a:bodyPr/>
          <a:lstStyle/>
          <a:p>
            <a:endParaRPr lang="it-IT"/>
          </a:p>
        </p:txBody>
      </p:sp>
      <p:pic>
        <p:nvPicPr>
          <p:cNvPr id="6146" name="Picture 2" descr="GEOTERMIA A BASSA ENTALPIA                            (CARATTERISTICHE PRINCIPALI)                      I moderni impianti...">
            <a:extLst>
              <a:ext uri="{FF2B5EF4-FFF2-40B4-BE49-F238E27FC236}">
                <a16:creationId xmlns:a16="http://schemas.microsoft.com/office/drawing/2014/main" id="{56D6ADC7-2EAC-46AF-BA75-B9CCE55DE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544" y="104939"/>
            <a:ext cx="8994683" cy="6753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70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C3E3D5B3-4E4D-4CB5-8E89-4CDB27426621}"/>
              </a:ext>
            </a:extLst>
          </p:cNvPr>
          <p:cNvSpPr>
            <a:spLocks noGrp="1"/>
          </p:cNvSpPr>
          <p:nvPr>
            <p:ph type="subTitle" idx="1"/>
          </p:nvPr>
        </p:nvSpPr>
        <p:spPr/>
        <p:txBody>
          <a:bodyPr/>
          <a:lstStyle/>
          <a:p>
            <a:endParaRPr lang="it-IT"/>
          </a:p>
        </p:txBody>
      </p:sp>
      <p:pic>
        <p:nvPicPr>
          <p:cNvPr id="3" name="Immagine 2">
            <a:extLst>
              <a:ext uri="{FF2B5EF4-FFF2-40B4-BE49-F238E27FC236}">
                <a16:creationId xmlns:a16="http://schemas.microsoft.com/office/drawing/2014/main" id="{B72852D6-4D05-4032-A709-5BD0794D38A4}"/>
              </a:ext>
            </a:extLst>
          </p:cNvPr>
          <p:cNvPicPr>
            <a:picLocks noChangeAspect="1"/>
          </p:cNvPicPr>
          <p:nvPr/>
        </p:nvPicPr>
        <p:blipFill>
          <a:blip r:embed="rId2"/>
          <a:stretch>
            <a:fillRect/>
          </a:stretch>
        </p:blipFill>
        <p:spPr>
          <a:xfrm>
            <a:off x="1508289" y="-15378"/>
            <a:ext cx="9154938" cy="6873378"/>
          </a:xfrm>
          <a:prstGeom prst="rect">
            <a:avLst/>
          </a:prstGeom>
        </p:spPr>
      </p:pic>
    </p:spTree>
    <p:extLst>
      <p:ext uri="{BB962C8B-B14F-4D97-AF65-F5344CB8AC3E}">
        <p14:creationId xmlns:p14="http://schemas.microsoft.com/office/powerpoint/2010/main" val="821705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8" name="CasellaDiTesto 6"/>
          <p:cNvSpPr txBox="1">
            <a:spLocks noChangeArrowheads="1"/>
          </p:cNvSpPr>
          <p:nvPr/>
        </p:nvSpPr>
        <p:spPr bwMode="auto">
          <a:xfrm>
            <a:off x="3456008" y="1143001"/>
            <a:ext cx="5426075" cy="523875"/>
          </a:xfrm>
          <a:prstGeom prst="rect">
            <a:avLst/>
          </a:prstGeom>
          <a:noFill/>
          <a:ln w="9525">
            <a:noFill/>
            <a:miter lim="800000"/>
            <a:headEnd/>
            <a:tailEnd/>
          </a:ln>
        </p:spPr>
        <p:txBody>
          <a:bodyPr wrap="none">
            <a:spAutoFit/>
          </a:bodyPr>
          <a:lstStyle/>
          <a:p>
            <a:pPr algn="ctr">
              <a:defRPr/>
            </a:pPr>
            <a:r>
              <a:rPr lang="it-IT" sz="2800" dirty="0">
                <a:solidFill>
                  <a:srgbClr val="FFFF00"/>
                </a:solidFill>
              </a:rPr>
              <a:t>TIPOLOGIE </a:t>
            </a:r>
            <a:r>
              <a:rPr lang="it-IT" sz="2800" dirty="0" err="1">
                <a:solidFill>
                  <a:srgbClr val="FFFF00"/>
                </a:solidFill>
              </a:rPr>
              <a:t>DI</a:t>
            </a:r>
            <a:r>
              <a:rPr lang="it-IT" sz="2800" dirty="0">
                <a:solidFill>
                  <a:srgbClr val="FFFF00"/>
                </a:solidFill>
              </a:rPr>
              <a:t> SISTEMI GEOTERMICI</a:t>
            </a:r>
          </a:p>
        </p:txBody>
      </p:sp>
      <p:sp>
        <p:nvSpPr>
          <p:cNvPr id="7" name="Text Box 24"/>
          <p:cNvSpPr txBox="1">
            <a:spLocks noChangeArrowheads="1"/>
          </p:cNvSpPr>
          <p:nvPr/>
        </p:nvSpPr>
        <p:spPr bwMode="auto">
          <a:xfrm>
            <a:off x="4238642" y="1714488"/>
            <a:ext cx="4286250" cy="3831818"/>
          </a:xfrm>
          <a:prstGeom prst="rect">
            <a:avLst/>
          </a:prstGeom>
          <a:noFill/>
          <a:ln w="9525">
            <a:noFill/>
            <a:miter lim="800000"/>
            <a:headEnd/>
            <a:tailEnd/>
          </a:ln>
          <a:effectLst/>
        </p:spPr>
        <p:txBody>
          <a:bodyPr>
            <a:spAutoFit/>
          </a:bodyPr>
          <a:lstStyle/>
          <a:p>
            <a:pPr algn="just">
              <a:lnSpc>
                <a:spcPct val="150000"/>
              </a:lnSpc>
              <a:defRPr/>
            </a:pPr>
            <a:r>
              <a:rPr lang="it-IT" b="1" dirty="0">
                <a:solidFill>
                  <a:srgbClr val="FFFFFF"/>
                </a:solidFill>
                <a:latin typeface="Trebuchet MS" pitchFamily="34" charset="0"/>
              </a:rPr>
              <a:t>I sistemi geotermici si dividono in:</a:t>
            </a:r>
          </a:p>
          <a:p>
            <a:pPr algn="just">
              <a:lnSpc>
                <a:spcPct val="150000"/>
              </a:lnSpc>
              <a:defRPr/>
            </a:pPr>
            <a:endParaRPr lang="it-IT" b="1" dirty="0">
              <a:solidFill>
                <a:srgbClr val="FFFFFF"/>
              </a:solidFill>
              <a:latin typeface="Trebuchet MS" pitchFamily="34" charset="0"/>
            </a:endParaRPr>
          </a:p>
          <a:p>
            <a:pPr marL="342900" indent="-342900" algn="just">
              <a:lnSpc>
                <a:spcPct val="150000"/>
              </a:lnSpc>
              <a:buFont typeface="+mj-lt"/>
              <a:buAutoNum type="arabicPeriod"/>
              <a:defRPr/>
            </a:pPr>
            <a:r>
              <a:rPr lang="it-IT" b="1" dirty="0">
                <a:solidFill>
                  <a:srgbClr val="FFFFFF"/>
                </a:solidFill>
                <a:latin typeface="Trebuchet MS" pitchFamily="34" charset="0"/>
              </a:rPr>
              <a:t>ACQUA DOMINANTE</a:t>
            </a:r>
          </a:p>
          <a:p>
            <a:pPr marL="342900" indent="-342900" algn="just">
              <a:lnSpc>
                <a:spcPct val="150000"/>
              </a:lnSpc>
              <a:buFont typeface="+mj-lt"/>
              <a:buAutoNum type="arabicPeriod"/>
              <a:defRPr/>
            </a:pPr>
            <a:endParaRPr lang="it-IT" b="1" dirty="0">
              <a:solidFill>
                <a:srgbClr val="FFFFFF"/>
              </a:solidFill>
              <a:latin typeface="Trebuchet MS" pitchFamily="34" charset="0"/>
            </a:endParaRPr>
          </a:p>
          <a:p>
            <a:pPr marL="342900" indent="-342900" algn="just">
              <a:lnSpc>
                <a:spcPct val="150000"/>
              </a:lnSpc>
              <a:buFont typeface="+mj-lt"/>
              <a:buAutoNum type="arabicPeriod"/>
              <a:defRPr/>
            </a:pPr>
            <a:r>
              <a:rPr lang="it-IT" b="1" dirty="0">
                <a:solidFill>
                  <a:srgbClr val="FFFFFF"/>
                </a:solidFill>
                <a:latin typeface="Trebuchet MS" pitchFamily="34" charset="0"/>
              </a:rPr>
              <a:t>VAPORE DOMINATE</a:t>
            </a:r>
          </a:p>
          <a:p>
            <a:pPr marL="342900" indent="-342900" algn="just">
              <a:lnSpc>
                <a:spcPct val="150000"/>
              </a:lnSpc>
              <a:buFont typeface="+mj-lt"/>
              <a:buAutoNum type="arabicPeriod"/>
              <a:defRPr/>
            </a:pPr>
            <a:endParaRPr lang="it-IT" b="1" dirty="0">
              <a:solidFill>
                <a:srgbClr val="FFFFFF"/>
              </a:solidFill>
              <a:latin typeface="Trebuchet MS" pitchFamily="34" charset="0"/>
            </a:endParaRPr>
          </a:p>
          <a:p>
            <a:pPr marL="342900" indent="-342900" algn="just">
              <a:lnSpc>
                <a:spcPct val="150000"/>
              </a:lnSpc>
              <a:buFont typeface="+mj-lt"/>
              <a:buAutoNum type="arabicPeriod"/>
              <a:defRPr/>
            </a:pPr>
            <a:r>
              <a:rPr lang="it-IT" b="1" dirty="0">
                <a:solidFill>
                  <a:srgbClr val="FFFFFF"/>
                </a:solidFill>
                <a:latin typeface="Trebuchet MS" pitchFamily="34" charset="0"/>
              </a:rPr>
              <a:t>ROCCE CALDE SECCHE (HDR)</a:t>
            </a:r>
          </a:p>
          <a:p>
            <a:pPr marL="342900" indent="-342900" algn="just">
              <a:lnSpc>
                <a:spcPct val="150000"/>
              </a:lnSpc>
              <a:buFont typeface="+mj-lt"/>
              <a:buAutoNum type="arabicPeriod"/>
              <a:defRPr/>
            </a:pPr>
            <a:endParaRPr lang="it-IT" b="1" dirty="0">
              <a:solidFill>
                <a:srgbClr val="FFFFFF"/>
              </a:solidFill>
              <a:latin typeface="Trebuchet MS" pitchFamily="34" charset="0"/>
            </a:endParaRPr>
          </a:p>
          <a:p>
            <a:pPr marL="342900" indent="-342900" algn="just">
              <a:lnSpc>
                <a:spcPct val="150000"/>
              </a:lnSpc>
              <a:buFont typeface="+mj-lt"/>
              <a:buAutoNum type="arabicPeriod"/>
              <a:defRPr/>
            </a:pPr>
            <a:r>
              <a:rPr lang="it-IT" b="1" dirty="0">
                <a:solidFill>
                  <a:srgbClr val="FFFFFF"/>
                </a:solidFill>
                <a:latin typeface="Trebuchet MS" pitchFamily="34" charset="0"/>
              </a:rPr>
              <a:t>GEOPRESSURIZZATI</a:t>
            </a:r>
            <a:r>
              <a:rPr lang="it-IT" dirty="0">
                <a:solidFill>
                  <a:srgbClr val="FFFFFF"/>
                </a:solidFill>
                <a:latin typeface="Trebuchet MS" pitchFamily="34" charset="0"/>
              </a:rPr>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6C36590F-AE23-467E-A7B1-65650ADA7FC0}"/>
              </a:ext>
            </a:extLst>
          </p:cNvPr>
          <p:cNvSpPr>
            <a:spLocks noGrp="1"/>
          </p:cNvSpPr>
          <p:nvPr>
            <p:ph type="subTitle" idx="1"/>
          </p:nvPr>
        </p:nvSpPr>
        <p:spPr>
          <a:xfrm>
            <a:off x="1998483" y="243182"/>
            <a:ext cx="8534400" cy="529816"/>
          </a:xfrm>
        </p:spPr>
        <p:txBody>
          <a:bodyPr>
            <a:noAutofit/>
          </a:bodyPr>
          <a:lstStyle/>
          <a:p>
            <a:r>
              <a:rPr lang="it-IT" sz="4000" dirty="0">
                <a:solidFill>
                  <a:schemeClr val="tx1"/>
                </a:solidFill>
              </a:rPr>
              <a:t>Riassumendo…</a:t>
            </a:r>
          </a:p>
        </p:txBody>
      </p:sp>
      <p:pic>
        <p:nvPicPr>
          <p:cNvPr id="31746" name="Picture 2" descr="REGIMI DI FUNZIONAMENTO DELLA PDC GEOTERMICA20Ing Felicetto MASSA ">
            <a:extLst>
              <a:ext uri="{FF2B5EF4-FFF2-40B4-BE49-F238E27FC236}">
                <a16:creationId xmlns:a16="http://schemas.microsoft.com/office/drawing/2014/main" id="{876C0CD0-0067-4262-AD48-DEDD2A8D6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781" y="914399"/>
            <a:ext cx="8045163" cy="6040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317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673B474F-F426-4F52-9929-FCD96B6C0CF0}"/>
              </a:ext>
            </a:extLst>
          </p:cNvPr>
          <p:cNvSpPr>
            <a:spLocks noGrp="1"/>
          </p:cNvSpPr>
          <p:nvPr>
            <p:ph type="subTitle" idx="1"/>
          </p:nvPr>
        </p:nvSpPr>
        <p:spPr/>
        <p:txBody>
          <a:bodyPr/>
          <a:lstStyle/>
          <a:p>
            <a:endParaRPr lang="it-IT"/>
          </a:p>
        </p:txBody>
      </p:sp>
      <p:pic>
        <p:nvPicPr>
          <p:cNvPr id="3" name="Immagine 2">
            <a:extLst>
              <a:ext uri="{FF2B5EF4-FFF2-40B4-BE49-F238E27FC236}">
                <a16:creationId xmlns:a16="http://schemas.microsoft.com/office/drawing/2014/main" id="{BCBC0DB0-71F5-482C-AE0D-123BE6B62D93}"/>
              </a:ext>
            </a:extLst>
          </p:cNvPr>
          <p:cNvPicPr>
            <a:picLocks noChangeAspect="1"/>
          </p:cNvPicPr>
          <p:nvPr/>
        </p:nvPicPr>
        <p:blipFill>
          <a:blip r:embed="rId2"/>
          <a:stretch>
            <a:fillRect/>
          </a:stretch>
        </p:blipFill>
        <p:spPr>
          <a:xfrm>
            <a:off x="1528772" y="772581"/>
            <a:ext cx="8105422" cy="6085419"/>
          </a:xfrm>
          <a:prstGeom prst="rect">
            <a:avLst/>
          </a:prstGeom>
        </p:spPr>
      </p:pic>
      <p:sp>
        <p:nvSpPr>
          <p:cNvPr id="4" name="Sottotitolo 1">
            <a:extLst>
              <a:ext uri="{FF2B5EF4-FFF2-40B4-BE49-F238E27FC236}">
                <a16:creationId xmlns:a16="http://schemas.microsoft.com/office/drawing/2014/main" id="{D93AB4C9-34D0-4BD6-B1D3-E2178997B18E}"/>
              </a:ext>
            </a:extLst>
          </p:cNvPr>
          <p:cNvSpPr txBox="1">
            <a:spLocks/>
          </p:cNvSpPr>
          <p:nvPr/>
        </p:nvSpPr>
        <p:spPr>
          <a:xfrm>
            <a:off x="1998483" y="243182"/>
            <a:ext cx="8534400" cy="5298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it-IT" sz="4000">
                <a:solidFill>
                  <a:schemeClr val="tx1"/>
                </a:solidFill>
              </a:rPr>
              <a:t>Riassumendo…</a:t>
            </a:r>
            <a:endParaRPr lang="it-IT" sz="4000" dirty="0">
              <a:solidFill>
                <a:schemeClr val="tx1"/>
              </a:solidFill>
            </a:endParaRPr>
          </a:p>
        </p:txBody>
      </p:sp>
    </p:spTree>
    <p:extLst>
      <p:ext uri="{BB962C8B-B14F-4D97-AF65-F5344CB8AC3E}">
        <p14:creationId xmlns:p14="http://schemas.microsoft.com/office/powerpoint/2010/main" val="493806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C66D8D3D-0CE7-4678-818A-0797CAB3E684}"/>
              </a:ext>
            </a:extLst>
          </p:cNvPr>
          <p:cNvSpPr>
            <a:spLocks noGrp="1"/>
          </p:cNvSpPr>
          <p:nvPr>
            <p:ph type="subTitle" idx="1"/>
          </p:nvPr>
        </p:nvSpPr>
        <p:spPr/>
        <p:txBody>
          <a:bodyPr/>
          <a:lstStyle/>
          <a:p>
            <a:endParaRPr lang="it-IT"/>
          </a:p>
        </p:txBody>
      </p:sp>
      <p:pic>
        <p:nvPicPr>
          <p:cNvPr id="3" name="Immagine 2">
            <a:extLst>
              <a:ext uri="{FF2B5EF4-FFF2-40B4-BE49-F238E27FC236}">
                <a16:creationId xmlns:a16="http://schemas.microsoft.com/office/drawing/2014/main" id="{B399E0FA-3525-4EA0-AE04-E98A8FBCB1C3}"/>
              </a:ext>
            </a:extLst>
          </p:cNvPr>
          <p:cNvPicPr>
            <a:picLocks noChangeAspect="1"/>
          </p:cNvPicPr>
          <p:nvPr/>
        </p:nvPicPr>
        <p:blipFill>
          <a:blip r:embed="rId2"/>
          <a:stretch>
            <a:fillRect/>
          </a:stretch>
        </p:blipFill>
        <p:spPr>
          <a:xfrm>
            <a:off x="2433736" y="1104073"/>
            <a:ext cx="7663894" cy="5753927"/>
          </a:xfrm>
          <a:prstGeom prst="rect">
            <a:avLst/>
          </a:prstGeom>
        </p:spPr>
      </p:pic>
      <p:sp>
        <p:nvSpPr>
          <p:cNvPr id="4" name="Sottotitolo 1">
            <a:extLst>
              <a:ext uri="{FF2B5EF4-FFF2-40B4-BE49-F238E27FC236}">
                <a16:creationId xmlns:a16="http://schemas.microsoft.com/office/drawing/2014/main" id="{F3D6F640-0374-4BD6-B81F-C3FF4196E57B}"/>
              </a:ext>
            </a:extLst>
          </p:cNvPr>
          <p:cNvSpPr txBox="1">
            <a:spLocks/>
          </p:cNvSpPr>
          <p:nvPr/>
        </p:nvSpPr>
        <p:spPr>
          <a:xfrm>
            <a:off x="1998483" y="243182"/>
            <a:ext cx="8534400" cy="5298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it-IT" sz="4000">
                <a:solidFill>
                  <a:schemeClr val="tx1"/>
                </a:solidFill>
              </a:rPr>
              <a:t>Riassumendo…</a:t>
            </a:r>
            <a:endParaRPr lang="it-IT" sz="4000" dirty="0">
              <a:solidFill>
                <a:schemeClr val="tx1"/>
              </a:solidFill>
            </a:endParaRPr>
          </a:p>
        </p:txBody>
      </p:sp>
    </p:spTree>
    <p:extLst>
      <p:ext uri="{BB962C8B-B14F-4D97-AF65-F5344CB8AC3E}">
        <p14:creationId xmlns:p14="http://schemas.microsoft.com/office/powerpoint/2010/main" val="12491765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a:extLst>
              <a:ext uri="{FF2B5EF4-FFF2-40B4-BE49-F238E27FC236}">
                <a16:creationId xmlns:a16="http://schemas.microsoft.com/office/drawing/2014/main" id="{ECDE5BB1-D568-43FF-8781-40D9599CFB9C}"/>
              </a:ext>
            </a:extLst>
          </p:cNvPr>
          <p:cNvSpPr>
            <a:spLocks noChangeArrowheads="1"/>
          </p:cNvSpPr>
          <p:nvPr/>
        </p:nvSpPr>
        <p:spPr bwMode="auto">
          <a:xfrm rot="10800000">
            <a:off x="1919288" y="1557338"/>
            <a:ext cx="647700" cy="3382962"/>
          </a:xfrm>
          <a:prstGeom prst="roundRect">
            <a:avLst>
              <a:gd name="adj" fmla="val 16667"/>
            </a:avLst>
          </a:prstGeom>
          <a:solidFill>
            <a:srgbClr val="B6CFC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it-IT" altLang="it-IT" sz="1600" i="1">
                <a:effectLst>
                  <a:outerShdw blurRad="38100" dist="38100" dir="2700000" algn="tl">
                    <a:srgbClr val="FFFFFF"/>
                  </a:outerShdw>
                </a:effectLst>
                <a:latin typeface="Arial" panose="020B0604020202020204" pitchFamily="34" charset="0"/>
              </a:rPr>
              <a:t>L’Energia Geotermica</a:t>
            </a:r>
          </a:p>
          <a:p>
            <a:pPr algn="ctr"/>
            <a:endParaRPr lang="it-IT" altLang="it-IT" sz="1600" i="1">
              <a:effectLst>
                <a:outerShdw blurRad="38100" dist="38100" dir="2700000" algn="tl">
                  <a:srgbClr val="FFFFFF"/>
                </a:outerShdw>
              </a:effectLst>
              <a:latin typeface="Arial" panose="020B0604020202020204" pitchFamily="34" charset="0"/>
            </a:endParaRPr>
          </a:p>
        </p:txBody>
      </p:sp>
      <p:sp>
        <p:nvSpPr>
          <p:cNvPr id="46083" name="AutoShape 3">
            <a:extLst>
              <a:ext uri="{FF2B5EF4-FFF2-40B4-BE49-F238E27FC236}">
                <a16:creationId xmlns:a16="http://schemas.microsoft.com/office/drawing/2014/main" id="{C106298E-9506-4FFA-8D97-EA6B8AC97E96}"/>
              </a:ext>
            </a:extLst>
          </p:cNvPr>
          <p:cNvSpPr>
            <a:spLocks noChangeArrowheads="1"/>
          </p:cNvSpPr>
          <p:nvPr/>
        </p:nvSpPr>
        <p:spPr bwMode="auto">
          <a:xfrm>
            <a:off x="2279650" y="765175"/>
            <a:ext cx="7848600" cy="511175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FF0000"/>
              </a:solidFill>
            </a:endParaRPr>
          </a:p>
        </p:txBody>
      </p:sp>
      <p:sp>
        <p:nvSpPr>
          <p:cNvPr id="46085" name="AutoShape 5">
            <a:extLst>
              <a:ext uri="{FF2B5EF4-FFF2-40B4-BE49-F238E27FC236}">
                <a16:creationId xmlns:a16="http://schemas.microsoft.com/office/drawing/2014/main" id="{2B47BDF3-2CFE-46AB-945A-59CFB913E6EB}"/>
              </a:ext>
            </a:extLst>
          </p:cNvPr>
          <p:cNvSpPr>
            <a:spLocks noChangeArrowheads="1"/>
          </p:cNvSpPr>
          <p:nvPr/>
        </p:nvSpPr>
        <p:spPr bwMode="auto">
          <a:xfrm>
            <a:off x="2998788" y="981075"/>
            <a:ext cx="6121400" cy="431800"/>
          </a:xfrm>
          <a:prstGeom prst="roundRect">
            <a:avLst>
              <a:gd name="adj" fmla="val 16667"/>
            </a:avLst>
          </a:prstGeom>
          <a:gradFill rotWithShape="1">
            <a:gsLst>
              <a:gs pos="0">
                <a:srgbClr val="E6F2FF"/>
              </a:gs>
              <a:gs pos="100000">
                <a:srgbClr val="E6F2FF">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altLang="it-IT" sz="2000">
                <a:solidFill>
                  <a:srgbClr val="0044AA"/>
                </a:solidFill>
                <a:latin typeface="Arial" panose="020B0604020202020204" pitchFamily="34" charset="0"/>
              </a:rPr>
              <a:t>Le Sonde geotermiche </a:t>
            </a:r>
            <a:r>
              <a:rPr lang="it-IT" altLang="it-IT" sz="2000" baseline="30000">
                <a:solidFill>
                  <a:srgbClr val="0044AA"/>
                </a:solidFill>
                <a:latin typeface="Arial" panose="020B0604020202020204" pitchFamily="34" charset="0"/>
              </a:rPr>
              <a:t>(2)</a:t>
            </a:r>
            <a:r>
              <a:rPr lang="it-IT" altLang="it-IT" sz="2000">
                <a:solidFill>
                  <a:srgbClr val="0044AA"/>
                </a:solidFill>
                <a:latin typeface="Arial" panose="020B0604020202020204" pitchFamily="34" charset="0"/>
              </a:rPr>
              <a:t> </a:t>
            </a:r>
          </a:p>
        </p:txBody>
      </p:sp>
      <p:sp>
        <p:nvSpPr>
          <p:cNvPr id="46086" name="Line 6">
            <a:extLst>
              <a:ext uri="{FF2B5EF4-FFF2-40B4-BE49-F238E27FC236}">
                <a16:creationId xmlns:a16="http://schemas.microsoft.com/office/drawing/2014/main" id="{29F8EC4D-5290-49AE-9C74-798ABE9AED70}"/>
              </a:ext>
            </a:extLst>
          </p:cNvPr>
          <p:cNvSpPr>
            <a:spLocks noChangeShapeType="1"/>
          </p:cNvSpPr>
          <p:nvPr/>
        </p:nvSpPr>
        <p:spPr bwMode="auto">
          <a:xfrm>
            <a:off x="3071813" y="1412875"/>
            <a:ext cx="4679950" cy="0"/>
          </a:xfrm>
          <a:prstGeom prst="line">
            <a:avLst/>
          </a:prstGeom>
          <a:noFill/>
          <a:ln w="9525">
            <a:solidFill>
              <a:srgbClr val="0044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6087" name="Text Box 7">
            <a:extLst>
              <a:ext uri="{FF2B5EF4-FFF2-40B4-BE49-F238E27FC236}">
                <a16:creationId xmlns:a16="http://schemas.microsoft.com/office/drawing/2014/main" id="{D19A88EF-EAE6-4A31-B781-34E7E47C6BE3}"/>
              </a:ext>
            </a:extLst>
          </p:cNvPr>
          <p:cNvSpPr txBox="1">
            <a:spLocks noChangeArrowheads="1"/>
          </p:cNvSpPr>
          <p:nvPr/>
        </p:nvSpPr>
        <p:spPr bwMode="auto">
          <a:xfrm>
            <a:off x="2495550" y="1484314"/>
            <a:ext cx="7488238"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600" u="sng" dirty="0">
                <a:solidFill>
                  <a:srgbClr val="FF0000"/>
                </a:solidFill>
                <a:latin typeface="Arial Narrow" panose="020B0606020202030204" pitchFamily="34" charset="0"/>
              </a:rPr>
              <a:t>Caratteristiche tecniche della SGV</a:t>
            </a:r>
            <a:r>
              <a:rPr lang="it-IT" altLang="it-IT" sz="1600" dirty="0">
                <a:solidFill>
                  <a:srgbClr val="FF0000"/>
                </a:solidFill>
                <a:latin typeface="Arial Narrow" panose="020B0606020202030204" pitchFamily="34" charset="0"/>
              </a:rPr>
              <a:t>: </a:t>
            </a:r>
          </a:p>
          <a:p>
            <a:r>
              <a:rPr lang="it-IT" altLang="it-IT" sz="1600" dirty="0">
                <a:solidFill>
                  <a:srgbClr val="FF0000"/>
                </a:solidFill>
                <a:latin typeface="Arial Narrow" panose="020B0606020202030204" pitchFamily="34" charset="0"/>
              </a:rPr>
              <a:t>	Superficie di riferimento energetico 150 –200 mq</a:t>
            </a:r>
          </a:p>
          <a:p>
            <a:r>
              <a:rPr lang="it-IT" altLang="it-IT" sz="1600" dirty="0">
                <a:solidFill>
                  <a:srgbClr val="FF0000"/>
                </a:solidFill>
                <a:latin typeface="Arial Narrow" panose="020B0606020202030204" pitchFamily="34" charset="0"/>
              </a:rPr>
              <a:t>	Potenza Massima di riscaldamento  8 kW   (100%)</a:t>
            </a:r>
          </a:p>
          <a:p>
            <a:r>
              <a:rPr lang="it-IT" altLang="it-IT" sz="1600" dirty="0">
                <a:solidFill>
                  <a:srgbClr val="FF0000"/>
                </a:solidFill>
                <a:latin typeface="Arial Narrow" panose="020B0606020202030204" pitchFamily="34" charset="0"/>
              </a:rPr>
              <a:t>	Potenza della SGV 5.2 kW  (65%)</a:t>
            </a:r>
          </a:p>
          <a:p>
            <a:r>
              <a:rPr lang="it-IT" altLang="it-IT" sz="1600" dirty="0">
                <a:solidFill>
                  <a:srgbClr val="FF0000"/>
                </a:solidFill>
                <a:latin typeface="Arial Narrow" panose="020B0606020202030204" pitchFamily="34" charset="0"/>
              </a:rPr>
              <a:t>	Potenza della Pompa di Calore 2.8 kW  (35%)</a:t>
            </a:r>
          </a:p>
          <a:p>
            <a:r>
              <a:rPr lang="it-IT" altLang="it-IT" sz="1600" dirty="0">
                <a:solidFill>
                  <a:srgbClr val="FF0000"/>
                </a:solidFill>
                <a:latin typeface="Arial Narrow" panose="020B0606020202030204" pitchFamily="34" charset="0"/>
              </a:rPr>
              <a:t>	Profondità della perforazione 110 –130 m</a:t>
            </a:r>
          </a:p>
          <a:p>
            <a:pPr algn="just">
              <a:spcBef>
                <a:spcPct val="20000"/>
              </a:spcBef>
            </a:pPr>
            <a:endParaRPr lang="it-IT" altLang="it-IT" sz="1600" dirty="0">
              <a:solidFill>
                <a:srgbClr val="FF0000"/>
              </a:solidFill>
              <a:latin typeface="Arial Narrow" panose="020B0606020202030204" pitchFamily="34" charset="0"/>
            </a:endParaRPr>
          </a:p>
          <a:p>
            <a:endParaRPr lang="it-IT" altLang="it-IT" sz="1600" dirty="0">
              <a:solidFill>
                <a:srgbClr val="FF0000"/>
              </a:solidFill>
              <a:latin typeface="Arial Narrow" panose="020B0606020202030204" pitchFamily="34" charset="0"/>
            </a:endParaRPr>
          </a:p>
          <a:p>
            <a:endParaRPr lang="it-IT" altLang="it-IT" sz="1600" dirty="0">
              <a:solidFill>
                <a:srgbClr val="FF0000"/>
              </a:solidFill>
              <a:latin typeface="Arial Narrow" panose="020B0606020202030204" pitchFamily="34" charset="0"/>
            </a:endParaRPr>
          </a:p>
          <a:p>
            <a:endParaRPr lang="it-IT" altLang="it-IT" sz="1400" dirty="0">
              <a:solidFill>
                <a:srgbClr val="FF0000"/>
              </a:solidFill>
              <a:latin typeface="Arial Narrow" panose="020B0606020202030204" pitchFamily="34" charset="0"/>
            </a:endParaRPr>
          </a:p>
        </p:txBody>
      </p:sp>
      <p:pic>
        <p:nvPicPr>
          <p:cNvPr id="46090" name="Picture 10" descr="sonda geotermica">
            <a:extLst>
              <a:ext uri="{FF2B5EF4-FFF2-40B4-BE49-F238E27FC236}">
                <a16:creationId xmlns:a16="http://schemas.microsoft.com/office/drawing/2014/main" id="{D0F94C75-7E5C-4DD4-933F-DE24D9AA7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9" y="3141663"/>
            <a:ext cx="3311525"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91" name="Rectangle 11">
            <a:extLst>
              <a:ext uri="{FF2B5EF4-FFF2-40B4-BE49-F238E27FC236}">
                <a16:creationId xmlns:a16="http://schemas.microsoft.com/office/drawing/2014/main" id="{4C0235B4-873A-4BE3-A029-D33E3FC57D74}"/>
              </a:ext>
            </a:extLst>
          </p:cNvPr>
          <p:cNvSpPr>
            <a:spLocks noChangeArrowheads="1"/>
          </p:cNvSpPr>
          <p:nvPr/>
        </p:nvSpPr>
        <p:spPr bwMode="auto">
          <a:xfrm>
            <a:off x="6167438" y="3122613"/>
            <a:ext cx="3960813"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600" u="sng" dirty="0">
                <a:solidFill>
                  <a:srgbClr val="FF0000"/>
                </a:solidFill>
                <a:latin typeface="Arial Narrow" panose="020B0606020202030204" pitchFamily="34" charset="0"/>
              </a:rPr>
              <a:t>Costi d’investimento della SGV (2002)</a:t>
            </a:r>
          </a:p>
          <a:p>
            <a:r>
              <a:rPr lang="it-IT" altLang="it-IT" sz="1600" dirty="0">
                <a:solidFill>
                  <a:srgbClr val="FF0000"/>
                </a:solidFill>
                <a:latin typeface="Arial Narrow" panose="020B0606020202030204" pitchFamily="34" charset="0"/>
              </a:rPr>
              <a:t>Perforazione e SGV completa 5800 - 6500</a:t>
            </a:r>
            <a:endParaRPr lang="it-IT" altLang="it-IT" sz="1600" dirty="0">
              <a:solidFill>
                <a:srgbClr val="FF0000"/>
              </a:solidFill>
              <a:latin typeface="Arial Narrow" panose="020B0606020202030204" pitchFamily="34" charset="0"/>
              <a:ea typeface="Arial Unicode MS" panose="020B0604020202020204" pitchFamily="34" charset="-128"/>
              <a:cs typeface="Arial Unicode MS" panose="020B0604020202020204" pitchFamily="34" charset="-128"/>
            </a:endParaRPr>
          </a:p>
          <a:p>
            <a:r>
              <a:rPr lang="it-IT" altLang="it-IT" sz="1600" dirty="0">
                <a:solidFill>
                  <a:srgbClr val="FF0000"/>
                </a:solidFill>
                <a:latin typeface="Arial Narrow" panose="020B0606020202030204" pitchFamily="34" charset="0"/>
              </a:rPr>
              <a:t>Pompa di calore 5800 - 6500</a:t>
            </a:r>
            <a:endParaRPr lang="it-IT" altLang="it-IT" sz="1600" dirty="0">
              <a:solidFill>
                <a:srgbClr val="FF0000"/>
              </a:solidFill>
              <a:latin typeface="Arial Narrow" panose="020B0606020202030204" pitchFamily="34" charset="0"/>
              <a:ea typeface="Arial Unicode MS" panose="020B0604020202020204" pitchFamily="34" charset="-128"/>
              <a:cs typeface="Arial Unicode MS" panose="020B0604020202020204" pitchFamily="34" charset="-128"/>
            </a:endParaRPr>
          </a:p>
          <a:p>
            <a:r>
              <a:rPr lang="it-IT" altLang="it-IT" sz="1600" dirty="0">
                <a:solidFill>
                  <a:srgbClr val="FF0000"/>
                </a:solidFill>
                <a:latin typeface="Arial Narrow" panose="020B0606020202030204" pitchFamily="34" charset="0"/>
              </a:rPr>
              <a:t>Installazione, materiale, sistema di regolazione del riscaldamento e preparazione dell’acqua sanitaria</a:t>
            </a:r>
            <a:r>
              <a:rPr lang="it-IT" altLang="it-IT" sz="1600" dirty="0">
                <a:solidFill>
                  <a:srgbClr val="FF0000"/>
                </a:solidFill>
                <a:latin typeface="Arial Narrow" panose="020B0606020202030204" pitchFamily="34" charset="0"/>
                <a:ea typeface="Arial Unicode MS" panose="020B0604020202020204" pitchFamily="34" charset="-128"/>
                <a:cs typeface="Arial Unicode MS" panose="020B0604020202020204" pitchFamily="34" charset="-128"/>
              </a:rPr>
              <a:t> </a:t>
            </a:r>
            <a:r>
              <a:rPr lang="it-IT" altLang="it-IT" sz="1600" dirty="0">
                <a:solidFill>
                  <a:srgbClr val="FF0000"/>
                </a:solidFill>
                <a:latin typeface="Arial Narrow" panose="020B0606020202030204" pitchFamily="34" charset="0"/>
              </a:rPr>
              <a:t>3800 - 4500</a:t>
            </a:r>
            <a:endParaRPr lang="it-IT" altLang="it-IT" sz="1600" dirty="0">
              <a:solidFill>
                <a:srgbClr val="FF0000"/>
              </a:solidFill>
              <a:latin typeface="Arial Narrow" panose="020B0606020202030204" pitchFamily="34" charset="0"/>
              <a:ea typeface="Arial Unicode MS" panose="020B0604020202020204" pitchFamily="34" charset="-128"/>
              <a:cs typeface="Arial Unicode MS" panose="020B0604020202020204" pitchFamily="34" charset="-128"/>
            </a:endParaRPr>
          </a:p>
          <a:p>
            <a:r>
              <a:rPr lang="it-IT" altLang="it-IT" sz="1600" dirty="0">
                <a:solidFill>
                  <a:srgbClr val="FF0000"/>
                </a:solidFill>
                <a:latin typeface="Arial Narrow" panose="020B0606020202030204" pitchFamily="34" charset="0"/>
              </a:rPr>
              <a:t>Totale</a:t>
            </a:r>
            <a:r>
              <a:rPr lang="it-IT" altLang="it-IT" sz="1600" dirty="0">
                <a:solidFill>
                  <a:srgbClr val="FF0000"/>
                </a:solidFill>
                <a:latin typeface="Arial Narrow" panose="020B0606020202030204" pitchFamily="34" charset="0"/>
                <a:ea typeface="Arial Unicode MS" panose="020B0604020202020204" pitchFamily="34" charset="-128"/>
                <a:cs typeface="Arial Unicode MS" panose="020B0604020202020204" pitchFamily="34" charset="-128"/>
              </a:rPr>
              <a:t> </a:t>
            </a:r>
            <a:r>
              <a:rPr lang="it-IT" altLang="it-IT" sz="1600" dirty="0">
                <a:solidFill>
                  <a:srgbClr val="FF0000"/>
                </a:solidFill>
                <a:latin typeface="Arial Narrow" panose="020B0606020202030204" pitchFamily="34" charset="0"/>
              </a:rPr>
              <a:t>15400 - 17500</a:t>
            </a:r>
            <a:endParaRPr lang="it-IT" altLang="it-IT" sz="1600" dirty="0">
              <a:solidFill>
                <a:srgbClr val="FF0000"/>
              </a:solidFill>
              <a:latin typeface="Arial Narrow" panose="020B0606020202030204" pitchFamily="34" charset="0"/>
              <a:ea typeface="Arial Unicode MS" panose="020B0604020202020204" pitchFamily="34" charset="-128"/>
              <a:cs typeface="Arial Unicode MS" panose="020B0604020202020204" pitchFamily="34" charset="-128"/>
            </a:endParaRPr>
          </a:p>
          <a:p>
            <a:r>
              <a:rPr lang="it-IT" altLang="it-IT" sz="1600" dirty="0">
                <a:solidFill>
                  <a:srgbClr val="FF0000"/>
                </a:solidFill>
                <a:latin typeface="Arial Narrow" panose="020B0606020202030204" pitchFamily="34" charset="0"/>
              </a:rPr>
              <a:t>I costi sono ottenuti convertendo in euro </a:t>
            </a:r>
          </a:p>
          <a:p>
            <a:r>
              <a:rPr lang="it-IT" altLang="it-IT" sz="1600" dirty="0">
                <a:solidFill>
                  <a:srgbClr val="FF0000"/>
                </a:solidFill>
                <a:latin typeface="Arial Narrow" panose="020B0606020202030204" pitchFamily="34" charset="0"/>
              </a:rPr>
              <a:t>secondo l’attuale quotazione del Franco svizzero        (1 euro = 1 </a:t>
            </a:r>
            <a:r>
              <a:rPr lang="it-IT" altLang="it-IT" sz="1600" dirty="0" err="1">
                <a:solidFill>
                  <a:srgbClr val="FF0000"/>
                </a:solidFill>
                <a:latin typeface="Arial Narrow" panose="020B0606020202030204" pitchFamily="34" charset="0"/>
              </a:rPr>
              <a:t>Fr</a:t>
            </a:r>
            <a:r>
              <a:rPr lang="it-IT" altLang="it-IT" sz="1600" dirty="0">
                <a:solidFill>
                  <a:srgbClr val="FF0000"/>
                </a:solidFill>
                <a:latin typeface="Arial Narrow" panose="020B0606020202030204" pitchFamily="34" charset="0"/>
              </a:rPr>
              <a:t>.)</a:t>
            </a:r>
            <a:endParaRPr lang="it-IT" altLang="it-IT" sz="1600" dirty="0">
              <a:solidFill>
                <a:srgbClr val="FF0000"/>
              </a:solidFill>
              <a:latin typeface="Arial Narrow" panose="020B0606020202030204" pitchFamily="34" charset="0"/>
              <a:ea typeface="Arial Unicode MS" panose="020B0604020202020204" pitchFamily="34" charset="-128"/>
              <a:cs typeface="Arial Unicode MS" panose="020B0604020202020204" pitchFamily="34" charset="-128"/>
            </a:endParaRPr>
          </a:p>
          <a:p>
            <a:endParaRPr lang="it-IT" altLang="it-IT" sz="16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4825804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a:extLst>
              <a:ext uri="{FF2B5EF4-FFF2-40B4-BE49-F238E27FC236}">
                <a16:creationId xmlns:a16="http://schemas.microsoft.com/office/drawing/2014/main" id="{36B7138A-C7AA-4312-8EEB-608B20C80DA1}"/>
              </a:ext>
            </a:extLst>
          </p:cNvPr>
          <p:cNvSpPr>
            <a:spLocks noChangeArrowheads="1"/>
          </p:cNvSpPr>
          <p:nvPr/>
        </p:nvSpPr>
        <p:spPr bwMode="auto">
          <a:xfrm rot="10800000">
            <a:off x="1919288" y="1557338"/>
            <a:ext cx="647700" cy="3382962"/>
          </a:xfrm>
          <a:prstGeom prst="roundRect">
            <a:avLst>
              <a:gd name="adj" fmla="val 16667"/>
            </a:avLst>
          </a:prstGeom>
          <a:solidFill>
            <a:srgbClr val="B6CFC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it-IT" altLang="it-IT" sz="1600" i="1">
                <a:effectLst>
                  <a:outerShdw blurRad="38100" dist="38100" dir="2700000" algn="tl">
                    <a:srgbClr val="FFFFFF"/>
                  </a:outerShdw>
                </a:effectLst>
                <a:latin typeface="Arial" panose="020B0604020202020204" pitchFamily="34" charset="0"/>
              </a:rPr>
              <a:t>L’Energia Geotermica</a:t>
            </a:r>
          </a:p>
          <a:p>
            <a:pPr algn="ctr"/>
            <a:endParaRPr lang="it-IT" altLang="it-IT" sz="1600" i="1">
              <a:effectLst>
                <a:outerShdw blurRad="38100" dist="38100" dir="2700000" algn="tl">
                  <a:srgbClr val="FFFFFF"/>
                </a:outerShdw>
              </a:effectLst>
              <a:latin typeface="Arial" panose="020B0604020202020204" pitchFamily="34" charset="0"/>
            </a:endParaRPr>
          </a:p>
        </p:txBody>
      </p:sp>
      <p:sp>
        <p:nvSpPr>
          <p:cNvPr id="47107" name="AutoShape 3">
            <a:extLst>
              <a:ext uri="{FF2B5EF4-FFF2-40B4-BE49-F238E27FC236}">
                <a16:creationId xmlns:a16="http://schemas.microsoft.com/office/drawing/2014/main" id="{15B21694-7D85-4C35-A8F7-ED8A01DC52BB}"/>
              </a:ext>
            </a:extLst>
          </p:cNvPr>
          <p:cNvSpPr>
            <a:spLocks noChangeArrowheads="1"/>
          </p:cNvSpPr>
          <p:nvPr/>
        </p:nvSpPr>
        <p:spPr bwMode="auto">
          <a:xfrm>
            <a:off x="2279650" y="765175"/>
            <a:ext cx="7848600" cy="511175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7109" name="AutoShape 5">
            <a:extLst>
              <a:ext uri="{FF2B5EF4-FFF2-40B4-BE49-F238E27FC236}">
                <a16:creationId xmlns:a16="http://schemas.microsoft.com/office/drawing/2014/main" id="{2045B975-EFD2-4C42-9498-29A68D94D9ED}"/>
              </a:ext>
            </a:extLst>
          </p:cNvPr>
          <p:cNvSpPr>
            <a:spLocks noChangeArrowheads="1"/>
          </p:cNvSpPr>
          <p:nvPr/>
        </p:nvSpPr>
        <p:spPr bwMode="auto">
          <a:xfrm>
            <a:off x="2998788" y="981075"/>
            <a:ext cx="6121400" cy="431800"/>
          </a:xfrm>
          <a:prstGeom prst="roundRect">
            <a:avLst>
              <a:gd name="adj" fmla="val 16667"/>
            </a:avLst>
          </a:prstGeom>
          <a:gradFill rotWithShape="1">
            <a:gsLst>
              <a:gs pos="0">
                <a:srgbClr val="E6F2FF"/>
              </a:gs>
              <a:gs pos="100000">
                <a:srgbClr val="E6F2FF">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altLang="it-IT" sz="2000">
                <a:solidFill>
                  <a:srgbClr val="0044AA"/>
                </a:solidFill>
                <a:latin typeface="Arial" panose="020B0604020202020204" pitchFamily="34" charset="0"/>
              </a:rPr>
              <a:t>I Pali Energetici </a:t>
            </a:r>
          </a:p>
        </p:txBody>
      </p:sp>
      <p:sp>
        <p:nvSpPr>
          <p:cNvPr id="47110" name="Line 6">
            <a:extLst>
              <a:ext uri="{FF2B5EF4-FFF2-40B4-BE49-F238E27FC236}">
                <a16:creationId xmlns:a16="http://schemas.microsoft.com/office/drawing/2014/main" id="{3DAE292C-EAA6-476A-BCF8-188E6A1F72E8}"/>
              </a:ext>
            </a:extLst>
          </p:cNvPr>
          <p:cNvSpPr>
            <a:spLocks noChangeShapeType="1"/>
          </p:cNvSpPr>
          <p:nvPr/>
        </p:nvSpPr>
        <p:spPr bwMode="auto">
          <a:xfrm>
            <a:off x="3071813" y="1412875"/>
            <a:ext cx="4679950" cy="0"/>
          </a:xfrm>
          <a:prstGeom prst="line">
            <a:avLst/>
          </a:prstGeom>
          <a:noFill/>
          <a:ln w="9525">
            <a:solidFill>
              <a:srgbClr val="0044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7111" name="Text Box 7">
            <a:extLst>
              <a:ext uri="{FF2B5EF4-FFF2-40B4-BE49-F238E27FC236}">
                <a16:creationId xmlns:a16="http://schemas.microsoft.com/office/drawing/2014/main" id="{C351186B-345D-4CBB-ADEE-015466FE70DD}"/>
              </a:ext>
            </a:extLst>
          </p:cNvPr>
          <p:cNvSpPr txBox="1">
            <a:spLocks noChangeArrowheads="1"/>
          </p:cNvSpPr>
          <p:nvPr/>
        </p:nvSpPr>
        <p:spPr bwMode="auto">
          <a:xfrm>
            <a:off x="2495550" y="1484313"/>
            <a:ext cx="7488238"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600" dirty="0">
                <a:solidFill>
                  <a:srgbClr val="FF0000"/>
                </a:solidFill>
                <a:latin typeface="Arial Narrow" panose="020B0606020202030204" pitchFamily="34" charset="0"/>
              </a:rPr>
              <a:t>Sono delle </a:t>
            </a:r>
            <a:r>
              <a:rPr lang="it-IT" altLang="it-IT" sz="1600" dirty="0" err="1">
                <a:solidFill>
                  <a:srgbClr val="FF0000"/>
                </a:solidFill>
                <a:latin typeface="Arial Narrow" panose="020B0606020202030204" pitchFamily="34" charset="0"/>
              </a:rPr>
              <a:t>geostrutture</a:t>
            </a:r>
            <a:r>
              <a:rPr lang="it-IT" altLang="it-IT" sz="1600" dirty="0">
                <a:solidFill>
                  <a:srgbClr val="FF0000"/>
                </a:solidFill>
                <a:latin typeface="Arial Narrow" panose="020B0606020202030204" pitchFamily="34" charset="0"/>
              </a:rPr>
              <a:t> (principalmente pali) in calcestruzzo o calcestruzzo armato dalla duplice funzione: fungere da fondamenta ed, equipaggiate con scambiatori di calore, fornire calore all’edificio che sostengono.</a:t>
            </a:r>
          </a:p>
          <a:p>
            <a:r>
              <a:rPr lang="it-IT" altLang="it-IT" sz="1600" dirty="0">
                <a:solidFill>
                  <a:srgbClr val="FF0000"/>
                </a:solidFill>
                <a:latin typeface="Arial Narrow" panose="020B0606020202030204" pitchFamily="34" charset="0"/>
              </a:rPr>
              <a:t>All’interno dei pali sono installati dei tubi in polietilene ad U (due o più a seconda del diametro del palo da 0.4 a 1.5 m).</a:t>
            </a:r>
          </a:p>
          <a:p>
            <a:pPr algn="just">
              <a:spcBef>
                <a:spcPct val="20000"/>
              </a:spcBef>
              <a:buFontTx/>
              <a:buChar char="•"/>
            </a:pPr>
            <a:endParaRPr lang="it-IT" altLang="it-IT" sz="1600" dirty="0">
              <a:solidFill>
                <a:srgbClr val="FF0000"/>
              </a:solidFill>
              <a:latin typeface="Arial Narrow" panose="020B0606020202030204" pitchFamily="34" charset="0"/>
            </a:endParaRPr>
          </a:p>
          <a:p>
            <a:pPr algn="just">
              <a:spcBef>
                <a:spcPct val="20000"/>
              </a:spcBef>
            </a:pPr>
            <a:endParaRPr lang="it-IT" altLang="it-IT" sz="1600" dirty="0">
              <a:solidFill>
                <a:srgbClr val="FF0000"/>
              </a:solidFill>
              <a:latin typeface="Arial Narrow" panose="020B0606020202030204" pitchFamily="34" charset="0"/>
            </a:endParaRPr>
          </a:p>
          <a:p>
            <a:endParaRPr lang="it-IT" altLang="it-IT" sz="1600" dirty="0">
              <a:solidFill>
                <a:srgbClr val="FF0000"/>
              </a:solidFill>
              <a:latin typeface="Arial Narrow" panose="020B0606020202030204" pitchFamily="34" charset="0"/>
            </a:endParaRPr>
          </a:p>
          <a:p>
            <a:endParaRPr lang="it-IT" altLang="it-IT" sz="1600" dirty="0">
              <a:solidFill>
                <a:srgbClr val="FF0000"/>
              </a:solidFill>
              <a:latin typeface="Arial Narrow" panose="020B0606020202030204" pitchFamily="34" charset="0"/>
            </a:endParaRPr>
          </a:p>
          <a:p>
            <a:endParaRPr lang="it-IT" altLang="it-IT" sz="1400" dirty="0">
              <a:solidFill>
                <a:srgbClr val="FF0000"/>
              </a:solidFill>
              <a:latin typeface="Arial Narrow" panose="020B0606020202030204" pitchFamily="34" charset="0"/>
            </a:endParaRPr>
          </a:p>
        </p:txBody>
      </p:sp>
      <p:pic>
        <p:nvPicPr>
          <p:cNvPr id="47114" name="Picture 10" descr="pali energetici schema">
            <a:extLst>
              <a:ext uri="{FF2B5EF4-FFF2-40B4-BE49-F238E27FC236}">
                <a16:creationId xmlns:a16="http://schemas.microsoft.com/office/drawing/2014/main" id="{04D559D1-2FB6-4F2A-88B3-6A8DAEE83AA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1089" y="2781301"/>
            <a:ext cx="3455987" cy="2913063"/>
          </a:xfrm>
          <a:prstGeom prst="rect">
            <a:avLst/>
          </a:prstGeom>
          <a:noFill/>
          <a:extLst>
            <a:ext uri="{909E8E84-426E-40DD-AFC4-6F175D3DCCD1}">
              <a14:hiddenFill xmlns:a14="http://schemas.microsoft.com/office/drawing/2010/main">
                <a:solidFill>
                  <a:srgbClr val="FFFFFF"/>
                </a:solidFill>
              </a14:hiddenFill>
            </a:ext>
          </a:extLst>
        </p:spPr>
      </p:pic>
      <p:sp>
        <p:nvSpPr>
          <p:cNvPr id="47115" name="Rectangle 11">
            <a:extLst>
              <a:ext uri="{FF2B5EF4-FFF2-40B4-BE49-F238E27FC236}">
                <a16:creationId xmlns:a16="http://schemas.microsoft.com/office/drawing/2014/main" id="{B588143D-4D29-40E8-9708-750C62D222C6}"/>
              </a:ext>
            </a:extLst>
          </p:cNvPr>
          <p:cNvSpPr>
            <a:spLocks noChangeArrowheads="1"/>
          </p:cNvSpPr>
          <p:nvPr/>
        </p:nvSpPr>
        <p:spPr bwMode="auto">
          <a:xfrm>
            <a:off x="5808664" y="3213100"/>
            <a:ext cx="4211637"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600" dirty="0">
                <a:solidFill>
                  <a:srgbClr val="FF0000"/>
                </a:solidFill>
                <a:latin typeface="Arial Narrow" panose="020B0606020202030204" pitchFamily="34" charset="0"/>
              </a:rPr>
              <a:t>Un fluido portatore di calore circola nel circuito chiuso tra i pali e la pompa di calore.</a:t>
            </a:r>
          </a:p>
          <a:p>
            <a:r>
              <a:rPr lang="it-IT" altLang="it-IT" sz="1600" dirty="0">
                <a:solidFill>
                  <a:srgbClr val="FF0000"/>
                </a:solidFill>
                <a:latin typeface="Arial Narrow" panose="020B0606020202030204" pitchFamily="34" charset="0"/>
              </a:rPr>
              <a:t>I Pali energetici funzionano secondo un ciclo annuale, con un estrazione di calore </a:t>
            </a:r>
          </a:p>
          <a:p>
            <a:r>
              <a:rPr lang="it-IT" altLang="it-IT" sz="1600" dirty="0">
                <a:solidFill>
                  <a:srgbClr val="FF0000"/>
                </a:solidFill>
                <a:latin typeface="Arial Narrow" panose="020B0606020202030204" pitchFamily="34" charset="0"/>
              </a:rPr>
              <a:t>dal terreno durante la stagione di riscaldamento ed un’estrazione di freddo </a:t>
            </a:r>
          </a:p>
          <a:p>
            <a:r>
              <a:rPr lang="it-IT" altLang="it-IT" sz="1600" dirty="0">
                <a:solidFill>
                  <a:srgbClr val="FF0000"/>
                </a:solidFill>
                <a:latin typeface="Arial Narrow" panose="020B0606020202030204" pitchFamily="34" charset="0"/>
              </a:rPr>
              <a:t>durante il periodo di climatizzazione.</a:t>
            </a:r>
          </a:p>
        </p:txBody>
      </p:sp>
    </p:spTree>
    <p:extLst>
      <p:ext uri="{BB962C8B-B14F-4D97-AF65-F5344CB8AC3E}">
        <p14:creationId xmlns:p14="http://schemas.microsoft.com/office/powerpoint/2010/main" val="22768533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a:extLst>
              <a:ext uri="{FF2B5EF4-FFF2-40B4-BE49-F238E27FC236}">
                <a16:creationId xmlns:a16="http://schemas.microsoft.com/office/drawing/2014/main" id="{E28CCBEA-DC26-4F27-8B78-F8C485B97932}"/>
              </a:ext>
            </a:extLst>
          </p:cNvPr>
          <p:cNvSpPr>
            <a:spLocks noChangeArrowheads="1"/>
          </p:cNvSpPr>
          <p:nvPr/>
        </p:nvSpPr>
        <p:spPr bwMode="auto">
          <a:xfrm rot="10800000">
            <a:off x="1919288" y="1557338"/>
            <a:ext cx="647700" cy="3382962"/>
          </a:xfrm>
          <a:prstGeom prst="roundRect">
            <a:avLst>
              <a:gd name="adj" fmla="val 16667"/>
            </a:avLst>
          </a:prstGeom>
          <a:solidFill>
            <a:srgbClr val="B6CFC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it-IT" altLang="it-IT" sz="1600" i="1">
                <a:effectLst>
                  <a:outerShdw blurRad="38100" dist="38100" dir="2700000" algn="tl">
                    <a:srgbClr val="FFFFFF"/>
                  </a:outerShdw>
                </a:effectLst>
                <a:latin typeface="Arial" panose="020B0604020202020204" pitchFamily="34" charset="0"/>
              </a:rPr>
              <a:t>L’Energia Geotermica</a:t>
            </a:r>
          </a:p>
          <a:p>
            <a:pPr algn="ctr"/>
            <a:endParaRPr lang="it-IT" altLang="it-IT" sz="1600" i="1">
              <a:effectLst>
                <a:outerShdw blurRad="38100" dist="38100" dir="2700000" algn="tl">
                  <a:srgbClr val="FFFFFF"/>
                </a:outerShdw>
              </a:effectLst>
              <a:latin typeface="Arial" panose="020B0604020202020204" pitchFamily="34" charset="0"/>
            </a:endParaRPr>
          </a:p>
        </p:txBody>
      </p:sp>
      <p:sp>
        <p:nvSpPr>
          <p:cNvPr id="48131" name="AutoShape 3">
            <a:extLst>
              <a:ext uri="{FF2B5EF4-FFF2-40B4-BE49-F238E27FC236}">
                <a16:creationId xmlns:a16="http://schemas.microsoft.com/office/drawing/2014/main" id="{8E69FCA5-51B1-44E4-8B4E-C843B17D1C96}"/>
              </a:ext>
            </a:extLst>
          </p:cNvPr>
          <p:cNvSpPr>
            <a:spLocks noChangeArrowheads="1"/>
          </p:cNvSpPr>
          <p:nvPr/>
        </p:nvSpPr>
        <p:spPr bwMode="auto">
          <a:xfrm>
            <a:off x="2279650" y="765175"/>
            <a:ext cx="7848600" cy="511175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8133" name="AutoShape 5">
            <a:extLst>
              <a:ext uri="{FF2B5EF4-FFF2-40B4-BE49-F238E27FC236}">
                <a16:creationId xmlns:a16="http://schemas.microsoft.com/office/drawing/2014/main" id="{778D883D-D047-47FA-B5DA-05C4997AE600}"/>
              </a:ext>
            </a:extLst>
          </p:cNvPr>
          <p:cNvSpPr>
            <a:spLocks noChangeArrowheads="1"/>
          </p:cNvSpPr>
          <p:nvPr/>
        </p:nvSpPr>
        <p:spPr bwMode="auto">
          <a:xfrm>
            <a:off x="2998788" y="981075"/>
            <a:ext cx="6121400" cy="431800"/>
          </a:xfrm>
          <a:prstGeom prst="roundRect">
            <a:avLst>
              <a:gd name="adj" fmla="val 16667"/>
            </a:avLst>
          </a:prstGeom>
          <a:gradFill rotWithShape="1">
            <a:gsLst>
              <a:gs pos="0">
                <a:srgbClr val="E6F2FF"/>
              </a:gs>
              <a:gs pos="100000">
                <a:srgbClr val="E6F2FF">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altLang="it-IT" sz="2000">
                <a:solidFill>
                  <a:srgbClr val="0044AA"/>
                </a:solidFill>
                <a:latin typeface="Arial" panose="020B0604020202020204" pitchFamily="34" charset="0"/>
              </a:rPr>
              <a:t>Sfruttamento diretto della falda freatica</a:t>
            </a:r>
          </a:p>
        </p:txBody>
      </p:sp>
      <p:sp>
        <p:nvSpPr>
          <p:cNvPr id="48134" name="Line 6">
            <a:extLst>
              <a:ext uri="{FF2B5EF4-FFF2-40B4-BE49-F238E27FC236}">
                <a16:creationId xmlns:a16="http://schemas.microsoft.com/office/drawing/2014/main" id="{9ABE9F2E-2CF1-4875-AD6A-2F784454BA48}"/>
              </a:ext>
            </a:extLst>
          </p:cNvPr>
          <p:cNvSpPr>
            <a:spLocks noChangeShapeType="1"/>
          </p:cNvSpPr>
          <p:nvPr/>
        </p:nvSpPr>
        <p:spPr bwMode="auto">
          <a:xfrm>
            <a:off x="3071813" y="1412875"/>
            <a:ext cx="4679950" cy="0"/>
          </a:xfrm>
          <a:prstGeom prst="line">
            <a:avLst/>
          </a:prstGeom>
          <a:noFill/>
          <a:ln w="9525">
            <a:solidFill>
              <a:srgbClr val="0044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8135" name="Text Box 7">
            <a:extLst>
              <a:ext uri="{FF2B5EF4-FFF2-40B4-BE49-F238E27FC236}">
                <a16:creationId xmlns:a16="http://schemas.microsoft.com/office/drawing/2014/main" id="{4DBB707B-7218-452B-B241-681F5025F27F}"/>
              </a:ext>
            </a:extLst>
          </p:cNvPr>
          <p:cNvSpPr txBox="1">
            <a:spLocks noChangeArrowheads="1"/>
          </p:cNvSpPr>
          <p:nvPr/>
        </p:nvSpPr>
        <p:spPr bwMode="auto">
          <a:xfrm>
            <a:off x="2495550" y="1484314"/>
            <a:ext cx="7488238"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600" dirty="0">
                <a:solidFill>
                  <a:srgbClr val="FF0000"/>
                </a:solidFill>
                <a:latin typeface="Arial Narrow" panose="020B0606020202030204" pitchFamily="34" charset="0"/>
              </a:rPr>
              <a:t>Dopo aver estratto l’acqua sotterranea attraverso l’emungimento di un pozzo, una pompa di calore trattiene la sua energia e fornisce una temperatura sufficiente per il riscaldamento delle abitazioni. </a:t>
            </a:r>
          </a:p>
          <a:p>
            <a:r>
              <a:rPr lang="it-IT" altLang="it-IT" sz="1600" dirty="0">
                <a:solidFill>
                  <a:srgbClr val="FF0000"/>
                </a:solidFill>
                <a:latin typeface="Arial Narrow" panose="020B0606020202030204" pitchFamily="34" charset="0"/>
              </a:rPr>
              <a:t>Una volta raffreddata, l’acqua viene reimmessa in falda mediante un secondo pozzo o, in alternativa, iniettata nella rete comunale d’approvvigionamento idrico.</a:t>
            </a:r>
          </a:p>
          <a:p>
            <a:endParaRPr lang="it-IT" altLang="it-IT" sz="1600" dirty="0">
              <a:solidFill>
                <a:srgbClr val="FF0000"/>
              </a:solidFill>
              <a:latin typeface="Arial Narrow" panose="020B0606020202030204" pitchFamily="34" charset="0"/>
            </a:endParaRPr>
          </a:p>
          <a:p>
            <a:endParaRPr lang="it-IT" altLang="it-IT" sz="1600" dirty="0">
              <a:solidFill>
                <a:srgbClr val="FF0000"/>
              </a:solidFill>
              <a:latin typeface="Arial Narrow" panose="020B0606020202030204" pitchFamily="34" charset="0"/>
            </a:endParaRPr>
          </a:p>
          <a:p>
            <a:pPr algn="just">
              <a:spcBef>
                <a:spcPct val="20000"/>
              </a:spcBef>
              <a:buFontTx/>
              <a:buChar char="•"/>
            </a:pPr>
            <a:endParaRPr lang="it-IT" altLang="it-IT" sz="1600" dirty="0">
              <a:solidFill>
                <a:srgbClr val="FF0000"/>
              </a:solidFill>
              <a:latin typeface="Arial Narrow" panose="020B0606020202030204" pitchFamily="34" charset="0"/>
            </a:endParaRPr>
          </a:p>
          <a:p>
            <a:pPr algn="just">
              <a:spcBef>
                <a:spcPct val="20000"/>
              </a:spcBef>
            </a:pPr>
            <a:endParaRPr lang="it-IT" altLang="it-IT" sz="1600" dirty="0">
              <a:solidFill>
                <a:srgbClr val="FF0000"/>
              </a:solidFill>
              <a:latin typeface="Arial Narrow" panose="020B0606020202030204" pitchFamily="34" charset="0"/>
            </a:endParaRPr>
          </a:p>
          <a:p>
            <a:endParaRPr lang="it-IT" altLang="it-IT" sz="1600" dirty="0">
              <a:solidFill>
                <a:srgbClr val="FF0000"/>
              </a:solidFill>
              <a:latin typeface="Arial Narrow" panose="020B0606020202030204" pitchFamily="34" charset="0"/>
            </a:endParaRPr>
          </a:p>
          <a:p>
            <a:endParaRPr lang="it-IT" altLang="it-IT" sz="1600" dirty="0">
              <a:solidFill>
                <a:srgbClr val="FF0000"/>
              </a:solidFill>
              <a:latin typeface="Arial Narrow" panose="020B0606020202030204" pitchFamily="34" charset="0"/>
            </a:endParaRPr>
          </a:p>
          <a:p>
            <a:endParaRPr lang="it-IT" altLang="it-IT" sz="1400" dirty="0">
              <a:solidFill>
                <a:srgbClr val="FF0000"/>
              </a:solidFill>
              <a:latin typeface="Arial Narrow" panose="020B0606020202030204" pitchFamily="34" charset="0"/>
            </a:endParaRPr>
          </a:p>
        </p:txBody>
      </p:sp>
      <p:pic>
        <p:nvPicPr>
          <p:cNvPr id="48138" name="Picture 10" descr="schema uso falda">
            <a:extLst>
              <a:ext uri="{FF2B5EF4-FFF2-40B4-BE49-F238E27FC236}">
                <a16:creationId xmlns:a16="http://schemas.microsoft.com/office/drawing/2014/main" id="{7C369D71-19F5-4E73-B18D-66278D888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2781301"/>
            <a:ext cx="4032250" cy="260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9" name="Rectangle 11">
            <a:extLst>
              <a:ext uri="{FF2B5EF4-FFF2-40B4-BE49-F238E27FC236}">
                <a16:creationId xmlns:a16="http://schemas.microsoft.com/office/drawing/2014/main" id="{358EC62E-FA0D-4727-AA03-DEE89F832D2C}"/>
              </a:ext>
            </a:extLst>
          </p:cNvPr>
          <p:cNvSpPr>
            <a:spLocks noChangeArrowheads="1"/>
          </p:cNvSpPr>
          <p:nvPr/>
        </p:nvSpPr>
        <p:spPr bwMode="auto">
          <a:xfrm>
            <a:off x="5159375" y="2759078"/>
            <a:ext cx="4968875"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4"/>
            <a:r>
              <a:rPr lang="it-IT" altLang="it-IT" sz="1600" dirty="0">
                <a:solidFill>
                  <a:srgbClr val="FF0000"/>
                </a:solidFill>
                <a:latin typeface="Arial Narrow" panose="020B0606020202030204" pitchFamily="34" charset="0"/>
              </a:rPr>
              <a:t>Il sistema presenta un’evidente semplicità di realizzazione e di utilizzo della risorsa ma comporta una serie di problemi relativi al depauperamento della falda (se l’acqua emunta non viene reimmessa) e possibili fenomeni di contaminazione della stessa (se il circuito d’iniezione non è totalmente chiuso).</a:t>
            </a:r>
          </a:p>
        </p:txBody>
      </p:sp>
    </p:spTree>
    <p:extLst>
      <p:ext uri="{BB962C8B-B14F-4D97-AF65-F5344CB8AC3E}">
        <p14:creationId xmlns:p14="http://schemas.microsoft.com/office/powerpoint/2010/main" val="20804514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57A20C7C-2ABD-4CC1-9C1D-6E281FFBF323}"/>
              </a:ext>
            </a:extLst>
          </p:cNvPr>
          <p:cNvSpPr>
            <a:spLocks noGrp="1"/>
          </p:cNvSpPr>
          <p:nvPr>
            <p:ph type="subTitle" idx="1"/>
          </p:nvPr>
        </p:nvSpPr>
        <p:spPr/>
        <p:txBody>
          <a:bodyPr/>
          <a:lstStyle/>
          <a:p>
            <a:endParaRPr lang="it-IT"/>
          </a:p>
        </p:txBody>
      </p:sp>
      <p:pic>
        <p:nvPicPr>
          <p:cNvPr id="33794" name="Picture 2" descr="I COMPONENTI DI IMPIANTO                      Sonda Geotermica                          Verticale             Pompa di Cal...">
            <a:extLst>
              <a:ext uri="{FF2B5EF4-FFF2-40B4-BE49-F238E27FC236}">
                <a16:creationId xmlns:a16="http://schemas.microsoft.com/office/drawing/2014/main" id="{5A14C4F2-37DE-47A1-8C14-7648B5D4E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866" y="94269"/>
            <a:ext cx="10105820" cy="6812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344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538D75B4-4EC6-42BF-BD81-F46480A3DBE3}"/>
              </a:ext>
            </a:extLst>
          </p:cNvPr>
          <p:cNvSpPr>
            <a:spLocks noGrp="1"/>
          </p:cNvSpPr>
          <p:nvPr>
            <p:ph type="subTitle" idx="1"/>
          </p:nvPr>
        </p:nvSpPr>
        <p:spPr/>
        <p:txBody>
          <a:bodyPr/>
          <a:lstStyle/>
          <a:p>
            <a:endParaRPr lang="it-IT"/>
          </a:p>
        </p:txBody>
      </p:sp>
      <p:pic>
        <p:nvPicPr>
          <p:cNvPr id="3" name="Immagine 2">
            <a:extLst>
              <a:ext uri="{FF2B5EF4-FFF2-40B4-BE49-F238E27FC236}">
                <a16:creationId xmlns:a16="http://schemas.microsoft.com/office/drawing/2014/main" id="{F7920F8F-F0A3-49BC-946E-E4C8E092A93C}"/>
              </a:ext>
            </a:extLst>
          </p:cNvPr>
          <p:cNvPicPr>
            <a:picLocks noChangeAspect="1"/>
          </p:cNvPicPr>
          <p:nvPr/>
        </p:nvPicPr>
        <p:blipFill>
          <a:blip r:embed="rId2"/>
          <a:stretch>
            <a:fillRect/>
          </a:stretch>
        </p:blipFill>
        <p:spPr>
          <a:xfrm>
            <a:off x="1828801" y="49527"/>
            <a:ext cx="9068488" cy="6808473"/>
          </a:xfrm>
          <a:prstGeom prst="rect">
            <a:avLst/>
          </a:prstGeom>
        </p:spPr>
      </p:pic>
    </p:spTree>
    <p:extLst>
      <p:ext uri="{BB962C8B-B14F-4D97-AF65-F5344CB8AC3E}">
        <p14:creationId xmlns:p14="http://schemas.microsoft.com/office/powerpoint/2010/main" val="36353657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A87180C0-BB68-490C-9587-FC473161E59F}"/>
              </a:ext>
            </a:extLst>
          </p:cNvPr>
          <p:cNvSpPr>
            <a:spLocks noGrp="1"/>
          </p:cNvSpPr>
          <p:nvPr>
            <p:ph type="subTitle" idx="1"/>
          </p:nvPr>
        </p:nvSpPr>
        <p:spPr/>
        <p:txBody>
          <a:bodyPr/>
          <a:lstStyle/>
          <a:p>
            <a:endParaRPr lang="it-IT"/>
          </a:p>
        </p:txBody>
      </p:sp>
      <p:pic>
        <p:nvPicPr>
          <p:cNvPr id="3" name="Immagine 2">
            <a:extLst>
              <a:ext uri="{FF2B5EF4-FFF2-40B4-BE49-F238E27FC236}">
                <a16:creationId xmlns:a16="http://schemas.microsoft.com/office/drawing/2014/main" id="{3BB4E98E-87F6-41F3-B08D-4C0DF61FF2C5}"/>
              </a:ext>
            </a:extLst>
          </p:cNvPr>
          <p:cNvPicPr>
            <a:picLocks noChangeAspect="1"/>
          </p:cNvPicPr>
          <p:nvPr/>
        </p:nvPicPr>
        <p:blipFill>
          <a:blip r:embed="rId2"/>
          <a:stretch>
            <a:fillRect/>
          </a:stretch>
        </p:blipFill>
        <p:spPr>
          <a:xfrm>
            <a:off x="1351378" y="12931"/>
            <a:ext cx="9117232" cy="6845069"/>
          </a:xfrm>
          <a:prstGeom prst="rect">
            <a:avLst/>
          </a:prstGeom>
        </p:spPr>
      </p:pic>
    </p:spTree>
    <p:extLst>
      <p:ext uri="{BB962C8B-B14F-4D97-AF65-F5344CB8AC3E}">
        <p14:creationId xmlns:p14="http://schemas.microsoft.com/office/powerpoint/2010/main" val="42898198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6BB278E0-C12F-473D-A6D9-A34CBF0941F1}"/>
              </a:ext>
            </a:extLst>
          </p:cNvPr>
          <p:cNvSpPr>
            <a:spLocks noGrp="1"/>
          </p:cNvSpPr>
          <p:nvPr>
            <p:ph type="subTitle" idx="1"/>
          </p:nvPr>
        </p:nvSpPr>
        <p:spPr/>
        <p:txBody>
          <a:bodyPr/>
          <a:lstStyle/>
          <a:p>
            <a:endParaRPr lang="it-IT"/>
          </a:p>
        </p:txBody>
      </p:sp>
      <p:pic>
        <p:nvPicPr>
          <p:cNvPr id="3" name="Immagine 2">
            <a:extLst>
              <a:ext uri="{FF2B5EF4-FFF2-40B4-BE49-F238E27FC236}">
                <a16:creationId xmlns:a16="http://schemas.microsoft.com/office/drawing/2014/main" id="{23D62824-2984-4C2A-83C2-3CB3CB74E341}"/>
              </a:ext>
            </a:extLst>
          </p:cNvPr>
          <p:cNvPicPr>
            <a:picLocks noChangeAspect="1"/>
          </p:cNvPicPr>
          <p:nvPr/>
        </p:nvPicPr>
        <p:blipFill>
          <a:blip r:embed="rId2"/>
          <a:stretch>
            <a:fillRect/>
          </a:stretch>
        </p:blipFill>
        <p:spPr>
          <a:xfrm>
            <a:off x="1357460" y="-1"/>
            <a:ext cx="9226157" cy="6926849"/>
          </a:xfrm>
          <a:prstGeom prst="rect">
            <a:avLst/>
          </a:prstGeom>
        </p:spPr>
      </p:pic>
    </p:spTree>
    <p:extLst>
      <p:ext uri="{BB962C8B-B14F-4D97-AF65-F5344CB8AC3E}">
        <p14:creationId xmlns:p14="http://schemas.microsoft.com/office/powerpoint/2010/main" val="3769914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31" descr="DIAGRAMMA DI LINDAL modificato"/>
          <p:cNvPicPr>
            <a:picLocks noChangeAspect="1" noChangeArrowheads="1"/>
          </p:cNvPicPr>
          <p:nvPr/>
        </p:nvPicPr>
        <p:blipFill>
          <a:blip r:embed="rId2"/>
          <a:srcRect l="15218" t="9987" r="10886" b="40106"/>
          <a:stretch>
            <a:fillRect/>
          </a:stretch>
        </p:blipFill>
        <p:spPr bwMode="auto">
          <a:xfrm>
            <a:off x="1666845" y="854098"/>
            <a:ext cx="5717859" cy="5500726"/>
          </a:xfrm>
          <a:prstGeom prst="rect">
            <a:avLst/>
          </a:prstGeom>
          <a:noFill/>
          <a:ln w="9525">
            <a:noFill/>
            <a:miter lim="800000"/>
            <a:headEnd/>
            <a:tailEnd/>
          </a:ln>
          <a:effectLst>
            <a:softEdge rad="63500"/>
          </a:effectLst>
        </p:spPr>
      </p:pic>
      <p:sp>
        <p:nvSpPr>
          <p:cNvPr id="19463" name="Rectangle 32"/>
          <p:cNvSpPr>
            <a:spLocks noChangeArrowheads="1"/>
          </p:cNvSpPr>
          <p:nvPr/>
        </p:nvSpPr>
        <p:spPr bwMode="auto">
          <a:xfrm>
            <a:off x="2147888" y="874713"/>
            <a:ext cx="5305434" cy="1479550"/>
          </a:xfrm>
          <a:prstGeom prst="rect">
            <a:avLst/>
          </a:prstGeom>
          <a:noFill/>
          <a:ln w="38100">
            <a:solidFill>
              <a:srgbClr val="FF0000"/>
            </a:solidFill>
            <a:miter lim="800000"/>
            <a:headEnd/>
            <a:tailEnd/>
          </a:ln>
        </p:spPr>
        <p:txBody>
          <a:bodyPr wrap="none" anchor="ctr"/>
          <a:lstStyle/>
          <a:p>
            <a:endParaRPr lang="it-IT">
              <a:latin typeface="Trebuchet MS" pitchFamily="34" charset="0"/>
            </a:endParaRPr>
          </a:p>
        </p:txBody>
      </p:sp>
      <p:sp>
        <p:nvSpPr>
          <p:cNvPr id="19464" name="Rectangle 33"/>
          <p:cNvSpPr>
            <a:spLocks noChangeArrowheads="1"/>
          </p:cNvSpPr>
          <p:nvPr/>
        </p:nvSpPr>
        <p:spPr bwMode="auto">
          <a:xfrm>
            <a:off x="2147888" y="2354263"/>
            <a:ext cx="5305434" cy="1503365"/>
          </a:xfrm>
          <a:prstGeom prst="rect">
            <a:avLst/>
          </a:prstGeom>
          <a:noFill/>
          <a:ln w="38100">
            <a:solidFill>
              <a:srgbClr val="FF6600"/>
            </a:solidFill>
            <a:miter lim="800000"/>
            <a:headEnd/>
            <a:tailEnd/>
          </a:ln>
        </p:spPr>
        <p:txBody>
          <a:bodyPr wrap="none" anchor="ctr"/>
          <a:lstStyle/>
          <a:p>
            <a:endParaRPr lang="it-IT">
              <a:latin typeface="Trebuchet MS" pitchFamily="34" charset="0"/>
            </a:endParaRPr>
          </a:p>
        </p:txBody>
      </p:sp>
      <p:sp>
        <p:nvSpPr>
          <p:cNvPr id="19465" name="Rectangle 34"/>
          <p:cNvSpPr>
            <a:spLocks noChangeArrowheads="1"/>
          </p:cNvSpPr>
          <p:nvPr/>
        </p:nvSpPr>
        <p:spPr bwMode="auto">
          <a:xfrm>
            <a:off x="2147888" y="3857628"/>
            <a:ext cx="5305434" cy="2398724"/>
          </a:xfrm>
          <a:prstGeom prst="rect">
            <a:avLst/>
          </a:prstGeom>
          <a:noFill/>
          <a:ln w="38100">
            <a:solidFill>
              <a:srgbClr val="FFFF00"/>
            </a:solidFill>
            <a:miter lim="800000"/>
            <a:headEnd/>
            <a:tailEnd/>
          </a:ln>
        </p:spPr>
        <p:txBody>
          <a:bodyPr wrap="none" anchor="ctr"/>
          <a:lstStyle/>
          <a:p>
            <a:endParaRPr lang="it-IT">
              <a:latin typeface="Trebuchet MS" pitchFamily="34" charset="0"/>
            </a:endParaRPr>
          </a:p>
        </p:txBody>
      </p:sp>
      <p:sp>
        <p:nvSpPr>
          <p:cNvPr id="19466" name="Text Box 43"/>
          <p:cNvSpPr txBox="1">
            <a:spLocks noChangeArrowheads="1"/>
          </p:cNvSpPr>
          <p:nvPr/>
        </p:nvSpPr>
        <p:spPr bwMode="auto">
          <a:xfrm>
            <a:off x="1666875" y="6283326"/>
            <a:ext cx="1798638" cy="246063"/>
          </a:xfrm>
          <a:prstGeom prst="rect">
            <a:avLst/>
          </a:prstGeom>
          <a:noFill/>
          <a:ln w="9525">
            <a:noFill/>
            <a:miter lim="800000"/>
            <a:headEnd/>
            <a:tailEnd/>
          </a:ln>
        </p:spPr>
        <p:txBody>
          <a:bodyPr>
            <a:spAutoFit/>
          </a:bodyPr>
          <a:lstStyle/>
          <a:p>
            <a:r>
              <a:rPr lang="it-IT" sz="1000">
                <a:solidFill>
                  <a:srgbClr val="FFFFFF"/>
                </a:solidFill>
                <a:latin typeface="Trebuchet MS" pitchFamily="34" charset="0"/>
              </a:rPr>
              <a:t>modificato da Lindal, 1973</a:t>
            </a:r>
          </a:p>
        </p:txBody>
      </p:sp>
      <p:grpSp>
        <p:nvGrpSpPr>
          <p:cNvPr id="19467" name="Group 44"/>
          <p:cNvGrpSpPr>
            <a:grpSpLocks/>
          </p:cNvGrpSpPr>
          <p:nvPr/>
        </p:nvGrpSpPr>
        <p:grpSpPr bwMode="auto">
          <a:xfrm>
            <a:off x="8739206" y="5500689"/>
            <a:ext cx="1612900" cy="276225"/>
            <a:chOff x="204" y="3244"/>
            <a:chExt cx="1034" cy="284"/>
          </a:xfrm>
        </p:grpSpPr>
        <p:sp>
          <p:nvSpPr>
            <p:cNvPr id="19493" name="Rectangle 35"/>
            <p:cNvSpPr>
              <a:spLocks noChangeArrowheads="1"/>
            </p:cNvSpPr>
            <p:nvPr/>
          </p:nvSpPr>
          <p:spPr bwMode="auto">
            <a:xfrm>
              <a:off x="204" y="3277"/>
              <a:ext cx="181" cy="136"/>
            </a:xfrm>
            <a:prstGeom prst="rect">
              <a:avLst/>
            </a:prstGeom>
            <a:solidFill>
              <a:srgbClr val="FF2929"/>
            </a:solidFill>
            <a:ln w="6350">
              <a:solidFill>
                <a:srgbClr val="FF0000"/>
              </a:solidFill>
              <a:miter lim="800000"/>
              <a:headEnd/>
              <a:tailEnd/>
            </a:ln>
          </p:spPr>
          <p:txBody>
            <a:bodyPr wrap="none" anchor="ctr"/>
            <a:lstStyle/>
            <a:p>
              <a:endParaRPr lang="it-IT">
                <a:latin typeface="Trebuchet MS" pitchFamily="34" charset="0"/>
              </a:endParaRPr>
            </a:p>
          </p:txBody>
        </p:sp>
        <p:sp>
          <p:nvSpPr>
            <p:cNvPr id="19494" name="Text Box 38"/>
            <p:cNvSpPr txBox="1">
              <a:spLocks noChangeArrowheads="1"/>
            </p:cNvSpPr>
            <p:nvPr/>
          </p:nvSpPr>
          <p:spPr bwMode="auto">
            <a:xfrm>
              <a:off x="476" y="3244"/>
              <a:ext cx="762" cy="284"/>
            </a:xfrm>
            <a:prstGeom prst="rect">
              <a:avLst/>
            </a:prstGeom>
            <a:noFill/>
            <a:ln w="9525">
              <a:noFill/>
              <a:miter lim="800000"/>
              <a:headEnd/>
              <a:tailEnd/>
            </a:ln>
          </p:spPr>
          <p:txBody>
            <a:bodyPr wrap="none">
              <a:spAutoFit/>
            </a:bodyPr>
            <a:lstStyle/>
            <a:p>
              <a:r>
                <a:rPr lang="it-IT" sz="1200" dirty="0">
                  <a:solidFill>
                    <a:srgbClr val="FFFFFF"/>
                  </a:solidFill>
                  <a:latin typeface="Trebuchet MS" pitchFamily="34" charset="0"/>
                </a:rPr>
                <a:t>ALTA ENTALPIA</a:t>
              </a:r>
            </a:p>
          </p:txBody>
        </p:sp>
      </p:grpSp>
      <p:grpSp>
        <p:nvGrpSpPr>
          <p:cNvPr id="19468" name="Group 45"/>
          <p:cNvGrpSpPr>
            <a:grpSpLocks/>
          </p:cNvGrpSpPr>
          <p:nvPr/>
        </p:nvGrpSpPr>
        <p:grpSpPr bwMode="auto">
          <a:xfrm>
            <a:off x="8740776" y="5861051"/>
            <a:ext cx="1712913" cy="276225"/>
            <a:chOff x="204" y="3471"/>
            <a:chExt cx="1098" cy="284"/>
          </a:xfrm>
        </p:grpSpPr>
        <p:sp>
          <p:nvSpPr>
            <p:cNvPr id="19491" name="Rectangle 36"/>
            <p:cNvSpPr>
              <a:spLocks noChangeArrowheads="1"/>
            </p:cNvSpPr>
            <p:nvPr/>
          </p:nvSpPr>
          <p:spPr bwMode="auto">
            <a:xfrm>
              <a:off x="204" y="3517"/>
              <a:ext cx="181" cy="136"/>
            </a:xfrm>
            <a:prstGeom prst="rect">
              <a:avLst/>
            </a:prstGeom>
            <a:solidFill>
              <a:srgbClr val="FFC000">
                <a:alpha val="80000"/>
              </a:srgbClr>
            </a:solidFill>
            <a:ln w="6350">
              <a:solidFill>
                <a:srgbClr val="FF6600"/>
              </a:solidFill>
              <a:miter lim="800000"/>
              <a:headEnd/>
              <a:tailEnd/>
            </a:ln>
          </p:spPr>
          <p:txBody>
            <a:bodyPr wrap="none" anchor="ctr"/>
            <a:lstStyle/>
            <a:p>
              <a:endParaRPr lang="it-IT">
                <a:latin typeface="Trebuchet MS" pitchFamily="34" charset="0"/>
              </a:endParaRPr>
            </a:p>
          </p:txBody>
        </p:sp>
        <p:sp>
          <p:nvSpPr>
            <p:cNvPr id="19492" name="Text Box 39"/>
            <p:cNvSpPr txBox="1">
              <a:spLocks noChangeArrowheads="1"/>
            </p:cNvSpPr>
            <p:nvPr/>
          </p:nvSpPr>
          <p:spPr bwMode="auto">
            <a:xfrm>
              <a:off x="476" y="3471"/>
              <a:ext cx="826" cy="284"/>
            </a:xfrm>
            <a:prstGeom prst="rect">
              <a:avLst/>
            </a:prstGeom>
            <a:noFill/>
            <a:ln w="9525">
              <a:noFill/>
              <a:miter lim="800000"/>
              <a:headEnd/>
              <a:tailEnd/>
            </a:ln>
          </p:spPr>
          <p:txBody>
            <a:bodyPr wrap="none">
              <a:spAutoFit/>
            </a:bodyPr>
            <a:lstStyle/>
            <a:p>
              <a:r>
                <a:rPr lang="it-IT" sz="1200" dirty="0">
                  <a:solidFill>
                    <a:srgbClr val="FFFFFF"/>
                  </a:solidFill>
                  <a:latin typeface="Trebuchet MS" pitchFamily="34" charset="0"/>
                </a:rPr>
                <a:t>MEDIA ENTALPIA</a:t>
              </a:r>
            </a:p>
          </p:txBody>
        </p:sp>
      </p:grpSp>
      <p:grpSp>
        <p:nvGrpSpPr>
          <p:cNvPr id="19469" name="Group 46"/>
          <p:cNvGrpSpPr>
            <a:grpSpLocks/>
          </p:cNvGrpSpPr>
          <p:nvPr/>
        </p:nvGrpSpPr>
        <p:grpSpPr bwMode="auto">
          <a:xfrm>
            <a:off x="8740775" y="6227764"/>
            <a:ext cx="1709738" cy="276225"/>
            <a:chOff x="204" y="3702"/>
            <a:chExt cx="1096" cy="284"/>
          </a:xfrm>
        </p:grpSpPr>
        <p:sp>
          <p:nvSpPr>
            <p:cNvPr id="19489" name="Rectangle 37"/>
            <p:cNvSpPr>
              <a:spLocks noChangeArrowheads="1"/>
            </p:cNvSpPr>
            <p:nvPr/>
          </p:nvSpPr>
          <p:spPr bwMode="auto">
            <a:xfrm>
              <a:off x="204" y="3748"/>
              <a:ext cx="181" cy="136"/>
            </a:xfrm>
            <a:prstGeom prst="rect">
              <a:avLst/>
            </a:prstGeom>
            <a:solidFill>
              <a:srgbClr val="FFFF66"/>
            </a:solidFill>
            <a:ln w="6350">
              <a:solidFill>
                <a:schemeClr val="accent2">
                  <a:lumMod val="60000"/>
                  <a:lumOff val="40000"/>
                </a:schemeClr>
              </a:solidFill>
              <a:miter lim="800000"/>
              <a:headEnd/>
              <a:tailEnd/>
            </a:ln>
          </p:spPr>
          <p:txBody>
            <a:bodyPr wrap="none" anchor="ctr"/>
            <a:lstStyle/>
            <a:p>
              <a:endParaRPr lang="it-IT">
                <a:latin typeface="Trebuchet MS" pitchFamily="34" charset="0"/>
              </a:endParaRPr>
            </a:p>
          </p:txBody>
        </p:sp>
        <p:sp>
          <p:nvSpPr>
            <p:cNvPr id="19490" name="Text Box 40"/>
            <p:cNvSpPr txBox="1">
              <a:spLocks noChangeArrowheads="1"/>
            </p:cNvSpPr>
            <p:nvPr/>
          </p:nvSpPr>
          <p:spPr bwMode="auto">
            <a:xfrm>
              <a:off x="476" y="3702"/>
              <a:ext cx="824" cy="284"/>
            </a:xfrm>
            <a:prstGeom prst="rect">
              <a:avLst/>
            </a:prstGeom>
            <a:noFill/>
            <a:ln w="9525">
              <a:noFill/>
              <a:miter lim="800000"/>
              <a:headEnd/>
              <a:tailEnd/>
            </a:ln>
          </p:spPr>
          <p:txBody>
            <a:bodyPr wrap="none">
              <a:spAutoFit/>
            </a:bodyPr>
            <a:lstStyle/>
            <a:p>
              <a:r>
                <a:rPr lang="it-IT" sz="1200" dirty="0">
                  <a:solidFill>
                    <a:srgbClr val="FFFFFF"/>
                  </a:solidFill>
                  <a:latin typeface="Trebuchet MS" pitchFamily="34" charset="0"/>
                </a:rPr>
                <a:t>BASSA ENTALPIA</a:t>
              </a:r>
            </a:p>
          </p:txBody>
        </p:sp>
      </p:grpSp>
      <p:sp>
        <p:nvSpPr>
          <p:cNvPr id="36" name="Parentesi graffa chiusa 35"/>
          <p:cNvSpPr/>
          <p:nvPr/>
        </p:nvSpPr>
        <p:spPr>
          <a:xfrm>
            <a:off x="7596188" y="854075"/>
            <a:ext cx="285750" cy="142875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37" name="Parentesi graffa chiusa 36"/>
          <p:cNvSpPr/>
          <p:nvPr/>
        </p:nvSpPr>
        <p:spPr>
          <a:xfrm>
            <a:off x="7596188" y="2354263"/>
            <a:ext cx="285750" cy="1357312"/>
          </a:xfrm>
          <a:prstGeom prst="rightBrace">
            <a:avLst/>
          </a:prstGeom>
          <a:ln>
            <a:solidFill>
              <a:srgbClr val="FF66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38" name="Parentesi graffa chiusa 37"/>
          <p:cNvSpPr/>
          <p:nvPr/>
        </p:nvSpPr>
        <p:spPr>
          <a:xfrm>
            <a:off x="7596188" y="3783013"/>
            <a:ext cx="285750" cy="2500312"/>
          </a:xfrm>
          <a:prstGeom prst="rightBrace">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9473" name="CasellaDiTesto 24"/>
          <p:cNvSpPr txBox="1">
            <a:spLocks noChangeArrowheads="1"/>
          </p:cNvSpPr>
          <p:nvPr/>
        </p:nvSpPr>
        <p:spPr bwMode="auto">
          <a:xfrm>
            <a:off x="7953376" y="1425575"/>
            <a:ext cx="1457387" cy="369332"/>
          </a:xfrm>
          <a:prstGeom prst="rect">
            <a:avLst/>
          </a:prstGeom>
          <a:noFill/>
          <a:ln w="9525">
            <a:noFill/>
            <a:miter lim="800000"/>
            <a:headEnd/>
            <a:tailEnd/>
          </a:ln>
        </p:spPr>
        <p:txBody>
          <a:bodyPr wrap="none">
            <a:spAutoFit/>
          </a:bodyPr>
          <a:lstStyle/>
          <a:p>
            <a:r>
              <a:rPr lang="it-IT">
                <a:solidFill>
                  <a:srgbClr val="FFFFFF"/>
                </a:solidFill>
              </a:rPr>
              <a:t>Usi </a:t>
            </a:r>
            <a:r>
              <a:rPr lang="it-IT" u="sng">
                <a:solidFill>
                  <a:srgbClr val="FFFFFF"/>
                </a:solidFill>
              </a:rPr>
              <a:t>INDIRETTI</a:t>
            </a:r>
          </a:p>
        </p:txBody>
      </p:sp>
      <p:sp>
        <p:nvSpPr>
          <p:cNvPr id="19474" name="CasellaDiTesto 25"/>
          <p:cNvSpPr txBox="1">
            <a:spLocks noChangeArrowheads="1"/>
          </p:cNvSpPr>
          <p:nvPr/>
        </p:nvSpPr>
        <p:spPr bwMode="auto">
          <a:xfrm>
            <a:off x="7881939" y="2854326"/>
            <a:ext cx="1457387" cy="646331"/>
          </a:xfrm>
          <a:prstGeom prst="rect">
            <a:avLst/>
          </a:prstGeom>
          <a:noFill/>
          <a:ln w="9525">
            <a:noFill/>
            <a:miter lim="800000"/>
            <a:headEnd/>
            <a:tailEnd/>
          </a:ln>
        </p:spPr>
        <p:txBody>
          <a:bodyPr wrap="none">
            <a:spAutoFit/>
          </a:bodyPr>
          <a:lstStyle/>
          <a:p>
            <a:r>
              <a:rPr lang="it-IT" dirty="0">
                <a:solidFill>
                  <a:srgbClr val="FFFFFF"/>
                </a:solidFill>
              </a:rPr>
              <a:t>Usi </a:t>
            </a:r>
            <a:r>
              <a:rPr lang="it-IT" u="sng" dirty="0">
                <a:solidFill>
                  <a:srgbClr val="FFFFFF"/>
                </a:solidFill>
              </a:rPr>
              <a:t>INDIRETTI</a:t>
            </a:r>
          </a:p>
          <a:p>
            <a:r>
              <a:rPr lang="it-IT" dirty="0">
                <a:solidFill>
                  <a:srgbClr val="FFFFFF"/>
                </a:solidFill>
              </a:rPr>
              <a:t>       </a:t>
            </a:r>
            <a:r>
              <a:rPr lang="it-IT" u="sng" dirty="0">
                <a:solidFill>
                  <a:srgbClr val="FFFFFF"/>
                </a:solidFill>
              </a:rPr>
              <a:t> DIRETTI</a:t>
            </a:r>
          </a:p>
        </p:txBody>
      </p:sp>
      <p:sp>
        <p:nvSpPr>
          <p:cNvPr id="19475" name="CasellaDiTesto 26"/>
          <p:cNvSpPr txBox="1">
            <a:spLocks noChangeArrowheads="1"/>
          </p:cNvSpPr>
          <p:nvPr/>
        </p:nvSpPr>
        <p:spPr bwMode="auto">
          <a:xfrm>
            <a:off x="8116889" y="4841875"/>
            <a:ext cx="1250599" cy="369332"/>
          </a:xfrm>
          <a:prstGeom prst="rect">
            <a:avLst/>
          </a:prstGeom>
          <a:noFill/>
          <a:ln w="9525">
            <a:noFill/>
            <a:miter lim="800000"/>
            <a:headEnd/>
            <a:tailEnd/>
          </a:ln>
        </p:spPr>
        <p:txBody>
          <a:bodyPr wrap="none">
            <a:spAutoFit/>
          </a:bodyPr>
          <a:lstStyle/>
          <a:p>
            <a:r>
              <a:rPr lang="it-IT">
                <a:solidFill>
                  <a:srgbClr val="FFFFFF"/>
                </a:solidFill>
              </a:rPr>
              <a:t>Usi </a:t>
            </a:r>
            <a:r>
              <a:rPr lang="it-IT" u="sng">
                <a:solidFill>
                  <a:srgbClr val="FFFFFF"/>
                </a:solidFill>
              </a:rPr>
              <a:t>DIRETTI</a:t>
            </a:r>
          </a:p>
        </p:txBody>
      </p:sp>
      <p:sp>
        <p:nvSpPr>
          <p:cNvPr id="19476" name="CasellaDiTesto 6"/>
          <p:cNvSpPr txBox="1">
            <a:spLocks noChangeArrowheads="1"/>
          </p:cNvSpPr>
          <p:nvPr/>
        </p:nvSpPr>
        <p:spPr bwMode="auto">
          <a:xfrm>
            <a:off x="8024813" y="428605"/>
            <a:ext cx="2571750" cy="1015663"/>
          </a:xfrm>
          <a:prstGeom prst="rect">
            <a:avLst/>
          </a:prstGeom>
          <a:noFill/>
          <a:ln w="9525">
            <a:noFill/>
            <a:miter lim="800000"/>
            <a:headEnd/>
            <a:tailEnd/>
          </a:ln>
        </p:spPr>
        <p:txBody>
          <a:bodyPr>
            <a:spAutoFit/>
          </a:bodyPr>
          <a:lstStyle/>
          <a:p>
            <a:pPr algn="ctr"/>
            <a:r>
              <a:rPr lang="it-IT" sz="2000" dirty="0">
                <a:solidFill>
                  <a:srgbClr val="FFFF00"/>
                </a:solidFill>
                <a:latin typeface="Calibri" pitchFamily="34" charset="0"/>
              </a:rPr>
              <a:t>POTENZIALI UTILIZZI DELLA RISORSA GEOTERMICA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C9942EE9-56C5-463D-9E41-B0231F43E9BB}"/>
              </a:ext>
            </a:extLst>
          </p:cNvPr>
          <p:cNvSpPr>
            <a:spLocks noGrp="1"/>
          </p:cNvSpPr>
          <p:nvPr>
            <p:ph type="subTitle" idx="1"/>
          </p:nvPr>
        </p:nvSpPr>
        <p:spPr/>
        <p:txBody>
          <a:bodyPr/>
          <a:lstStyle/>
          <a:p>
            <a:endParaRPr lang="it-IT"/>
          </a:p>
        </p:txBody>
      </p:sp>
      <p:pic>
        <p:nvPicPr>
          <p:cNvPr id="34818" name="Picture 2" descr="SONDE: FASI DI REALIZZAZIONE                      La trivellazione                      Per il campo sonde è stata usata  ...">
            <a:extLst>
              <a:ext uri="{FF2B5EF4-FFF2-40B4-BE49-F238E27FC236}">
                <a16:creationId xmlns:a16="http://schemas.microsoft.com/office/drawing/2014/main" id="{F586CF89-6538-45BB-ABFC-0451B85CE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862" y="-1"/>
            <a:ext cx="8939839" cy="6711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5858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1D741462-4EF4-4905-886E-DCF75ED0A4FF}"/>
              </a:ext>
            </a:extLst>
          </p:cNvPr>
          <p:cNvSpPr>
            <a:spLocks noGrp="1"/>
          </p:cNvSpPr>
          <p:nvPr>
            <p:ph type="subTitle" idx="1"/>
          </p:nvPr>
        </p:nvSpPr>
        <p:spPr/>
        <p:txBody>
          <a:bodyPr/>
          <a:lstStyle/>
          <a:p>
            <a:endParaRPr lang="it-IT"/>
          </a:p>
        </p:txBody>
      </p:sp>
      <p:pic>
        <p:nvPicPr>
          <p:cNvPr id="3" name="Immagine 2">
            <a:extLst>
              <a:ext uri="{FF2B5EF4-FFF2-40B4-BE49-F238E27FC236}">
                <a16:creationId xmlns:a16="http://schemas.microsoft.com/office/drawing/2014/main" id="{74ADB583-5716-46CC-848E-27D102EEF047}"/>
              </a:ext>
            </a:extLst>
          </p:cNvPr>
          <p:cNvPicPr>
            <a:picLocks noChangeAspect="1"/>
          </p:cNvPicPr>
          <p:nvPr/>
        </p:nvPicPr>
        <p:blipFill>
          <a:blip r:embed="rId2"/>
          <a:stretch>
            <a:fillRect/>
          </a:stretch>
        </p:blipFill>
        <p:spPr>
          <a:xfrm>
            <a:off x="1182416" y="0"/>
            <a:ext cx="9134455" cy="6858000"/>
          </a:xfrm>
          <a:prstGeom prst="rect">
            <a:avLst/>
          </a:prstGeom>
        </p:spPr>
      </p:pic>
    </p:spTree>
    <p:extLst>
      <p:ext uri="{BB962C8B-B14F-4D97-AF65-F5344CB8AC3E}">
        <p14:creationId xmlns:p14="http://schemas.microsoft.com/office/powerpoint/2010/main" val="8772672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4C8FEB96-6E59-4448-9FE1-EB84DC979A64}"/>
              </a:ext>
            </a:extLst>
          </p:cNvPr>
          <p:cNvSpPr>
            <a:spLocks noGrp="1"/>
          </p:cNvSpPr>
          <p:nvPr>
            <p:ph type="subTitle" idx="1"/>
          </p:nvPr>
        </p:nvSpPr>
        <p:spPr/>
        <p:txBody>
          <a:bodyPr/>
          <a:lstStyle/>
          <a:p>
            <a:endParaRPr lang="it-IT"/>
          </a:p>
        </p:txBody>
      </p:sp>
      <p:pic>
        <p:nvPicPr>
          <p:cNvPr id="3" name="Immagine 2">
            <a:extLst>
              <a:ext uri="{FF2B5EF4-FFF2-40B4-BE49-F238E27FC236}">
                <a16:creationId xmlns:a16="http://schemas.microsoft.com/office/drawing/2014/main" id="{8423AB6C-58D0-4A1F-B592-0AF2D93345B3}"/>
              </a:ext>
            </a:extLst>
          </p:cNvPr>
          <p:cNvPicPr>
            <a:picLocks noChangeAspect="1"/>
          </p:cNvPicPr>
          <p:nvPr/>
        </p:nvPicPr>
        <p:blipFill>
          <a:blip r:embed="rId2"/>
          <a:stretch>
            <a:fillRect/>
          </a:stretch>
        </p:blipFill>
        <p:spPr>
          <a:xfrm>
            <a:off x="1147563" y="110812"/>
            <a:ext cx="8986860" cy="6747188"/>
          </a:xfrm>
          <a:prstGeom prst="rect">
            <a:avLst/>
          </a:prstGeom>
        </p:spPr>
      </p:pic>
    </p:spTree>
    <p:extLst>
      <p:ext uri="{BB962C8B-B14F-4D97-AF65-F5344CB8AC3E}">
        <p14:creationId xmlns:p14="http://schemas.microsoft.com/office/powerpoint/2010/main" val="2620154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1DFAD5E4-6F85-47B1-9496-F6D3A9A1C23D}"/>
              </a:ext>
            </a:extLst>
          </p:cNvPr>
          <p:cNvSpPr>
            <a:spLocks noGrp="1"/>
          </p:cNvSpPr>
          <p:nvPr>
            <p:ph type="subTitle" idx="1"/>
          </p:nvPr>
        </p:nvSpPr>
        <p:spPr/>
        <p:txBody>
          <a:bodyPr/>
          <a:lstStyle/>
          <a:p>
            <a:endParaRPr lang="it-IT"/>
          </a:p>
        </p:txBody>
      </p:sp>
      <p:pic>
        <p:nvPicPr>
          <p:cNvPr id="3" name="Immagine 2">
            <a:extLst>
              <a:ext uri="{FF2B5EF4-FFF2-40B4-BE49-F238E27FC236}">
                <a16:creationId xmlns:a16="http://schemas.microsoft.com/office/drawing/2014/main" id="{09C9767F-DCEB-41DD-A64B-F6EE7CE9052E}"/>
              </a:ext>
            </a:extLst>
          </p:cNvPr>
          <p:cNvPicPr>
            <a:picLocks noChangeAspect="1"/>
          </p:cNvPicPr>
          <p:nvPr/>
        </p:nvPicPr>
        <p:blipFill>
          <a:blip r:embed="rId2"/>
          <a:stretch>
            <a:fillRect/>
          </a:stretch>
        </p:blipFill>
        <p:spPr>
          <a:xfrm>
            <a:off x="1031273" y="-1"/>
            <a:ext cx="9055407" cy="6798651"/>
          </a:xfrm>
          <a:prstGeom prst="rect">
            <a:avLst/>
          </a:prstGeom>
        </p:spPr>
      </p:pic>
    </p:spTree>
    <p:extLst>
      <p:ext uri="{BB962C8B-B14F-4D97-AF65-F5344CB8AC3E}">
        <p14:creationId xmlns:p14="http://schemas.microsoft.com/office/powerpoint/2010/main" val="4646807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94AA53D6-E669-4F51-B2EA-91293E06645D}"/>
              </a:ext>
            </a:extLst>
          </p:cNvPr>
          <p:cNvSpPr>
            <a:spLocks noGrp="1"/>
          </p:cNvSpPr>
          <p:nvPr>
            <p:ph type="subTitle" idx="1"/>
          </p:nvPr>
        </p:nvSpPr>
        <p:spPr/>
        <p:txBody>
          <a:bodyPr/>
          <a:lstStyle/>
          <a:p>
            <a:endParaRPr lang="it-IT"/>
          </a:p>
        </p:txBody>
      </p:sp>
      <p:pic>
        <p:nvPicPr>
          <p:cNvPr id="3" name="Immagine 2">
            <a:extLst>
              <a:ext uri="{FF2B5EF4-FFF2-40B4-BE49-F238E27FC236}">
                <a16:creationId xmlns:a16="http://schemas.microsoft.com/office/drawing/2014/main" id="{CE453E00-6833-4931-9848-8A8A7681ED38}"/>
              </a:ext>
            </a:extLst>
          </p:cNvPr>
          <p:cNvPicPr>
            <a:picLocks noChangeAspect="1"/>
          </p:cNvPicPr>
          <p:nvPr/>
        </p:nvPicPr>
        <p:blipFill>
          <a:blip r:embed="rId2"/>
          <a:stretch>
            <a:fillRect/>
          </a:stretch>
        </p:blipFill>
        <p:spPr>
          <a:xfrm>
            <a:off x="1021334" y="0"/>
            <a:ext cx="9134455" cy="6858000"/>
          </a:xfrm>
          <a:prstGeom prst="rect">
            <a:avLst/>
          </a:prstGeom>
        </p:spPr>
      </p:pic>
    </p:spTree>
    <p:extLst>
      <p:ext uri="{BB962C8B-B14F-4D97-AF65-F5344CB8AC3E}">
        <p14:creationId xmlns:p14="http://schemas.microsoft.com/office/powerpoint/2010/main" val="2794340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a:extLst>
              <a:ext uri="{FF2B5EF4-FFF2-40B4-BE49-F238E27FC236}">
                <a16:creationId xmlns:a16="http://schemas.microsoft.com/office/drawing/2014/main" id="{055C99A4-442D-44CB-A3F2-DDB54B762808}"/>
              </a:ext>
            </a:extLst>
          </p:cNvPr>
          <p:cNvSpPr>
            <a:spLocks noChangeArrowheads="1"/>
          </p:cNvSpPr>
          <p:nvPr/>
        </p:nvSpPr>
        <p:spPr bwMode="auto">
          <a:xfrm>
            <a:off x="1568450" y="836613"/>
            <a:ext cx="8343900" cy="124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charset="0"/>
                <a:ea typeface="ＭＳ Ｐゴシック" pitchFamily="1"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charset="0"/>
                <a:ea typeface="ＭＳ Ｐゴシック" pitchFamily="1"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charset="0"/>
                <a:ea typeface="ＭＳ Ｐゴシック" pitchFamily="1"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charset="0"/>
                <a:ea typeface="ＭＳ Ｐゴシック" pitchFamily="1"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charset="0"/>
                <a:ea typeface="ＭＳ Ｐゴシック" pitchFamily="1" charset="-128"/>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charset="0"/>
                <a:ea typeface="ＭＳ Ｐゴシック" pitchFamily="1" charset="-128"/>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charset="0"/>
                <a:ea typeface="ＭＳ Ｐゴシック" pitchFamily="1" charset="-128"/>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charset="0"/>
                <a:ea typeface="ＭＳ Ｐゴシック" pitchFamily="1" charset="-128"/>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charset="0"/>
                <a:ea typeface="ＭＳ Ｐゴシック" pitchFamily="1" charset="-128"/>
              </a:defRPr>
            </a:lvl9pPr>
          </a:lstStyle>
          <a:p>
            <a:pPr algn="ctr" hangingPunct="1">
              <a:lnSpc>
                <a:spcPct val="85000"/>
              </a:lnSpc>
              <a:buSzPct val="100000"/>
              <a:defRPr/>
            </a:pPr>
            <a:r>
              <a:rPr lang="it-IT" altLang="it-IT" sz="2200" spc="-30" dirty="0">
                <a:solidFill>
                  <a:schemeClr val="tx1"/>
                </a:solidFill>
                <a:latin typeface="Corbel" panose="020B0503020204020204" pitchFamily="34" charset="0"/>
              </a:rPr>
              <a:t>“Lo </a:t>
            </a:r>
            <a:r>
              <a:rPr lang="it-IT" altLang="it-IT" sz="2200" u="sng" spc="-30" dirty="0">
                <a:solidFill>
                  <a:schemeClr val="tx1"/>
                </a:solidFill>
                <a:latin typeface="Corbel" panose="020B0503020204020204" pitchFamily="34" charset="0"/>
              </a:rPr>
              <a:t>sviluppo sostenibile</a:t>
            </a:r>
            <a:r>
              <a:rPr lang="it-IT" altLang="it-IT" sz="2200" spc="-30" dirty="0">
                <a:solidFill>
                  <a:schemeClr val="tx1"/>
                </a:solidFill>
                <a:latin typeface="Corbel" panose="020B0503020204020204" pitchFamily="34" charset="0"/>
              </a:rPr>
              <a:t> […] è processo di cambiamento tale per cui lo sfruttamento delle risorse, la direzione degli investimenti, l’orientamento dello sviluppo tecnologico e i cambiamenti istituzionali siano resi coerenti con i bisogni futuri oltre che con gli attuali” (</a:t>
            </a:r>
            <a:r>
              <a:rPr lang="it-IT" altLang="it-IT" sz="2200" dirty="0" err="1">
                <a:solidFill>
                  <a:schemeClr val="tx1"/>
                </a:solidFill>
                <a:latin typeface="Corbel" panose="020B0503020204020204" pitchFamily="34" charset="0"/>
              </a:rPr>
              <a:t>Brundtland</a:t>
            </a:r>
            <a:r>
              <a:rPr lang="it-IT" altLang="it-IT" sz="2200" dirty="0">
                <a:solidFill>
                  <a:schemeClr val="tx1"/>
                </a:solidFill>
                <a:latin typeface="Corbel" panose="020B0503020204020204" pitchFamily="34" charset="0"/>
              </a:rPr>
              <a:t>, 1987)</a:t>
            </a:r>
            <a:endParaRPr lang="it-IT" altLang="it-IT" sz="2200" spc="-30" dirty="0">
              <a:solidFill>
                <a:schemeClr val="tx1"/>
              </a:solidFill>
              <a:latin typeface="Corbel" panose="020B0503020204020204" pitchFamily="34" charset="0"/>
            </a:endParaRPr>
          </a:p>
        </p:txBody>
      </p:sp>
      <p:pic>
        <p:nvPicPr>
          <p:cNvPr id="19459" name="Picture 2">
            <a:extLst>
              <a:ext uri="{FF2B5EF4-FFF2-40B4-BE49-F238E27FC236}">
                <a16:creationId xmlns:a16="http://schemas.microsoft.com/office/drawing/2014/main" id="{E0AA73FC-A8E5-4E45-9FC9-5F01EC2E2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5064" y="1879600"/>
            <a:ext cx="4841875" cy="3098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0" name="Rectangle 5">
            <a:extLst>
              <a:ext uri="{FF2B5EF4-FFF2-40B4-BE49-F238E27FC236}">
                <a16:creationId xmlns:a16="http://schemas.microsoft.com/office/drawing/2014/main" id="{399B85E4-6992-4703-BA02-5003803FF77B}"/>
              </a:ext>
            </a:extLst>
          </p:cNvPr>
          <p:cNvSpPr>
            <a:spLocks noChangeArrowheads="1"/>
          </p:cNvSpPr>
          <p:nvPr/>
        </p:nvSpPr>
        <p:spPr bwMode="auto">
          <a:xfrm>
            <a:off x="1703389" y="4724400"/>
            <a:ext cx="7970837" cy="1938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algn="ctr">
              <a:spcBef>
                <a:spcPts val="400"/>
              </a:spcBef>
              <a:buSzPct val="100000"/>
            </a:pPr>
            <a:r>
              <a:rPr lang="it-IT" altLang="it-IT" sz="2400" b="1">
                <a:solidFill>
                  <a:schemeClr val="tx1"/>
                </a:solidFill>
                <a:latin typeface="Corbel" panose="020B0503020204020204" pitchFamily="34" charset="0"/>
              </a:rPr>
              <a:t>Secondo il report R-93-004 EPA (Ente per la Protezione Ambientale statunitense), la geotermia con pompe di calore oggi sul mercato è il </a:t>
            </a:r>
            <a:r>
              <a:rPr lang="it-IT" altLang="it-IT" sz="2400" b="1" u="sng">
                <a:solidFill>
                  <a:schemeClr val="tx1"/>
                </a:solidFill>
                <a:latin typeface="Corbel" panose="020B0503020204020204" pitchFamily="34" charset="0"/>
              </a:rPr>
              <a:t>sistema di riscaldamento e di condizionamento più efficiente dal punto di vista energetico e più sostenibile dal punto di vista ambientale</a:t>
            </a:r>
          </a:p>
        </p:txBody>
      </p:sp>
      <p:sp>
        <p:nvSpPr>
          <p:cNvPr id="19461" name="Rectangle 6">
            <a:extLst>
              <a:ext uri="{FF2B5EF4-FFF2-40B4-BE49-F238E27FC236}">
                <a16:creationId xmlns:a16="http://schemas.microsoft.com/office/drawing/2014/main" id="{760ADEAB-00E5-4F1D-9D54-AC9C3E54E59F}"/>
              </a:ext>
            </a:extLst>
          </p:cNvPr>
          <p:cNvSpPr>
            <a:spLocks noChangeArrowheads="1"/>
          </p:cNvSpPr>
          <p:nvPr/>
        </p:nvSpPr>
        <p:spPr bwMode="auto">
          <a:xfrm>
            <a:off x="1703388" y="152401"/>
            <a:ext cx="7993062"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algn="r" hangingPunct="1">
              <a:buSzPct val="100000"/>
            </a:pPr>
            <a:r>
              <a:rPr lang="it-IT" altLang="it-IT" sz="2800" b="1" i="1">
                <a:solidFill>
                  <a:schemeClr val="tx1"/>
                </a:solidFill>
                <a:latin typeface="Corbel" panose="020B0503020204020204" pitchFamily="34" charset="0"/>
              </a:rPr>
              <a:t>Le pompe di calore geotermiche e la sostenibilità</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8">
            <a:extLst>
              <a:ext uri="{FF2B5EF4-FFF2-40B4-BE49-F238E27FC236}">
                <a16:creationId xmlns:a16="http://schemas.microsoft.com/office/drawing/2014/main" id="{0E81DB97-6577-4A52-8715-3610F4E9A8A7}"/>
              </a:ext>
            </a:extLst>
          </p:cNvPr>
          <p:cNvSpPr>
            <a:spLocks noChangeArrowheads="1"/>
          </p:cNvSpPr>
          <p:nvPr/>
        </p:nvSpPr>
        <p:spPr bwMode="auto">
          <a:xfrm>
            <a:off x="4908550" y="357188"/>
            <a:ext cx="4897438"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algn="r" hangingPunct="1">
              <a:buSzPct val="100000"/>
            </a:pPr>
            <a:r>
              <a:rPr lang="it-IT" altLang="it-IT" sz="2800" b="1" i="1">
                <a:solidFill>
                  <a:schemeClr val="tx1"/>
                </a:solidFill>
                <a:latin typeface="Corbel" panose="020B0503020204020204" pitchFamily="34" charset="0"/>
              </a:rPr>
              <a:t>Gli impianti geotermici tutelano la qualità dell’aria</a:t>
            </a:r>
          </a:p>
        </p:txBody>
      </p:sp>
      <p:pic>
        <p:nvPicPr>
          <p:cNvPr id="21507" name="Picture 7" descr="Risultati immagini per mappa qualitÃ  aria">
            <a:extLst>
              <a:ext uri="{FF2B5EF4-FFF2-40B4-BE49-F238E27FC236}">
                <a16:creationId xmlns:a16="http://schemas.microsoft.com/office/drawing/2014/main" id="{F3BA9194-99C0-4D14-8679-B84BA7DC1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400" y="1398589"/>
            <a:ext cx="4660900"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2">
            <a:extLst>
              <a:ext uri="{FF2B5EF4-FFF2-40B4-BE49-F238E27FC236}">
                <a16:creationId xmlns:a16="http://schemas.microsoft.com/office/drawing/2014/main" id="{90EAEF3C-E4F0-43FB-8EED-E74B6A3ACE01}"/>
              </a:ext>
            </a:extLst>
          </p:cNvPr>
          <p:cNvSpPr txBox="1">
            <a:spLocks noChangeArrowheads="1"/>
          </p:cNvSpPr>
          <p:nvPr/>
        </p:nvSpPr>
        <p:spPr bwMode="auto">
          <a:xfrm>
            <a:off x="2052639" y="5110163"/>
            <a:ext cx="734377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rgbClr val="000000"/>
              </a:buClr>
              <a:buSzPct val="100000"/>
              <a:buFont typeface="Times New Roman" panose="02020603050405020304" pitchFamily="18" charset="0"/>
              <a:buNone/>
            </a:pPr>
            <a:r>
              <a:rPr lang="it-IT" altLang="it-IT" sz="2000">
                <a:latin typeface="Corbel" panose="020B0503020204020204" pitchFamily="34" charset="0"/>
              </a:rPr>
              <a:t>La qualità dell’aria è una criticità che riguarda molte parti di Italia (in particolare Pianura Padana). La combustione per il riscaldamento degli edifici è uno dei fattori principali (cfr. rapporto EU su qualità aria). Le pompe di calore geotermiche abbattono le emissioni del 60% rispetto ad altri sistemi di riscaldamento</a:t>
            </a:r>
          </a:p>
        </p:txBody>
      </p:sp>
      <p:pic>
        <p:nvPicPr>
          <p:cNvPr id="21510" name="Immagine 8">
            <a:extLst>
              <a:ext uri="{FF2B5EF4-FFF2-40B4-BE49-F238E27FC236}">
                <a16:creationId xmlns:a16="http://schemas.microsoft.com/office/drawing/2014/main" id="{AB5EEFFE-E1C5-457B-8179-2D488ECBB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358" t="14647" r="8766" b="6740"/>
          <a:stretch>
            <a:fillRect/>
          </a:stretch>
        </p:blipFill>
        <p:spPr bwMode="auto">
          <a:xfrm>
            <a:off x="1558925" y="333375"/>
            <a:ext cx="3627438"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Immagine1">
            <a:extLst>
              <a:ext uri="{FF2B5EF4-FFF2-40B4-BE49-F238E27FC236}">
                <a16:creationId xmlns:a16="http://schemas.microsoft.com/office/drawing/2014/main" id="{0D979AA8-3479-41ED-B52B-55546DC0A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533400"/>
            <a:ext cx="7991475" cy="5951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descr="Angolo isotex1">
            <a:extLst>
              <a:ext uri="{FF2B5EF4-FFF2-40B4-BE49-F238E27FC236}">
                <a16:creationId xmlns:a16="http://schemas.microsoft.com/office/drawing/2014/main" id="{C80DF817-9067-40BA-BE5C-3AAC20FEE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426" y="620714"/>
            <a:ext cx="4054475" cy="5400675"/>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Legnobloc">
            <a:extLst>
              <a:ext uri="{FF2B5EF4-FFF2-40B4-BE49-F238E27FC236}">
                <a16:creationId xmlns:a16="http://schemas.microsoft.com/office/drawing/2014/main" id="{D671D9CF-8FCA-44A7-A10F-DB5FD4324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674688"/>
            <a:ext cx="5976938" cy="7848601"/>
          </a:xfrm>
          <a:prstGeom prst="rect">
            <a:avLst/>
          </a:prstGeom>
          <a:noFill/>
          <a:extLst>
            <a:ext uri="{909E8E84-426E-40DD-AFC4-6F175D3DCCD1}">
              <a14:hiddenFill xmlns:a14="http://schemas.microsoft.com/office/drawing/2010/main">
                <a:solidFill>
                  <a:srgbClr val="FFFFFF"/>
                </a:solidFill>
              </a14:hiddenFill>
            </a:ext>
          </a:extLst>
        </p:spPr>
      </p:pic>
      <p:sp>
        <p:nvSpPr>
          <p:cNvPr id="25606" name="AutoShape 6">
            <a:extLst>
              <a:ext uri="{FF2B5EF4-FFF2-40B4-BE49-F238E27FC236}">
                <a16:creationId xmlns:a16="http://schemas.microsoft.com/office/drawing/2014/main" id="{3A3FC07F-1128-4AD5-9828-86BCB6C06131}"/>
              </a:ext>
            </a:extLst>
          </p:cNvPr>
          <p:cNvSpPr>
            <a:spLocks/>
          </p:cNvSpPr>
          <p:nvPr/>
        </p:nvSpPr>
        <p:spPr bwMode="auto">
          <a:xfrm>
            <a:off x="8543926" y="3357563"/>
            <a:ext cx="73025" cy="431800"/>
          </a:xfrm>
          <a:prstGeom prst="rightBrace">
            <a:avLst>
              <a:gd name="adj1" fmla="val 49275"/>
              <a:gd name="adj2" fmla="val 50000"/>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Immagine3">
            <a:extLst>
              <a:ext uri="{FF2B5EF4-FFF2-40B4-BE49-F238E27FC236}">
                <a16:creationId xmlns:a16="http://schemas.microsoft.com/office/drawing/2014/main" id="{EA46409A-EF6B-4AC5-A273-C6E009237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692151"/>
            <a:ext cx="7423150" cy="5554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ttangolo 6">
            <a:extLst>
              <a:ext uri="{FF2B5EF4-FFF2-40B4-BE49-F238E27FC236}">
                <a16:creationId xmlns:a16="http://schemas.microsoft.com/office/drawing/2014/main" id="{901DE93F-278D-4886-AD60-73DF3E8E16E6}"/>
              </a:ext>
            </a:extLst>
          </p:cNvPr>
          <p:cNvSpPr>
            <a:spLocks noChangeArrowheads="1"/>
          </p:cNvSpPr>
          <p:nvPr/>
        </p:nvSpPr>
        <p:spPr bwMode="auto">
          <a:xfrm>
            <a:off x="2185988" y="2576513"/>
            <a:ext cx="8107362"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b="1" dirty="0">
              <a:solidFill>
                <a:schemeClr val="bg1"/>
              </a:solidFill>
              <a:latin typeface="Chalkboard" charset="0"/>
              <a:cs typeface="Chalkboard" charset="0"/>
            </a:endParaRPr>
          </a:p>
          <a:p>
            <a:pPr eaLnBrk="1" hangingPunct="1">
              <a:buFont typeface="Wingdings" panose="05000000000000000000" pitchFamily="2" charset="2"/>
              <a:buChar char="ü"/>
            </a:pPr>
            <a:r>
              <a:rPr lang="it-IT" altLang="it-IT" b="1" dirty="0">
                <a:solidFill>
                  <a:schemeClr val="bg1"/>
                </a:solidFill>
                <a:latin typeface="Chalkboard" charset="0"/>
                <a:cs typeface="Chalkboard" charset="0"/>
              </a:rPr>
              <a:t> Riscaldamento e condizionamento di edifici</a:t>
            </a:r>
          </a:p>
          <a:p>
            <a:pPr eaLnBrk="1" hangingPunct="1">
              <a:buFont typeface="Wingdings" panose="05000000000000000000" pitchFamily="2" charset="2"/>
              <a:buChar char="ü"/>
            </a:pPr>
            <a:endParaRPr lang="it-IT" altLang="it-IT" b="1" dirty="0">
              <a:solidFill>
                <a:schemeClr val="bg1"/>
              </a:solidFill>
              <a:latin typeface="Chalkboard" charset="0"/>
              <a:cs typeface="Chalkboard" charset="0"/>
            </a:endParaRPr>
          </a:p>
          <a:p>
            <a:pPr eaLnBrk="1" hangingPunct="1">
              <a:buFont typeface="Wingdings" panose="05000000000000000000" pitchFamily="2" charset="2"/>
              <a:buChar char="ü"/>
            </a:pPr>
            <a:r>
              <a:rPr lang="it-IT" altLang="it-IT" b="1" dirty="0">
                <a:solidFill>
                  <a:schemeClr val="bg1"/>
                </a:solidFill>
                <a:latin typeface="Chalkboard" charset="0"/>
                <a:cs typeface="Chalkboard" charset="0"/>
              </a:rPr>
              <a:t> Produzione di acqua calda sanitaria (ACS) o industriale</a:t>
            </a:r>
          </a:p>
          <a:p>
            <a:pPr eaLnBrk="1" hangingPunct="1">
              <a:buFont typeface="Wingdings" panose="05000000000000000000" pitchFamily="2" charset="2"/>
              <a:buChar char="ü"/>
            </a:pPr>
            <a:endParaRPr lang="it-IT" altLang="it-IT" b="1" dirty="0">
              <a:solidFill>
                <a:schemeClr val="bg1"/>
              </a:solidFill>
              <a:latin typeface="Chalkboard" charset="0"/>
              <a:cs typeface="Chalkboard" charset="0"/>
            </a:endParaRPr>
          </a:p>
          <a:p>
            <a:pPr eaLnBrk="1" hangingPunct="1">
              <a:buFont typeface="Wingdings" panose="05000000000000000000" pitchFamily="2" charset="2"/>
              <a:buChar char="ü"/>
            </a:pPr>
            <a:r>
              <a:rPr lang="it-IT" altLang="it-IT" b="1" dirty="0">
                <a:solidFill>
                  <a:schemeClr val="bg1"/>
                </a:solidFill>
                <a:latin typeface="Chalkboard" charset="0"/>
                <a:cs typeface="Chalkboard" charset="0"/>
              </a:rPr>
              <a:t> Basso impatto ambientale</a:t>
            </a:r>
          </a:p>
          <a:p>
            <a:pPr eaLnBrk="1" hangingPunct="1">
              <a:buFont typeface="Wingdings" panose="05000000000000000000" pitchFamily="2" charset="2"/>
              <a:buChar char="ü"/>
            </a:pPr>
            <a:endParaRPr lang="it-IT" altLang="it-IT" b="1" dirty="0">
              <a:solidFill>
                <a:schemeClr val="bg1"/>
              </a:solidFill>
              <a:latin typeface="Chalkboard" charset="0"/>
              <a:cs typeface="Chalkboard" charset="0"/>
            </a:endParaRPr>
          </a:p>
          <a:p>
            <a:pPr eaLnBrk="1" hangingPunct="1">
              <a:buFont typeface="Wingdings" panose="05000000000000000000" pitchFamily="2" charset="2"/>
              <a:buChar char="ü"/>
            </a:pPr>
            <a:r>
              <a:rPr lang="it-IT" altLang="it-IT" b="1" dirty="0">
                <a:solidFill>
                  <a:schemeClr val="bg1"/>
                </a:solidFill>
                <a:latin typeface="Chalkboard" charset="0"/>
                <a:cs typeface="Chalkboard" charset="0"/>
              </a:rPr>
              <a:t> Alto risparmio energetico/economico</a:t>
            </a:r>
            <a:endParaRPr lang="it-IT" altLang="it-IT" dirty="0">
              <a:solidFill>
                <a:schemeClr val="bg1"/>
              </a:solidFill>
              <a:latin typeface="Chalkboard" charset="0"/>
              <a:cs typeface="Chalkboard" charset="0"/>
            </a:endParaRPr>
          </a:p>
        </p:txBody>
      </p:sp>
      <p:sp>
        <p:nvSpPr>
          <p:cNvPr id="100355" name="Rettangolo 7">
            <a:extLst>
              <a:ext uri="{FF2B5EF4-FFF2-40B4-BE49-F238E27FC236}">
                <a16:creationId xmlns:a16="http://schemas.microsoft.com/office/drawing/2014/main" id="{F387588C-3B51-45E4-8A87-CE81646507F9}"/>
              </a:ext>
            </a:extLst>
          </p:cNvPr>
          <p:cNvSpPr>
            <a:spLocks noChangeArrowheads="1"/>
          </p:cNvSpPr>
          <p:nvPr/>
        </p:nvSpPr>
        <p:spPr bwMode="auto">
          <a:xfrm>
            <a:off x="2185988" y="863601"/>
            <a:ext cx="67153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4400" b="1" dirty="0">
                <a:solidFill>
                  <a:schemeClr val="bg1"/>
                </a:solidFill>
                <a:latin typeface="Chalkboard" charset="0"/>
                <a:cs typeface="Chalkboard" charset="0"/>
              </a:rPr>
              <a:t>Geotermia a bassa entalpia:</a:t>
            </a:r>
          </a:p>
        </p:txBody>
      </p:sp>
    </p:spTree>
    <p:extLst>
      <p:ext uri="{BB962C8B-B14F-4D97-AF65-F5344CB8AC3E}">
        <p14:creationId xmlns:p14="http://schemas.microsoft.com/office/powerpoint/2010/main" val="3450059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Immagine4">
            <a:extLst>
              <a:ext uri="{FF2B5EF4-FFF2-40B4-BE49-F238E27FC236}">
                <a16:creationId xmlns:a16="http://schemas.microsoft.com/office/drawing/2014/main" id="{FEBE12E6-BDAF-40D5-ADC5-79F25598E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620714"/>
            <a:ext cx="7848600" cy="5851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8">
            <a:extLst>
              <a:ext uri="{FF2B5EF4-FFF2-40B4-BE49-F238E27FC236}">
                <a16:creationId xmlns:a16="http://schemas.microsoft.com/office/drawing/2014/main" id="{3C394F40-062D-4EB5-B4D2-BD2D26B819B1}"/>
              </a:ext>
            </a:extLst>
          </p:cNvPr>
          <p:cNvSpPr>
            <a:spLocks noChangeArrowheads="1"/>
          </p:cNvSpPr>
          <p:nvPr/>
        </p:nvSpPr>
        <p:spPr bwMode="auto">
          <a:xfrm>
            <a:off x="4589463" y="192088"/>
            <a:ext cx="52197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algn="r" hangingPunct="1">
              <a:buSzPct val="100000"/>
            </a:pPr>
            <a:r>
              <a:rPr lang="it-IT" altLang="it-IT" sz="2800" b="1" i="1">
                <a:solidFill>
                  <a:schemeClr val="tx1"/>
                </a:solidFill>
                <a:latin typeface="Corbel" panose="020B0503020204020204" pitchFamily="34" charset="0"/>
              </a:rPr>
              <a:t>Situazione attuale – il mercato</a:t>
            </a:r>
          </a:p>
          <a:p>
            <a:pPr algn="r" hangingPunct="1">
              <a:buSzPct val="100000"/>
            </a:pPr>
            <a:r>
              <a:rPr lang="it-IT" altLang="it-IT" sz="1200" i="1">
                <a:solidFill>
                  <a:schemeClr val="tx1"/>
                </a:solidFill>
                <a:latin typeface="Corbel" panose="020B0503020204020204" pitchFamily="34" charset="0"/>
              </a:rPr>
              <a:t>(grafici tratti da Eur’ObservEr 2018)</a:t>
            </a:r>
          </a:p>
        </p:txBody>
      </p:sp>
      <p:pic>
        <p:nvPicPr>
          <p:cNvPr id="23555" name="Picture 13">
            <a:extLst>
              <a:ext uri="{FF2B5EF4-FFF2-40B4-BE49-F238E27FC236}">
                <a16:creationId xmlns:a16="http://schemas.microsoft.com/office/drawing/2014/main" id="{D3B97274-C2D2-475F-A769-8486F3CD2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401639"/>
            <a:ext cx="3816350" cy="414813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ttangolo 10">
            <a:extLst>
              <a:ext uri="{FF2B5EF4-FFF2-40B4-BE49-F238E27FC236}">
                <a16:creationId xmlns:a16="http://schemas.microsoft.com/office/drawing/2014/main" id="{61B714D9-0CB7-4EE9-8216-D905F0AA6E8F}"/>
              </a:ext>
            </a:extLst>
          </p:cNvPr>
          <p:cNvSpPr/>
          <p:nvPr/>
        </p:nvSpPr>
        <p:spPr>
          <a:xfrm>
            <a:off x="1770064" y="2781300"/>
            <a:ext cx="3970337" cy="215900"/>
          </a:xfrm>
          <a:prstGeom prst="rect">
            <a:avLst/>
          </a:prstGeom>
          <a:solidFill>
            <a:srgbClr val="FFC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558" name="Rectangle 5">
            <a:extLst>
              <a:ext uri="{FF2B5EF4-FFF2-40B4-BE49-F238E27FC236}">
                <a16:creationId xmlns:a16="http://schemas.microsoft.com/office/drawing/2014/main" id="{76C0776F-3F86-4DC9-9774-5C0A174DA5BB}"/>
              </a:ext>
            </a:extLst>
          </p:cNvPr>
          <p:cNvSpPr>
            <a:spLocks noChangeArrowheads="1"/>
          </p:cNvSpPr>
          <p:nvPr/>
        </p:nvSpPr>
        <p:spPr bwMode="auto">
          <a:xfrm>
            <a:off x="5818188" y="908051"/>
            <a:ext cx="3986212" cy="506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3429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hangingPunct="1">
              <a:lnSpc>
                <a:spcPct val="85000"/>
              </a:lnSpc>
              <a:buSzPct val="100000"/>
              <a:buFont typeface="Arial" panose="020B0604020202020204" pitchFamily="34" charset="0"/>
              <a:buChar char="•"/>
            </a:pPr>
            <a:r>
              <a:rPr lang="it-IT" altLang="it-IT" sz="2000">
                <a:solidFill>
                  <a:schemeClr val="tx1"/>
                </a:solidFill>
                <a:latin typeface="Corbel" panose="020B0503020204020204" pitchFamily="34" charset="0"/>
              </a:rPr>
              <a:t>I dati EurObservER 2017 indicano che in Italia si eseguono circa 1.000 nuovi impianti geotermici con pompe di calore ogni anno;</a:t>
            </a:r>
          </a:p>
          <a:p>
            <a:pPr hangingPunct="1">
              <a:lnSpc>
                <a:spcPct val="85000"/>
              </a:lnSpc>
              <a:buSzPct val="100000"/>
              <a:buFont typeface="Arial" panose="020B0604020202020204" pitchFamily="34" charset="0"/>
              <a:buChar char="•"/>
            </a:pPr>
            <a:r>
              <a:rPr lang="it-IT" altLang="it-IT" sz="2000">
                <a:solidFill>
                  <a:schemeClr val="tx1"/>
                </a:solidFill>
                <a:latin typeface="Corbel" panose="020B0503020204020204" pitchFamily="34" charset="0"/>
              </a:rPr>
              <a:t>in Svezia le PdC vendute sono 23.000 all’anno, in Germania 20.000, in Finlandia 8.500;</a:t>
            </a:r>
          </a:p>
          <a:p>
            <a:pPr hangingPunct="1">
              <a:lnSpc>
                <a:spcPct val="85000"/>
              </a:lnSpc>
              <a:buSzPct val="100000"/>
              <a:buFont typeface="Arial" panose="020B0604020202020204" pitchFamily="34" charset="0"/>
              <a:buChar char="•"/>
            </a:pPr>
            <a:r>
              <a:rPr lang="it-IT" altLang="it-IT" sz="2000">
                <a:solidFill>
                  <a:schemeClr val="tx1"/>
                </a:solidFill>
                <a:latin typeface="Corbel" panose="020B0503020204020204" pitchFamily="34" charset="0"/>
              </a:rPr>
              <a:t>nel 2015 l’energia geotermica per usi termici è solo il 2% del consumo totale di calore rinnovabile (1300 MWth), di cui le PdC geotermiche 580 MWth (Conti, 2016);</a:t>
            </a:r>
          </a:p>
          <a:p>
            <a:pPr hangingPunct="1">
              <a:lnSpc>
                <a:spcPct val="85000"/>
              </a:lnSpc>
              <a:buSzPct val="100000"/>
              <a:buFont typeface="Arial" panose="020B0604020202020204" pitchFamily="34" charset="0"/>
              <a:buChar char="•"/>
            </a:pPr>
            <a:r>
              <a:rPr lang="it-IT" altLang="it-IT" sz="2000">
                <a:solidFill>
                  <a:schemeClr val="tx1"/>
                </a:solidFill>
                <a:latin typeface="Corbel" panose="020B0503020204020204" pitchFamily="34" charset="0"/>
              </a:rPr>
              <a:t>sulla base dei dati EurObservEr possiamo stimare un volume di mercato corrispondente di circa </a:t>
            </a:r>
            <a:r>
              <a:rPr lang="it-IT" altLang="it-IT" sz="2000" b="1">
                <a:solidFill>
                  <a:schemeClr val="tx1"/>
                </a:solidFill>
                <a:latin typeface="Corbel" panose="020B0503020204020204" pitchFamily="34" charset="0"/>
              </a:rPr>
              <a:t>80-90 ML di euro</a:t>
            </a:r>
            <a:r>
              <a:rPr lang="it-IT" altLang="it-IT" sz="2000">
                <a:solidFill>
                  <a:schemeClr val="tx1"/>
                </a:solidFill>
                <a:latin typeface="Corbel" panose="020B0503020204020204" pitchFamily="34" charset="0"/>
              </a:rPr>
              <a:t>, considerando una potenza media di impianto pari a 30-35 kWt di picco.</a:t>
            </a:r>
          </a:p>
        </p:txBody>
      </p:sp>
      <p:pic>
        <p:nvPicPr>
          <p:cNvPr id="23559" name="Immagine 3">
            <a:extLst>
              <a:ext uri="{FF2B5EF4-FFF2-40B4-BE49-F238E27FC236}">
                <a16:creationId xmlns:a16="http://schemas.microsoft.com/office/drawing/2014/main" id="{EB01B524-99EB-44CB-986A-38DE51AC6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063" y="4608513"/>
            <a:ext cx="3816350"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Image 2">
            <a:extLst>
              <a:ext uri="{FF2B5EF4-FFF2-40B4-BE49-F238E27FC236}">
                <a16:creationId xmlns:a16="http://schemas.microsoft.com/office/drawing/2014/main" id="{CA4EE203-B08D-40D8-9FCE-005E90F5C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3563" y="687389"/>
            <a:ext cx="6456362"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8">
            <a:extLst>
              <a:ext uri="{FF2B5EF4-FFF2-40B4-BE49-F238E27FC236}">
                <a16:creationId xmlns:a16="http://schemas.microsoft.com/office/drawing/2014/main" id="{DB269E87-ECD5-4A36-9B3B-8EF6A86C8F4B}"/>
              </a:ext>
            </a:extLst>
          </p:cNvPr>
          <p:cNvSpPr>
            <a:spLocks noChangeArrowheads="1"/>
          </p:cNvSpPr>
          <p:nvPr/>
        </p:nvSpPr>
        <p:spPr bwMode="auto">
          <a:xfrm>
            <a:off x="4114801" y="192088"/>
            <a:ext cx="569436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algn="r" hangingPunct="1">
              <a:buSzPct val="100000"/>
            </a:pPr>
            <a:r>
              <a:rPr lang="it-IT" altLang="it-IT" sz="2800" b="1" i="1">
                <a:solidFill>
                  <a:schemeClr val="tx1"/>
                </a:solidFill>
                <a:latin typeface="Corbel" panose="020B0503020204020204" pitchFamily="34" charset="0"/>
              </a:rPr>
              <a:t>Alcuni esempi delle nazioni virtuose</a:t>
            </a:r>
          </a:p>
          <a:p>
            <a:pPr algn="r" hangingPunct="1">
              <a:buSzPct val="100000"/>
            </a:pPr>
            <a:r>
              <a:rPr lang="it-IT" altLang="it-IT" sz="1200" i="1">
                <a:solidFill>
                  <a:schemeClr val="tx1"/>
                </a:solidFill>
                <a:latin typeface="Corbel" panose="020B0503020204020204" pitchFamily="34" charset="0"/>
              </a:rPr>
              <a:t>(Svizzera, Olanda, Svezia, Germania)</a:t>
            </a:r>
          </a:p>
        </p:txBody>
      </p:sp>
      <p:pic>
        <p:nvPicPr>
          <p:cNvPr id="25605" name="Immagine 8">
            <a:extLst>
              <a:ext uri="{FF2B5EF4-FFF2-40B4-BE49-F238E27FC236}">
                <a16:creationId xmlns:a16="http://schemas.microsoft.com/office/drawing/2014/main" id="{9F47E4F4-5F3C-4DC6-897D-EB7941AB2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551" y="3713164"/>
            <a:ext cx="3248025"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13">
            <a:extLst>
              <a:ext uri="{FF2B5EF4-FFF2-40B4-BE49-F238E27FC236}">
                <a16:creationId xmlns:a16="http://schemas.microsoft.com/office/drawing/2014/main" id="{2C3206F5-4368-4E82-B53D-F1AAA9120711}"/>
              </a:ext>
            </a:extLst>
          </p:cNvPr>
          <p:cNvSpPr txBox="1">
            <a:spLocks noChangeArrowheads="1"/>
          </p:cNvSpPr>
          <p:nvPr/>
        </p:nvSpPr>
        <p:spPr bwMode="auto">
          <a:xfrm>
            <a:off x="1735138" y="633414"/>
            <a:ext cx="2997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it-IT" b="1">
                <a:latin typeface="Avenir Roman"/>
              </a:rPr>
              <a:t>Geotermia in Svizzera</a:t>
            </a:r>
          </a:p>
          <a:p>
            <a:pPr algn="ctr"/>
            <a:r>
              <a:rPr lang="en-GB" altLang="it-IT" sz="1200">
                <a:latin typeface="Avenir Roman"/>
              </a:rPr>
              <a:t>(pianificazione interventi in geotermia della SIG Servizi Industriali Ginevra)</a:t>
            </a:r>
          </a:p>
        </p:txBody>
      </p:sp>
      <p:sp>
        <p:nvSpPr>
          <p:cNvPr id="21" name="TextBox 13">
            <a:extLst>
              <a:ext uri="{FF2B5EF4-FFF2-40B4-BE49-F238E27FC236}">
                <a16:creationId xmlns:a16="http://schemas.microsoft.com/office/drawing/2014/main" id="{C769AC04-55C2-4417-88DA-C54B824604FB}"/>
              </a:ext>
            </a:extLst>
          </p:cNvPr>
          <p:cNvSpPr txBox="1">
            <a:spLocks noChangeArrowheads="1"/>
          </p:cNvSpPr>
          <p:nvPr/>
        </p:nvSpPr>
        <p:spPr bwMode="auto">
          <a:xfrm>
            <a:off x="4872038" y="3860800"/>
            <a:ext cx="5040312"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1200"/>
              </a:spcBef>
              <a:spcAft>
                <a:spcPts val="1200"/>
              </a:spcAft>
              <a:defRPr/>
            </a:pPr>
            <a:r>
              <a:rPr lang="en-GB" altLang="it-IT" sz="2000" b="1" dirty="0" err="1">
                <a:latin typeface="Corbel" panose="020B0503020204020204" pitchFamily="34" charset="0"/>
              </a:rPr>
              <a:t>Strategie</a:t>
            </a:r>
            <a:r>
              <a:rPr lang="en-GB" altLang="it-IT" sz="2000" b="1" dirty="0">
                <a:latin typeface="Corbel" panose="020B0503020204020204" pitchFamily="34" charset="0"/>
              </a:rPr>
              <a:t> per la </a:t>
            </a:r>
            <a:r>
              <a:rPr lang="en-GB" altLang="it-IT" sz="2000" b="1" dirty="0" err="1">
                <a:latin typeface="Corbel" panose="020B0503020204020204" pitchFamily="34" charset="0"/>
              </a:rPr>
              <a:t>promozione</a:t>
            </a:r>
            <a:r>
              <a:rPr lang="en-GB" altLang="it-IT" sz="2000" b="1" dirty="0">
                <a:latin typeface="Corbel" panose="020B0503020204020204" pitchFamily="34" charset="0"/>
              </a:rPr>
              <a:t> </a:t>
            </a:r>
            <a:r>
              <a:rPr lang="en-GB" altLang="it-IT" sz="2000" b="1" dirty="0" err="1">
                <a:latin typeface="Corbel" panose="020B0503020204020204" pitchFamily="34" charset="0"/>
              </a:rPr>
              <a:t>della</a:t>
            </a:r>
            <a:r>
              <a:rPr lang="en-GB" altLang="it-IT" sz="2000" b="1" dirty="0">
                <a:latin typeface="Corbel" panose="020B0503020204020204" pitchFamily="34" charset="0"/>
              </a:rPr>
              <a:t> </a:t>
            </a:r>
            <a:r>
              <a:rPr lang="en-GB" altLang="it-IT" sz="2000" b="1" dirty="0" err="1">
                <a:latin typeface="Corbel" panose="020B0503020204020204" pitchFamily="34" charset="0"/>
              </a:rPr>
              <a:t>geotermia</a:t>
            </a:r>
            <a:endParaRPr lang="en-GB" altLang="it-IT" sz="2000" b="1" dirty="0">
              <a:latin typeface="Corbel" panose="020B0503020204020204" pitchFamily="34" charset="0"/>
            </a:endParaRPr>
          </a:p>
          <a:p>
            <a:pPr marL="285750" indent="-285750">
              <a:buFont typeface="Arial" panose="020B0604020202020204" pitchFamily="34" charset="0"/>
              <a:buChar char="•"/>
              <a:defRPr/>
            </a:pPr>
            <a:r>
              <a:rPr lang="en-GB" altLang="it-IT" sz="1600" dirty="0" err="1">
                <a:latin typeface="Corbel" panose="020B0503020204020204" pitchFamily="34" charset="0"/>
              </a:rPr>
              <a:t>Contributo</a:t>
            </a:r>
            <a:r>
              <a:rPr lang="en-GB" altLang="it-IT" sz="1600" dirty="0">
                <a:latin typeface="Corbel" panose="020B0503020204020204" pitchFamily="34" charset="0"/>
              </a:rPr>
              <a:t> </a:t>
            </a:r>
            <a:r>
              <a:rPr lang="en-GB" altLang="it-IT" sz="1600" dirty="0" err="1">
                <a:latin typeface="Corbel" panose="020B0503020204020204" pitchFamily="34" charset="0"/>
              </a:rPr>
              <a:t>ecologico</a:t>
            </a:r>
            <a:r>
              <a:rPr lang="en-GB" altLang="it-IT" sz="1600" dirty="0">
                <a:latin typeface="Corbel" panose="020B0503020204020204" pitchFamily="34" charset="0"/>
              </a:rPr>
              <a:t> per </a:t>
            </a:r>
            <a:r>
              <a:rPr lang="en-GB" altLang="it-IT" sz="1600" dirty="0" err="1">
                <a:latin typeface="Corbel" panose="020B0503020204020204" pitchFamily="34" charset="0"/>
              </a:rPr>
              <a:t>riscaldamento</a:t>
            </a:r>
            <a:r>
              <a:rPr lang="en-GB" altLang="it-IT" sz="1600" dirty="0">
                <a:latin typeface="Corbel" panose="020B0503020204020204" pitchFamily="34" charset="0"/>
              </a:rPr>
              <a:t> con </a:t>
            </a:r>
            <a:r>
              <a:rPr lang="en-GB" altLang="it-IT" sz="1600" dirty="0" err="1">
                <a:latin typeface="Corbel" panose="020B0503020204020204" pitchFamily="34" charset="0"/>
              </a:rPr>
              <a:t>combustibili</a:t>
            </a:r>
            <a:r>
              <a:rPr lang="en-GB" altLang="it-IT" sz="1600" dirty="0">
                <a:latin typeface="Corbel" panose="020B0503020204020204" pitchFamily="34" charset="0"/>
              </a:rPr>
              <a:t> </a:t>
            </a:r>
            <a:r>
              <a:rPr lang="en-GB" altLang="it-IT" sz="1600" dirty="0" err="1">
                <a:latin typeface="Corbel" panose="020B0503020204020204" pitchFamily="34" charset="0"/>
              </a:rPr>
              <a:t>fossili</a:t>
            </a:r>
            <a:r>
              <a:rPr lang="en-GB" altLang="it-IT" sz="1600" dirty="0">
                <a:latin typeface="Corbel" panose="020B0503020204020204" pitchFamily="34" charset="0"/>
              </a:rPr>
              <a:t> (</a:t>
            </a:r>
            <a:r>
              <a:rPr lang="en-GB" altLang="it-IT" sz="1600" dirty="0" err="1">
                <a:latin typeface="Corbel" panose="020B0503020204020204" pitchFamily="34" charset="0"/>
              </a:rPr>
              <a:t>Svizzera</a:t>
            </a:r>
            <a:r>
              <a:rPr lang="en-GB" altLang="it-IT" sz="1600" dirty="0">
                <a:latin typeface="Corbel" panose="020B0503020204020204" pitchFamily="34" charset="0"/>
              </a:rPr>
              <a:t> e </a:t>
            </a:r>
            <a:r>
              <a:rPr lang="en-GB" altLang="it-IT" sz="1600" dirty="0" err="1">
                <a:latin typeface="Corbel" panose="020B0503020204020204" pitchFamily="34" charset="0"/>
              </a:rPr>
              <a:t>Svezia</a:t>
            </a:r>
            <a:r>
              <a:rPr lang="en-GB" altLang="it-IT" sz="1600" dirty="0">
                <a:latin typeface="Corbel" panose="020B0503020204020204" pitchFamily="34" charset="0"/>
              </a:rPr>
              <a:t>)</a:t>
            </a:r>
          </a:p>
          <a:p>
            <a:pPr marL="285750" indent="-285750">
              <a:buFont typeface="Arial" panose="020B0604020202020204" pitchFamily="34" charset="0"/>
              <a:buChar char="•"/>
              <a:defRPr/>
            </a:pPr>
            <a:r>
              <a:rPr lang="en-GB" altLang="it-IT" sz="1600" dirty="0" err="1">
                <a:latin typeface="Corbel" panose="020B0503020204020204" pitchFamily="34" charset="0"/>
              </a:rPr>
              <a:t>Tariffe</a:t>
            </a:r>
            <a:r>
              <a:rPr lang="en-GB" altLang="it-IT" sz="1600" dirty="0">
                <a:latin typeface="Corbel" panose="020B0503020204020204" pitchFamily="34" charset="0"/>
              </a:rPr>
              <a:t> </a:t>
            </a:r>
            <a:r>
              <a:rPr lang="en-GB" altLang="it-IT" sz="1600" dirty="0" err="1">
                <a:latin typeface="Corbel" panose="020B0503020204020204" pitchFamily="34" charset="0"/>
              </a:rPr>
              <a:t>energetiche</a:t>
            </a:r>
            <a:r>
              <a:rPr lang="en-GB" altLang="it-IT" sz="1600" dirty="0">
                <a:latin typeface="Corbel" panose="020B0503020204020204" pitchFamily="34" charset="0"/>
              </a:rPr>
              <a:t> </a:t>
            </a:r>
            <a:r>
              <a:rPr lang="en-GB" altLang="it-IT" sz="1600" dirty="0" err="1">
                <a:latin typeface="Corbel" panose="020B0503020204020204" pitchFamily="34" charset="0"/>
              </a:rPr>
              <a:t>agevolate</a:t>
            </a:r>
            <a:r>
              <a:rPr lang="en-GB" altLang="it-IT" sz="1600" dirty="0">
                <a:latin typeface="Corbel" panose="020B0503020204020204" pitchFamily="34" charset="0"/>
              </a:rPr>
              <a:t> per </a:t>
            </a:r>
            <a:r>
              <a:rPr lang="en-GB" altLang="it-IT" sz="1600" dirty="0" err="1">
                <a:latin typeface="Corbel" panose="020B0503020204020204" pitchFamily="34" charset="0"/>
              </a:rPr>
              <a:t>sistemi</a:t>
            </a:r>
            <a:r>
              <a:rPr lang="en-GB" altLang="it-IT" sz="1600" dirty="0">
                <a:latin typeface="Corbel" panose="020B0503020204020204" pitchFamily="34" charset="0"/>
              </a:rPr>
              <a:t> </a:t>
            </a:r>
            <a:r>
              <a:rPr lang="en-GB" altLang="it-IT" sz="1600" dirty="0" err="1">
                <a:latin typeface="Corbel" panose="020B0503020204020204" pitchFamily="34" charset="0"/>
              </a:rPr>
              <a:t>efficienti</a:t>
            </a:r>
            <a:r>
              <a:rPr lang="en-GB" altLang="it-IT" sz="1600" dirty="0">
                <a:latin typeface="Corbel" panose="020B0503020204020204" pitchFamily="34" charset="0"/>
              </a:rPr>
              <a:t> (</a:t>
            </a:r>
            <a:r>
              <a:rPr lang="en-GB" altLang="it-IT" sz="1600" dirty="0" err="1">
                <a:latin typeface="Corbel" panose="020B0503020204020204" pitchFamily="34" charset="0"/>
              </a:rPr>
              <a:t>Svezia</a:t>
            </a:r>
            <a:r>
              <a:rPr lang="en-GB" altLang="it-IT" sz="1600" dirty="0">
                <a:latin typeface="Corbel" panose="020B0503020204020204" pitchFamily="34" charset="0"/>
              </a:rPr>
              <a:t>)</a:t>
            </a:r>
          </a:p>
          <a:p>
            <a:pPr marL="285750" indent="-285750">
              <a:buFont typeface="Arial" panose="020B0604020202020204" pitchFamily="34" charset="0"/>
              <a:buChar char="•"/>
              <a:defRPr/>
            </a:pPr>
            <a:r>
              <a:rPr lang="en-GB" altLang="it-IT" sz="1600" dirty="0" err="1">
                <a:latin typeface="Corbel" panose="020B0503020204020204" pitchFamily="34" charset="0"/>
              </a:rPr>
              <a:t>Defiscalizzazione</a:t>
            </a:r>
            <a:r>
              <a:rPr lang="en-GB" altLang="it-IT" sz="1600" dirty="0">
                <a:latin typeface="Corbel" panose="020B0503020204020204" pitchFamily="34" charset="0"/>
              </a:rPr>
              <a:t> </a:t>
            </a:r>
            <a:r>
              <a:rPr lang="en-GB" altLang="it-IT" sz="1600" dirty="0" err="1">
                <a:latin typeface="Corbel" panose="020B0503020204020204" pitchFamily="34" charset="0"/>
              </a:rPr>
              <a:t>energia</a:t>
            </a:r>
            <a:r>
              <a:rPr lang="en-GB" altLang="it-IT" sz="1600" dirty="0">
                <a:latin typeface="Corbel" panose="020B0503020204020204" pitchFamily="34" charset="0"/>
              </a:rPr>
              <a:t> per </a:t>
            </a:r>
            <a:r>
              <a:rPr lang="en-GB" altLang="it-IT" sz="1600" dirty="0" err="1">
                <a:latin typeface="Corbel" panose="020B0503020204020204" pitchFamily="34" charset="0"/>
              </a:rPr>
              <a:t>pompe</a:t>
            </a:r>
            <a:r>
              <a:rPr lang="en-GB" altLang="it-IT" sz="1600" dirty="0">
                <a:latin typeface="Corbel" panose="020B0503020204020204" pitchFamily="34" charset="0"/>
              </a:rPr>
              <a:t> di </a:t>
            </a:r>
            <a:r>
              <a:rPr lang="en-GB" altLang="it-IT" sz="1600" dirty="0" err="1">
                <a:latin typeface="Corbel" panose="020B0503020204020204" pitchFamily="34" charset="0"/>
              </a:rPr>
              <a:t>calore</a:t>
            </a:r>
            <a:r>
              <a:rPr lang="en-GB" altLang="it-IT" sz="1600" dirty="0">
                <a:latin typeface="Corbel" panose="020B0503020204020204" pitchFamily="34" charset="0"/>
              </a:rPr>
              <a:t> </a:t>
            </a:r>
            <a:r>
              <a:rPr lang="en-GB" altLang="it-IT" sz="1600" dirty="0" err="1">
                <a:latin typeface="Corbel" panose="020B0503020204020204" pitchFamily="34" charset="0"/>
              </a:rPr>
              <a:t>geotermiche</a:t>
            </a:r>
            <a:endParaRPr lang="en-GB" altLang="it-IT" sz="1600" dirty="0">
              <a:latin typeface="Corbel" panose="020B0503020204020204" pitchFamily="34" charset="0"/>
            </a:endParaRPr>
          </a:p>
          <a:p>
            <a:pPr marL="285750" indent="-285750">
              <a:buFont typeface="Arial" panose="020B0604020202020204" pitchFamily="34" charset="0"/>
              <a:buChar char="•"/>
              <a:defRPr/>
            </a:pPr>
            <a:r>
              <a:rPr lang="en-GB" altLang="it-IT" sz="1600" dirty="0">
                <a:latin typeface="Corbel" panose="020B0503020204020204" pitchFamily="34" charset="0"/>
              </a:rPr>
              <a:t>Bonus “una tantum” per </a:t>
            </a:r>
            <a:r>
              <a:rPr lang="en-GB" altLang="it-IT" sz="1600" dirty="0" err="1">
                <a:latin typeface="Corbel" panose="020B0503020204020204" pitchFamily="34" charset="0"/>
              </a:rPr>
              <a:t>sonde</a:t>
            </a:r>
            <a:r>
              <a:rPr lang="en-GB" altLang="it-IT" sz="1600" dirty="0">
                <a:latin typeface="Corbel" panose="020B0503020204020204" pitchFamily="34" charset="0"/>
              </a:rPr>
              <a:t> </a:t>
            </a:r>
            <a:r>
              <a:rPr lang="en-GB" altLang="it-IT" sz="1600" dirty="0" err="1">
                <a:latin typeface="Corbel" panose="020B0503020204020204" pitchFamily="34" charset="0"/>
              </a:rPr>
              <a:t>geotermiche</a:t>
            </a:r>
            <a:r>
              <a:rPr lang="en-GB" altLang="it-IT" sz="1600" dirty="0">
                <a:latin typeface="Corbel" panose="020B0503020204020204" pitchFamily="34" charset="0"/>
              </a:rPr>
              <a:t> </a:t>
            </a:r>
            <a:r>
              <a:rPr lang="en-GB" altLang="it-IT" sz="1600" dirty="0" err="1">
                <a:latin typeface="Corbel" panose="020B0503020204020204" pitchFamily="34" charset="0"/>
              </a:rPr>
              <a:t>verticali</a:t>
            </a:r>
            <a:r>
              <a:rPr lang="en-GB" altLang="it-IT" sz="1600" dirty="0">
                <a:latin typeface="Corbel" panose="020B0503020204020204" pitchFamily="34" charset="0"/>
              </a:rPr>
              <a:t> (Germania)</a:t>
            </a:r>
          </a:p>
          <a:p>
            <a:pPr marL="285750" indent="-285750">
              <a:buFont typeface="Arial" panose="020B0604020202020204" pitchFamily="34" charset="0"/>
              <a:buChar char="•"/>
              <a:defRPr/>
            </a:pPr>
            <a:r>
              <a:rPr lang="en-GB" altLang="it-IT" sz="1600" dirty="0" err="1">
                <a:latin typeface="Corbel" panose="020B0503020204020204" pitchFamily="34" charset="0"/>
              </a:rPr>
              <a:t>Pianificazione</a:t>
            </a:r>
            <a:r>
              <a:rPr lang="en-GB" altLang="it-IT" sz="1600" dirty="0">
                <a:latin typeface="Corbel" panose="020B0503020204020204" pitchFamily="34" charset="0"/>
              </a:rPr>
              <a:t> </a:t>
            </a:r>
            <a:r>
              <a:rPr lang="en-GB" altLang="it-IT" sz="1600" dirty="0" err="1">
                <a:latin typeface="Corbel" panose="020B0503020204020204" pitchFamily="34" charset="0"/>
              </a:rPr>
              <a:t>impianti</a:t>
            </a:r>
            <a:r>
              <a:rPr lang="en-GB" altLang="it-IT" sz="1600" dirty="0">
                <a:latin typeface="Corbel" panose="020B0503020204020204" pitchFamily="34" charset="0"/>
              </a:rPr>
              <a:t> </a:t>
            </a:r>
            <a:r>
              <a:rPr lang="en-GB" altLang="it-IT" sz="1600" dirty="0" err="1">
                <a:latin typeface="Corbel" panose="020B0503020204020204" pitchFamily="34" charset="0"/>
              </a:rPr>
              <a:t>geotermici</a:t>
            </a:r>
            <a:r>
              <a:rPr lang="en-GB" altLang="it-IT" sz="1600" dirty="0">
                <a:latin typeface="Corbel" panose="020B0503020204020204" pitchFamily="34" charset="0"/>
              </a:rPr>
              <a:t> a </a:t>
            </a:r>
            <a:r>
              <a:rPr lang="en-GB" altLang="it-IT" sz="1600" dirty="0" err="1">
                <a:latin typeface="Corbel" panose="020B0503020204020204" pitchFamily="34" charset="0"/>
              </a:rPr>
              <a:t>dimensioni</a:t>
            </a:r>
            <a:r>
              <a:rPr lang="en-GB" altLang="it-IT" sz="1600" dirty="0">
                <a:latin typeface="Corbel" panose="020B0503020204020204" pitchFamily="34" charset="0"/>
              </a:rPr>
              <a:t> </a:t>
            </a:r>
            <a:r>
              <a:rPr lang="en-GB" altLang="it-IT" sz="1600" dirty="0" err="1">
                <a:latin typeface="Corbel" panose="020B0503020204020204" pitchFamily="34" charset="0"/>
              </a:rPr>
              <a:t>crescenti</a:t>
            </a:r>
            <a:r>
              <a:rPr lang="en-GB" altLang="it-IT" sz="1600" dirty="0">
                <a:latin typeface="Corbel" panose="020B0503020204020204" pitchFamily="34" charset="0"/>
              </a:rPr>
              <a:t> (</a:t>
            </a:r>
            <a:r>
              <a:rPr lang="en-GB" altLang="it-IT" sz="1600" dirty="0" err="1">
                <a:latin typeface="Corbel" panose="020B0503020204020204" pitchFamily="34" charset="0"/>
              </a:rPr>
              <a:t>Svizzera</a:t>
            </a:r>
            <a:r>
              <a:rPr lang="en-GB" altLang="it-IT" sz="1600" dirty="0">
                <a:latin typeface="Corbel" panose="020B0503020204020204" pitchFamily="34" charset="0"/>
              </a:rPr>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35575F0-532E-43A3-8107-552E0ECEE24A}"/>
              </a:ext>
            </a:extLst>
          </p:cNvPr>
          <p:cNvSpPr>
            <a:spLocks noGrp="1" noChangeArrowheads="1"/>
          </p:cNvSpPr>
          <p:nvPr>
            <p:ph type="title"/>
          </p:nvPr>
        </p:nvSpPr>
        <p:spPr>
          <a:xfrm>
            <a:off x="2209800" y="228600"/>
            <a:ext cx="5867400" cy="1143000"/>
          </a:xfrm>
        </p:spPr>
        <p:txBody>
          <a:bodyPr/>
          <a:lstStyle/>
          <a:p>
            <a:pPr algn="l"/>
            <a:r>
              <a:rPr lang="de-DE" altLang="it-IT" sz="2800" b="1" dirty="0" err="1">
                <a:latin typeface="Arial" panose="020B0604020202020204" pitchFamily="34" charset="0"/>
              </a:rPr>
              <a:t>Altri</a:t>
            </a:r>
            <a:r>
              <a:rPr lang="de-DE" altLang="it-IT" sz="2800" b="1" dirty="0">
                <a:latin typeface="Arial" panose="020B0604020202020204" pitchFamily="34" charset="0"/>
              </a:rPr>
              <a:t> </a:t>
            </a:r>
            <a:r>
              <a:rPr lang="de-DE" altLang="it-IT" sz="2800" b="1" dirty="0" err="1">
                <a:latin typeface="Arial" panose="020B0604020202020204" pitchFamily="34" charset="0"/>
              </a:rPr>
              <a:t>dati</a:t>
            </a:r>
            <a:r>
              <a:rPr lang="de-DE" altLang="it-IT" sz="2800" b="1" dirty="0">
                <a:latin typeface="Arial" panose="020B0604020202020204" pitchFamily="34" charset="0"/>
              </a:rPr>
              <a:t> </a:t>
            </a:r>
            <a:r>
              <a:rPr lang="de-DE" altLang="it-IT" sz="2800" b="1" dirty="0" err="1">
                <a:latin typeface="Arial" panose="020B0604020202020204" pitchFamily="34" charset="0"/>
              </a:rPr>
              <a:t>statistici</a:t>
            </a:r>
            <a:endParaRPr lang="de-DE" altLang="it-IT" sz="3200" b="1" dirty="0">
              <a:latin typeface="Arial" panose="020B0604020202020204" pitchFamily="34" charset="0"/>
            </a:endParaRPr>
          </a:p>
        </p:txBody>
      </p:sp>
      <p:sp>
        <p:nvSpPr>
          <p:cNvPr id="50179" name="Text Box 3">
            <a:extLst>
              <a:ext uri="{FF2B5EF4-FFF2-40B4-BE49-F238E27FC236}">
                <a16:creationId xmlns:a16="http://schemas.microsoft.com/office/drawing/2014/main" id="{4CF96540-4AEE-4620-96D1-B91AE82500E7}"/>
              </a:ext>
            </a:extLst>
          </p:cNvPr>
          <p:cNvSpPr txBox="1">
            <a:spLocks noChangeArrowheads="1"/>
          </p:cNvSpPr>
          <p:nvPr/>
        </p:nvSpPr>
        <p:spPr bwMode="auto">
          <a:xfrm>
            <a:off x="1752600" y="2082801"/>
            <a:ext cx="2667000" cy="2142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40000"/>
              </a:spcBef>
            </a:pPr>
            <a:r>
              <a:rPr lang="en-GB" altLang="it-IT" b="1">
                <a:solidFill>
                  <a:srgbClr val="000000"/>
                </a:solidFill>
                <a:latin typeface="Arial" panose="020B0604020202020204" pitchFamily="34" charset="0"/>
              </a:rPr>
              <a:t>Annual heat pump sales in Germany, </a:t>
            </a:r>
            <a:br>
              <a:rPr lang="en-GB" altLang="it-IT" b="1">
                <a:solidFill>
                  <a:srgbClr val="000000"/>
                </a:solidFill>
                <a:latin typeface="Arial" panose="020B0604020202020204" pitchFamily="34" charset="0"/>
              </a:rPr>
            </a:br>
            <a:r>
              <a:rPr lang="en-GB" altLang="it-IT" b="1">
                <a:solidFill>
                  <a:srgbClr val="000000"/>
                </a:solidFill>
                <a:latin typeface="Arial" panose="020B0604020202020204" pitchFamily="34" charset="0"/>
              </a:rPr>
              <a:t>according to heat sources </a:t>
            </a:r>
          </a:p>
          <a:p>
            <a:pPr eaLnBrk="0" hangingPunct="0">
              <a:spcBef>
                <a:spcPct val="40000"/>
              </a:spcBef>
            </a:pPr>
            <a:r>
              <a:rPr lang="en-GB" altLang="it-IT" b="1">
                <a:solidFill>
                  <a:srgbClr val="000000"/>
                </a:solidFill>
                <a:latin typeface="Arial" panose="020B0604020202020204" pitchFamily="34" charset="0"/>
              </a:rPr>
              <a:t>(after data from IZW, Hannover and BWP, Munich)</a:t>
            </a:r>
            <a:endParaRPr lang="de-DE" altLang="it-IT" b="1">
              <a:solidFill>
                <a:srgbClr val="000000"/>
              </a:solidFill>
              <a:latin typeface="Arial" panose="020B0604020202020204" pitchFamily="34" charset="0"/>
            </a:endParaRPr>
          </a:p>
        </p:txBody>
      </p:sp>
      <p:sp>
        <p:nvSpPr>
          <p:cNvPr id="50180" name="Text Box 4">
            <a:extLst>
              <a:ext uri="{FF2B5EF4-FFF2-40B4-BE49-F238E27FC236}">
                <a16:creationId xmlns:a16="http://schemas.microsoft.com/office/drawing/2014/main" id="{7C14A6A2-DB19-4252-BCEC-0DE6E1561020}"/>
              </a:ext>
            </a:extLst>
          </p:cNvPr>
          <p:cNvSpPr txBox="1">
            <a:spLocks noChangeArrowheads="1"/>
          </p:cNvSpPr>
          <p:nvPr/>
        </p:nvSpPr>
        <p:spPr bwMode="auto">
          <a:xfrm>
            <a:off x="4648200" y="6048376"/>
            <a:ext cx="5791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40000"/>
              </a:spcBef>
            </a:pPr>
            <a:r>
              <a:rPr lang="de-DE" altLang="it-IT" sz="1600" b="1">
                <a:solidFill>
                  <a:srgbClr val="000000"/>
                </a:solidFill>
                <a:latin typeface="Arial" panose="020B0604020202020204" pitchFamily="34" charset="0"/>
              </a:rPr>
              <a:t>H</a:t>
            </a:r>
            <a:r>
              <a:rPr lang="en-GB" altLang="it-IT" sz="1600" b="1">
                <a:solidFill>
                  <a:srgbClr val="000000"/>
                </a:solidFill>
                <a:latin typeface="Arial" panose="020B0604020202020204" pitchFamily="34" charset="0"/>
              </a:rPr>
              <a:t>eat pumps used for hot tap water only are not included</a:t>
            </a:r>
            <a:br>
              <a:rPr lang="en-GB" altLang="it-IT" sz="1600" b="1">
                <a:solidFill>
                  <a:srgbClr val="000000"/>
                </a:solidFill>
                <a:latin typeface="Arial" panose="020B0604020202020204" pitchFamily="34" charset="0"/>
              </a:rPr>
            </a:br>
            <a:r>
              <a:rPr lang="en-GB" altLang="it-IT" sz="1600" b="1">
                <a:solidFill>
                  <a:srgbClr val="000000"/>
                </a:solidFill>
                <a:latin typeface="Arial" panose="020B0604020202020204" pitchFamily="34" charset="0"/>
              </a:rPr>
              <a:t>Data for 2004 preliminary</a:t>
            </a:r>
            <a:endParaRPr lang="de-DE" altLang="it-IT" sz="1600" b="1"/>
          </a:p>
        </p:txBody>
      </p:sp>
      <p:graphicFrame>
        <p:nvGraphicFramePr>
          <p:cNvPr id="50181" name="Object 5">
            <a:extLst>
              <a:ext uri="{FF2B5EF4-FFF2-40B4-BE49-F238E27FC236}">
                <a16:creationId xmlns:a16="http://schemas.microsoft.com/office/drawing/2014/main" id="{2B19CF1C-E55B-4198-8989-56E6B05A5E5C}"/>
              </a:ext>
            </a:extLst>
          </p:cNvPr>
          <p:cNvGraphicFramePr>
            <a:graphicFrameLocks noChangeAspect="1"/>
          </p:cNvGraphicFramePr>
          <p:nvPr/>
        </p:nvGraphicFramePr>
        <p:xfrm>
          <a:off x="4114800" y="1828800"/>
          <a:ext cx="6553200" cy="4268788"/>
        </p:xfrm>
        <a:graphic>
          <a:graphicData uri="http://schemas.openxmlformats.org/presentationml/2006/ole">
            <mc:AlternateContent xmlns:mc="http://schemas.openxmlformats.org/markup-compatibility/2006">
              <mc:Choice xmlns:v="urn:schemas-microsoft-com:vml" Requires="v">
                <p:oleObj spid="_x0000_s3090" name="Tabelle" r:id="rId3" imgW="9239701" imgH="5753341" progId="Excel.Sheet.8">
                  <p:embed/>
                </p:oleObj>
              </mc:Choice>
              <mc:Fallback>
                <p:oleObj name="Tabelle" r:id="rId3" imgW="9239701" imgH="5753341" progId="Excel.Sheet.8">
                  <p:embed/>
                  <p:pic>
                    <p:nvPicPr>
                      <p:cNvPr id="50181" name="Object 5">
                        <a:extLst>
                          <a:ext uri="{FF2B5EF4-FFF2-40B4-BE49-F238E27FC236}">
                            <a16:creationId xmlns:a16="http://schemas.microsoft.com/office/drawing/2014/main" id="{2B19CF1C-E55B-4198-8989-56E6B05A5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445"/>
                      <a:stretch>
                        <a:fillRect/>
                      </a:stretch>
                    </p:blipFill>
                    <p:spPr bwMode="auto">
                      <a:xfrm>
                        <a:off x="4114800" y="1828800"/>
                        <a:ext cx="6553200" cy="426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a:extLst>
              <a:ext uri="{FF2B5EF4-FFF2-40B4-BE49-F238E27FC236}">
                <a16:creationId xmlns:a16="http://schemas.microsoft.com/office/drawing/2014/main" id="{63AE3B88-0E80-4CEF-82F5-A11CC73DD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638" y="1844676"/>
            <a:ext cx="4608512"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4" name="Text Box 4">
            <a:extLst>
              <a:ext uri="{FF2B5EF4-FFF2-40B4-BE49-F238E27FC236}">
                <a16:creationId xmlns:a16="http://schemas.microsoft.com/office/drawing/2014/main" id="{0935BD00-F08E-4ECD-A6E0-8D46F30D349E}"/>
              </a:ext>
            </a:extLst>
          </p:cNvPr>
          <p:cNvSpPr txBox="1">
            <a:spLocks noChangeArrowheads="1"/>
          </p:cNvSpPr>
          <p:nvPr/>
        </p:nvSpPr>
        <p:spPr bwMode="auto">
          <a:xfrm>
            <a:off x="1992314" y="1773239"/>
            <a:ext cx="3671887"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40000"/>
              </a:spcBef>
            </a:pPr>
            <a:r>
              <a:rPr lang="en-GB" altLang="it-IT" b="1">
                <a:solidFill>
                  <a:srgbClr val="000000"/>
                </a:solidFill>
                <a:latin typeface="Arial" panose="020B0604020202020204" pitchFamily="34" charset="0"/>
              </a:rPr>
              <a:t>Heat Pump installations in Sweden (from SVEP)</a:t>
            </a:r>
            <a:endParaRPr lang="de-DE" altLang="it-IT" b="1">
              <a:solidFill>
                <a:srgbClr val="000000"/>
              </a:solidFill>
              <a:latin typeface="Arial" panose="020B0604020202020204" pitchFamily="34" charset="0"/>
            </a:endParaRPr>
          </a:p>
        </p:txBody>
      </p:sp>
      <p:sp>
        <p:nvSpPr>
          <p:cNvPr id="51207" name="Text Box 7">
            <a:extLst>
              <a:ext uri="{FF2B5EF4-FFF2-40B4-BE49-F238E27FC236}">
                <a16:creationId xmlns:a16="http://schemas.microsoft.com/office/drawing/2014/main" id="{7139E17F-70E7-4316-BAD0-6B9915618EF6}"/>
              </a:ext>
            </a:extLst>
          </p:cNvPr>
          <p:cNvSpPr txBox="1">
            <a:spLocks noChangeArrowheads="1"/>
          </p:cNvSpPr>
          <p:nvPr/>
        </p:nvSpPr>
        <p:spPr bwMode="auto">
          <a:xfrm>
            <a:off x="6167438" y="5013325"/>
            <a:ext cx="3505200" cy="131112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40000"/>
              </a:spcBef>
            </a:pPr>
            <a:r>
              <a:rPr lang="en-GB" altLang="it-IT" b="1">
                <a:solidFill>
                  <a:srgbClr val="000000"/>
                </a:solidFill>
                <a:latin typeface="Arial" panose="020B0604020202020204" pitchFamily="34" charset="0"/>
              </a:rPr>
              <a:t>Development of GSHP installations in Switzerland, in MW</a:t>
            </a:r>
            <a:r>
              <a:rPr lang="en-GB" altLang="it-IT" b="1" baseline="-25000">
                <a:solidFill>
                  <a:srgbClr val="000000"/>
                </a:solidFill>
                <a:latin typeface="Arial" panose="020B0604020202020204" pitchFamily="34" charset="0"/>
              </a:rPr>
              <a:t>th</a:t>
            </a:r>
          </a:p>
          <a:p>
            <a:pPr eaLnBrk="0" hangingPunct="0">
              <a:spcBef>
                <a:spcPct val="40000"/>
              </a:spcBef>
            </a:pPr>
            <a:r>
              <a:rPr lang="en-GB" altLang="it-IT" b="1">
                <a:solidFill>
                  <a:srgbClr val="000000"/>
                </a:solidFill>
                <a:latin typeface="Arial" panose="020B0604020202020204" pitchFamily="34" charset="0"/>
              </a:rPr>
              <a:t>(from Kohl et al., 2002)</a:t>
            </a:r>
            <a:endParaRPr lang="de-DE" altLang="it-IT" b="1">
              <a:solidFill>
                <a:srgbClr val="000000"/>
              </a:solidFill>
              <a:latin typeface="Arial" panose="020B0604020202020204" pitchFamily="34" charset="0"/>
            </a:endParaRPr>
          </a:p>
        </p:txBody>
      </p:sp>
      <p:pic>
        <p:nvPicPr>
          <p:cNvPr id="51208" name="Picture 8">
            <a:extLst>
              <a:ext uri="{FF2B5EF4-FFF2-40B4-BE49-F238E27FC236}">
                <a16:creationId xmlns:a16="http://schemas.microsoft.com/office/drawing/2014/main" id="{9597C007-3101-4072-AAC0-A802BE7FB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3644900"/>
            <a:ext cx="4176713"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
            <a:extLst>
              <a:ext uri="{FF2B5EF4-FFF2-40B4-BE49-F238E27FC236}">
                <a16:creationId xmlns:a16="http://schemas.microsoft.com/office/drawing/2014/main" id="{5B564EBB-F3B2-4808-8EEF-FBC9E95DA890}"/>
              </a:ext>
            </a:extLst>
          </p:cNvPr>
          <p:cNvSpPr>
            <a:spLocks noGrp="1" noChangeArrowheads="1"/>
          </p:cNvSpPr>
          <p:nvPr>
            <p:ph type="title"/>
          </p:nvPr>
        </p:nvSpPr>
        <p:spPr>
          <a:xfrm>
            <a:off x="838200" y="365125"/>
            <a:ext cx="10515600" cy="1325563"/>
          </a:xfrm>
        </p:spPr>
        <p:txBody>
          <a:bodyPr/>
          <a:lstStyle/>
          <a:p>
            <a:pPr algn="l"/>
            <a:r>
              <a:rPr lang="de-DE" altLang="it-IT" sz="2800" b="1" dirty="0" err="1">
                <a:latin typeface="Arial" panose="020B0604020202020204" pitchFamily="34" charset="0"/>
              </a:rPr>
              <a:t>Altri</a:t>
            </a:r>
            <a:r>
              <a:rPr lang="de-DE" altLang="it-IT" sz="2800" b="1" dirty="0">
                <a:latin typeface="Arial" panose="020B0604020202020204" pitchFamily="34" charset="0"/>
              </a:rPr>
              <a:t> </a:t>
            </a:r>
            <a:r>
              <a:rPr lang="de-DE" altLang="it-IT" sz="2800" b="1" dirty="0" err="1">
                <a:latin typeface="Arial" panose="020B0604020202020204" pitchFamily="34" charset="0"/>
              </a:rPr>
              <a:t>dati</a:t>
            </a:r>
            <a:r>
              <a:rPr lang="de-DE" altLang="it-IT" sz="2800" b="1" dirty="0">
                <a:latin typeface="Arial" panose="020B0604020202020204" pitchFamily="34" charset="0"/>
              </a:rPr>
              <a:t> </a:t>
            </a:r>
            <a:r>
              <a:rPr lang="de-DE" altLang="it-IT" sz="2800" b="1" dirty="0" err="1">
                <a:latin typeface="Arial" panose="020B0604020202020204" pitchFamily="34" charset="0"/>
              </a:rPr>
              <a:t>statistici</a:t>
            </a:r>
            <a:endParaRPr lang="de-DE" altLang="it-IT" sz="3200" b="1" dirty="0">
              <a:latin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a:extLst>
              <a:ext uri="{FF2B5EF4-FFF2-40B4-BE49-F238E27FC236}">
                <a16:creationId xmlns:a16="http://schemas.microsoft.com/office/drawing/2014/main" id="{8738BC41-97A9-4A5A-9F93-2EB846E33B56}"/>
              </a:ext>
            </a:extLst>
          </p:cNvPr>
          <p:cNvSpPr>
            <a:spLocks noGrp="1" noChangeArrowheads="1"/>
          </p:cNvSpPr>
          <p:nvPr>
            <p:ph type="title"/>
          </p:nvPr>
        </p:nvSpPr>
        <p:spPr>
          <a:xfrm>
            <a:off x="2209800" y="228600"/>
            <a:ext cx="5867400" cy="1143000"/>
          </a:xfrm>
          <a:noFill/>
          <a:ln/>
        </p:spPr>
        <p:txBody>
          <a:bodyPr/>
          <a:lstStyle/>
          <a:p>
            <a:pPr algn="l"/>
            <a:r>
              <a:rPr lang="en-GB" altLang="it-IT" sz="2800" b="1" dirty="0" err="1">
                <a:latin typeface="Arial" panose="020B0604020202020204" pitchFamily="34" charset="0"/>
              </a:rPr>
              <a:t>L’esempio</a:t>
            </a:r>
            <a:r>
              <a:rPr lang="en-GB" altLang="it-IT" sz="2800" b="1" dirty="0">
                <a:latin typeface="Arial" panose="020B0604020202020204" pitchFamily="34" charset="0"/>
              </a:rPr>
              <a:t> del </a:t>
            </a:r>
            <a:r>
              <a:rPr lang="en-GB" altLang="it-IT" sz="2800" b="1" dirty="0" err="1">
                <a:latin typeface="Arial" panose="020B0604020202020204" pitchFamily="34" charset="0"/>
              </a:rPr>
              <a:t>Parlamento</a:t>
            </a:r>
            <a:r>
              <a:rPr lang="en-GB" altLang="it-IT" sz="2800" b="1" dirty="0">
                <a:latin typeface="Arial" panose="020B0604020202020204" pitchFamily="34" charset="0"/>
              </a:rPr>
              <a:t> Tedesco</a:t>
            </a:r>
          </a:p>
        </p:txBody>
      </p:sp>
      <p:pic>
        <p:nvPicPr>
          <p:cNvPr id="59400" name="Picture 8" descr="reichsnacht">
            <a:extLst>
              <a:ext uri="{FF2B5EF4-FFF2-40B4-BE49-F238E27FC236}">
                <a16:creationId xmlns:a16="http://schemas.microsoft.com/office/drawing/2014/main" id="{38F1DA47-9698-4ADF-B860-A41B4C12E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0288" y="1860551"/>
            <a:ext cx="3810000" cy="3032125"/>
          </a:xfrm>
          <a:prstGeom prst="rect">
            <a:avLst/>
          </a:prstGeom>
          <a:noFill/>
          <a:extLst>
            <a:ext uri="{909E8E84-426E-40DD-AFC4-6F175D3DCCD1}">
              <a14:hiddenFill xmlns:a14="http://schemas.microsoft.com/office/drawing/2010/main">
                <a:solidFill>
                  <a:srgbClr val="FFFFFF"/>
                </a:solidFill>
              </a14:hiddenFill>
            </a:ext>
          </a:extLst>
        </p:spPr>
      </p:pic>
      <p:pic>
        <p:nvPicPr>
          <p:cNvPr id="59401" name="Picture 9" descr="reichstag">
            <a:extLst>
              <a:ext uri="{FF2B5EF4-FFF2-40B4-BE49-F238E27FC236}">
                <a16:creationId xmlns:a16="http://schemas.microsoft.com/office/drawing/2014/main" id="{5ED3D84A-74E4-4CAE-AB45-03C946D9C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1905000"/>
            <a:ext cx="3549650" cy="4343400"/>
          </a:xfrm>
          <a:prstGeom prst="rect">
            <a:avLst/>
          </a:prstGeom>
          <a:noFill/>
          <a:extLst>
            <a:ext uri="{909E8E84-426E-40DD-AFC4-6F175D3DCCD1}">
              <a14:hiddenFill xmlns:a14="http://schemas.microsoft.com/office/drawing/2010/main">
                <a:solidFill>
                  <a:srgbClr val="FFFFFF"/>
                </a:solidFill>
              </a14:hiddenFill>
            </a:ext>
          </a:extLst>
        </p:spPr>
      </p:pic>
      <p:sp>
        <p:nvSpPr>
          <p:cNvPr id="59402" name="Text Box 10">
            <a:extLst>
              <a:ext uri="{FF2B5EF4-FFF2-40B4-BE49-F238E27FC236}">
                <a16:creationId xmlns:a16="http://schemas.microsoft.com/office/drawing/2014/main" id="{86D3B858-6A3D-4B45-8851-23F247195A1C}"/>
              </a:ext>
            </a:extLst>
          </p:cNvPr>
          <p:cNvSpPr txBox="1">
            <a:spLocks noChangeArrowheads="1"/>
          </p:cNvSpPr>
          <p:nvPr/>
        </p:nvSpPr>
        <p:spPr bwMode="auto">
          <a:xfrm>
            <a:off x="5576888" y="5105401"/>
            <a:ext cx="457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it-IT" sz="2000" b="1">
                <a:latin typeface="Arial" panose="020B0604020202020204" pitchFamily="34" charset="0"/>
              </a:rPr>
              <a:t>Heat- and Cold Storage, heat source waste heat from Combined Heat- and Power-Generation (CHP) during summertime</a:t>
            </a:r>
            <a:endParaRPr lang="de-DE" altLang="it-IT" b="1">
              <a:latin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4" name="Text Box 8">
            <a:extLst>
              <a:ext uri="{FF2B5EF4-FFF2-40B4-BE49-F238E27FC236}">
                <a16:creationId xmlns:a16="http://schemas.microsoft.com/office/drawing/2014/main" id="{56AA1FE3-A4BA-4DA4-BCE4-138AFA32FDD0}"/>
              </a:ext>
            </a:extLst>
          </p:cNvPr>
          <p:cNvSpPr txBox="1">
            <a:spLocks noChangeArrowheads="1"/>
          </p:cNvSpPr>
          <p:nvPr/>
        </p:nvSpPr>
        <p:spPr bwMode="auto">
          <a:xfrm>
            <a:off x="1703388" y="2511426"/>
            <a:ext cx="3200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tLang="it-IT" sz="2000" b="1">
                <a:latin typeface="Arial" panose="020B0604020202020204" pitchFamily="34" charset="0"/>
              </a:rPr>
              <a:t>Map of the Parliament Buildings</a:t>
            </a:r>
          </a:p>
        </p:txBody>
      </p:sp>
      <p:pic>
        <p:nvPicPr>
          <p:cNvPr id="60425" name="Picture 9" descr="Spreebogen">
            <a:extLst>
              <a:ext uri="{FF2B5EF4-FFF2-40B4-BE49-F238E27FC236}">
                <a16:creationId xmlns:a16="http://schemas.microsoft.com/office/drawing/2014/main" id="{69A7488E-E95A-414C-B1D4-FB53637A1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3357564"/>
            <a:ext cx="496728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10" descr="SPD Berlin 021004 RT-k">
            <a:extLst>
              <a:ext uri="{FF2B5EF4-FFF2-40B4-BE49-F238E27FC236}">
                <a16:creationId xmlns:a16="http://schemas.microsoft.com/office/drawing/2014/main" id="{21D3D293-0E3F-48A8-8D6E-44BBC713A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763" y="1547813"/>
            <a:ext cx="4464050"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7" name="Text Box 11">
            <a:extLst>
              <a:ext uri="{FF2B5EF4-FFF2-40B4-BE49-F238E27FC236}">
                <a16:creationId xmlns:a16="http://schemas.microsoft.com/office/drawing/2014/main" id="{BF20D855-DDA0-404E-A089-04B830DF08DA}"/>
              </a:ext>
            </a:extLst>
          </p:cNvPr>
          <p:cNvSpPr txBox="1">
            <a:spLocks noChangeArrowheads="1"/>
          </p:cNvSpPr>
          <p:nvPr/>
        </p:nvSpPr>
        <p:spPr bwMode="auto">
          <a:xfrm>
            <a:off x="7032625" y="4005264"/>
            <a:ext cx="30241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tLang="it-IT" sz="2000" b="1">
                <a:latin typeface="Arial" panose="020B0604020202020204" pitchFamily="34" charset="0"/>
              </a:rPr>
              <a:t>View from Chancellor´s office towards the Parliament building</a:t>
            </a:r>
          </a:p>
        </p:txBody>
      </p:sp>
      <p:sp>
        <p:nvSpPr>
          <p:cNvPr id="9" name="Rectangle 3">
            <a:extLst>
              <a:ext uri="{FF2B5EF4-FFF2-40B4-BE49-F238E27FC236}">
                <a16:creationId xmlns:a16="http://schemas.microsoft.com/office/drawing/2014/main" id="{C6687A53-C0CB-43BB-8F43-8BE08C7FDDB0}"/>
              </a:ext>
            </a:extLst>
          </p:cNvPr>
          <p:cNvSpPr txBox="1">
            <a:spLocks noChangeArrowheads="1"/>
          </p:cNvSpPr>
          <p:nvPr/>
        </p:nvSpPr>
        <p:spPr>
          <a:xfrm>
            <a:off x="1957388" y="241301"/>
            <a:ext cx="5867400" cy="1143000"/>
          </a:xfrm>
          <a:prstGeom prst="rect">
            <a:avLst/>
          </a:prstGeom>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it-IT" sz="2800" b="1" dirty="0" err="1">
                <a:latin typeface="Arial" panose="020B0604020202020204" pitchFamily="34" charset="0"/>
              </a:rPr>
              <a:t>L’esempio</a:t>
            </a:r>
            <a:r>
              <a:rPr lang="en-GB" altLang="it-IT" sz="2800" b="1" dirty="0">
                <a:latin typeface="Arial" panose="020B0604020202020204" pitchFamily="34" charset="0"/>
              </a:rPr>
              <a:t> del </a:t>
            </a:r>
            <a:r>
              <a:rPr lang="en-GB" altLang="it-IT" sz="2800" b="1" dirty="0" err="1">
                <a:latin typeface="Arial" panose="020B0604020202020204" pitchFamily="34" charset="0"/>
              </a:rPr>
              <a:t>Parlamento</a:t>
            </a:r>
            <a:r>
              <a:rPr lang="en-GB" altLang="it-IT" sz="2800" b="1" dirty="0">
                <a:latin typeface="Arial" panose="020B0604020202020204" pitchFamily="34" charset="0"/>
              </a:rPr>
              <a:t> Tedesco</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0859202D-BFC8-4CE2-9EC9-A4DCA5756F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8840" y="1040130"/>
            <a:ext cx="7757160" cy="58178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83ABEE69-CB66-4FDE-9E82-85835145B02A}"/>
              </a:ext>
            </a:extLst>
          </p:cNvPr>
          <p:cNvSpPr txBox="1">
            <a:spLocks noChangeArrowheads="1"/>
          </p:cNvSpPr>
          <p:nvPr/>
        </p:nvSpPr>
        <p:spPr>
          <a:xfrm>
            <a:off x="2841308" y="0"/>
            <a:ext cx="9350692" cy="1143000"/>
          </a:xfrm>
          <a:prstGeom prst="rect">
            <a:avLst/>
          </a:prstGeom>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it-IT" sz="2800" b="1" dirty="0">
                <a:latin typeface="Arial" panose="020B0604020202020204" pitchFamily="34" charset="0"/>
              </a:rPr>
              <a:t>Un </a:t>
            </a:r>
            <a:r>
              <a:rPr lang="en-GB" altLang="it-IT" sz="2800" b="1" dirty="0" err="1">
                <a:latin typeface="Arial" panose="020B0604020202020204" pitchFamily="34" charset="0"/>
              </a:rPr>
              <a:t>esempio</a:t>
            </a:r>
            <a:r>
              <a:rPr lang="en-GB" altLang="it-IT" sz="2800" b="1" dirty="0">
                <a:latin typeface="Arial" panose="020B0604020202020204" pitchFamily="34" charset="0"/>
              </a:rPr>
              <a:t> </a:t>
            </a:r>
            <a:r>
              <a:rPr lang="en-GB" altLang="it-IT" sz="2800" b="1" dirty="0" err="1">
                <a:latin typeface="Arial" panose="020B0604020202020204" pitchFamily="34" charset="0"/>
              </a:rPr>
              <a:t>pratico</a:t>
            </a:r>
            <a:r>
              <a:rPr lang="en-GB" altLang="it-IT" sz="2800" b="1" dirty="0">
                <a:latin typeface="Arial" panose="020B0604020202020204" pitchFamily="34" charset="0"/>
              </a:rPr>
              <a:t> di </a:t>
            </a:r>
            <a:r>
              <a:rPr lang="en-GB" altLang="it-IT" sz="2800" b="1" dirty="0" err="1">
                <a:latin typeface="Arial" panose="020B0604020202020204" pitchFamily="34" charset="0"/>
              </a:rPr>
              <a:t>istallazione</a:t>
            </a:r>
            <a:endParaRPr lang="en-GB" altLang="it-IT" sz="2800" b="1" dirty="0">
              <a:latin typeface="Arial" panose="020B0604020202020204" pitchFamily="34" charset="0"/>
            </a:endParaRPr>
          </a:p>
        </p:txBody>
      </p:sp>
    </p:spTree>
    <p:extLst>
      <p:ext uri="{BB962C8B-B14F-4D97-AF65-F5344CB8AC3E}">
        <p14:creationId xmlns:p14="http://schemas.microsoft.com/office/powerpoint/2010/main" val="25895017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458ECF0B-197E-46B4-8090-21D15175B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12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1212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6005EE19-F936-45D6-8DE8-0CD5B020F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430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CasellaDiTesto 3">
            <a:extLst>
              <a:ext uri="{FF2B5EF4-FFF2-40B4-BE49-F238E27FC236}">
                <a16:creationId xmlns:a16="http://schemas.microsoft.com/office/drawing/2014/main" id="{9F076226-F5F4-4BE6-A960-8A994C84ADF1}"/>
              </a:ext>
            </a:extLst>
          </p:cNvPr>
          <p:cNvSpPr txBox="1">
            <a:spLocks noChangeArrowheads="1"/>
          </p:cNvSpPr>
          <p:nvPr/>
        </p:nvSpPr>
        <p:spPr bwMode="auto">
          <a:xfrm>
            <a:off x="1835150" y="250825"/>
            <a:ext cx="8566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2000" b="1" dirty="0">
                <a:solidFill>
                  <a:srgbClr val="FFFF00"/>
                </a:solidFill>
                <a:latin typeface="Chalkboard" charset="0"/>
                <a:cs typeface="Chalkboard" charset="0"/>
              </a:rPr>
              <a:t>La temperatura del sottosuolo è discriminante per l’utilizzo a fini geotermici</a:t>
            </a:r>
          </a:p>
        </p:txBody>
      </p:sp>
      <p:sp>
        <p:nvSpPr>
          <p:cNvPr id="101379" name="Rettangolo 4">
            <a:extLst>
              <a:ext uri="{FF2B5EF4-FFF2-40B4-BE49-F238E27FC236}">
                <a16:creationId xmlns:a16="http://schemas.microsoft.com/office/drawing/2014/main" id="{CD0B4CDC-105A-415E-AA07-141763F744C2}"/>
              </a:ext>
            </a:extLst>
          </p:cNvPr>
          <p:cNvSpPr>
            <a:spLocks noChangeArrowheads="1"/>
          </p:cNvSpPr>
          <p:nvPr/>
        </p:nvSpPr>
        <p:spPr bwMode="auto">
          <a:xfrm>
            <a:off x="1835151" y="1006476"/>
            <a:ext cx="615758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a:solidFill>
                  <a:srgbClr val="FFFF00"/>
                </a:solidFill>
                <a:latin typeface="Chalkboard" charset="0"/>
                <a:cs typeface="Chalkboard" charset="0"/>
              </a:rPr>
              <a:t>Produzione di energia elettrica: T = 150 °C;</a:t>
            </a:r>
          </a:p>
          <a:p>
            <a:pPr eaLnBrk="1" hangingPunct="1"/>
            <a:endParaRPr lang="it-IT" altLang="it-IT" sz="1800">
              <a:solidFill>
                <a:srgbClr val="FFFF00"/>
              </a:solidFill>
              <a:latin typeface="Chalkboard" charset="0"/>
              <a:cs typeface="Chalkboard" charset="0"/>
            </a:endParaRPr>
          </a:p>
          <a:p>
            <a:pPr eaLnBrk="1" hangingPunct="1"/>
            <a:r>
              <a:rPr lang="it-IT" altLang="it-IT" sz="1800">
                <a:solidFill>
                  <a:srgbClr val="FFFF00"/>
                </a:solidFill>
                <a:latin typeface="Chalkboard" charset="0"/>
                <a:cs typeface="Chalkboard" charset="0"/>
              </a:rPr>
              <a:t>Teleriscaldamento: T fra 80 e 100 °C;</a:t>
            </a:r>
          </a:p>
          <a:p>
            <a:pPr eaLnBrk="1" hangingPunct="1"/>
            <a:endParaRPr lang="it-IT" altLang="it-IT" sz="1800">
              <a:solidFill>
                <a:srgbClr val="FFFF00"/>
              </a:solidFill>
              <a:latin typeface="Chalkboard" charset="0"/>
              <a:cs typeface="Chalkboard" charset="0"/>
            </a:endParaRPr>
          </a:p>
          <a:p>
            <a:pPr eaLnBrk="1" hangingPunct="1"/>
            <a:r>
              <a:rPr lang="it-IT" altLang="it-IT" sz="1800">
                <a:solidFill>
                  <a:srgbClr val="FFFF00"/>
                </a:solidFill>
                <a:latin typeface="Chalkboard" charset="0"/>
                <a:cs typeface="Chalkboard" charset="0"/>
              </a:rPr>
              <a:t>Riscaldamento di case serre ed impianti industriali: 50 e 80 °C;</a:t>
            </a:r>
          </a:p>
          <a:p>
            <a:pPr eaLnBrk="1" hangingPunct="1"/>
            <a:endParaRPr lang="it-IT" altLang="it-IT" sz="1800">
              <a:solidFill>
                <a:srgbClr val="FFFF00"/>
              </a:solidFill>
              <a:latin typeface="Chalkboard" charset="0"/>
              <a:cs typeface="Chalkboard" charset="0"/>
            </a:endParaRPr>
          </a:p>
          <a:p>
            <a:pPr eaLnBrk="1" hangingPunct="1"/>
            <a:r>
              <a:rPr lang="it-IT" altLang="it-IT" sz="1800">
                <a:solidFill>
                  <a:srgbClr val="FFFF00"/>
                </a:solidFill>
                <a:latin typeface="Chalkboard" charset="0"/>
                <a:cs typeface="Chalkboard" charset="0"/>
              </a:rPr>
              <a:t>Geotermia a bassa entalpia: T ≤ 40 °C.</a:t>
            </a:r>
          </a:p>
        </p:txBody>
      </p:sp>
      <p:sp>
        <p:nvSpPr>
          <p:cNvPr id="6" name="Rettangolo 5">
            <a:extLst>
              <a:ext uri="{FF2B5EF4-FFF2-40B4-BE49-F238E27FC236}">
                <a16:creationId xmlns:a16="http://schemas.microsoft.com/office/drawing/2014/main" id="{2B3E70C0-748E-4342-BA08-DA5C0AC98BB4}"/>
              </a:ext>
            </a:extLst>
          </p:cNvPr>
          <p:cNvSpPr/>
          <p:nvPr/>
        </p:nvSpPr>
        <p:spPr>
          <a:xfrm>
            <a:off x="8951815" y="2707849"/>
            <a:ext cx="1449622" cy="4079025"/>
          </a:xfrm>
          <a:prstGeom prst="rect">
            <a:avLst/>
          </a:prstGeom>
          <a:gradFill flip="none" rotWithShape="1">
            <a:gsLst>
              <a:gs pos="0">
                <a:srgbClr val="FF0000">
                  <a:alpha val="84000"/>
                </a:srgb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00"/>
              </a:solidFill>
            </a:endParaRPr>
          </a:p>
        </p:txBody>
      </p:sp>
      <p:sp>
        <p:nvSpPr>
          <p:cNvPr id="7" name="Parentesi graffa aperta 6">
            <a:extLst>
              <a:ext uri="{FF2B5EF4-FFF2-40B4-BE49-F238E27FC236}">
                <a16:creationId xmlns:a16="http://schemas.microsoft.com/office/drawing/2014/main" id="{B6A0933A-8237-4841-984B-3CC1717EE722}"/>
              </a:ext>
            </a:extLst>
          </p:cNvPr>
          <p:cNvSpPr>
            <a:spLocks/>
          </p:cNvSpPr>
          <p:nvPr/>
        </p:nvSpPr>
        <p:spPr bwMode="auto">
          <a:xfrm>
            <a:off x="8256589" y="2851151"/>
            <a:ext cx="503237" cy="1211263"/>
          </a:xfrm>
          <a:prstGeom prst="leftBrace">
            <a:avLst>
              <a:gd name="adj1" fmla="val 8335"/>
              <a:gd name="adj2" fmla="val 50000"/>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it-IT">
              <a:solidFill>
                <a:srgbClr val="FFFF00"/>
              </a:solidFill>
            </a:endParaRPr>
          </a:p>
        </p:txBody>
      </p:sp>
      <p:sp>
        <p:nvSpPr>
          <p:cNvPr id="101384" name="Rettangolo 7">
            <a:extLst>
              <a:ext uri="{FF2B5EF4-FFF2-40B4-BE49-F238E27FC236}">
                <a16:creationId xmlns:a16="http://schemas.microsoft.com/office/drawing/2014/main" id="{83A01D61-74CD-4659-B0FB-35ACEF82F319}"/>
              </a:ext>
            </a:extLst>
          </p:cNvPr>
          <p:cNvSpPr>
            <a:spLocks noChangeArrowheads="1"/>
          </p:cNvSpPr>
          <p:nvPr/>
        </p:nvSpPr>
        <p:spPr bwMode="auto">
          <a:xfrm>
            <a:off x="4164014" y="3263900"/>
            <a:ext cx="3812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a:solidFill>
                  <a:srgbClr val="FFFF00"/>
                </a:solidFill>
                <a:latin typeface="Chalkboard" charset="0"/>
                <a:cs typeface="Chalkboard" charset="0"/>
              </a:rPr>
              <a:t>0 -10 m (escursioni diurne e stagionali)</a:t>
            </a:r>
          </a:p>
        </p:txBody>
      </p:sp>
      <p:sp>
        <p:nvSpPr>
          <p:cNvPr id="9" name="Parentesi graffa aperta 8">
            <a:extLst>
              <a:ext uri="{FF2B5EF4-FFF2-40B4-BE49-F238E27FC236}">
                <a16:creationId xmlns:a16="http://schemas.microsoft.com/office/drawing/2014/main" id="{8DE4A10D-5745-4454-9CD3-6FEC9CDC616F}"/>
              </a:ext>
            </a:extLst>
          </p:cNvPr>
          <p:cNvSpPr>
            <a:spLocks/>
          </p:cNvSpPr>
          <p:nvPr/>
        </p:nvSpPr>
        <p:spPr bwMode="auto">
          <a:xfrm>
            <a:off x="8256589" y="4214814"/>
            <a:ext cx="503237" cy="1209675"/>
          </a:xfrm>
          <a:prstGeom prst="leftBrace">
            <a:avLst>
              <a:gd name="adj1" fmla="val 8335"/>
              <a:gd name="adj2" fmla="val 50000"/>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it-IT">
              <a:solidFill>
                <a:srgbClr val="FFFF00"/>
              </a:solidFill>
            </a:endParaRPr>
          </a:p>
        </p:txBody>
      </p:sp>
      <p:sp>
        <p:nvSpPr>
          <p:cNvPr id="101386" name="Rettangolo 9">
            <a:extLst>
              <a:ext uri="{FF2B5EF4-FFF2-40B4-BE49-F238E27FC236}">
                <a16:creationId xmlns:a16="http://schemas.microsoft.com/office/drawing/2014/main" id="{550CCA5A-4549-4666-95FA-F9FA1656CA0A}"/>
              </a:ext>
            </a:extLst>
          </p:cNvPr>
          <p:cNvSpPr>
            <a:spLocks noChangeArrowheads="1"/>
          </p:cNvSpPr>
          <p:nvPr/>
        </p:nvSpPr>
        <p:spPr bwMode="auto">
          <a:xfrm>
            <a:off x="5548314" y="4578350"/>
            <a:ext cx="2492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a:solidFill>
                  <a:srgbClr val="FFFF00"/>
                </a:solidFill>
                <a:latin typeface="Chalkboard" charset="0"/>
                <a:cs typeface="Chalkboard" charset="0"/>
              </a:rPr>
              <a:t>12-14 °C: sino a 100 m</a:t>
            </a:r>
          </a:p>
        </p:txBody>
      </p:sp>
      <p:sp>
        <p:nvSpPr>
          <p:cNvPr id="11" name="Parentesi graffa aperta 10">
            <a:extLst>
              <a:ext uri="{FF2B5EF4-FFF2-40B4-BE49-F238E27FC236}">
                <a16:creationId xmlns:a16="http://schemas.microsoft.com/office/drawing/2014/main" id="{3FF0B94A-63E9-46DC-9B4A-F9B8034AA607}"/>
              </a:ext>
            </a:extLst>
          </p:cNvPr>
          <p:cNvSpPr>
            <a:spLocks/>
          </p:cNvSpPr>
          <p:nvPr/>
        </p:nvSpPr>
        <p:spPr bwMode="auto">
          <a:xfrm>
            <a:off x="8256589" y="5576889"/>
            <a:ext cx="503237" cy="1209675"/>
          </a:xfrm>
          <a:prstGeom prst="leftBrace">
            <a:avLst>
              <a:gd name="adj1" fmla="val 8335"/>
              <a:gd name="adj2" fmla="val 50000"/>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it-IT">
              <a:solidFill>
                <a:srgbClr val="FFFF00"/>
              </a:solidFill>
            </a:endParaRPr>
          </a:p>
        </p:txBody>
      </p:sp>
      <p:sp>
        <p:nvSpPr>
          <p:cNvPr id="101388" name="Rettangolo 11">
            <a:extLst>
              <a:ext uri="{FF2B5EF4-FFF2-40B4-BE49-F238E27FC236}">
                <a16:creationId xmlns:a16="http://schemas.microsoft.com/office/drawing/2014/main" id="{2D8E5C70-BEDD-4D3E-8B2E-37A0B7864D34}"/>
              </a:ext>
            </a:extLst>
          </p:cNvPr>
          <p:cNvSpPr>
            <a:spLocks noChangeArrowheads="1"/>
          </p:cNvSpPr>
          <p:nvPr/>
        </p:nvSpPr>
        <p:spPr bwMode="auto">
          <a:xfrm>
            <a:off x="5700713" y="5969000"/>
            <a:ext cx="24368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a:solidFill>
                  <a:srgbClr val="FFFF00"/>
                </a:solidFill>
                <a:latin typeface="Chalkboard" charset="0"/>
                <a:cs typeface="Chalkboard" charset="0"/>
              </a:rPr>
              <a:t>15-17 °C: sino a 200 m</a:t>
            </a:r>
          </a:p>
        </p:txBody>
      </p:sp>
    </p:spTree>
    <p:extLst>
      <p:ext uri="{BB962C8B-B14F-4D97-AF65-F5344CB8AC3E}">
        <p14:creationId xmlns:p14="http://schemas.microsoft.com/office/powerpoint/2010/main" val="7197747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DEAD15E3-3EDF-4DD1-B960-4757BE673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64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1828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A663E753-5A3B-42F7-BAF0-831E9ECA8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76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6202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09FE61ED-6210-4DB6-B78E-51563C40C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9909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51FC8435-41E6-4BBF-92ED-5F25F4DC8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72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2731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933511EF-F8A2-4526-A704-1CF69DC1E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2391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FED7D41E-4125-47AB-8C9A-367517F00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767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E943C222-4C46-47B4-87A1-6DA679723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12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5179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5035C11F-27D0-4BE4-BC29-36C573C28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48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1853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A001D5D9-2DAD-492A-9CBC-109E0264A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4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4222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EA2F2240-8275-4C15-BE49-5FF9108CF8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886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9C5F7DF6-E6C9-4411-B2FD-3FB34D5C921F}"/>
              </a:ext>
            </a:extLst>
          </p:cNvPr>
          <p:cNvSpPr txBox="1">
            <a:spLocks noChangeArrowheads="1"/>
          </p:cNvSpPr>
          <p:nvPr/>
        </p:nvSpPr>
        <p:spPr bwMode="auto">
          <a:xfrm>
            <a:off x="7032625" y="1989138"/>
            <a:ext cx="29527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it-IT" sz="2400" dirty="0">
                <a:solidFill>
                  <a:srgbClr val="FFFF00"/>
                </a:solidFill>
                <a:latin typeface="Frutiger 45 Light" pitchFamily="34" charset="0"/>
              </a:rPr>
              <a:t>Utilization of geothermal energy as a function of the resource temperature</a:t>
            </a:r>
          </a:p>
        </p:txBody>
      </p:sp>
      <p:pic>
        <p:nvPicPr>
          <p:cNvPr id="7" name="Picture 4">
            <a:extLst>
              <a:ext uri="{FF2B5EF4-FFF2-40B4-BE49-F238E27FC236}">
                <a16:creationId xmlns:a16="http://schemas.microsoft.com/office/drawing/2014/main" id="{0CD28690-31F7-4725-AC28-E2EC30CCC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 y="365615"/>
            <a:ext cx="4451350"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582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EE70E8A9-6E52-45D3-82DD-35DF25518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16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0112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2D09E440-E335-4F71-B0F0-CB28D364C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76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1936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B231CCDD-3EC3-46E6-A206-4125BBFCB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4361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54E829B0-7452-41A4-94E5-6E4208BAB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32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5895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2493CC94-9A22-4F71-8180-B7573E392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16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6707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06EDB341-68DD-4ABA-B76D-FD92254B9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8449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287532BE-A067-4269-90C9-EBF5D2EB5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2239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7650" y="177800"/>
            <a:ext cx="91567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920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8950" y="450850"/>
            <a:ext cx="86741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97628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E665585-5439-442B-8CE9-6B926BCFA9AA}"/>
              </a:ext>
            </a:extLst>
          </p:cNvPr>
          <p:cNvSpPr>
            <a:spLocks noChangeArrowheads="1"/>
          </p:cNvSpPr>
          <p:nvPr/>
        </p:nvSpPr>
        <p:spPr bwMode="auto">
          <a:xfrm>
            <a:off x="2667000" y="2590800"/>
            <a:ext cx="5867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eaLnBrk="0" hangingPunct="0"/>
            <a:endParaRPr lang="it-IT" altLang="it-IT" sz="3200" b="1">
              <a:solidFill>
                <a:schemeClr val="tx2"/>
              </a:solidFill>
              <a:latin typeface="Arial" panose="020B0604020202020204" pitchFamily="34" charset="0"/>
            </a:endParaRPr>
          </a:p>
        </p:txBody>
      </p:sp>
      <p:sp>
        <p:nvSpPr>
          <p:cNvPr id="33798" name="Text Box 6">
            <a:extLst>
              <a:ext uri="{FF2B5EF4-FFF2-40B4-BE49-F238E27FC236}">
                <a16:creationId xmlns:a16="http://schemas.microsoft.com/office/drawing/2014/main" id="{82118D0E-8039-4D31-8687-9D1A5F97657B}"/>
              </a:ext>
            </a:extLst>
          </p:cNvPr>
          <p:cNvSpPr txBox="1">
            <a:spLocks noChangeArrowheads="1"/>
          </p:cNvSpPr>
          <p:nvPr/>
        </p:nvSpPr>
        <p:spPr bwMode="auto">
          <a:xfrm>
            <a:off x="3200400" y="1676401"/>
            <a:ext cx="3124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tLang="it-IT" sz="2000" b="1">
                <a:latin typeface="Arial" panose="020B0604020202020204" pitchFamily="34" charset="0"/>
              </a:rPr>
              <a:t>Geothermal greenhouse in Nigrita, Greece</a:t>
            </a:r>
          </a:p>
        </p:txBody>
      </p:sp>
      <p:sp>
        <p:nvSpPr>
          <p:cNvPr id="33799" name="Text Box 7">
            <a:extLst>
              <a:ext uri="{FF2B5EF4-FFF2-40B4-BE49-F238E27FC236}">
                <a16:creationId xmlns:a16="http://schemas.microsoft.com/office/drawing/2014/main" id="{2B40D708-280F-4BEB-A58E-4520480D1CAE}"/>
              </a:ext>
            </a:extLst>
          </p:cNvPr>
          <p:cNvSpPr txBox="1">
            <a:spLocks noChangeArrowheads="1"/>
          </p:cNvSpPr>
          <p:nvPr/>
        </p:nvSpPr>
        <p:spPr bwMode="auto">
          <a:xfrm>
            <a:off x="1828800" y="2955926"/>
            <a:ext cx="3429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tLang="it-IT" sz="2000" b="1">
                <a:latin typeface="Arial" panose="020B0604020202020204" pitchFamily="34" charset="0"/>
              </a:rPr>
              <a:t>Cultivation of spirulina</a:t>
            </a:r>
            <a:br>
              <a:rPr lang="en-GB" altLang="it-IT" sz="2000" b="1">
                <a:latin typeface="Arial" panose="020B0604020202020204" pitchFamily="34" charset="0"/>
              </a:rPr>
            </a:br>
            <a:r>
              <a:rPr lang="en-GB" altLang="it-IT" sz="2000" b="1">
                <a:latin typeface="Arial" panose="020B0604020202020204" pitchFamily="34" charset="0"/>
              </a:rPr>
              <a:t>algae using geothermal</a:t>
            </a:r>
            <a:br>
              <a:rPr lang="en-GB" altLang="it-IT" sz="2000" b="1">
                <a:latin typeface="Arial" panose="020B0604020202020204" pitchFamily="34" charset="0"/>
              </a:rPr>
            </a:br>
            <a:r>
              <a:rPr lang="en-GB" altLang="it-IT" sz="2000" b="1">
                <a:latin typeface="Arial" panose="020B0604020202020204" pitchFamily="34" charset="0"/>
              </a:rPr>
              <a:t>heat</a:t>
            </a:r>
          </a:p>
        </p:txBody>
      </p:sp>
      <p:pic>
        <p:nvPicPr>
          <p:cNvPr id="33800" name="Picture 8" descr="nigrita aussen 02 k">
            <a:extLst>
              <a:ext uri="{FF2B5EF4-FFF2-40B4-BE49-F238E27FC236}">
                <a16:creationId xmlns:a16="http://schemas.microsoft.com/office/drawing/2014/main" id="{6A9A8020-66D7-44D6-BBBB-896EDC7D7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8576" y="1752601"/>
            <a:ext cx="3603625" cy="2212975"/>
          </a:xfrm>
          <a:prstGeom prst="rect">
            <a:avLst/>
          </a:prstGeom>
          <a:noFill/>
          <a:extLst>
            <a:ext uri="{909E8E84-426E-40DD-AFC4-6F175D3DCCD1}">
              <a14:hiddenFill xmlns:a14="http://schemas.microsoft.com/office/drawing/2010/main">
                <a:solidFill>
                  <a:srgbClr val="FFFFFF"/>
                </a:solidFill>
              </a14:hiddenFill>
            </a:ext>
          </a:extLst>
        </p:spPr>
      </p:pic>
      <p:pic>
        <p:nvPicPr>
          <p:cNvPr id="33801" name="Picture 9" descr="nigrita innen 02 k">
            <a:extLst>
              <a:ext uri="{FF2B5EF4-FFF2-40B4-BE49-F238E27FC236}">
                <a16:creationId xmlns:a16="http://schemas.microsoft.com/office/drawing/2014/main" id="{FF1A99E8-A272-4295-AA40-04A522139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038600"/>
            <a:ext cx="3581400" cy="2489200"/>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nigrita algen 02 k">
            <a:extLst>
              <a:ext uri="{FF2B5EF4-FFF2-40B4-BE49-F238E27FC236}">
                <a16:creationId xmlns:a16="http://schemas.microsoft.com/office/drawing/2014/main" id="{FC1ED98E-A0A6-405C-A1BB-84F40162D7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989388"/>
            <a:ext cx="3733800" cy="2487612"/>
          </a:xfrm>
          <a:prstGeom prst="rect">
            <a:avLst/>
          </a:prstGeom>
          <a:noFill/>
          <a:extLst>
            <a:ext uri="{909E8E84-426E-40DD-AFC4-6F175D3DCCD1}">
              <a14:hiddenFill xmlns:a14="http://schemas.microsoft.com/office/drawing/2010/main">
                <a:solidFill>
                  <a:srgbClr val="FFFFFF"/>
                </a:solidFill>
              </a14:hiddenFill>
            </a:ext>
          </a:extLst>
        </p:spPr>
      </p:pic>
      <p:pic>
        <p:nvPicPr>
          <p:cNvPr id="33803" name="Picture 11">
            <a:extLst>
              <a:ext uri="{FF2B5EF4-FFF2-40B4-BE49-F238E27FC236}">
                <a16:creationId xmlns:a16="http://schemas.microsoft.com/office/drawing/2014/main" id="{8A3BBF3D-979B-4ABE-9FD9-DDC7999365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0550" y="404813"/>
            <a:ext cx="80645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4" name="Picture 12" descr="EGEC_LOGO">
            <a:extLst>
              <a:ext uri="{FF2B5EF4-FFF2-40B4-BE49-F238E27FC236}">
                <a16:creationId xmlns:a16="http://schemas.microsoft.com/office/drawing/2014/main" id="{1AC2D724-603B-4396-8740-CAD384A731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381000"/>
            <a:ext cx="1295400" cy="839788"/>
          </a:xfrm>
          <a:prstGeom prst="rect">
            <a:avLst/>
          </a:prstGeom>
          <a:noFill/>
          <a:extLst>
            <a:ext uri="{909E8E84-426E-40DD-AFC4-6F175D3DCCD1}">
              <a14:hiddenFill xmlns:a14="http://schemas.microsoft.com/office/drawing/2010/main">
                <a:solidFill>
                  <a:srgbClr val="FFFFFF"/>
                </a:solidFill>
              </a14:hiddenFill>
            </a:ext>
          </a:extLst>
        </p:spPr>
      </p:pic>
      <p:sp>
        <p:nvSpPr>
          <p:cNvPr id="33805" name="Rectangle 13">
            <a:extLst>
              <a:ext uri="{FF2B5EF4-FFF2-40B4-BE49-F238E27FC236}">
                <a16:creationId xmlns:a16="http://schemas.microsoft.com/office/drawing/2014/main" id="{887DA017-735F-4808-B7C5-853EBF24233A}"/>
              </a:ext>
            </a:extLst>
          </p:cNvPr>
          <p:cNvSpPr>
            <a:spLocks noGrp="1" noChangeArrowheads="1"/>
          </p:cNvSpPr>
          <p:nvPr>
            <p:ph type="title"/>
          </p:nvPr>
        </p:nvSpPr>
        <p:spPr>
          <a:xfrm>
            <a:off x="2209800" y="228600"/>
            <a:ext cx="5867400" cy="1143000"/>
          </a:xfrm>
          <a:noFill/>
          <a:ln/>
        </p:spPr>
        <p:txBody>
          <a:bodyPr/>
          <a:lstStyle/>
          <a:p>
            <a:pPr algn="l"/>
            <a:r>
              <a:rPr lang="en-GB" altLang="it-IT" sz="2800" b="1" dirty="0">
                <a:latin typeface="Arial" panose="020B0604020202020204" pitchFamily="34" charset="0"/>
              </a:rPr>
              <a:t>Serre </a:t>
            </a:r>
            <a:r>
              <a:rPr lang="en-GB" altLang="it-IT" sz="2800" b="1" dirty="0" err="1">
                <a:latin typeface="Arial" panose="020B0604020202020204" pitchFamily="34" charset="0"/>
              </a:rPr>
              <a:t>Geotermiche</a:t>
            </a:r>
            <a:endParaRPr lang="en-GB" altLang="it-IT" sz="2800" b="1" dirty="0">
              <a:latin typeface="Arial" panose="020B0604020202020204" pitchFamily="34" charset="0"/>
            </a:endParaRPr>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5038</Words>
  <Application>Microsoft Office PowerPoint</Application>
  <PresentationFormat>Widescreen</PresentationFormat>
  <Paragraphs>570</Paragraphs>
  <Slides>117</Slides>
  <Notes>18</Notes>
  <HiddenSlides>1</HiddenSlides>
  <MMClips>0</MMClips>
  <ScaleCrop>false</ScaleCrop>
  <HeadingPairs>
    <vt:vector size="8" baseType="variant">
      <vt:variant>
        <vt:lpstr>Caratteri utilizzati</vt:lpstr>
      </vt:variant>
      <vt:variant>
        <vt:i4>15</vt:i4>
      </vt:variant>
      <vt:variant>
        <vt:lpstr>Tema</vt:lpstr>
      </vt:variant>
      <vt:variant>
        <vt:i4>1</vt:i4>
      </vt:variant>
      <vt:variant>
        <vt:lpstr>Server OLE incorporati</vt:lpstr>
      </vt:variant>
      <vt:variant>
        <vt:i4>3</vt:i4>
      </vt:variant>
      <vt:variant>
        <vt:lpstr>Titoli diapositive</vt:lpstr>
      </vt:variant>
      <vt:variant>
        <vt:i4>117</vt:i4>
      </vt:variant>
    </vt:vector>
  </HeadingPairs>
  <TitlesOfParts>
    <vt:vector size="136" baseType="lpstr">
      <vt:lpstr>Arial</vt:lpstr>
      <vt:lpstr>Arial Narrow</vt:lpstr>
      <vt:lpstr>Avenir Roman</vt:lpstr>
      <vt:lpstr>Calibri</vt:lpstr>
      <vt:lpstr>Calibri Light</vt:lpstr>
      <vt:lpstr>Chalkboard</vt:lpstr>
      <vt:lpstr>Corbel</vt:lpstr>
      <vt:lpstr>Frutiger 45 Light</vt:lpstr>
      <vt:lpstr>Maiandra GD</vt:lpstr>
      <vt:lpstr>Symbol</vt:lpstr>
      <vt:lpstr>Times New Roman</vt:lpstr>
      <vt:lpstr>Trebuchet MS</vt:lpstr>
      <vt:lpstr>Verdana</vt:lpstr>
      <vt:lpstr>Wingdings</vt:lpstr>
      <vt:lpstr>Wingdings 2</vt:lpstr>
      <vt:lpstr>Tema di Office</vt:lpstr>
      <vt:lpstr>Tabelle</vt:lpstr>
      <vt:lpstr>Image</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Geothermal highlights in Italy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Alcuni esempi fuori dal nostro paese</vt:lpstr>
      <vt:lpstr>Alcuni esempi fuori dal nostro paese</vt:lpstr>
      <vt:lpstr>Presentazione standard di PowerPoint</vt:lpstr>
      <vt:lpstr>Ma in cosa consiste questa tecnica di sfruttamento dell’energia (bassa) endogena???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Altri dati statistici</vt:lpstr>
      <vt:lpstr>Altri dati statistici</vt:lpstr>
      <vt:lpstr>L’esempio del Parlamento Tedesco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Serre Geotermiche</vt:lpstr>
      <vt:lpstr>Presentazione standard di PowerPoint</vt:lpstr>
      <vt:lpstr>Presentazione standard di PowerPoint</vt:lpstr>
      <vt:lpstr>Applicazioni nell’industria alimentare</vt:lpstr>
      <vt:lpstr>Applicazioni nell’industria alimentare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Franco</dc:creator>
  <cp:lastModifiedBy>Franco</cp:lastModifiedBy>
  <cp:revision>21</cp:revision>
  <dcterms:created xsi:type="dcterms:W3CDTF">2020-01-20T08:01:45Z</dcterms:created>
  <dcterms:modified xsi:type="dcterms:W3CDTF">2020-02-10T13:21:03Z</dcterms:modified>
</cp:coreProperties>
</file>