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946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06/03/2020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06/03/2020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TERZA</a:t>
            </a:r>
            <a:r>
              <a:rPr lang="it-IT" sz="3600" dirty="0" smtClean="0"/>
              <a:t> </a:t>
            </a:r>
            <a:r>
              <a:rPr lang="it-IT" sz="3600" dirty="0" smtClean="0"/>
              <a:t>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4282" y="214290"/>
            <a:ext cx="317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ESEMPIO 5.10.4</a:t>
            </a:r>
            <a:endParaRPr lang="it-IT" sz="36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9918" y="1071546"/>
            <a:ext cx="41338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ttore 2 7"/>
          <p:cNvCxnSpPr/>
          <p:nvPr/>
        </p:nvCxnSpPr>
        <p:spPr>
          <a:xfrm rot="5400000">
            <a:off x="357158" y="4000504"/>
            <a:ext cx="1857388" cy="1588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>
            <a:off x="1071538" y="4643446"/>
            <a:ext cx="3143272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4"/>
          <p:cNvGrpSpPr>
            <a:grpSpLocks/>
          </p:cNvGrpSpPr>
          <p:nvPr/>
        </p:nvGrpSpPr>
        <p:grpSpPr bwMode="auto">
          <a:xfrm rot="19562759">
            <a:off x="1390828" y="3792097"/>
            <a:ext cx="1725615" cy="360362"/>
            <a:chOff x="3016" y="3339"/>
            <a:chExt cx="2223" cy="227"/>
          </a:xfrm>
        </p:grpSpPr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3016" y="3339"/>
              <a:ext cx="1134" cy="227"/>
              <a:chOff x="3016" y="3339"/>
              <a:chExt cx="1134" cy="227"/>
            </a:xfrm>
          </p:grpSpPr>
          <p:grpSp>
            <p:nvGrpSpPr>
              <p:cNvPr id="54" name="Group 6"/>
              <p:cNvGrpSpPr>
                <a:grpSpLocks/>
              </p:cNvGrpSpPr>
              <p:nvPr/>
            </p:nvGrpSpPr>
            <p:grpSpPr bwMode="auto">
              <a:xfrm>
                <a:off x="3016" y="3339"/>
                <a:ext cx="590" cy="227"/>
                <a:chOff x="3016" y="3339"/>
                <a:chExt cx="590" cy="227"/>
              </a:xfrm>
            </p:grpSpPr>
            <p:grpSp>
              <p:nvGrpSpPr>
                <p:cNvPr id="74" name="Group 7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8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89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0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91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8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86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7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8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75" name="Group 16"/>
                <p:cNvGrpSpPr>
                  <a:grpSpLocks/>
                </p:cNvGrpSpPr>
                <p:nvPr/>
              </p:nvGrpSpPr>
              <p:grpSpPr bwMode="auto">
                <a:xfrm>
                  <a:off x="3288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76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81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2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3" name="Oval 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77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78" name="Oval 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9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80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55" name="Group 25"/>
              <p:cNvGrpSpPr>
                <a:grpSpLocks/>
              </p:cNvGrpSpPr>
              <p:nvPr/>
            </p:nvGrpSpPr>
            <p:grpSpPr bwMode="auto">
              <a:xfrm>
                <a:off x="3560" y="3339"/>
                <a:ext cx="590" cy="227"/>
                <a:chOff x="3016" y="3339"/>
                <a:chExt cx="590" cy="227"/>
              </a:xfrm>
            </p:grpSpPr>
            <p:grpSp>
              <p:nvGrpSpPr>
                <p:cNvPr id="56" name="Group 26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66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71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2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3" name="Oval 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6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6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70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57" name="Group 35"/>
                <p:cNvGrpSpPr>
                  <a:grpSpLocks/>
                </p:cNvGrpSpPr>
                <p:nvPr/>
              </p:nvGrpSpPr>
              <p:grpSpPr bwMode="auto">
                <a:xfrm>
                  <a:off x="3288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58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63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4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5" name="Oval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59" name="Group 40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60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1" name="Oval 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62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4105" y="3339"/>
              <a:ext cx="1134" cy="227"/>
              <a:chOff x="3016" y="3339"/>
              <a:chExt cx="1134" cy="227"/>
            </a:xfrm>
          </p:grpSpPr>
          <p:grpSp>
            <p:nvGrpSpPr>
              <p:cNvPr id="16" name="Group 45"/>
              <p:cNvGrpSpPr>
                <a:grpSpLocks/>
              </p:cNvGrpSpPr>
              <p:nvPr/>
            </p:nvGrpSpPr>
            <p:grpSpPr bwMode="auto">
              <a:xfrm>
                <a:off x="3016" y="3339"/>
                <a:ext cx="590" cy="227"/>
                <a:chOff x="3016" y="3339"/>
                <a:chExt cx="590" cy="227"/>
              </a:xfrm>
            </p:grpSpPr>
            <p:grpSp>
              <p:nvGrpSpPr>
                <p:cNvPr id="36" name="Group 46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46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51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2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3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47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48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9" name="Oval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50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37" name="Group 55"/>
                <p:cNvGrpSpPr>
                  <a:grpSpLocks/>
                </p:cNvGrpSpPr>
                <p:nvPr/>
              </p:nvGrpSpPr>
              <p:grpSpPr bwMode="auto">
                <a:xfrm>
                  <a:off x="3288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38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43" name="Oval 5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4" name="Oval 5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5" name="Oval 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39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40" name="Oval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1" name="Oval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42" name="Oval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7" name="Group 64"/>
              <p:cNvGrpSpPr>
                <a:grpSpLocks/>
              </p:cNvGrpSpPr>
              <p:nvPr/>
            </p:nvGrpSpPr>
            <p:grpSpPr bwMode="auto">
              <a:xfrm>
                <a:off x="3560" y="3339"/>
                <a:ext cx="590" cy="227"/>
                <a:chOff x="3016" y="3339"/>
                <a:chExt cx="590" cy="227"/>
              </a:xfrm>
            </p:grpSpPr>
            <p:grpSp>
              <p:nvGrpSpPr>
                <p:cNvPr id="18" name="Group 65"/>
                <p:cNvGrpSpPr>
                  <a:grpSpLocks/>
                </p:cNvGrpSpPr>
                <p:nvPr/>
              </p:nvGrpSpPr>
              <p:grpSpPr bwMode="auto">
                <a:xfrm>
                  <a:off x="3016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28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33" name="Oval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4" name="Oval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5" name="Oval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9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30" name="Oval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1" name="Oval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32" name="Oval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9" name="Group 74"/>
                <p:cNvGrpSpPr>
                  <a:grpSpLocks/>
                </p:cNvGrpSpPr>
                <p:nvPr/>
              </p:nvGrpSpPr>
              <p:grpSpPr bwMode="auto">
                <a:xfrm>
                  <a:off x="3288" y="3339"/>
                  <a:ext cx="318" cy="227"/>
                  <a:chOff x="3016" y="3339"/>
                  <a:chExt cx="318" cy="227"/>
                </a:xfrm>
              </p:grpSpPr>
              <p:grpSp>
                <p:nvGrpSpPr>
                  <p:cNvPr id="20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3016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25" name="Oval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6" name="Oval 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7" name="Oval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  <p:grpSp>
                <p:nvGrpSpPr>
                  <p:cNvPr id="21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3152" y="3339"/>
                    <a:ext cx="182" cy="227"/>
                    <a:chOff x="3016" y="3339"/>
                    <a:chExt cx="182" cy="227"/>
                  </a:xfrm>
                </p:grpSpPr>
                <p:sp>
                  <p:nvSpPr>
                    <p:cNvPr id="22" name="Oval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16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3" name="Oval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1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24" name="Oval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07" y="3339"/>
                      <a:ext cx="91" cy="227"/>
                    </a:xfrm>
                    <a:prstGeom prst="ellips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</p:grpSp>
      </p:grpSp>
      <p:cxnSp>
        <p:nvCxnSpPr>
          <p:cNvPr id="93" name="Connettore 1 92"/>
          <p:cNvCxnSpPr/>
          <p:nvPr/>
        </p:nvCxnSpPr>
        <p:spPr>
          <a:xfrm rot="5400000" flipH="1" flipV="1">
            <a:off x="1285852" y="464344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ttore 1 94"/>
          <p:cNvCxnSpPr>
            <a:endCxn id="89" idx="2"/>
          </p:cNvCxnSpPr>
          <p:nvPr/>
        </p:nvCxnSpPr>
        <p:spPr>
          <a:xfrm flipV="1">
            <a:off x="1285852" y="4454179"/>
            <a:ext cx="252096" cy="189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1 97"/>
          <p:cNvCxnSpPr/>
          <p:nvPr/>
        </p:nvCxnSpPr>
        <p:spPr>
          <a:xfrm flipV="1">
            <a:off x="2928926" y="3311170"/>
            <a:ext cx="252096" cy="1892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Ovale 98"/>
          <p:cNvSpPr/>
          <p:nvPr/>
        </p:nvSpPr>
        <p:spPr>
          <a:xfrm>
            <a:off x="3143240" y="3229926"/>
            <a:ext cx="142876" cy="1428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857628"/>
            <a:ext cx="1304924" cy="68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8926" y="1857364"/>
            <a:ext cx="50673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" name="CasellaDiTesto 101"/>
          <p:cNvSpPr txBox="1"/>
          <p:nvPr/>
        </p:nvSpPr>
        <p:spPr>
          <a:xfrm>
            <a:off x="3286116" y="3214686"/>
            <a:ext cx="44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/>
              <a:t>m</a:t>
            </a:r>
            <a:endParaRPr lang="it-IT" i="1" dirty="0"/>
          </a:p>
        </p:txBody>
      </p:sp>
      <p:pic>
        <p:nvPicPr>
          <p:cNvPr id="10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6000760" y="392906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518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714348" y="928670"/>
            <a:ext cx="1269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EQUILIBRIO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688657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sellaDiTesto 9"/>
          <p:cNvSpPr txBox="1"/>
          <p:nvPr/>
        </p:nvSpPr>
        <p:spPr>
          <a:xfrm>
            <a:off x="642910" y="3500438"/>
            <a:ext cx="20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MATRICE HESSIANA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357694"/>
            <a:ext cx="38766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CasellaDiTesto 11"/>
          <p:cNvSpPr txBox="1"/>
          <p:nvPr/>
        </p:nvSpPr>
        <p:spPr>
          <a:xfrm>
            <a:off x="3308976" y="442151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^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643174" y="471488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^</a:t>
            </a:r>
            <a:endParaRPr lang="it-IT" dirty="0"/>
          </a:p>
        </p:txBody>
      </p:sp>
      <p:sp>
        <p:nvSpPr>
          <p:cNvPr id="14" name="Rettangolo 13"/>
          <p:cNvSpPr/>
          <p:nvPr/>
        </p:nvSpPr>
        <p:spPr>
          <a:xfrm>
            <a:off x="428596" y="5500702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entrambe gli </a:t>
            </a:r>
            <a:r>
              <a:rPr lang="it-IT" i="1" dirty="0" err="1" smtClean="0"/>
              <a:t>autovalori</a:t>
            </a:r>
            <a:r>
              <a:rPr lang="it-IT" i="1" dirty="0" smtClean="0"/>
              <a:t> </a:t>
            </a:r>
            <a:r>
              <a:rPr lang="it-IT" i="1" dirty="0" smtClean="0"/>
              <a:t>di </a:t>
            </a:r>
            <a:r>
              <a:rPr lang="it-IT" b="1" dirty="0" smtClean="0"/>
              <a:t>B</a:t>
            </a:r>
            <a:r>
              <a:rPr lang="it-IT" dirty="0" smtClean="0"/>
              <a:t>(</a:t>
            </a:r>
            <a:r>
              <a:rPr lang="it-IT" i="1" dirty="0" err="1" smtClean="0"/>
              <a:t>P</a:t>
            </a:r>
            <a:r>
              <a:rPr lang="it-IT" i="1" baseline="-25000" dirty="0" err="1" smtClean="0"/>
              <a:t>e</a:t>
            </a:r>
            <a:r>
              <a:rPr lang="it-IT" i="1" dirty="0" smtClean="0"/>
              <a:t>) sono </a:t>
            </a:r>
            <a:r>
              <a:rPr lang="it-IT" i="1" dirty="0" smtClean="0"/>
              <a:t>positivi siccome k </a:t>
            </a:r>
            <a:r>
              <a:rPr lang="it-IT" i="1" dirty="0" smtClean="0"/>
              <a:t>&gt; </a:t>
            </a:r>
            <a:r>
              <a:rPr lang="it-IT" i="1" dirty="0" smtClean="0"/>
              <a:t>α.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700678" y="54171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^</a:t>
            </a:r>
            <a:endParaRPr lang="it-IT" dirty="0"/>
          </a:p>
        </p:txBody>
      </p:sp>
      <p:pic>
        <p:nvPicPr>
          <p:cNvPr id="16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000892" y="407194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12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42481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571744"/>
            <a:ext cx="59531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500438"/>
            <a:ext cx="2209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4572008"/>
            <a:ext cx="63150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929586" y="428625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5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8596" y="785794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Le frequenze proprie </a:t>
            </a:r>
            <a:r>
              <a:rPr lang="it-IT" i="1" dirty="0" smtClean="0"/>
              <a:t>si </a:t>
            </a:r>
            <a:r>
              <a:rPr lang="it-IT" i="1" dirty="0" smtClean="0"/>
              <a:t>ottengono essenzialmente risolvendo l’equazione </a:t>
            </a:r>
            <a:r>
              <a:rPr lang="it-IT" i="1" dirty="0" smtClean="0"/>
              <a:t>secolare, </a:t>
            </a:r>
            <a:r>
              <a:rPr lang="it-IT" i="1" dirty="0" smtClean="0"/>
              <a:t>cioè</a:t>
            </a:r>
            <a:endParaRPr lang="it-IT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571612"/>
            <a:ext cx="24288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285992"/>
            <a:ext cx="73628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ttangolo 7"/>
          <p:cNvSpPr/>
          <p:nvPr/>
        </p:nvSpPr>
        <p:spPr>
          <a:xfrm>
            <a:off x="428596" y="3711363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E quindi i modi normali sono</a:t>
            </a:r>
            <a:endParaRPr lang="it-IT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4357694"/>
            <a:ext cx="45815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215206" y="528638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0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5410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857232"/>
            <a:ext cx="192882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357298"/>
            <a:ext cx="911580" cy="714380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3286116" y="1428736"/>
            <a:ext cx="2064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= 0            </a:t>
            </a:r>
            <a:r>
              <a:rPr lang="it-IT" sz="1600" i="1" dirty="0" smtClean="0"/>
              <a:t>k=1,2</a:t>
            </a:r>
            <a:endParaRPr lang="it-IT" sz="1600" i="1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428868"/>
            <a:ext cx="60579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8113" y="4652983"/>
            <a:ext cx="88677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8"/>
          <a:stretch>
            <a:fillRect/>
          </a:stretch>
        </p:blipFill>
        <p:spPr>
          <a:xfrm>
            <a:off x="7786710" y="478632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28670"/>
            <a:ext cx="76200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3019432"/>
            <a:ext cx="398145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3853" y="4429134"/>
            <a:ext cx="965205" cy="1357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Parentesi graffa chiusa 7"/>
          <p:cNvSpPr/>
          <p:nvPr/>
        </p:nvSpPr>
        <p:spPr>
          <a:xfrm rot="5400000">
            <a:off x="3321835" y="3321843"/>
            <a:ext cx="357190" cy="2143140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214686"/>
            <a:ext cx="1637576" cy="1214446"/>
          </a:xfrm>
          <a:prstGeom prst="rect">
            <a:avLst/>
          </a:prstGeom>
          <a:noFill/>
        </p:spPr>
      </p:pic>
      <p:sp>
        <p:nvSpPr>
          <p:cNvPr id="11" name="Rettangolo 10"/>
          <p:cNvSpPr/>
          <p:nvPr/>
        </p:nvSpPr>
        <p:spPr>
          <a:xfrm>
            <a:off x="5857884" y="1071546"/>
            <a:ext cx="2571768" cy="150019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7"/>
          <a:stretch>
            <a:fillRect/>
          </a:stretch>
        </p:blipFill>
        <p:spPr>
          <a:xfrm>
            <a:off x="7000892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1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79152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85720" y="2967335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E’ interessante trovare l’espressione dei modi normali in funzione delle variabili x e</a:t>
            </a:r>
          </a:p>
          <a:p>
            <a:r>
              <a:rPr lang="it-IT" i="1" dirty="0" smtClean="0"/>
              <a:t>y</a:t>
            </a:r>
            <a:endParaRPr lang="it-IT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3957648"/>
            <a:ext cx="700087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429520" y="521495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62</Words>
  <Application>Microsoft Office PowerPoint</Application>
  <PresentationFormat>Presentazione su schermo (4:3)</PresentationFormat>
  <Paragraphs>16</Paragraphs>
  <Slides>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</cp:revision>
  <dcterms:created xsi:type="dcterms:W3CDTF">2020-03-06T11:53:34Z</dcterms:created>
  <dcterms:modified xsi:type="dcterms:W3CDTF">2020-03-06T18:43:55Z</dcterms:modified>
</cp:coreProperties>
</file>