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11/03/2020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28604"/>
            <a:ext cx="9138682" cy="27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14348" y="4214818"/>
            <a:ext cx="7688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PROBLEMA:  </a:t>
            </a:r>
            <a:r>
              <a:rPr lang="it-IT" sz="2800" dirty="0" smtClean="0">
                <a:solidFill>
                  <a:srgbClr val="FF0000"/>
                </a:solidFill>
              </a:rPr>
              <a:t>COME SI DETERMINA LA MATRICE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  <a:latin typeface="Castellar" pitchFamily="18" charset="0"/>
              </a:rPr>
              <a:t>A </a:t>
            </a:r>
            <a:r>
              <a:rPr lang="it-IT" sz="2800" dirty="0" smtClean="0">
                <a:solidFill>
                  <a:srgbClr val="FF0000"/>
                </a:solidFill>
              </a:rPr>
              <a:t>?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35782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3" y="142852"/>
            <a:ext cx="90468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2857488" y="5214950"/>
            <a:ext cx="3071834" cy="15001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72330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81870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arentesi graffa chiusa 15"/>
          <p:cNvSpPr/>
          <p:nvPr/>
        </p:nvSpPr>
        <p:spPr>
          <a:xfrm rot="5400000">
            <a:off x="1671614" y="1328726"/>
            <a:ext cx="285752" cy="771524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00166" y="18452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</a:t>
            </a:r>
            <a:r>
              <a:rPr lang="it-IT" dirty="0" smtClean="0"/>
              <a:t>(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285720" y="241333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cambiamento dal </a:t>
            </a:r>
            <a:r>
              <a:rPr lang="it-IT" sz="2400" dirty="0" err="1" smtClean="0"/>
              <a:t>SdR</a:t>
            </a:r>
            <a:r>
              <a:rPr lang="it-IT" sz="2400" dirty="0" smtClean="0"/>
              <a:t> solidale </a:t>
            </a:r>
            <a:r>
              <a:rPr lang="it-IT" sz="2400" i="1" dirty="0" smtClean="0"/>
              <a:t>S </a:t>
            </a:r>
            <a:r>
              <a:rPr lang="it-IT" sz="2400" dirty="0" smtClean="0"/>
              <a:t>al </a:t>
            </a:r>
            <a:r>
              <a:rPr lang="it-IT" sz="2400" dirty="0" err="1" smtClean="0"/>
              <a:t>SdR</a:t>
            </a:r>
            <a:r>
              <a:rPr lang="it-IT" sz="2400" dirty="0" smtClean="0"/>
              <a:t> fisso </a:t>
            </a:r>
            <a:r>
              <a:rPr lang="it-IT" sz="2400" i="1" dirty="0" smtClean="0"/>
              <a:t>Σ, </a:t>
            </a:r>
            <a:r>
              <a:rPr lang="it-IT" sz="2400" b="1" dirty="0" smtClean="0"/>
              <a:t>è completamente descritto dalla matrice</a:t>
            </a:r>
            <a:r>
              <a:rPr lang="it-IT" sz="2400" dirty="0" smtClean="0"/>
              <a:t> </a:t>
            </a:r>
            <a:r>
              <a:rPr lang="it-IT" sz="2400" dirty="0" smtClean="0">
                <a:latin typeface="Castellar" pitchFamily="18" charset="0"/>
              </a:rPr>
              <a:t>A</a:t>
            </a:r>
            <a:r>
              <a:rPr lang="it-IT" sz="2400" dirty="0" smtClean="0"/>
              <a:t>. In generale le componenti di A dipenderanno dal tempo, dal momento che</a:t>
            </a:r>
          </a:p>
          <a:p>
            <a:r>
              <a:rPr lang="it-IT" sz="2400" dirty="0" smtClean="0"/>
              <a:t>l’orientazione dei versori </a:t>
            </a:r>
            <a:r>
              <a:rPr lang="it-IT" sz="2400" b="1" i="1" dirty="0" smtClean="0"/>
              <a:t>i, j </a:t>
            </a:r>
            <a:r>
              <a:rPr lang="it-IT" sz="2400" dirty="0" smtClean="0"/>
              <a:t>e</a:t>
            </a:r>
            <a:r>
              <a:rPr lang="it-IT" sz="2400" b="1" i="1" dirty="0" smtClean="0"/>
              <a:t> k </a:t>
            </a:r>
            <a:r>
              <a:rPr lang="it-IT" sz="2400" dirty="0" smtClean="0"/>
              <a:t>rispetto a Σ varia nel tempo. Scriveremo pertanto </a:t>
            </a:r>
            <a:r>
              <a:rPr lang="it-IT" sz="2400" dirty="0" smtClean="0">
                <a:latin typeface="Castellar" pitchFamily="18" charset="0"/>
              </a:rPr>
              <a:t>A</a:t>
            </a:r>
            <a:r>
              <a:rPr lang="it-IT" sz="2400" dirty="0" smtClean="0"/>
              <a:t> = </a:t>
            </a:r>
            <a:r>
              <a:rPr lang="it-IT" sz="2400" dirty="0" err="1" smtClean="0">
                <a:latin typeface="Castellar" pitchFamily="18" charset="0"/>
              </a:rPr>
              <a:t>A</a:t>
            </a:r>
            <a:r>
              <a:rPr lang="it-IT" sz="2400" dirty="0" smtClean="0"/>
              <a:t>(</a:t>
            </a:r>
            <a:r>
              <a:rPr lang="it-IT" sz="2400" i="1" dirty="0" smtClean="0"/>
              <a:t>t), </a:t>
            </a:r>
            <a:endParaRPr lang="it-IT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857760"/>
            <a:ext cx="55240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15338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00139"/>
            <a:ext cx="1657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14282" y="985825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Osserviamo che la condizione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rappresenta un “vincolo” sulle nove componenti della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. Infatti i versori devono soddisfare la condizione di </a:t>
            </a:r>
            <a:r>
              <a:rPr lang="it-IT" dirty="0" err="1" smtClean="0"/>
              <a:t>ortonormalità</a:t>
            </a:r>
            <a:r>
              <a:rPr lang="it-IT" dirty="0" smtClean="0"/>
              <a:t>, ovvero le equazioni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628899"/>
            <a:ext cx="6486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914783"/>
            <a:ext cx="4791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ccia in giù 8"/>
          <p:cNvSpPr/>
          <p:nvPr/>
        </p:nvSpPr>
        <p:spPr>
          <a:xfrm>
            <a:off x="3857620" y="3128965"/>
            <a:ext cx="484632" cy="714380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357166"/>
            <a:ext cx="289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OSSERVAZIONE   1</a:t>
            </a:r>
            <a:endParaRPr lang="it-IT" sz="2800" b="1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5720" y="357166"/>
            <a:ext cx="289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OSSERVAZIONE   2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1000108"/>
            <a:ext cx="843032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Se  si  ipotizza </a:t>
            </a:r>
            <a:r>
              <a:rPr lang="it-IT" sz="4000" dirty="0" smtClean="0">
                <a:solidFill>
                  <a:srgbClr val="00B050"/>
                </a:solidFill>
                <a:latin typeface="Castellar" pitchFamily="18" charset="0"/>
              </a:rPr>
              <a:t>A</a:t>
            </a:r>
            <a:r>
              <a:rPr lang="it-IT" sz="4000" dirty="0" smtClean="0">
                <a:solidFill>
                  <a:srgbClr val="00B050"/>
                </a:solidFill>
              </a:rPr>
              <a:t>(</a:t>
            </a:r>
            <a:r>
              <a:rPr lang="it-IT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t=0</a:t>
            </a:r>
            <a:r>
              <a:rPr lang="it-IT" sz="4000" dirty="0" smtClean="0">
                <a:solidFill>
                  <a:srgbClr val="00B050"/>
                </a:solidFill>
              </a:rPr>
              <a:t>)</a:t>
            </a:r>
            <a:r>
              <a:rPr lang="it-IT" sz="4000" dirty="0" err="1" smtClean="0">
                <a:solidFill>
                  <a:srgbClr val="00B050"/>
                </a:solidFill>
              </a:rPr>
              <a:t>=</a:t>
            </a:r>
            <a:r>
              <a:rPr lang="it-IT" sz="4000" dirty="0" err="1" smtClean="0">
                <a:solidFill>
                  <a:srgbClr val="00B050"/>
                </a:solidFill>
                <a:latin typeface="Castellar" pitchFamily="18" charset="0"/>
              </a:rPr>
              <a:t>I</a:t>
            </a:r>
            <a:r>
              <a:rPr lang="it-IT" sz="4000" dirty="0" smtClean="0">
                <a:solidFill>
                  <a:srgbClr val="00B050"/>
                </a:solidFill>
              </a:rPr>
              <a:t>, allora siccome</a:t>
            </a:r>
          </a:p>
          <a:p>
            <a:r>
              <a:rPr lang="it-IT" sz="4000" dirty="0" smtClean="0">
                <a:solidFill>
                  <a:srgbClr val="00B050"/>
                </a:solidFill>
              </a:rPr>
              <a:t>stiamo studiando moti continui nello</a:t>
            </a:r>
          </a:p>
          <a:p>
            <a:r>
              <a:rPr lang="it-IT" sz="4000" dirty="0" smtClean="0">
                <a:solidFill>
                  <a:srgbClr val="00B050"/>
                </a:solidFill>
              </a:rPr>
              <a:t>spazio, e siccome l’operatore</a:t>
            </a:r>
            <a:br>
              <a:rPr lang="it-IT" sz="4000" dirty="0" smtClean="0">
                <a:solidFill>
                  <a:srgbClr val="00B050"/>
                </a:solidFill>
              </a:rPr>
            </a:br>
            <a:r>
              <a:rPr lang="it-IT" sz="4000" dirty="0" smtClean="0">
                <a:solidFill>
                  <a:srgbClr val="00B050"/>
                </a:solidFill>
              </a:rPr>
              <a:t>determinante è continuo, abbiamo</a:t>
            </a:r>
          </a:p>
          <a:p>
            <a:endParaRPr lang="it-IT" sz="4000" dirty="0" smtClean="0">
              <a:solidFill>
                <a:srgbClr val="00B050"/>
              </a:solidFill>
            </a:endParaRPr>
          </a:p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           </a:t>
            </a:r>
            <a:r>
              <a:rPr lang="it-IT" sz="4000" dirty="0" smtClean="0"/>
              <a:t>1=det(</a:t>
            </a:r>
            <a:r>
              <a:rPr lang="it-IT" sz="4000" dirty="0" smtClean="0">
                <a:latin typeface="Castellar" pitchFamily="18" charset="0"/>
              </a:rPr>
              <a:t>A</a:t>
            </a:r>
            <a:r>
              <a:rPr lang="it-IT" sz="4000" dirty="0" smtClean="0"/>
              <a:t>(</a:t>
            </a:r>
            <a:r>
              <a:rPr lang="it-IT" sz="4000" i="1" dirty="0" smtClean="0">
                <a:latin typeface="Times New Roman" pitchFamily="18" charset="0"/>
                <a:cs typeface="Times New Roman" pitchFamily="18" charset="0"/>
              </a:rPr>
              <a:t>t=0</a:t>
            </a:r>
            <a:r>
              <a:rPr lang="it-IT" sz="4000" dirty="0" smtClean="0"/>
              <a:t>))</a:t>
            </a:r>
            <a:r>
              <a:rPr lang="it-IT" sz="4000" dirty="0" err="1" smtClean="0"/>
              <a:t>=det</a:t>
            </a:r>
            <a:r>
              <a:rPr lang="it-IT" sz="4000" dirty="0" smtClean="0"/>
              <a:t>(</a:t>
            </a:r>
            <a:r>
              <a:rPr lang="it-IT" sz="4000" dirty="0" smtClean="0">
                <a:latin typeface="Castellar" pitchFamily="18" charset="0"/>
              </a:rPr>
              <a:t>A</a:t>
            </a:r>
            <a:r>
              <a:rPr lang="it-IT" sz="4000" dirty="0" smtClean="0"/>
              <a:t>(</a:t>
            </a:r>
            <a:r>
              <a:rPr lang="it-IT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4000" dirty="0" smtClean="0"/>
              <a:t>))</a:t>
            </a:r>
          </a:p>
          <a:p>
            <a:endParaRPr lang="it-IT" sz="4000" dirty="0" smtClean="0">
              <a:solidFill>
                <a:srgbClr val="00B050"/>
              </a:solidFill>
            </a:endParaRPr>
          </a:p>
          <a:p>
            <a:r>
              <a:rPr lang="it-IT" sz="4000" dirty="0" smtClean="0">
                <a:solidFill>
                  <a:srgbClr val="00B050"/>
                </a:solidFill>
              </a:rPr>
              <a:t>Si escludono le matrici a determinante</a:t>
            </a:r>
          </a:p>
          <a:p>
            <a:r>
              <a:rPr lang="it-IT" sz="4000" dirty="0" smtClean="0">
                <a:solidFill>
                  <a:srgbClr val="00B050"/>
                </a:solidFill>
              </a:rPr>
              <a:t>negativo </a:t>
            </a:r>
            <a:endParaRPr lang="it-IT" sz="4000" dirty="0">
              <a:solidFill>
                <a:srgbClr val="00B05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358082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120</Words>
  <Application>Microsoft Office PowerPoint</Application>
  <PresentationFormat>Presentazione su schermo (4:3)</PresentationFormat>
  <Paragraphs>21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23</cp:revision>
  <dcterms:created xsi:type="dcterms:W3CDTF">2020-03-06T11:53:34Z</dcterms:created>
  <dcterms:modified xsi:type="dcterms:W3CDTF">2020-03-09T14:23:38Z</dcterms:modified>
</cp:coreProperties>
</file>