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11/03/2020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6786578" cy="461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572008"/>
            <a:ext cx="635160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3000364" y="6000768"/>
            <a:ext cx="5634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PASSANDO ALLE TERNE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500034" y="528638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727493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357298"/>
            <a:ext cx="16287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285720" y="178592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Dove                            è la terna che rappresenta il vettore (</a:t>
            </a:r>
            <a:r>
              <a:rPr lang="it-IT" sz="2400" i="1" dirty="0" smtClean="0"/>
              <a:t>O − </a:t>
            </a:r>
            <a:r>
              <a:rPr lang="it-IT" sz="2400" i="1" dirty="0" err="1" smtClean="0"/>
              <a:t>Ω</a:t>
            </a:r>
            <a:r>
              <a:rPr lang="it-IT" sz="2400" dirty="0" smtClean="0"/>
              <a:t>) nel  </a:t>
            </a:r>
          </a:p>
          <a:p>
            <a:endParaRPr lang="it-IT" sz="2400" dirty="0" smtClean="0"/>
          </a:p>
          <a:p>
            <a:r>
              <a:rPr lang="it-IT" sz="2400" dirty="0" err="1" smtClean="0"/>
              <a:t>SdR</a:t>
            </a:r>
            <a:r>
              <a:rPr lang="it-IT" sz="2400" dirty="0" smtClean="0"/>
              <a:t> Σ.</a:t>
            </a:r>
            <a:endParaRPr lang="it-IT" sz="2400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500958" y="300037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57158" y="42860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Vediamo adesso un’importante teorema, usualmente noto come </a:t>
            </a:r>
            <a:r>
              <a:rPr lang="it-IT" b="1" dirty="0" smtClean="0"/>
              <a:t>teorema di Eulero</a:t>
            </a:r>
            <a:r>
              <a:rPr lang="it-IT" dirty="0" smtClean="0"/>
              <a:t>, che caratterizza le matrici ortogonali.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571612"/>
            <a:ext cx="90011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357158" y="3786190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In altri termini il </a:t>
            </a:r>
            <a:r>
              <a:rPr lang="it-IT" sz="2800" b="1" dirty="0" smtClean="0"/>
              <a:t>teorema di Eulero</a:t>
            </a:r>
            <a:r>
              <a:rPr lang="it-IT" sz="2800" dirty="0" smtClean="0"/>
              <a:t> afferma che </a:t>
            </a:r>
            <a:r>
              <a:rPr lang="it-IT" sz="2800" dirty="0" smtClean="0">
                <a:latin typeface="Castellar" pitchFamily="18" charset="0"/>
              </a:rPr>
              <a:t>A</a:t>
            </a:r>
            <a:r>
              <a:rPr lang="it-IT" sz="2800" dirty="0" smtClean="0"/>
              <a:t> ammette un </a:t>
            </a:r>
            <a:r>
              <a:rPr lang="it-IT" sz="2800" dirty="0" err="1" smtClean="0"/>
              <a:t>autovalore</a:t>
            </a:r>
            <a:r>
              <a:rPr lang="it-IT" sz="2800" dirty="0" smtClean="0"/>
              <a:t> unitario, ovvero esiste una retta (quella caratterizzata dall’</a:t>
            </a:r>
            <a:r>
              <a:rPr lang="it-IT" sz="2800" dirty="0" err="1" smtClean="0"/>
              <a:t>autovettore</a:t>
            </a:r>
            <a:r>
              <a:rPr lang="it-IT" sz="2800" dirty="0" smtClean="0"/>
              <a:t> relativo all’</a:t>
            </a:r>
            <a:r>
              <a:rPr lang="it-IT" sz="2800" dirty="0" err="1" smtClean="0"/>
              <a:t>autovalore</a:t>
            </a:r>
            <a:r>
              <a:rPr lang="it-IT" sz="2800" dirty="0" smtClean="0"/>
              <a:t> unitario) i cui punti hanno </a:t>
            </a:r>
            <a:r>
              <a:rPr lang="it-IT" sz="2800" b="1" dirty="0" smtClean="0">
                <a:solidFill>
                  <a:srgbClr val="FF0000"/>
                </a:solidFill>
              </a:rPr>
              <a:t>le stesse coordinate sia nel </a:t>
            </a:r>
            <a:r>
              <a:rPr lang="it-IT" sz="2800" b="1" dirty="0" err="1" smtClean="0">
                <a:solidFill>
                  <a:srgbClr val="FF0000"/>
                </a:solidFill>
              </a:rPr>
              <a:t>SdR</a:t>
            </a:r>
            <a:r>
              <a:rPr lang="it-IT" sz="2800" b="1" dirty="0" smtClean="0">
                <a:solidFill>
                  <a:srgbClr val="FF0000"/>
                </a:solidFill>
              </a:rPr>
              <a:t> solidale S che nel </a:t>
            </a:r>
            <a:r>
              <a:rPr lang="it-IT" sz="2800" b="1" dirty="0" err="1" smtClean="0">
                <a:solidFill>
                  <a:srgbClr val="FF0000"/>
                </a:solidFill>
              </a:rPr>
              <a:t>SdR</a:t>
            </a:r>
            <a:r>
              <a:rPr lang="it-IT" sz="2800" b="1" dirty="0" smtClean="0">
                <a:solidFill>
                  <a:srgbClr val="FF0000"/>
                </a:solidFill>
              </a:rPr>
              <a:t> fisso </a:t>
            </a:r>
            <a:r>
              <a:rPr lang="it-IT" sz="2800" b="1" dirty="0" smtClean="0">
                <a:solidFill>
                  <a:srgbClr val="FF0000"/>
                </a:solidFill>
                <a:latin typeface="Symbol" pitchFamily="18" charset="2"/>
              </a:rPr>
              <a:t>S.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215338" y="600076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42844" y="285728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Dimostrazione</a:t>
            </a:r>
          </a:p>
          <a:p>
            <a:r>
              <a:rPr lang="it-IT" sz="2000" dirty="0" smtClean="0"/>
              <a:t>Innanzitutto osserviamo che </a:t>
            </a:r>
            <a:r>
              <a:rPr lang="it-IT" sz="2000" dirty="0" smtClean="0">
                <a:latin typeface="Castellar" pitchFamily="18" charset="0"/>
              </a:rPr>
              <a:t>A</a:t>
            </a:r>
            <a:r>
              <a:rPr lang="it-IT" sz="2000" dirty="0" smtClean="0"/>
              <a:t> non ammette </a:t>
            </a:r>
            <a:r>
              <a:rPr lang="it-IT" sz="2000" dirty="0" err="1" smtClean="0"/>
              <a:t>autovalori</a:t>
            </a:r>
            <a:r>
              <a:rPr lang="it-IT" sz="2000" dirty="0" smtClean="0"/>
              <a:t> nulli. Proviamo adesso</a:t>
            </a:r>
          </a:p>
          <a:p>
            <a:r>
              <a:rPr lang="it-IT" sz="2000" dirty="0" smtClean="0"/>
              <a:t>che se </a:t>
            </a:r>
            <a:r>
              <a:rPr lang="it-IT" sz="2000" i="1" dirty="0" smtClean="0"/>
              <a:t>λ </a:t>
            </a:r>
            <a:r>
              <a:rPr lang="it-IT" sz="2000" dirty="0" smtClean="0"/>
              <a:t>è</a:t>
            </a:r>
            <a:r>
              <a:rPr lang="it-IT" sz="2000" i="1" dirty="0" smtClean="0"/>
              <a:t> </a:t>
            </a:r>
            <a:r>
              <a:rPr lang="it-IT" sz="2000" dirty="0" smtClean="0"/>
              <a:t>un </a:t>
            </a:r>
            <a:r>
              <a:rPr lang="it-IT" sz="2000" dirty="0" err="1" smtClean="0"/>
              <a:t>autovalore</a:t>
            </a:r>
            <a:r>
              <a:rPr lang="it-IT" sz="2000" dirty="0" smtClean="0"/>
              <a:t> reale di </a:t>
            </a:r>
            <a:r>
              <a:rPr lang="it-IT" sz="2000" i="1" dirty="0" smtClean="0">
                <a:latin typeface="Castellar" pitchFamily="18" charset="0"/>
              </a:rPr>
              <a:t>A</a:t>
            </a:r>
            <a:r>
              <a:rPr lang="it-IT" sz="2000" i="1" dirty="0" smtClean="0"/>
              <a:t>, </a:t>
            </a:r>
            <a:r>
              <a:rPr lang="it-IT" sz="2000" dirty="0" smtClean="0"/>
              <a:t>ovvero se </a:t>
            </a:r>
            <a:r>
              <a:rPr lang="it-IT" sz="2000" dirty="0" err="1" smtClean="0">
                <a:latin typeface="Castellar" pitchFamily="18" charset="0"/>
              </a:rPr>
              <a:t>A</a:t>
            </a:r>
            <a:r>
              <a:rPr lang="it-IT" sz="2000" b="1" dirty="0" err="1" smtClean="0"/>
              <a:t>z</a:t>
            </a:r>
            <a:r>
              <a:rPr lang="it-IT" sz="2000" dirty="0" smtClean="0"/>
              <a:t> </a:t>
            </a:r>
            <a:r>
              <a:rPr lang="it-IT" sz="2000" dirty="0" smtClean="0"/>
              <a:t>= λ</a:t>
            </a:r>
            <a:r>
              <a:rPr lang="it-IT" sz="2000" b="1" dirty="0" smtClean="0"/>
              <a:t>z</a:t>
            </a:r>
            <a:r>
              <a:rPr lang="it-IT" sz="2000" dirty="0" smtClean="0"/>
              <a:t> con λ ∈ </a:t>
            </a:r>
            <a:r>
              <a:rPr lang="it-IT" sz="2000" dirty="0" smtClean="0">
                <a:latin typeface="Castellar" pitchFamily="18" charset="0"/>
              </a:rPr>
              <a:t>R</a:t>
            </a:r>
            <a:r>
              <a:rPr lang="it-IT" sz="2000" dirty="0" smtClean="0"/>
              <a:t>, allora |λ| = 1.</a:t>
            </a:r>
          </a:p>
          <a:p>
            <a:r>
              <a:rPr lang="it-IT" sz="2000" dirty="0" smtClean="0"/>
              <a:t>Infatti</a:t>
            </a:r>
            <a:endParaRPr lang="it-IT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7292613" cy="116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ccia in giù 4"/>
          <p:cNvSpPr/>
          <p:nvPr/>
        </p:nvSpPr>
        <p:spPr>
          <a:xfrm>
            <a:off x="3857620" y="285749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85720" y="4000504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Tutti gli </a:t>
            </a:r>
            <a:r>
              <a:rPr lang="it-IT" sz="2800" dirty="0" err="1" smtClean="0"/>
              <a:t>autovalori</a:t>
            </a:r>
            <a:r>
              <a:rPr lang="it-IT" sz="2800" dirty="0" smtClean="0"/>
              <a:t> reali di </a:t>
            </a:r>
            <a:r>
              <a:rPr lang="it-IT" sz="2800" dirty="0" smtClean="0">
                <a:latin typeface="Castellar" pitchFamily="18" charset="0"/>
              </a:rPr>
              <a:t>A</a:t>
            </a:r>
            <a:r>
              <a:rPr lang="it-IT" sz="2800" dirty="0" smtClean="0"/>
              <a:t> hanno modulo unitario. Inoltre</a:t>
            </a: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572008"/>
            <a:ext cx="378621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072330" y="578645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89111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214818"/>
            <a:ext cx="138875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643834" y="521495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1" y="285728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CONSEGUENZA DEL TEOREMA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EULERO</a:t>
            </a:r>
            <a:r>
              <a:rPr lang="it-IT" sz="3200" dirty="0" smtClean="0"/>
              <a:t>:</a:t>
            </a:r>
          </a:p>
          <a:p>
            <a:r>
              <a:rPr lang="it-IT" sz="3200" dirty="0" smtClean="0"/>
              <a:t>Il teorema di Eulero si potrebbe renderlo come: dati due sistemi di riferimento (nello specifico il </a:t>
            </a:r>
            <a:r>
              <a:rPr lang="it-IT" sz="3200" dirty="0" err="1" smtClean="0"/>
              <a:t>SdR</a:t>
            </a:r>
            <a:r>
              <a:rPr lang="it-IT" sz="3200" dirty="0" smtClean="0"/>
              <a:t> S ed il </a:t>
            </a:r>
            <a:r>
              <a:rPr lang="it-IT" sz="3200" dirty="0" err="1" smtClean="0"/>
              <a:t>SdR</a:t>
            </a:r>
            <a:r>
              <a:rPr lang="it-IT" sz="3200" dirty="0" smtClean="0"/>
              <a:t> Σ) è sempre possibile sovrapporre il primo al secondo con un’unica </a:t>
            </a:r>
            <a:r>
              <a:rPr lang="it-IT" sz="3200" b="1" dirty="0" smtClean="0"/>
              <a:t>rotazione intorno ad un </a:t>
            </a:r>
            <a:r>
              <a:rPr lang="it-IT" sz="3200" b="1" dirty="0" smtClean="0"/>
              <a:t>fisso</a:t>
            </a:r>
            <a:r>
              <a:rPr lang="it-IT" sz="3200" dirty="0" smtClean="0"/>
              <a:t>.  Infatti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285720" y="4017727"/>
            <a:ext cx="8715420" cy="25545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4000" b="1" dirty="0" smtClean="0"/>
              <a:t>Teorema </a:t>
            </a:r>
            <a:br>
              <a:rPr lang="it-IT" sz="4000" b="1" dirty="0" smtClean="0"/>
            </a:br>
            <a:r>
              <a:rPr lang="it-IT" sz="4000" dirty="0" smtClean="0"/>
              <a:t>Ogni matrice ortogonale </a:t>
            </a:r>
            <a:r>
              <a:rPr lang="it-IT" sz="4000" dirty="0" smtClean="0">
                <a:latin typeface="Castellar" pitchFamily="18" charset="0"/>
              </a:rPr>
              <a:t>A</a:t>
            </a:r>
            <a:r>
              <a:rPr lang="it-IT" sz="4000" dirty="0" smtClean="0"/>
              <a:t> , tale che </a:t>
            </a:r>
            <a:r>
              <a:rPr lang="it-IT" sz="4000" dirty="0" err="1" smtClean="0"/>
              <a:t>det</a:t>
            </a:r>
            <a:r>
              <a:rPr lang="it-IT" sz="4000" dirty="0" err="1" smtClean="0">
                <a:latin typeface="Castellar" pitchFamily="18" charset="0"/>
              </a:rPr>
              <a:t>A</a:t>
            </a:r>
            <a:r>
              <a:rPr lang="it-IT" sz="4000" dirty="0" smtClean="0">
                <a:latin typeface="Castellar" pitchFamily="18" charset="0"/>
              </a:rPr>
              <a:t> </a:t>
            </a:r>
            <a:r>
              <a:rPr lang="it-IT" sz="4000" dirty="0" smtClean="0"/>
              <a:t>=1, è una rotazione di un angolo </a:t>
            </a:r>
            <a:r>
              <a:rPr lang="el-GR" sz="4000" dirty="0" smtClean="0"/>
              <a:t>θ</a:t>
            </a:r>
            <a:r>
              <a:rPr lang="it-IT" sz="4000" dirty="0" smtClean="0"/>
              <a:t>  attorno a un asse </a:t>
            </a:r>
            <a:r>
              <a:rPr lang="it-IT" sz="4000" b="1" dirty="0" smtClean="0"/>
              <a:t>n</a:t>
            </a:r>
            <a:r>
              <a:rPr lang="it-IT" sz="4000" dirty="0" smtClean="0"/>
              <a:t>.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8429652" y="350043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571480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Dimostrazione.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teorema di Eulero ci assicura che la matrice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 ha un </a:t>
            </a:r>
            <a:r>
              <a:rPr lang="it-IT" dirty="0" err="1" smtClean="0"/>
              <a:t>autovettore</a:t>
            </a:r>
            <a:r>
              <a:rPr lang="it-IT" dirty="0" smtClean="0"/>
              <a:t> </a:t>
            </a:r>
            <a:r>
              <a:rPr lang="it-IT" b="1" dirty="0" smtClean="0"/>
              <a:t>n</a:t>
            </a:r>
            <a:r>
              <a:rPr lang="it-IT" dirty="0" smtClean="0"/>
              <a:t> con </a:t>
            </a:r>
            <a:r>
              <a:rPr lang="it-IT" dirty="0" err="1" smtClean="0"/>
              <a:t>autovalore</a:t>
            </a:r>
            <a:r>
              <a:rPr lang="it-IT" dirty="0" smtClean="0"/>
              <a:t> 1:</a:t>
            </a:r>
          </a:p>
          <a:p>
            <a:pPr algn="ctr"/>
            <a:r>
              <a:rPr lang="it-IT" dirty="0" smtClean="0"/>
              <a:t>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b="1" dirty="0" smtClean="0"/>
              <a:t>n</a:t>
            </a:r>
            <a:r>
              <a:rPr lang="it-IT" dirty="0" smtClean="0"/>
              <a:t> = </a:t>
            </a:r>
            <a:r>
              <a:rPr lang="it-IT" b="1" dirty="0" smtClean="0"/>
              <a:t>n</a:t>
            </a:r>
            <a:r>
              <a:rPr lang="it-IT" dirty="0" smtClean="0"/>
              <a:t>.</a:t>
            </a:r>
          </a:p>
          <a:p>
            <a:pPr algn="ctr"/>
            <a:endParaRPr lang="it-IT" dirty="0" smtClean="0"/>
          </a:p>
          <a:p>
            <a:r>
              <a:rPr lang="it-IT" dirty="0" smtClean="0"/>
              <a:t>La retta individuata da </a:t>
            </a:r>
            <a:r>
              <a:rPr lang="it-IT" b="1" dirty="0" smtClean="0"/>
              <a:t>n</a:t>
            </a:r>
            <a:r>
              <a:rPr lang="it-IT" dirty="0" smtClean="0"/>
              <a:t> è invariante rispetto alla rotazione. Sia  </a:t>
            </a:r>
            <a:r>
              <a:rPr lang="it-IT" dirty="0" smtClean="0">
                <a:latin typeface="Symbol" pitchFamily="18" charset="2"/>
              </a:rPr>
              <a:t>p</a:t>
            </a:r>
            <a:r>
              <a:rPr lang="it-IT" dirty="0" smtClean="0"/>
              <a:t> il piano ortogonale a tale retta:</a:t>
            </a:r>
          </a:p>
          <a:p>
            <a:pPr algn="ctr"/>
            <a:r>
              <a:rPr lang="it-IT" dirty="0" smtClean="0"/>
              <a:t> </a:t>
            </a:r>
            <a:r>
              <a:rPr lang="it-IT" dirty="0" smtClean="0">
                <a:latin typeface="Symbol" pitchFamily="18" charset="2"/>
              </a:rPr>
              <a:t>p </a:t>
            </a:r>
            <a:r>
              <a:rPr lang="it-IT" dirty="0" smtClean="0"/>
              <a:t>= {</a:t>
            </a:r>
            <a:r>
              <a:rPr lang="it-IT" b="1" dirty="0" smtClean="0"/>
              <a:t>y </a:t>
            </a:r>
            <a:r>
              <a:rPr lang="it-IT" dirty="0" err="1" smtClean="0"/>
              <a:t>|</a:t>
            </a:r>
            <a:r>
              <a:rPr lang="it-IT" b="1" dirty="0" err="1" smtClean="0"/>
              <a:t>n</a:t>
            </a:r>
            <a:r>
              <a:rPr lang="it-IT" b="1" dirty="0" smtClean="0"/>
              <a:t> ・ y </a:t>
            </a:r>
            <a:r>
              <a:rPr lang="it-IT" dirty="0" smtClean="0"/>
              <a:t>= 0}.</a:t>
            </a:r>
          </a:p>
          <a:p>
            <a:r>
              <a:rPr lang="it-IT" dirty="0" smtClean="0"/>
              <a:t>Poiché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 è ortogonale,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>
                <a:latin typeface="+mj-lt"/>
              </a:rPr>
              <a:t>(</a:t>
            </a:r>
            <a:r>
              <a:rPr lang="it-IT" dirty="0" smtClean="0">
                <a:latin typeface="Symbol" pitchFamily="18" charset="2"/>
              </a:rPr>
              <a:t>p</a:t>
            </a:r>
            <a:r>
              <a:rPr lang="it-IT" dirty="0" smtClean="0">
                <a:latin typeface="+mj-lt"/>
              </a:rPr>
              <a:t>)=</a:t>
            </a:r>
            <a:r>
              <a:rPr lang="it-IT" dirty="0" smtClean="0">
                <a:latin typeface="Symbol" pitchFamily="18" charset="2"/>
              </a:rPr>
              <a:t> p. </a:t>
            </a:r>
            <a:r>
              <a:rPr lang="it-IT" dirty="0" smtClean="0"/>
              <a:t>Indicando con </a:t>
            </a:r>
            <a:r>
              <a:rPr lang="it-IT" b="1" dirty="0" smtClean="0"/>
              <a:t>e</a:t>
            </a:r>
            <a:r>
              <a:rPr lang="it-IT" baseline="-25000" dirty="0" smtClean="0"/>
              <a:t>1</a:t>
            </a:r>
            <a:r>
              <a:rPr lang="it-IT" dirty="0" smtClean="0"/>
              <a:t>, </a:t>
            </a:r>
            <a:r>
              <a:rPr lang="it-IT" b="1" dirty="0" smtClean="0"/>
              <a:t>e</a:t>
            </a:r>
            <a:r>
              <a:rPr lang="it-IT" baseline="-25000" dirty="0" smtClean="0"/>
              <a:t>2</a:t>
            </a:r>
            <a:r>
              <a:rPr lang="it-IT" dirty="0" smtClean="0"/>
              <a:t> una base ortogonale su </a:t>
            </a:r>
            <a:r>
              <a:rPr lang="it-IT" dirty="0" smtClean="0">
                <a:latin typeface="Symbol" pitchFamily="18" charset="2"/>
              </a:rPr>
              <a:t>p</a:t>
            </a:r>
            <a:r>
              <a:rPr lang="it-IT" dirty="0" smtClean="0"/>
              <a:t>, relativamente alla terna </a:t>
            </a:r>
            <a:r>
              <a:rPr lang="it-IT" b="1" dirty="0" smtClean="0"/>
              <a:t>n</a:t>
            </a:r>
            <a:r>
              <a:rPr lang="it-IT" dirty="0" smtClean="0"/>
              <a:t>, </a:t>
            </a:r>
            <a:r>
              <a:rPr lang="it-IT" b="1" dirty="0" smtClean="0"/>
              <a:t>e</a:t>
            </a:r>
            <a:r>
              <a:rPr lang="it-IT" baseline="-25000" dirty="0" smtClean="0"/>
              <a:t>1</a:t>
            </a:r>
            <a:r>
              <a:rPr lang="it-IT" dirty="0" smtClean="0"/>
              <a:t>, </a:t>
            </a:r>
            <a:r>
              <a:rPr lang="it-IT" b="1" dirty="0" smtClean="0"/>
              <a:t>e</a:t>
            </a:r>
            <a:r>
              <a:rPr lang="it-IT" baseline="-25000" dirty="0" smtClean="0"/>
              <a:t>2</a:t>
            </a:r>
            <a:r>
              <a:rPr lang="it-IT" dirty="0" smtClean="0"/>
              <a:t>, </a:t>
            </a:r>
            <a:r>
              <a:rPr lang="it-IT" dirty="0" smtClean="0">
                <a:latin typeface="Castellar" pitchFamily="18" charset="0"/>
              </a:rPr>
              <a:t>A </a:t>
            </a:r>
            <a:r>
              <a:rPr lang="it-IT" dirty="0" smtClean="0"/>
              <a:t> è rappresentata dalla matrice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357290" y="3786190"/>
            <a:ext cx="1000132" cy="64294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>
            <a:off x="2357422" y="4107660"/>
            <a:ext cx="1500198" cy="3572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0" y="5072074"/>
            <a:ext cx="91173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D’altra parte, per le proprietà di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, la matrice 2x2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’ è ortogonale e con determinante unitario.</a:t>
            </a:r>
          </a:p>
          <a:p>
            <a:r>
              <a:rPr lang="it-IT" dirty="0" smtClean="0"/>
              <a:t>E’ quindi evidente che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’ è una rotazione attorno alla direzione individuata da </a:t>
            </a:r>
            <a:r>
              <a:rPr lang="it-IT" b="1" dirty="0" smtClean="0"/>
              <a:t>n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929330"/>
            <a:ext cx="138875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786190"/>
            <a:ext cx="1601841" cy="928694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642910" y="3967467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Castellar" pitchFamily="18" charset="0"/>
              </a:rPr>
              <a:t>A </a:t>
            </a:r>
            <a:r>
              <a:rPr lang="it-IT" dirty="0" smtClean="0"/>
              <a:t>= </a:t>
            </a:r>
            <a:endParaRPr lang="it-IT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714752"/>
            <a:ext cx="1620251" cy="876304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3857620" y="3834474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astellar" pitchFamily="18" charset="0"/>
              </a:rPr>
              <a:t>A</a:t>
            </a:r>
            <a:r>
              <a:rPr lang="it-IT" sz="2800" dirty="0" smtClean="0"/>
              <a:t>’ =</a:t>
            </a:r>
            <a:endParaRPr lang="it-IT" sz="2800" dirty="0"/>
          </a:p>
        </p:txBody>
      </p:sp>
      <p:pic>
        <p:nvPicPr>
          <p:cNvPr id="1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5429256" y="607220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8477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8877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5857892"/>
            <a:ext cx="2500330" cy="6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ccia in giù 4"/>
          <p:cNvSpPr/>
          <p:nvPr/>
        </p:nvSpPr>
        <p:spPr>
          <a:xfrm rot="19264126">
            <a:off x="4897029" y="5187129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786710" y="578645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642918"/>
            <a:ext cx="78581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Osserviamo infine che per definire univocamente l’angolo di rotazione </a:t>
            </a:r>
            <a:r>
              <a:rPr lang="it-IT" sz="3200" i="1" dirty="0" smtClean="0"/>
              <a:t>θ </a:t>
            </a:r>
            <a:r>
              <a:rPr lang="it-IT" sz="3200" dirty="0" smtClean="0"/>
              <a:t>è necessario definire una convenzione. Noi adotteremo la seguente: scelto il verso positivo della retta invariante r come quello di </a:t>
            </a:r>
            <a:r>
              <a:rPr lang="it-IT" sz="3200" b="1" i="1" dirty="0" smtClean="0"/>
              <a:t>k, </a:t>
            </a:r>
            <a:r>
              <a:rPr lang="it-IT" sz="3200" dirty="0" smtClean="0"/>
              <a:t>se la rotazione avviene in senso antiorario rispetto al verso di</a:t>
            </a:r>
            <a:r>
              <a:rPr lang="it-IT" sz="3200" b="1" i="1" dirty="0" smtClean="0"/>
              <a:t> k, </a:t>
            </a:r>
            <a:r>
              <a:rPr lang="it-IT" sz="3200" dirty="0" smtClean="0"/>
              <a:t>allora θ è positivo, altrimenti è negativo.</a:t>
            </a:r>
            <a:endParaRPr lang="it-IT" sz="3200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6786578" y="492919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285728"/>
            <a:ext cx="3636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/>
              <a:t>Secondo caso: </a:t>
            </a:r>
            <a:r>
              <a:rPr lang="el-GR" sz="3200" b="1" dirty="0" smtClean="0"/>
              <a:t>Ω </a:t>
            </a:r>
            <a:r>
              <a:rPr lang="it-IT" sz="3200" b="1" dirty="0" smtClean="0"/>
              <a:t>=</a:t>
            </a:r>
            <a:r>
              <a:rPr lang="el-GR" sz="3200" b="1" i="1" dirty="0" smtClean="0"/>
              <a:t> </a:t>
            </a:r>
            <a:r>
              <a:rPr lang="it-IT" sz="3200" b="1" i="1" dirty="0" smtClean="0"/>
              <a:t>O</a:t>
            </a:r>
            <a:endParaRPr lang="it-IT" sz="3200" b="1" dirty="0"/>
          </a:p>
        </p:txBody>
      </p:sp>
      <p:cxnSp>
        <p:nvCxnSpPr>
          <p:cNvPr id="3" name="Connettore 1 2"/>
          <p:cNvCxnSpPr/>
          <p:nvPr/>
        </p:nvCxnSpPr>
        <p:spPr>
          <a:xfrm rot="5400000" flipH="1" flipV="1">
            <a:off x="3188103" y="519187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4758726" cy="323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4214810" y="1214422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Consideriamo ora il caso particolare in cui </a:t>
            </a:r>
            <a:r>
              <a:rPr lang="it-IT" i="1" dirty="0" smtClean="0"/>
              <a:t>O, </a:t>
            </a:r>
            <a:r>
              <a:rPr lang="it-IT" dirty="0" smtClean="0"/>
              <a:t>origine del </a:t>
            </a:r>
            <a:r>
              <a:rPr lang="it-IT" dirty="0" err="1" smtClean="0"/>
              <a:t>SdR</a:t>
            </a:r>
            <a:r>
              <a:rPr lang="it-IT" dirty="0" smtClean="0"/>
              <a:t> S, e Ω origine del </a:t>
            </a:r>
            <a:r>
              <a:rPr lang="it-IT" dirty="0" err="1" smtClean="0"/>
              <a:t>SdR</a:t>
            </a:r>
            <a:endParaRPr lang="it-IT" dirty="0" smtClean="0"/>
          </a:p>
          <a:p>
            <a:r>
              <a:rPr lang="it-IT" dirty="0" smtClean="0"/>
              <a:t>Σ, non sono coincidenti. Il generico punto </a:t>
            </a:r>
            <a:r>
              <a:rPr lang="it-IT" i="1" dirty="0" smtClean="0"/>
              <a:t>P ∈ B, </a:t>
            </a:r>
            <a:r>
              <a:rPr lang="it-IT" dirty="0" smtClean="0"/>
              <a:t>è individuato, rispetto al </a:t>
            </a:r>
            <a:r>
              <a:rPr lang="it-IT" dirty="0" err="1" smtClean="0"/>
              <a:t>SdR</a:t>
            </a:r>
            <a:r>
              <a:rPr lang="it-IT" dirty="0" smtClean="0"/>
              <a:t> </a:t>
            </a:r>
            <a:r>
              <a:rPr lang="it-IT" i="1" dirty="0" smtClean="0"/>
              <a:t>S</a:t>
            </a:r>
          </a:p>
          <a:p>
            <a:r>
              <a:rPr lang="it-IT" dirty="0" smtClean="0"/>
              <a:t>dal vettore (</a:t>
            </a:r>
            <a:r>
              <a:rPr lang="it-IT" i="1" dirty="0" smtClean="0"/>
              <a:t>P − O), </a:t>
            </a:r>
            <a:r>
              <a:rPr lang="it-IT" dirty="0" smtClean="0"/>
              <a:t>la cui espressione è data dalla terna</a:t>
            </a:r>
            <a:r>
              <a:rPr lang="it-IT" i="1" dirty="0" smtClean="0"/>
              <a:t> </a:t>
            </a:r>
            <a:r>
              <a:rPr lang="it-IT" b="1" i="1" dirty="0" smtClean="0"/>
              <a:t>x.</a:t>
            </a:r>
          </a:p>
          <a:p>
            <a:endParaRPr lang="it-IT" b="1" i="1" dirty="0" smtClean="0"/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28596" y="414338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Consideriamo poi il </a:t>
            </a:r>
            <a:r>
              <a:rPr lang="it-IT" dirty="0" err="1" smtClean="0"/>
              <a:t>SdR</a:t>
            </a:r>
            <a:r>
              <a:rPr lang="it-IT" dirty="0" smtClean="0"/>
              <a:t> Σ</a:t>
            </a:r>
            <a:r>
              <a:rPr lang="it-IT" i="1" dirty="0" smtClean="0"/>
              <a:t>′, </a:t>
            </a:r>
            <a:r>
              <a:rPr lang="it-IT" dirty="0" smtClean="0"/>
              <a:t>i cui assi si mantengono sempre paralleli a quelli di Σ, e la cui origine coincide con </a:t>
            </a:r>
            <a:r>
              <a:rPr lang="it-IT" i="1" dirty="0" smtClean="0"/>
              <a:t>O.</a:t>
            </a:r>
          </a:p>
          <a:p>
            <a:r>
              <a:rPr lang="it-IT" dirty="0" smtClean="0"/>
              <a:t>Denotiamo con </a:t>
            </a:r>
            <a:r>
              <a:rPr lang="it-IT" b="1" i="1" dirty="0" smtClean="0"/>
              <a:t>ξ</a:t>
            </a:r>
            <a:r>
              <a:rPr lang="it-IT" i="1" baseline="-25000" dirty="0" smtClean="0"/>
              <a:t>P</a:t>
            </a:r>
            <a:r>
              <a:rPr lang="it-IT" b="1" i="1" dirty="0" smtClean="0"/>
              <a:t> l</a:t>
            </a:r>
            <a:r>
              <a:rPr lang="it-IT" dirty="0" smtClean="0"/>
              <a:t>a terna che rappresenta il vettore (P − O) rispetto al </a:t>
            </a:r>
            <a:r>
              <a:rPr lang="it-IT" dirty="0" err="1" smtClean="0"/>
              <a:t>SdR</a:t>
            </a:r>
            <a:r>
              <a:rPr lang="it-IT" dirty="0" smtClean="0"/>
              <a:t> Σ′. La relazione che lega </a:t>
            </a:r>
            <a:r>
              <a:rPr lang="it-IT" b="1" i="1" dirty="0" smtClean="0"/>
              <a:t>ξ</a:t>
            </a:r>
            <a:r>
              <a:rPr lang="it-IT" i="1" baseline="-25000" dirty="0" smtClean="0"/>
              <a:t>P</a:t>
            </a:r>
            <a:r>
              <a:rPr lang="it-IT" b="1" i="1" dirty="0" smtClean="0"/>
              <a:t> </a:t>
            </a:r>
            <a:r>
              <a:rPr lang="it-IT" dirty="0" smtClean="0"/>
              <a:t>e</a:t>
            </a:r>
            <a:r>
              <a:rPr lang="it-IT" b="1" i="1" dirty="0" smtClean="0"/>
              <a:t> x </a:t>
            </a:r>
            <a:r>
              <a:rPr lang="it-IT" dirty="0" smtClean="0"/>
              <a:t>sarà sempre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429264"/>
            <a:ext cx="5781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001024" y="564357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404</Words>
  <Application>Microsoft Office PowerPoint</Application>
  <PresentationFormat>Presentazione su schermo (4:3)</PresentationFormat>
  <Paragraphs>36</Paragraphs>
  <Slides>11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34</cp:revision>
  <dcterms:created xsi:type="dcterms:W3CDTF">2020-03-06T11:53:34Z</dcterms:created>
  <dcterms:modified xsi:type="dcterms:W3CDTF">2020-03-09T14:54:37Z</dcterms:modified>
</cp:coreProperties>
</file>