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11/03/2020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TERZA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85720" y="285728"/>
            <a:ext cx="58185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/>
              <a:t>Gradi di libertà di un corpo rigido</a:t>
            </a:r>
          </a:p>
          <a:p>
            <a:endParaRPr lang="it-IT" sz="32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285720" y="1119263"/>
            <a:ext cx="95012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Dato un corpo rigido </a:t>
            </a:r>
            <a:r>
              <a:rPr lang="it-IT" dirty="0" smtClean="0">
                <a:latin typeface="eufm7" pitchFamily="34" charset="0"/>
              </a:rPr>
              <a:t>B</a:t>
            </a:r>
            <a:r>
              <a:rPr lang="it-IT" dirty="0" smtClean="0"/>
              <a:t>, col termine </a:t>
            </a:r>
            <a:r>
              <a:rPr lang="it-IT" b="1" i="1" dirty="0" smtClean="0"/>
              <a:t>gradi di libertà</a:t>
            </a:r>
            <a:r>
              <a:rPr lang="it-IT" b="1" dirty="0" smtClean="0"/>
              <a:t> </a:t>
            </a:r>
            <a:r>
              <a:rPr lang="it-IT" dirty="0" smtClean="0"/>
              <a:t>intendiamo </a:t>
            </a:r>
            <a:r>
              <a:rPr lang="it-IT" i="1" dirty="0" smtClean="0">
                <a:solidFill>
                  <a:srgbClr val="FF0000"/>
                </a:solidFill>
              </a:rPr>
              <a:t>il numero di variabili</a:t>
            </a:r>
          </a:p>
          <a:p>
            <a:r>
              <a:rPr lang="it-IT" i="1" dirty="0" smtClean="0">
                <a:solidFill>
                  <a:srgbClr val="FF0000"/>
                </a:solidFill>
              </a:rPr>
              <a:t>indipendenti necessarie per determinare univocamente la sua posizione nello spazio</a:t>
            </a:r>
            <a:r>
              <a:rPr lang="it-IT" i="1" dirty="0" smtClean="0"/>
              <a:t>.</a:t>
            </a:r>
          </a:p>
          <a:p>
            <a:endParaRPr lang="it-IT" i="1" dirty="0" smtClean="0"/>
          </a:p>
          <a:p>
            <a:r>
              <a:rPr lang="it-IT" dirty="0" smtClean="0"/>
              <a:t>Quindi, siccome è nota la struttura geometrica di </a:t>
            </a:r>
            <a:r>
              <a:rPr lang="it-IT" dirty="0" smtClean="0">
                <a:latin typeface="eufm7" pitchFamily="34" charset="0"/>
              </a:rPr>
              <a:t>B</a:t>
            </a:r>
            <a:r>
              <a:rPr lang="it-IT" dirty="0" smtClean="0"/>
              <a:t>, </a:t>
            </a:r>
            <a:r>
              <a:rPr lang="it-IT" dirty="0" smtClean="0"/>
              <a:t>ovvero sono note, rispetto ad un</a:t>
            </a:r>
          </a:p>
          <a:p>
            <a:r>
              <a:rPr lang="it-IT" dirty="0" err="1" smtClean="0"/>
              <a:t>SdR</a:t>
            </a:r>
            <a:r>
              <a:rPr lang="it-IT" dirty="0" smtClean="0"/>
              <a:t> solidale, tutte le coordinate </a:t>
            </a:r>
            <a:r>
              <a:rPr lang="it-IT" b="1" i="1" dirty="0" smtClean="0"/>
              <a:t>x </a:t>
            </a:r>
            <a:r>
              <a:rPr lang="it-IT" dirty="0" smtClean="0"/>
              <a:t>dei punti che lo compongono, per determinare la</a:t>
            </a:r>
          </a:p>
          <a:p>
            <a:r>
              <a:rPr lang="it-IT" dirty="0" smtClean="0"/>
              <a:t>posizione di un qualsiasi punto di </a:t>
            </a:r>
            <a:r>
              <a:rPr lang="it-IT" dirty="0" smtClean="0">
                <a:latin typeface="eufm7" pitchFamily="34" charset="0"/>
              </a:rPr>
              <a:t>B</a:t>
            </a:r>
            <a:r>
              <a:rPr lang="it-IT" dirty="0" smtClean="0"/>
              <a:t> </a:t>
            </a:r>
            <a:r>
              <a:rPr lang="it-IT" dirty="0" smtClean="0"/>
              <a:t>rispetto ad un </a:t>
            </a:r>
            <a:r>
              <a:rPr lang="it-IT" dirty="0" err="1" smtClean="0"/>
              <a:t>SdR</a:t>
            </a:r>
            <a:r>
              <a:rPr lang="it-IT" dirty="0" smtClean="0"/>
              <a:t> fisso Σ è necessario:</a:t>
            </a:r>
          </a:p>
          <a:p>
            <a:endParaRPr lang="it-IT" dirty="0" smtClean="0"/>
          </a:p>
          <a:p>
            <a:r>
              <a:rPr lang="it-IT" i="1" dirty="0" smtClean="0"/>
              <a:t>• </a:t>
            </a:r>
            <a:r>
              <a:rPr lang="it-IT" i="1" dirty="0" smtClean="0">
                <a:solidFill>
                  <a:srgbClr val="FF0000"/>
                </a:solidFill>
              </a:rPr>
              <a:t>conoscere la posizione di almeno un punto O solidale con </a:t>
            </a:r>
            <a:r>
              <a:rPr lang="it-IT" dirty="0" smtClean="0">
                <a:latin typeface="eufm10" pitchFamily="34" charset="0"/>
              </a:rPr>
              <a:t>B</a:t>
            </a:r>
            <a:r>
              <a:rPr lang="it-IT" i="1" dirty="0" smtClean="0"/>
              <a:t>; ovvero la terna </a:t>
            </a:r>
            <a:r>
              <a:rPr lang="it-IT" b="1" i="1" dirty="0" smtClean="0"/>
              <a:t>ξ</a:t>
            </a:r>
            <a:r>
              <a:rPr lang="it-IT" i="1" baseline="-25000" dirty="0" smtClean="0"/>
              <a:t>O</a:t>
            </a:r>
            <a:r>
              <a:rPr lang="it-IT" b="1" i="1" dirty="0" smtClean="0"/>
              <a:t>,</a:t>
            </a:r>
          </a:p>
          <a:p>
            <a:r>
              <a:rPr lang="it-IT" dirty="0" smtClean="0"/>
              <a:t>e questi sono tre parametri indipendenti;</a:t>
            </a:r>
          </a:p>
          <a:p>
            <a:endParaRPr lang="it-IT" i="1" dirty="0" smtClean="0"/>
          </a:p>
          <a:p>
            <a:r>
              <a:rPr lang="it-IT" i="1" dirty="0" smtClean="0"/>
              <a:t>• </a:t>
            </a:r>
            <a:r>
              <a:rPr lang="it-IT" i="1" dirty="0" smtClean="0">
                <a:solidFill>
                  <a:srgbClr val="FF0000"/>
                </a:solidFill>
              </a:rPr>
              <a:t>conoscere la rotazione descritta dalla matrice </a:t>
            </a:r>
            <a:r>
              <a:rPr lang="it-IT" i="1" dirty="0" smtClean="0">
                <a:latin typeface="Castellar" pitchFamily="18" charset="0"/>
              </a:rPr>
              <a:t>A</a:t>
            </a:r>
            <a:r>
              <a:rPr lang="it-IT" i="1" dirty="0" smtClean="0"/>
              <a:t>.</a:t>
            </a:r>
          </a:p>
          <a:p>
            <a:endParaRPr lang="it-IT" i="1" dirty="0" smtClean="0"/>
          </a:p>
          <a:p>
            <a:r>
              <a:rPr lang="it-IT" dirty="0" smtClean="0"/>
              <a:t>Per quanto riguarda la matrice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, </a:t>
            </a:r>
            <a:r>
              <a:rPr lang="it-IT" dirty="0" err="1" smtClean="0"/>
              <a:t>a</a:t>
            </a:r>
            <a:r>
              <a:rPr lang="it-IT" dirty="0" smtClean="0"/>
              <a:t> priori sembrerebbe che fossero necessari 9 parametri</a:t>
            </a:r>
          </a:p>
          <a:p>
            <a:r>
              <a:rPr lang="it-IT" dirty="0" smtClean="0"/>
              <a:t>per determinarla. Tuttavia, è ben noto che per descrivere una rotazione sono</a:t>
            </a:r>
          </a:p>
          <a:p>
            <a:r>
              <a:rPr lang="it-IT" dirty="0" smtClean="0"/>
              <a:t>sufficienti solo tre parametri: l’angolo di rotazione (un parametro); e l’asse di rotazione</a:t>
            </a:r>
          </a:p>
          <a:p>
            <a:r>
              <a:rPr lang="it-IT" dirty="0" smtClean="0"/>
              <a:t>(due parametri). Quest’ultimo è determinato infatti dal versore che ne dà la direzione.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7929586" y="614364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28596" y="500042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/>
              <a:t>Teorema</a:t>
            </a:r>
          </a:p>
          <a:p>
            <a:r>
              <a:rPr lang="it-IT" sz="3200" i="1" dirty="0" smtClean="0"/>
              <a:t>La matrice </a:t>
            </a:r>
            <a:r>
              <a:rPr lang="it-IT" sz="3200" i="1" dirty="0" smtClean="0">
                <a:latin typeface="Castellar" pitchFamily="18" charset="0"/>
              </a:rPr>
              <a:t>A</a:t>
            </a:r>
            <a:r>
              <a:rPr lang="it-IT" sz="3200" i="1" dirty="0" smtClean="0"/>
              <a:t> può essere espressa in termini di soli tre parametri indipendenti.</a:t>
            </a:r>
            <a:endParaRPr lang="it-IT" sz="3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1472" y="2428868"/>
            <a:ext cx="183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DIMOSTRAZIONE</a:t>
            </a:r>
            <a:endParaRPr lang="it-IT" b="1" dirty="0"/>
          </a:p>
        </p:txBody>
      </p:sp>
      <p:sp>
        <p:nvSpPr>
          <p:cNvPr id="13" name="Rettangolo 12"/>
          <p:cNvSpPr/>
          <p:nvPr/>
        </p:nvSpPr>
        <p:spPr>
          <a:xfrm>
            <a:off x="642910" y="2857496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Le 9 componenti della matrice di rotazione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 si trovano esplicitate in</a:t>
            </a:r>
            <a:endParaRPr lang="it-IT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286124"/>
            <a:ext cx="2647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tangolo 15"/>
          <p:cNvSpPr/>
          <p:nvPr/>
        </p:nvSpPr>
        <p:spPr>
          <a:xfrm>
            <a:off x="642910" y="435769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Di esse però non tutte sono indipendenti: ovvero ben 6 possono essere espresse</a:t>
            </a:r>
          </a:p>
          <a:p>
            <a:r>
              <a:rPr lang="it-IT" dirty="0" smtClean="0"/>
              <a:t>in termini di soli tre parametri indipendenti. Infatti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 deve soddisfare la relazione</a:t>
            </a: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929198"/>
            <a:ext cx="1152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ttangolo 16"/>
          <p:cNvSpPr/>
          <p:nvPr/>
        </p:nvSpPr>
        <p:spPr>
          <a:xfrm>
            <a:off x="571472" y="542926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che quindi </a:t>
            </a:r>
            <a:r>
              <a:rPr lang="it-IT" dirty="0" smtClean="0"/>
              <a:t>genera sei  </a:t>
            </a:r>
            <a:r>
              <a:rPr lang="it-IT" b="1" dirty="0" smtClean="0"/>
              <a:t>vincoli indipendenti</a:t>
            </a:r>
            <a:r>
              <a:rPr lang="it-IT" dirty="0" smtClean="0"/>
              <a:t> </a:t>
            </a:r>
            <a:r>
              <a:rPr lang="it-IT" dirty="0" smtClean="0"/>
              <a:t>per le 9 </a:t>
            </a:r>
            <a:r>
              <a:rPr lang="it-IT" dirty="0" smtClean="0"/>
              <a:t>componenti: ovvero un set di </a:t>
            </a:r>
            <a:r>
              <a:rPr lang="it-IT" dirty="0" smtClean="0"/>
              <a:t>sei </a:t>
            </a:r>
            <a:r>
              <a:rPr lang="it-IT" dirty="0" smtClean="0"/>
              <a:t>equazioni algebriche </a:t>
            </a:r>
            <a:r>
              <a:rPr lang="it-IT" dirty="0" smtClean="0"/>
              <a:t>indipendenti che legano fra loro le componenti </a:t>
            </a:r>
            <a:r>
              <a:rPr lang="it-IT" i="1" dirty="0" smtClean="0"/>
              <a:t>α</a:t>
            </a:r>
            <a:r>
              <a:rPr lang="it-IT" i="1" baseline="-25000" dirty="0" smtClean="0"/>
              <a:t>i</a:t>
            </a:r>
            <a:r>
              <a:rPr lang="it-IT" i="1" dirty="0" smtClean="0"/>
              <a:t>, β</a:t>
            </a:r>
            <a:r>
              <a:rPr lang="it-IT" i="1" baseline="-25000" dirty="0" smtClean="0"/>
              <a:t>i</a:t>
            </a:r>
            <a:r>
              <a:rPr lang="it-IT" i="1" dirty="0" smtClean="0"/>
              <a:t>, </a:t>
            </a:r>
            <a:r>
              <a:rPr lang="it-IT" i="1" dirty="0" err="1" smtClean="0"/>
              <a:t>γ</a:t>
            </a:r>
            <a:r>
              <a:rPr lang="it-IT" i="1" baseline="-25000" dirty="0" err="1" smtClean="0"/>
              <a:t>i</a:t>
            </a:r>
            <a:r>
              <a:rPr lang="it-IT" i="1" dirty="0" smtClean="0"/>
              <a:t>, i = 1, 2, 3. </a:t>
            </a:r>
            <a:r>
              <a:rPr lang="it-IT" dirty="0" smtClean="0"/>
              <a:t>Tali equazioni consentono di esprimere i coefficienti di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 in termini di soli tre parametri indipendenti (che sono proprio i parametri </a:t>
            </a:r>
            <a:r>
              <a:rPr lang="it-IT" dirty="0" err="1" smtClean="0"/>
              <a:t>lagrangiani</a:t>
            </a:r>
            <a:r>
              <a:rPr lang="it-IT" dirty="0" smtClean="0"/>
              <a:t>).</a:t>
            </a:r>
            <a:endParaRPr lang="it-IT" dirty="0"/>
          </a:p>
        </p:txBody>
      </p:sp>
      <p:pic>
        <p:nvPicPr>
          <p:cNvPr id="1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358214" y="51435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8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85720" y="214290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Per semplicità svolgiamo la dimostrazione nel caso in cui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 sia una matrice 2</a:t>
            </a:r>
            <a:r>
              <a:rPr lang="it-IT" i="1" dirty="0" smtClean="0"/>
              <a:t>×2</a:t>
            </a:r>
            <a:endParaRPr lang="it-IT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857232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0715" y="1628766"/>
            <a:ext cx="1152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571472" y="1714488"/>
            <a:ext cx="822417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condizione                         implica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ovvero  i coefficienti di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 devono soddisfare le tre seguenti equazioni algebriche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Queste possono essere viste come tre </a:t>
            </a:r>
            <a:r>
              <a:rPr lang="it-IT" b="1" dirty="0" smtClean="0"/>
              <a:t>VINCOLI OLONOMI </a:t>
            </a:r>
            <a:r>
              <a:rPr lang="it-IT" dirty="0" smtClean="0"/>
              <a:t>indipendenti dal tempo per</a:t>
            </a:r>
          </a:p>
          <a:p>
            <a:r>
              <a:rPr lang="it-IT" dirty="0" smtClean="0"/>
              <a:t>le variabili </a:t>
            </a:r>
            <a:r>
              <a:rPr lang="it-IT" i="1" dirty="0" smtClean="0"/>
              <a:t>α</a:t>
            </a:r>
            <a:r>
              <a:rPr lang="it-IT" i="1" baseline="-25000" dirty="0" smtClean="0"/>
              <a:t>i</a:t>
            </a:r>
            <a:r>
              <a:rPr lang="it-IT" i="1" dirty="0" smtClean="0"/>
              <a:t>, β</a:t>
            </a:r>
            <a:r>
              <a:rPr lang="it-IT" i="1" baseline="-25000" dirty="0" smtClean="0"/>
              <a:t>i</a:t>
            </a:r>
            <a:r>
              <a:rPr lang="it-IT" i="1" dirty="0" smtClean="0"/>
              <a:t>, i=1,2</a:t>
            </a:r>
            <a:endParaRPr lang="it-IT" i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357430"/>
            <a:ext cx="7867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714752"/>
            <a:ext cx="2333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5357826"/>
            <a:ext cx="3238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8"/>
          <a:stretch>
            <a:fillRect/>
          </a:stretch>
        </p:blipFill>
        <p:spPr>
          <a:xfrm>
            <a:off x="6500826" y="5715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8463" y="2009778"/>
            <a:ext cx="32670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500042"/>
            <a:ext cx="3238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285720" y="71414"/>
            <a:ext cx="746281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particolare, le condizioni (1), (2) e (3) sono soddisfatte dal sistema di vincoli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e, per quel che riguarda la condizione (3), si ha che la matrice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ha rango massimo, cioè tre. Infatti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357694"/>
            <a:ext cx="4643426" cy="14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5786454"/>
            <a:ext cx="4233857" cy="78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2928926" y="4714884"/>
            <a:ext cx="1357322" cy="7858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Forma 8"/>
          <p:cNvCxnSpPr>
            <a:stCxn id="7" idx="2"/>
            <a:endCxn id="1027" idx="1"/>
          </p:cNvCxnSpPr>
          <p:nvPr/>
        </p:nvCxnSpPr>
        <p:spPr>
          <a:xfrm rot="16200000" flipH="1">
            <a:off x="3714368" y="5393920"/>
            <a:ext cx="679413" cy="892975"/>
          </a:xfrm>
          <a:prstGeom prst="bentConnector2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6858016" y="350043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9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14282" y="214290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Allora (almeno localmente) sarà possibile esplicitare tre variabili in  funzione della quarta.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90570"/>
            <a:ext cx="8905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428596" y="4469509"/>
            <a:ext cx="9715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Nel caso in cui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 sia una matrice 3 </a:t>
            </a:r>
            <a:r>
              <a:rPr lang="it-IT" i="1" dirty="0" smtClean="0"/>
              <a:t>× 3, </a:t>
            </a:r>
            <a:r>
              <a:rPr lang="it-IT" dirty="0" smtClean="0"/>
              <a:t>si procede nello stesso modo (adesso i calcoli</a:t>
            </a:r>
          </a:p>
          <a:p>
            <a:r>
              <a:rPr lang="it-IT" dirty="0" smtClean="0"/>
              <a:t>sono decisamente più complicati). Si individuano tre parametri indipendenti (che sono</a:t>
            </a:r>
          </a:p>
          <a:p>
            <a:r>
              <a:rPr lang="it-IT" dirty="0" smtClean="0"/>
              <a:t>i </a:t>
            </a:r>
            <a:r>
              <a:rPr lang="it-IT" b="1" dirty="0" smtClean="0"/>
              <a:t>tre parametri </a:t>
            </a:r>
            <a:r>
              <a:rPr lang="it-IT" b="1" dirty="0" err="1" smtClean="0"/>
              <a:t>lagrangiani</a:t>
            </a:r>
            <a:r>
              <a:rPr lang="it-IT" dirty="0" smtClean="0"/>
              <a:t>) e si esprimo i 9 coefficienti </a:t>
            </a:r>
            <a:r>
              <a:rPr lang="it-IT" i="1" dirty="0" smtClean="0"/>
              <a:t>α</a:t>
            </a:r>
            <a:r>
              <a:rPr lang="it-IT" i="1" baseline="-25000" dirty="0" smtClean="0"/>
              <a:t>i</a:t>
            </a:r>
            <a:r>
              <a:rPr lang="it-IT" i="1" dirty="0" smtClean="0"/>
              <a:t>, β</a:t>
            </a:r>
            <a:r>
              <a:rPr lang="it-IT" i="1" baseline="-25000" dirty="0" smtClean="0"/>
              <a:t>i</a:t>
            </a:r>
            <a:r>
              <a:rPr lang="it-IT" i="1" dirty="0" smtClean="0"/>
              <a:t>, </a:t>
            </a:r>
            <a:r>
              <a:rPr lang="it-IT" i="1" dirty="0" err="1" smtClean="0"/>
              <a:t>γ</a:t>
            </a:r>
            <a:r>
              <a:rPr lang="it-IT" i="1" baseline="-25000" dirty="0" err="1" smtClean="0"/>
              <a:t>i</a:t>
            </a:r>
            <a:r>
              <a:rPr lang="it-IT" i="1" dirty="0" smtClean="0"/>
              <a:t>, i = 1, 2, 3, </a:t>
            </a:r>
            <a:r>
              <a:rPr lang="it-IT" dirty="0" smtClean="0"/>
              <a:t>in funzione di</a:t>
            </a:r>
          </a:p>
          <a:p>
            <a:r>
              <a:rPr lang="it-IT" dirty="0" smtClean="0"/>
              <a:t>essi. Di fatto, cioè, </a:t>
            </a:r>
            <a:r>
              <a:rPr lang="it-IT" b="1" dirty="0" smtClean="0"/>
              <a:t>non</a:t>
            </a:r>
            <a:r>
              <a:rPr lang="it-IT" dirty="0" smtClean="0"/>
              <a:t> si adoperano tre dei nove coefficienti αi, βi, </a:t>
            </a:r>
            <a:r>
              <a:rPr lang="it-IT" dirty="0" err="1" smtClean="0"/>
              <a:t>γi</a:t>
            </a:r>
            <a:r>
              <a:rPr lang="it-IT" dirty="0" smtClean="0"/>
              <a:t>, i = 1, 2, 3, in quanto</a:t>
            </a:r>
          </a:p>
          <a:p>
            <a:r>
              <a:rPr lang="it-IT" dirty="0" smtClean="0"/>
              <a:t>i legami sono di tipo quadratico e quindi difficilmente utilizzabili. Si preferisce quindi usare</a:t>
            </a:r>
          </a:p>
          <a:p>
            <a:r>
              <a:rPr lang="it-IT" dirty="0" smtClean="0"/>
              <a:t>altri tre parametri, i cosiddetti </a:t>
            </a:r>
            <a:r>
              <a:rPr lang="it-IT" b="1" dirty="0" smtClean="0"/>
              <a:t>angoli di Eulero</a:t>
            </a:r>
            <a:endParaRPr lang="it-IT" b="1" dirty="0"/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5929322" y="592933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214290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In sostanza quanto fino ad ora detto ci porta a concludere che un sistema un sistema</a:t>
            </a:r>
          </a:p>
          <a:p>
            <a:r>
              <a:rPr lang="it-IT" dirty="0" smtClean="0"/>
              <a:t>rigido che si muove nello spazio ha </a:t>
            </a:r>
            <a:r>
              <a:rPr lang="it-IT" b="1" dirty="0" smtClean="0"/>
              <a:t>6 gradi di libertà</a:t>
            </a:r>
            <a:r>
              <a:rPr lang="it-IT" dirty="0" smtClean="0"/>
              <a:t>: </a:t>
            </a:r>
            <a:r>
              <a:rPr lang="it-IT" b="1" dirty="0" smtClean="0"/>
              <a:t>le tre coordinate dell’origine</a:t>
            </a:r>
          </a:p>
          <a:p>
            <a:r>
              <a:rPr lang="it-IT" b="1" i="1" dirty="0" smtClean="0"/>
              <a:t>O </a:t>
            </a:r>
            <a:r>
              <a:rPr lang="it-IT" b="1" dirty="0" smtClean="0"/>
              <a:t>del sistema mobile; ed i tre parametri indipendenti tramite cui si definisce la matrice</a:t>
            </a:r>
            <a:r>
              <a:rPr lang="it-IT" b="1" i="1" dirty="0" smtClean="0"/>
              <a:t>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r>
              <a:rPr lang="it-IT" dirty="0" smtClean="0"/>
              <a:t>Le nove componenti della matrice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 sono vincolate a “muoversi” sulla sottovarietà determinata </a:t>
            </a:r>
          </a:p>
          <a:p>
            <a:endParaRPr lang="it-IT" i="1" dirty="0" smtClean="0"/>
          </a:p>
          <a:p>
            <a:r>
              <a:rPr lang="it-IT" i="1" dirty="0" smtClean="0"/>
              <a:t>                                                                          </a:t>
            </a:r>
            <a:r>
              <a:rPr lang="it-IT" i="1" dirty="0" err="1" smtClean="0"/>
              <a:t>det</a:t>
            </a:r>
            <a:r>
              <a:rPr lang="it-IT" i="1" dirty="0" smtClean="0"/>
              <a:t> </a:t>
            </a:r>
            <a:r>
              <a:rPr lang="it-IT" i="1" dirty="0" smtClean="0">
                <a:latin typeface="Castellar" pitchFamily="18" charset="0"/>
              </a:rPr>
              <a:t>A</a:t>
            </a:r>
            <a:r>
              <a:rPr lang="it-IT" i="1" dirty="0" smtClean="0"/>
              <a:t> =1</a:t>
            </a:r>
          </a:p>
          <a:p>
            <a:endParaRPr lang="it-IT" i="1" dirty="0" smtClean="0"/>
          </a:p>
          <a:p>
            <a:r>
              <a:rPr lang="it-IT" dirty="0" smtClean="0"/>
              <a:t>Questo insieme, che ha la struttura di gruppo rispetto al prodotto tra matrici, si indica con la sigla </a:t>
            </a:r>
            <a:r>
              <a:rPr lang="it-IT" i="1" dirty="0" smtClean="0"/>
              <a:t>SO(3).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43116"/>
            <a:ext cx="1419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929066"/>
            <a:ext cx="5257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285720" y="4612385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In definitiva, l’insieme delle possibili “configurazioni” che un sistema di riferimento</a:t>
            </a:r>
          </a:p>
          <a:p>
            <a:r>
              <a:rPr lang="it-IT" dirty="0" smtClean="0"/>
              <a:t>“mobile” può assumere rispetto a un sistema di riferimento “fisso” è parametrizzato  dai punti dell’insieme </a:t>
            </a:r>
            <a:r>
              <a:rPr lang="it-IT" dirty="0" smtClean="0">
                <a:latin typeface="Castellar" pitchFamily="18" charset="0"/>
              </a:rPr>
              <a:t>R</a:t>
            </a:r>
            <a:r>
              <a:rPr lang="it-IT" baseline="30000" dirty="0" smtClean="0"/>
              <a:t>3</a:t>
            </a:r>
            <a:r>
              <a:rPr lang="it-IT" dirty="0" smtClean="0"/>
              <a:t> </a:t>
            </a:r>
            <a:r>
              <a:rPr lang="it-IT" i="1" dirty="0" smtClean="0"/>
              <a:t>× SO(3), </a:t>
            </a:r>
            <a:r>
              <a:rPr lang="it-IT" dirty="0" smtClean="0"/>
              <a:t>che risulta essere una varietà differenziabile di dimensione 6.</a:t>
            </a:r>
            <a:endParaRPr lang="it-IT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143900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71472" y="751344"/>
            <a:ext cx="75009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Le matrici ortogonali formano un gruppo rispetto alla moltiplicazione, in quanto il prodotto di due matrici ortogonali è una matrice ortogonale, esiste un elemento unitµa dato dalla matrice </a:t>
            </a:r>
            <a:r>
              <a:rPr lang="it-IT" dirty="0" smtClean="0">
                <a:latin typeface="Castellar" pitchFamily="18" charset="0"/>
              </a:rPr>
              <a:t>I</a:t>
            </a:r>
            <a:r>
              <a:rPr lang="it-IT" dirty="0" smtClean="0"/>
              <a:t>, e ogni matrice ortogonale ammette un’inversa. Tale gruppo è chiamato il gruppo ortogonale</a:t>
            </a:r>
          </a:p>
          <a:p>
            <a:r>
              <a:rPr lang="it-IT" dirty="0" smtClean="0"/>
              <a:t>di ordine 3 e denotato </a:t>
            </a:r>
            <a:r>
              <a:rPr lang="it-IT" i="1" dirty="0" smtClean="0"/>
              <a:t>O(3). </a:t>
            </a:r>
            <a:r>
              <a:rPr lang="it-IT" dirty="0" smtClean="0"/>
              <a:t>Il gruppo O(3) non è commutativo, nel senso che cambiando l'ordine di esecuzione di due rotazioni non si ottiene necessariamente lo stesso risultato. </a:t>
            </a:r>
          </a:p>
          <a:p>
            <a:endParaRPr lang="it-IT" dirty="0" smtClean="0"/>
          </a:p>
          <a:p>
            <a:r>
              <a:rPr lang="it-IT" dirty="0" smtClean="0"/>
              <a:t>Verificare  che l'insieme delle matrici ortogonali è chiuso rispetto alla moltiplicazione.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1472" y="428604"/>
            <a:ext cx="113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ESERCIZIO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758</Words>
  <Application>Microsoft Office PowerPoint</Application>
  <PresentationFormat>Presentazione su schermo (4:3)</PresentationFormat>
  <Paragraphs>79</Paragraphs>
  <Slides>8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49</cp:revision>
  <dcterms:created xsi:type="dcterms:W3CDTF">2020-03-06T11:53:34Z</dcterms:created>
  <dcterms:modified xsi:type="dcterms:W3CDTF">2020-03-09T15:19:09Z</dcterms:modified>
</cp:coreProperties>
</file>