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22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6F12B1D-8D53-3441-810A-055F8A2C7804}" type="datetimeFigureOut">
              <a:rPr lang="it-IT" smtClean="0"/>
              <a:t>10/03/20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358108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6F12B1D-8D53-3441-810A-055F8A2C7804}" type="datetimeFigureOut">
              <a:rPr lang="it-IT" smtClean="0"/>
              <a:t>10/03/20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2433125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6F12B1D-8D53-3441-810A-055F8A2C7804}" type="datetimeFigureOut">
              <a:rPr lang="it-IT" smtClean="0"/>
              <a:t>10/03/20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341512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6F12B1D-8D53-3441-810A-055F8A2C7804}" type="datetimeFigureOut">
              <a:rPr lang="it-IT" smtClean="0"/>
              <a:t>10/03/20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118180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6F12B1D-8D53-3441-810A-055F8A2C7804}" type="datetimeFigureOut">
              <a:rPr lang="it-IT" smtClean="0"/>
              <a:t>10/03/20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145584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6F12B1D-8D53-3441-810A-055F8A2C7804}" type="datetimeFigureOut">
              <a:rPr lang="it-IT" smtClean="0"/>
              <a:t>10/03/20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307466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6F12B1D-8D53-3441-810A-055F8A2C7804}" type="datetimeFigureOut">
              <a:rPr lang="it-IT" smtClean="0"/>
              <a:t>10/03/20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1762046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A6F12B1D-8D53-3441-810A-055F8A2C7804}" type="datetimeFigureOut">
              <a:rPr lang="it-IT" smtClean="0"/>
              <a:t>10/03/20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24474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6F12B1D-8D53-3441-810A-055F8A2C7804}" type="datetimeFigureOut">
              <a:rPr lang="it-IT" smtClean="0"/>
              <a:t>10/03/20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341728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6F12B1D-8D53-3441-810A-055F8A2C7804}" type="datetimeFigureOut">
              <a:rPr lang="it-IT" smtClean="0"/>
              <a:t>10/03/20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3843530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6F12B1D-8D53-3441-810A-055F8A2C7804}" type="datetimeFigureOut">
              <a:rPr lang="it-IT" smtClean="0"/>
              <a:t>10/03/20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A00087-B799-0546-8612-C8B3BA5266D4}" type="slidenum">
              <a:rPr lang="it-IT" smtClean="0"/>
              <a:t>‹n.›</a:t>
            </a:fld>
            <a:endParaRPr lang="it-IT"/>
          </a:p>
        </p:txBody>
      </p:sp>
    </p:spTree>
    <p:extLst>
      <p:ext uri="{BB962C8B-B14F-4D97-AF65-F5344CB8AC3E}">
        <p14:creationId xmlns:p14="http://schemas.microsoft.com/office/powerpoint/2010/main" val="31897376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12B1D-8D53-3441-810A-055F8A2C7804}" type="datetimeFigureOut">
              <a:rPr lang="it-IT" smtClean="0"/>
              <a:t>10/03/20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00087-B799-0546-8612-C8B3BA5266D4}" type="slidenum">
              <a:rPr lang="it-IT" smtClean="0"/>
              <a:t>‹n.›</a:t>
            </a:fld>
            <a:endParaRPr lang="it-IT"/>
          </a:p>
        </p:txBody>
      </p:sp>
    </p:spTree>
    <p:extLst>
      <p:ext uri="{BB962C8B-B14F-4D97-AF65-F5344CB8AC3E}">
        <p14:creationId xmlns:p14="http://schemas.microsoft.com/office/powerpoint/2010/main" val="3752468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82601"/>
            <a:ext cx="7772400" cy="660399"/>
          </a:xfrm>
        </p:spPr>
        <p:txBody>
          <a:bodyPr>
            <a:normAutofit/>
          </a:bodyPr>
          <a:lstStyle/>
          <a:p>
            <a:r>
              <a:rPr lang="it-IT" sz="3200" dirty="0" smtClean="0"/>
              <a:t>Lezione del 5 marzo, saltata</a:t>
            </a:r>
            <a:endParaRPr lang="it-IT" sz="3200" dirty="0"/>
          </a:p>
        </p:txBody>
      </p:sp>
      <p:sp>
        <p:nvSpPr>
          <p:cNvPr id="3" name="Sottotitolo 2"/>
          <p:cNvSpPr>
            <a:spLocks noGrp="1"/>
          </p:cNvSpPr>
          <p:nvPr>
            <p:ph type="subTitle" idx="1"/>
          </p:nvPr>
        </p:nvSpPr>
        <p:spPr>
          <a:xfrm>
            <a:off x="1371600" y="1143000"/>
            <a:ext cx="6400800" cy="5092700"/>
          </a:xfrm>
        </p:spPr>
        <p:txBody>
          <a:bodyPr>
            <a:normAutofit lnSpcReduction="10000"/>
          </a:bodyPr>
          <a:lstStyle/>
          <a:p>
            <a:pPr algn="l"/>
            <a:r>
              <a:rPr lang="it-IT" sz="2000" dirty="0" smtClean="0"/>
              <a:t>Analizzerò i casi più interessanti di varianti (si tratta sempre della fase di </a:t>
            </a:r>
            <a:r>
              <a:rPr lang="it-IT" sz="2000" i="1" dirty="0" err="1" smtClean="0"/>
              <a:t>examinatio</a:t>
            </a:r>
            <a:r>
              <a:rPr lang="it-IT" sz="2000" dirty="0" smtClean="0"/>
              <a:t>).</a:t>
            </a:r>
          </a:p>
          <a:p>
            <a:pPr algn="l"/>
            <a:r>
              <a:rPr lang="it-IT" sz="2000" dirty="0" smtClean="0"/>
              <a:t>Se ricordo bene ci eravamo fermati nell’analisi del testo a p. 468, 9, dove si trova:</a:t>
            </a:r>
          </a:p>
          <a:p>
            <a:pPr algn="l"/>
            <a:r>
              <a:rPr lang="el-GR" sz="2000" dirty="0" smtClean="0"/>
              <a:t>πλανήτ</a:t>
            </a:r>
            <a:r>
              <a:rPr lang="el-GR" sz="2000" dirty="0" smtClean="0"/>
              <a:t>(ας) </a:t>
            </a:r>
            <a:r>
              <a:rPr lang="it-IT" sz="2000" dirty="0" smtClean="0"/>
              <a:t>V</a:t>
            </a:r>
            <a:r>
              <a:rPr lang="el-GR" sz="2000" dirty="0" smtClean="0"/>
              <a:t> πλανίτας</a:t>
            </a:r>
            <a:r>
              <a:rPr lang="it-IT" sz="2000" dirty="0" smtClean="0"/>
              <a:t> M</a:t>
            </a:r>
            <a:r>
              <a:rPr lang="el-GR" sz="2000" dirty="0" smtClean="0"/>
              <a:t>, τοὺς πυρετοὺς καλέουσιν</a:t>
            </a:r>
            <a:r>
              <a:rPr lang="it-IT" sz="2000" dirty="0" smtClean="0"/>
              <a:t> </a:t>
            </a:r>
            <a:r>
              <a:rPr lang="it-IT" sz="2000" dirty="0" err="1" smtClean="0"/>
              <a:t>om</a:t>
            </a:r>
            <a:r>
              <a:rPr lang="it-IT" sz="2000" dirty="0" smtClean="0"/>
              <a:t>. MV</a:t>
            </a:r>
          </a:p>
          <a:p>
            <a:pPr algn="l"/>
            <a:r>
              <a:rPr lang="it-IT" sz="2000" dirty="0" smtClean="0"/>
              <a:t>Cercate l’uso della parola </a:t>
            </a:r>
            <a:r>
              <a:rPr lang="el-GR" sz="2000" dirty="0" smtClean="0"/>
              <a:t>πλανήτης</a:t>
            </a:r>
            <a:r>
              <a:rPr lang="it-IT" sz="2000" dirty="0" smtClean="0"/>
              <a:t> in Ippocrate: esiste un Index </a:t>
            </a:r>
            <a:r>
              <a:rPr lang="it-IT" sz="2000" dirty="0" err="1" smtClean="0"/>
              <a:t>Hippocraticus</a:t>
            </a:r>
            <a:r>
              <a:rPr lang="it-IT" sz="2000" dirty="0" smtClean="0"/>
              <a:t> in biblioteca (ma ora inaccessibile): potete fare un’indagine con </a:t>
            </a:r>
            <a:r>
              <a:rPr lang="it-IT" sz="2000" dirty="0" err="1" smtClean="0"/>
              <a:t>Diogenes</a:t>
            </a:r>
            <a:r>
              <a:rPr lang="it-IT" sz="2000" dirty="0" smtClean="0"/>
              <a:t> (chi lo ha) o usando il TLG on line della biblioteca.</a:t>
            </a:r>
          </a:p>
          <a:p>
            <a:pPr algn="l"/>
            <a:r>
              <a:rPr lang="it-IT" sz="2000" dirty="0" smtClean="0"/>
              <a:t>Scoprirete un passo interessante in </a:t>
            </a:r>
            <a:r>
              <a:rPr lang="it-IT" sz="2000" i="1" dirty="0" err="1" smtClean="0"/>
              <a:t>Mul</a:t>
            </a:r>
            <a:r>
              <a:rPr lang="it-IT" sz="2000" dirty="0" smtClean="0"/>
              <a:t>. I 8, molto simile al nostro. Poiché sono solo i </a:t>
            </a:r>
            <a:r>
              <a:rPr lang="it-IT" sz="2000" i="1" dirty="0" err="1" smtClean="0"/>
              <a:t>recentiores</a:t>
            </a:r>
            <a:r>
              <a:rPr lang="it-IT" sz="2000" dirty="0" smtClean="0"/>
              <a:t> che hanno aggiunto le parole che danno senso compiuto alla frase, si può ipotizzare che il testo di MV (differente solo per itacismo) sia una glossa marginale entrata nel testo (ma vedetevi gli esempi in </a:t>
            </a:r>
            <a:r>
              <a:rPr lang="it-IT" sz="2000" dirty="0" err="1" smtClean="0"/>
              <a:t>Ipp</a:t>
            </a:r>
            <a:r>
              <a:rPr lang="it-IT" sz="2000" dirty="0" smtClean="0"/>
              <a:t>.). Se è così va espunta.</a:t>
            </a:r>
            <a:endParaRPr lang="it-IT" sz="2000" dirty="0"/>
          </a:p>
        </p:txBody>
      </p:sp>
    </p:spTree>
    <p:extLst>
      <p:ext uri="{BB962C8B-B14F-4D97-AF65-F5344CB8AC3E}">
        <p14:creationId xmlns:p14="http://schemas.microsoft.com/office/powerpoint/2010/main" val="3395417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Buon lavoro !</a:t>
            </a:r>
            <a:endParaRPr lang="it-IT" dirty="0"/>
          </a:p>
        </p:txBody>
      </p:sp>
      <p:sp>
        <p:nvSpPr>
          <p:cNvPr id="3" name="Segnaposto contenuto 2"/>
          <p:cNvSpPr>
            <a:spLocks noGrp="1"/>
          </p:cNvSpPr>
          <p:nvPr>
            <p:ph idx="1"/>
          </p:nvPr>
        </p:nvSpPr>
        <p:spPr/>
        <p:txBody>
          <a:bodyPr>
            <a:normAutofit/>
          </a:bodyPr>
          <a:lstStyle/>
          <a:p>
            <a:r>
              <a:rPr lang="it-IT" sz="2800" dirty="0" smtClean="0"/>
              <a:t>Per ogni dubbio sono a disposizione via mail.</a:t>
            </a:r>
          </a:p>
          <a:p>
            <a:r>
              <a:rPr lang="it-IT" sz="2800" dirty="0" smtClean="0"/>
              <a:t>Vi suggerisco di scambiarvi proposte per mail o di dividervi il lavoro (testo e apparato di un segmento, dividendo il testo per 7): fatevi una mailing list con cui scambiare i </a:t>
            </a:r>
            <a:r>
              <a:rPr lang="it-IT" sz="2800" dirty="0" err="1" smtClean="0"/>
              <a:t>files</a:t>
            </a:r>
            <a:r>
              <a:rPr lang="it-IT" sz="2800" dirty="0" smtClean="0"/>
              <a:t> (mettetemi in CC). Dovreste alla fine comporre un testo e apparato unico.</a:t>
            </a:r>
          </a:p>
          <a:p>
            <a:r>
              <a:rPr lang="it-IT" sz="2800" dirty="0" smtClean="0"/>
              <a:t>Naturalmente a questo punto potete utilizzare le due edizioni che vi faranno riflettere ulteriormente e vi daranno suggerimenti diversi.</a:t>
            </a:r>
            <a:endParaRPr lang="it-IT" sz="2800" dirty="0"/>
          </a:p>
        </p:txBody>
      </p:sp>
    </p:spTree>
    <p:extLst>
      <p:ext uri="{BB962C8B-B14F-4D97-AF65-F5344CB8AC3E}">
        <p14:creationId xmlns:p14="http://schemas.microsoft.com/office/powerpoint/2010/main" val="192236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5662"/>
          </a:xfrm>
        </p:spPr>
        <p:txBody>
          <a:bodyPr/>
          <a:lstStyle/>
          <a:p>
            <a:r>
              <a:rPr lang="it-IT" sz="2800" dirty="0" smtClean="0"/>
              <a:t>468, 11 </a:t>
            </a:r>
            <a:r>
              <a:rPr lang="el-GR" sz="2800" dirty="0" smtClean="0"/>
              <a:t>φονα</a:t>
            </a:r>
            <a:r>
              <a:rPr lang="el-GR" sz="2800" dirty="0" smtClean="0"/>
              <a:t>ίη (ει </a:t>
            </a:r>
            <a:r>
              <a:rPr lang="it-IT" sz="2800" dirty="0" err="1" smtClean="0"/>
              <a:t>sscr</a:t>
            </a:r>
            <a:r>
              <a:rPr lang="it-IT" sz="2800" dirty="0" smtClean="0"/>
              <a:t>.</a:t>
            </a:r>
            <a:r>
              <a:rPr lang="el-GR" sz="2800" dirty="0" smtClean="0"/>
              <a:t>)</a:t>
            </a:r>
            <a:r>
              <a:rPr lang="it-IT" sz="2800" dirty="0" smtClean="0"/>
              <a:t> M :</a:t>
            </a:r>
            <a:r>
              <a:rPr lang="el-GR" sz="2800" dirty="0" smtClean="0"/>
              <a:t> φωναὶ</a:t>
            </a:r>
            <a:r>
              <a:rPr lang="it-IT" sz="2800" dirty="0" smtClean="0"/>
              <a:t> V</a:t>
            </a:r>
            <a:endParaRPr lang="it-IT" sz="2800" dirty="0"/>
          </a:p>
        </p:txBody>
      </p:sp>
      <p:sp>
        <p:nvSpPr>
          <p:cNvPr id="3" name="Segnaposto contenuto 2"/>
          <p:cNvSpPr>
            <a:spLocks noGrp="1"/>
          </p:cNvSpPr>
          <p:nvPr>
            <p:ph idx="1"/>
          </p:nvPr>
        </p:nvSpPr>
        <p:spPr>
          <a:xfrm>
            <a:off x="457200" y="1231900"/>
            <a:ext cx="8229600" cy="4894263"/>
          </a:xfrm>
        </p:spPr>
        <p:txBody>
          <a:bodyPr>
            <a:normAutofit/>
          </a:bodyPr>
          <a:lstStyle/>
          <a:p>
            <a:r>
              <a:rPr lang="it-IT" sz="2400" dirty="0" smtClean="0"/>
              <a:t>Abbiamo visto che l’unica testimonianza di tradizione indiretta è un lemma del </a:t>
            </a:r>
            <a:r>
              <a:rPr lang="it-IT" sz="2400" i="1" dirty="0" smtClean="0"/>
              <a:t>Glossario</a:t>
            </a:r>
            <a:r>
              <a:rPr lang="it-IT" sz="2400" dirty="0" smtClean="0"/>
              <a:t> di Galeno a Ippocrate che si cita cosi: </a:t>
            </a:r>
            <a:r>
              <a:rPr lang="it-IT" sz="2400" dirty="0" err="1" smtClean="0"/>
              <a:t>Gal</a:t>
            </a:r>
            <a:r>
              <a:rPr lang="it-IT" sz="2400" dirty="0" smtClean="0"/>
              <a:t>. </a:t>
            </a:r>
            <a:r>
              <a:rPr lang="it-IT" sz="2400" i="1" dirty="0" err="1" smtClean="0"/>
              <a:t>Gloss</a:t>
            </a:r>
            <a:r>
              <a:rPr lang="it-IT" sz="2400" dirty="0" smtClean="0"/>
              <a:t>. </a:t>
            </a:r>
            <a:r>
              <a:rPr lang="el-GR" sz="2400" dirty="0" smtClean="0"/>
              <a:t>φ</a:t>
            </a:r>
            <a:r>
              <a:rPr lang="it-IT" sz="2400" dirty="0" smtClean="0"/>
              <a:t> 34 (CMG 5.13,1 p. 282, 7 </a:t>
            </a:r>
            <a:r>
              <a:rPr lang="it-IT" sz="2400" dirty="0" err="1" smtClean="0"/>
              <a:t>Perilli</a:t>
            </a:r>
            <a:r>
              <a:rPr lang="it-IT" sz="2400" dirty="0" smtClean="0"/>
              <a:t>)</a:t>
            </a:r>
            <a:r>
              <a:rPr lang="el-GR" sz="2400" dirty="0" smtClean="0"/>
              <a:t> φον</a:t>
            </a:r>
            <a:r>
              <a:rPr lang="el-GR" sz="2400" dirty="0" smtClean="0"/>
              <a:t>ᾷ· φονεῦσαι ἐπιθυμεῖ.</a:t>
            </a:r>
          </a:p>
          <a:p>
            <a:r>
              <a:rPr lang="it-IT" sz="2400" dirty="0" smtClean="0"/>
              <a:t>Questo ci permette di ricostruire la lezione originaria dietro le due lezioni errate (ma che rivelano la matrice comune) di MV</a:t>
            </a:r>
          </a:p>
          <a:p>
            <a:r>
              <a:rPr lang="it-IT" sz="2400" dirty="0" smtClean="0"/>
              <a:t>L’indicazione della glossa di Galeno va naturalmente messa in apparato.</a:t>
            </a:r>
            <a:endParaRPr lang="it-IT" sz="2400" dirty="0"/>
          </a:p>
        </p:txBody>
      </p:sp>
    </p:spTree>
    <p:extLst>
      <p:ext uri="{BB962C8B-B14F-4D97-AF65-F5344CB8AC3E}">
        <p14:creationId xmlns:p14="http://schemas.microsoft.com/office/powerpoint/2010/main" val="1518169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t>468, 15 </a:t>
            </a:r>
            <a:r>
              <a:rPr lang="el-GR" sz="3200" dirty="0" smtClean="0"/>
              <a:t>χροι</a:t>
            </a:r>
            <a:r>
              <a:rPr lang="el-GR" sz="3200" dirty="0" smtClean="0"/>
              <a:t>ὴν </a:t>
            </a:r>
            <a:r>
              <a:rPr lang="it-IT" sz="3200" dirty="0" smtClean="0"/>
              <a:t>M : </a:t>
            </a:r>
            <a:r>
              <a:rPr lang="el-GR" sz="3200" dirty="0" smtClean="0"/>
              <a:t>χρονίην </a:t>
            </a:r>
            <a:r>
              <a:rPr lang="it-IT" sz="3200" dirty="0" smtClean="0"/>
              <a:t>V : </a:t>
            </a:r>
            <a:r>
              <a:rPr lang="el-GR" sz="3200" dirty="0" smtClean="0"/>
              <a:t>χρείην</a:t>
            </a:r>
            <a:r>
              <a:rPr lang="it-IT" sz="3200" dirty="0" smtClean="0"/>
              <a:t> </a:t>
            </a:r>
            <a:r>
              <a:rPr lang="it-IT" sz="3200" dirty="0" err="1" smtClean="0"/>
              <a:t>Littré</a:t>
            </a:r>
            <a:endParaRPr lang="it-IT" sz="3200" dirty="0"/>
          </a:p>
        </p:txBody>
      </p:sp>
      <p:sp>
        <p:nvSpPr>
          <p:cNvPr id="3" name="Segnaposto contenuto 2"/>
          <p:cNvSpPr>
            <a:spLocks noGrp="1"/>
          </p:cNvSpPr>
          <p:nvPr>
            <p:ph idx="1"/>
          </p:nvPr>
        </p:nvSpPr>
        <p:spPr/>
        <p:txBody>
          <a:bodyPr/>
          <a:lstStyle/>
          <a:p>
            <a:r>
              <a:rPr lang="it-IT" dirty="0" smtClean="0"/>
              <a:t>Entrambe le lezioni di M (“colore”?) e V (</a:t>
            </a:r>
            <a:r>
              <a:rPr lang="it-IT" dirty="0" err="1" smtClean="0"/>
              <a:t>agg</a:t>
            </a:r>
            <a:r>
              <a:rPr lang="it-IT" dirty="0" smtClean="0"/>
              <a:t>. </a:t>
            </a:r>
            <a:r>
              <a:rPr lang="it-IT" dirty="0" err="1" smtClean="0"/>
              <a:t>femm</a:t>
            </a:r>
            <a:r>
              <a:rPr lang="it-IT" dirty="0" smtClean="0"/>
              <a:t>. di </a:t>
            </a:r>
            <a:r>
              <a:rPr lang="el-GR" dirty="0" smtClean="0"/>
              <a:t>χρ</a:t>
            </a:r>
            <a:r>
              <a:rPr lang="el-GR" dirty="0" smtClean="0"/>
              <a:t>ό</a:t>
            </a:r>
            <a:r>
              <a:rPr lang="el-GR" dirty="0" smtClean="0"/>
              <a:t>νιος </a:t>
            </a:r>
            <a:r>
              <a:rPr lang="it-IT" dirty="0" smtClean="0"/>
              <a:t>?) non danno senso: ma M è chiaramente un errore da maiuscola per scambio di </a:t>
            </a:r>
            <a:r>
              <a:rPr lang="el-GR" dirty="0" smtClean="0"/>
              <a:t>Ε </a:t>
            </a:r>
            <a:r>
              <a:rPr lang="it-IT" dirty="0" smtClean="0"/>
              <a:t>/</a:t>
            </a:r>
            <a:r>
              <a:rPr lang="el-GR" dirty="0" smtClean="0"/>
              <a:t> Ο</a:t>
            </a:r>
            <a:r>
              <a:rPr lang="it-IT" dirty="0" smtClean="0"/>
              <a:t> e rende la congettura di </a:t>
            </a:r>
            <a:r>
              <a:rPr lang="it-IT" dirty="0" err="1" smtClean="0"/>
              <a:t>Littré</a:t>
            </a:r>
            <a:r>
              <a:rPr lang="it-IT" dirty="0" smtClean="0"/>
              <a:t> molto probabile</a:t>
            </a:r>
            <a:endParaRPr lang="it-IT" dirty="0"/>
          </a:p>
        </p:txBody>
      </p:sp>
    </p:spTree>
    <p:extLst>
      <p:ext uri="{BB962C8B-B14F-4D97-AF65-F5344CB8AC3E}">
        <p14:creationId xmlns:p14="http://schemas.microsoft.com/office/powerpoint/2010/main" val="190686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468, 16 </a:t>
            </a:r>
            <a:r>
              <a:rPr lang="el-GR" sz="2800" dirty="0" smtClean="0"/>
              <a:t>φαντασμ</a:t>
            </a:r>
            <a:r>
              <a:rPr lang="el-GR" sz="2800" dirty="0" smtClean="0"/>
              <a:t>άτων</a:t>
            </a:r>
            <a:r>
              <a:rPr lang="el-GR" sz="2800" dirty="0" smtClean="0"/>
              <a:t> </a:t>
            </a:r>
            <a:r>
              <a:rPr lang="it-IT" sz="2800" dirty="0" smtClean="0"/>
              <a:t>M </a:t>
            </a:r>
            <a:r>
              <a:rPr lang="it-IT" sz="2800" dirty="0" err="1" smtClean="0"/>
              <a:t>Littré</a:t>
            </a:r>
            <a:r>
              <a:rPr lang="it-IT" sz="2800" dirty="0" smtClean="0"/>
              <a:t> : </a:t>
            </a:r>
            <a:r>
              <a:rPr lang="el-GR" sz="2800" dirty="0" smtClean="0"/>
              <a:t>φασμ</a:t>
            </a:r>
            <a:r>
              <a:rPr lang="el-GR" sz="2800" dirty="0" smtClean="0"/>
              <a:t>άτων</a:t>
            </a:r>
            <a:r>
              <a:rPr lang="it-IT" sz="2800" dirty="0" smtClean="0"/>
              <a:t> V</a:t>
            </a:r>
            <a:endParaRPr lang="it-IT" sz="2800" dirty="0"/>
          </a:p>
        </p:txBody>
      </p:sp>
      <p:sp>
        <p:nvSpPr>
          <p:cNvPr id="3" name="Segnaposto contenuto 2"/>
          <p:cNvSpPr>
            <a:spLocks noGrp="1"/>
          </p:cNvSpPr>
          <p:nvPr>
            <p:ph idx="1"/>
          </p:nvPr>
        </p:nvSpPr>
        <p:spPr/>
        <p:txBody>
          <a:bodyPr>
            <a:normAutofit/>
          </a:bodyPr>
          <a:lstStyle/>
          <a:p>
            <a:r>
              <a:rPr lang="it-IT" sz="2400" dirty="0" smtClean="0"/>
              <a:t>In questo caso siamo di fronte </a:t>
            </a:r>
            <a:r>
              <a:rPr lang="it-IT" sz="2400" dirty="0"/>
              <a:t>a</a:t>
            </a:r>
            <a:r>
              <a:rPr lang="it-IT" sz="2400" dirty="0" smtClean="0"/>
              <a:t> due varianti indifferenti: due testimoni indipendenti, dello stesso rango, offrono due parole perfettamente sinonime. Quale scegliere?</a:t>
            </a:r>
          </a:p>
          <a:p>
            <a:r>
              <a:rPr lang="it-IT" sz="2400" dirty="0" smtClean="0"/>
              <a:t>Poiché i due sostantivi sono entrambi di uso già classico farei anche qui una ricerca dell’uso delle due parole nei testi ippocratici (vedi sopra)</a:t>
            </a:r>
            <a:endParaRPr lang="it-IT" sz="2400" dirty="0"/>
          </a:p>
        </p:txBody>
      </p:sp>
    </p:spTree>
    <p:extLst>
      <p:ext uri="{BB962C8B-B14F-4D97-AF65-F5344CB8AC3E}">
        <p14:creationId xmlns:p14="http://schemas.microsoft.com/office/powerpoint/2010/main" val="126194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sz="2800" dirty="0" smtClean="0"/>
              <a:t>468, 18</a:t>
            </a:r>
            <a:r>
              <a:rPr lang="el-GR" sz="2800" dirty="0" smtClean="0"/>
              <a:t> </a:t>
            </a:r>
            <a:r>
              <a:rPr lang="el-GR" sz="2800" dirty="0" smtClean="0"/>
              <a:t>Ἀρτέμιδι</a:t>
            </a:r>
            <a:r>
              <a:rPr lang="it-IT" sz="2800" dirty="0" smtClean="0"/>
              <a:t> M, </a:t>
            </a:r>
            <a:r>
              <a:rPr lang="el-GR" sz="2800" dirty="0" smtClean="0"/>
              <a:t>γρ(</a:t>
            </a:r>
            <a:r>
              <a:rPr lang="el-GR" sz="2800" dirty="0" smtClean="0"/>
              <a:t>άφεται) τῇ άρτεμεότητι </a:t>
            </a:r>
            <a:r>
              <a:rPr lang="it-IT" sz="2800" dirty="0" smtClean="0"/>
              <a:t>M in </a:t>
            </a:r>
            <a:r>
              <a:rPr lang="it-IT" sz="2800" dirty="0" err="1" smtClean="0"/>
              <a:t>marg</a:t>
            </a:r>
            <a:r>
              <a:rPr lang="it-IT" sz="2800" dirty="0" smtClean="0"/>
              <a:t>. : </a:t>
            </a:r>
            <a:r>
              <a:rPr lang="el-GR" sz="2800" dirty="0" smtClean="0"/>
              <a:t>ἀρτεμεότητι </a:t>
            </a:r>
            <a:r>
              <a:rPr lang="it-IT" sz="2800" dirty="0" smtClean="0"/>
              <a:t>V </a:t>
            </a:r>
            <a:endParaRPr lang="it-IT" sz="2800" dirty="0"/>
          </a:p>
        </p:txBody>
      </p:sp>
      <p:sp>
        <p:nvSpPr>
          <p:cNvPr id="3" name="Segnaposto contenuto 2"/>
          <p:cNvSpPr>
            <a:spLocks noGrp="1"/>
          </p:cNvSpPr>
          <p:nvPr>
            <p:ph idx="1"/>
          </p:nvPr>
        </p:nvSpPr>
        <p:spPr/>
        <p:txBody>
          <a:bodyPr>
            <a:normAutofit/>
          </a:bodyPr>
          <a:lstStyle/>
          <a:p>
            <a:r>
              <a:rPr lang="it-IT" sz="2400" dirty="0" smtClean="0"/>
              <a:t>La lezione di V è parola non attestata, ma il fatto che M (il primo copista) conosca questa lezione e la aggiunga in margine come variante (questo vuol dire </a:t>
            </a:r>
            <a:r>
              <a:rPr lang="el-GR" sz="2400" dirty="0" smtClean="0"/>
              <a:t>γρ(άφεται)</a:t>
            </a:r>
            <a:r>
              <a:rPr lang="it-IT" sz="2400" dirty="0" smtClean="0"/>
              <a:t>) ne garantisce l’antichità: era già nell’archetipo e V ha scelto solo una delle due lezioni, mentre M le registra entrambe?</a:t>
            </a:r>
          </a:p>
          <a:p>
            <a:r>
              <a:rPr lang="it-IT" sz="2400" dirty="0" smtClean="0"/>
              <a:t>La presenza di Artemide è necessaria. Ma si deve notare che le due parole iniziano allo stesso modo. Notare anche che esiste un verbo </a:t>
            </a:r>
            <a:r>
              <a:rPr lang="el-GR" sz="2400" dirty="0" smtClean="0"/>
              <a:t>ἀρτεμέω.</a:t>
            </a:r>
            <a:r>
              <a:rPr lang="it-IT" sz="2400" dirty="0" smtClean="0"/>
              <a:t> La parola anche se non attestata è una </a:t>
            </a:r>
            <a:r>
              <a:rPr lang="it-IT" sz="2400" dirty="0" err="1" smtClean="0"/>
              <a:t>fromazione</a:t>
            </a:r>
            <a:r>
              <a:rPr lang="it-IT" sz="2400" dirty="0" smtClean="0"/>
              <a:t> grammaticale possibile.</a:t>
            </a:r>
          </a:p>
          <a:p>
            <a:r>
              <a:rPr lang="it-IT" sz="2400" dirty="0" smtClean="0"/>
              <a:t>Ragionate su questo.</a:t>
            </a:r>
            <a:endParaRPr lang="el-GR" sz="2400" dirty="0" smtClean="0"/>
          </a:p>
          <a:p>
            <a:endParaRPr lang="it-IT" sz="2400" dirty="0"/>
          </a:p>
        </p:txBody>
      </p:sp>
    </p:spTree>
    <p:extLst>
      <p:ext uri="{BB962C8B-B14F-4D97-AF65-F5344CB8AC3E}">
        <p14:creationId xmlns:p14="http://schemas.microsoft.com/office/powerpoint/2010/main" val="1221492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468, 23  </a:t>
            </a:r>
            <a:r>
              <a:rPr lang="el-GR" sz="2800" dirty="0" smtClean="0"/>
              <a:t>ε</a:t>
            </a:r>
            <a:r>
              <a:rPr lang="el-GR" sz="2800" dirty="0" smtClean="0"/>
              <a:t>ἰ δὲ μὴ ἔη</a:t>
            </a:r>
            <a:r>
              <a:rPr lang="it-IT" sz="2800" dirty="0" smtClean="0"/>
              <a:t> </a:t>
            </a:r>
            <a:r>
              <a:rPr lang="el-GR" sz="2800" dirty="0" smtClean="0"/>
              <a:t>αὐτέων </a:t>
            </a:r>
            <a:r>
              <a:rPr lang="it-IT" sz="2800" dirty="0" smtClean="0"/>
              <a:t>M  : </a:t>
            </a:r>
            <a:r>
              <a:rPr lang="el-GR" sz="2800" dirty="0" smtClean="0"/>
              <a:t>ε</a:t>
            </a:r>
            <a:r>
              <a:rPr lang="el-GR" sz="2800" dirty="0" smtClean="0"/>
              <a:t>ἰ δέ γε μὴ αὐτέων ἢ </a:t>
            </a:r>
            <a:r>
              <a:rPr lang="it-IT" sz="2800" dirty="0" smtClean="0"/>
              <a:t>V </a:t>
            </a:r>
            <a:endParaRPr lang="it-IT" sz="2800" dirty="0"/>
          </a:p>
        </p:txBody>
      </p:sp>
      <p:sp>
        <p:nvSpPr>
          <p:cNvPr id="3" name="Segnaposto contenuto 2"/>
          <p:cNvSpPr>
            <a:spLocks noGrp="1"/>
          </p:cNvSpPr>
          <p:nvPr>
            <p:ph idx="1"/>
          </p:nvPr>
        </p:nvSpPr>
        <p:spPr/>
        <p:txBody>
          <a:bodyPr/>
          <a:lstStyle/>
          <a:p>
            <a:r>
              <a:rPr lang="it-IT" sz="2800" dirty="0" smtClean="0"/>
              <a:t>Entrambe le lezioni, anche se con pi</a:t>
            </a:r>
            <a:r>
              <a:rPr lang="it-IT" sz="2800" dirty="0"/>
              <a:t>c</a:t>
            </a:r>
            <a:r>
              <a:rPr lang="it-IT" sz="2800" dirty="0" smtClean="0"/>
              <a:t>cole variazioni, risalgono ad un testo errato del modello. La congettura di </a:t>
            </a:r>
            <a:r>
              <a:rPr lang="it-IT" sz="2800" dirty="0" err="1" smtClean="0"/>
              <a:t>Littré</a:t>
            </a:r>
            <a:r>
              <a:rPr lang="it-IT" sz="2800" dirty="0" smtClean="0"/>
              <a:t> restituisce senso al passo e sembra implicata dall’espressione che segue </a:t>
            </a:r>
            <a:r>
              <a:rPr lang="el-GR" sz="2800" dirty="0" smtClean="0"/>
              <a:t>ἢ ὀλίγον ὕστερον.</a:t>
            </a:r>
          </a:p>
          <a:p>
            <a:r>
              <a:rPr lang="it-IT" sz="2800" dirty="0" smtClean="0"/>
              <a:t>La lezione seguente di V </a:t>
            </a:r>
            <a:r>
              <a:rPr lang="el-GR" sz="2800" dirty="0" smtClean="0"/>
              <a:t>τὴν βίην</a:t>
            </a:r>
            <a:r>
              <a:rPr lang="it-IT" sz="2800" dirty="0" smtClean="0"/>
              <a:t> è chiaramente errata per senso e sintassi.</a:t>
            </a:r>
            <a:endParaRPr lang="it-IT" sz="2800" dirty="0"/>
          </a:p>
        </p:txBody>
      </p:sp>
    </p:spTree>
    <p:extLst>
      <p:ext uri="{BB962C8B-B14F-4D97-AF65-F5344CB8AC3E}">
        <p14:creationId xmlns:p14="http://schemas.microsoft.com/office/powerpoint/2010/main" val="859440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470, 1 </a:t>
            </a:r>
            <a:r>
              <a:rPr lang="el-GR" sz="2800" dirty="0" smtClean="0"/>
              <a:t>ε</a:t>
            </a:r>
            <a:r>
              <a:rPr lang="el-GR" sz="2800" dirty="0" smtClean="0"/>
              <a:t>ἴπερ μήτηρ νούσωι</a:t>
            </a:r>
            <a:r>
              <a:rPr lang="it-IT" sz="2800" dirty="0" smtClean="0"/>
              <a:t> M : </a:t>
            </a:r>
            <a:r>
              <a:rPr lang="el-GR" sz="2800" dirty="0" smtClean="0"/>
              <a:t>ἤπερ μηρ νούσω </a:t>
            </a:r>
            <a:r>
              <a:rPr lang="it-IT" sz="2800" dirty="0" smtClean="0"/>
              <a:t>V </a:t>
            </a:r>
            <a:endParaRPr lang="it-IT" sz="2800" dirty="0"/>
          </a:p>
        </p:txBody>
      </p:sp>
      <p:sp>
        <p:nvSpPr>
          <p:cNvPr id="3" name="Segnaposto contenuto 2"/>
          <p:cNvSpPr>
            <a:spLocks noGrp="1"/>
          </p:cNvSpPr>
          <p:nvPr>
            <p:ph idx="1"/>
          </p:nvPr>
        </p:nvSpPr>
        <p:spPr/>
        <p:txBody>
          <a:bodyPr>
            <a:normAutofit fontScale="92500" lnSpcReduction="10000"/>
          </a:bodyPr>
          <a:lstStyle/>
          <a:p>
            <a:r>
              <a:rPr lang="it-IT" sz="2800" dirty="0" smtClean="0"/>
              <a:t>Anche in questo caso si risale ad un errore comune del modello di MV. Cioè la lezione </a:t>
            </a:r>
            <a:r>
              <a:rPr lang="el-GR" sz="2800" dirty="0" smtClean="0"/>
              <a:t>μήτηρ</a:t>
            </a:r>
            <a:r>
              <a:rPr lang="it-IT" sz="2800" dirty="0" smtClean="0"/>
              <a:t> (che V scrive abbreviata) che non dà senso: </a:t>
            </a:r>
            <a:r>
              <a:rPr lang="it-IT" sz="2800" dirty="0" err="1" smtClean="0"/>
              <a:t>Littré</a:t>
            </a:r>
            <a:r>
              <a:rPr lang="it-IT" sz="2800" dirty="0" smtClean="0"/>
              <a:t> fa qui un’altra congettura felice </a:t>
            </a:r>
            <a:r>
              <a:rPr lang="el-GR" sz="2800" dirty="0" smtClean="0"/>
              <a:t>μ</a:t>
            </a:r>
            <a:r>
              <a:rPr lang="el-GR" sz="2800" dirty="0" smtClean="0"/>
              <a:t>ὴ</a:t>
            </a:r>
            <a:r>
              <a:rPr lang="el-GR" sz="2800" dirty="0" smtClean="0"/>
              <a:t> ἑτέρῃ.</a:t>
            </a:r>
          </a:p>
          <a:p>
            <a:r>
              <a:rPr lang="it-IT" sz="2800" dirty="0" smtClean="0"/>
              <a:t>— — —</a:t>
            </a:r>
            <a:endParaRPr lang="it-IT" sz="2800" dirty="0"/>
          </a:p>
          <a:p>
            <a:r>
              <a:rPr lang="it-IT" sz="2800" dirty="0" smtClean="0"/>
              <a:t>Considerate da soli i casi che ho omesso, in cui spesso MV sembrano non avere alcuni piccoli elementi (non necessari) che si trovano invece nei </a:t>
            </a:r>
            <a:r>
              <a:rPr lang="it-IT" sz="2800" dirty="0" err="1" smtClean="0"/>
              <a:t>recentiores</a:t>
            </a:r>
            <a:r>
              <a:rPr lang="it-IT" sz="2800" dirty="0" smtClean="0"/>
              <a:t>.</a:t>
            </a:r>
          </a:p>
          <a:p>
            <a:r>
              <a:rPr lang="it-IT" sz="2800" dirty="0" smtClean="0"/>
              <a:t>Dovete prendere una decisione sui casi di incoerenza nell’attestazione delle forme dialettali: uniformare? Mantenere l’incoerenza?</a:t>
            </a:r>
            <a:endParaRPr lang="it-IT" sz="2800" dirty="0"/>
          </a:p>
        </p:txBody>
      </p:sp>
    </p:spTree>
    <p:extLst>
      <p:ext uri="{BB962C8B-B14F-4D97-AF65-F5344CB8AC3E}">
        <p14:creationId xmlns:p14="http://schemas.microsoft.com/office/powerpoint/2010/main" val="534901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Costituzione del testo e dell’apparato</a:t>
            </a:r>
            <a:endParaRPr lang="it-IT" sz="3600" dirty="0"/>
          </a:p>
        </p:txBody>
      </p:sp>
      <p:sp>
        <p:nvSpPr>
          <p:cNvPr id="3" name="Segnaposto contenuto 2"/>
          <p:cNvSpPr>
            <a:spLocks noGrp="1"/>
          </p:cNvSpPr>
          <p:nvPr>
            <p:ph idx="1"/>
          </p:nvPr>
        </p:nvSpPr>
        <p:spPr/>
        <p:txBody>
          <a:bodyPr>
            <a:normAutofit fontScale="92500"/>
          </a:bodyPr>
          <a:lstStyle/>
          <a:p>
            <a:r>
              <a:rPr lang="it-IT" sz="2800" dirty="0" smtClean="0"/>
              <a:t>Una volta che avete deciso il vostro testo, utilizzate il file Word che vi ho dato, adattandolo alle vostre scelte: si tratterà di tagliare il testo che MV non hanno o anche che uno di loro non ha </a:t>
            </a:r>
            <a:r>
              <a:rPr lang="it-IT" sz="2800" dirty="0" smtClean="0"/>
              <a:t>(giustamente, a vostro giudizio)</a:t>
            </a:r>
            <a:r>
              <a:rPr lang="it-IT" sz="2800" dirty="0" smtClean="0"/>
              <a:t> o di aggiungere (ma in questo caso direi che non ci sono esempi). Se una lezione errata e/o superflua è però testimoniata sia da M che da V e la volete espungere, la manterrete nel testo ma mettendola fra parentesi quadre []. Altrimenti, se volete correggere il testo errato di MV, mantenete le congetture di </a:t>
            </a:r>
            <a:r>
              <a:rPr lang="it-IT" sz="2800" dirty="0" err="1" smtClean="0"/>
              <a:t>Littré</a:t>
            </a:r>
            <a:r>
              <a:rPr lang="it-IT" sz="2800" dirty="0" smtClean="0"/>
              <a:t> e riferite in apparato le lezioni dei due testimoni.</a:t>
            </a:r>
            <a:endParaRPr lang="it-IT" sz="2800" dirty="0"/>
          </a:p>
        </p:txBody>
      </p:sp>
    </p:spTree>
    <p:extLst>
      <p:ext uri="{BB962C8B-B14F-4D97-AF65-F5344CB8AC3E}">
        <p14:creationId xmlns:p14="http://schemas.microsoft.com/office/powerpoint/2010/main" val="3478864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Come si scrive un apparato critico</a:t>
            </a:r>
            <a:endParaRPr lang="it-IT" sz="3600" dirty="0"/>
          </a:p>
        </p:txBody>
      </p:sp>
      <p:sp>
        <p:nvSpPr>
          <p:cNvPr id="3" name="Segnaposto contenuto 2"/>
          <p:cNvSpPr>
            <a:spLocks noGrp="1"/>
          </p:cNvSpPr>
          <p:nvPr>
            <p:ph idx="1"/>
          </p:nvPr>
        </p:nvSpPr>
        <p:spPr/>
        <p:txBody>
          <a:bodyPr>
            <a:normAutofit/>
          </a:bodyPr>
          <a:lstStyle/>
          <a:p>
            <a:r>
              <a:rPr lang="it-IT" sz="1800" dirty="0" smtClean="0"/>
              <a:t>Ci sono due tipi di apparato critico:</a:t>
            </a:r>
          </a:p>
          <a:p>
            <a:r>
              <a:rPr lang="it-IT" sz="1800" b="1" dirty="0" smtClean="0"/>
              <a:t>“positivo”</a:t>
            </a:r>
            <a:r>
              <a:rPr lang="it-IT" sz="1800" dirty="0" smtClean="0"/>
              <a:t>: l’editore dà conto di dove è attestata la lezione che mette a testo e elenca poi di seguito le varianti in altri testimoni: </a:t>
            </a:r>
          </a:p>
          <a:p>
            <a:r>
              <a:rPr lang="it-IT" sz="1800" dirty="0" smtClean="0"/>
              <a:t>Es. 466, 1 </a:t>
            </a:r>
            <a:r>
              <a:rPr lang="el-GR" sz="1800" dirty="0" smtClean="0"/>
              <a:t>α</a:t>
            </a:r>
            <a:r>
              <a:rPr lang="el-GR" sz="1800" dirty="0" smtClean="0"/>
              <a:t>ἰειγενέων</a:t>
            </a:r>
            <a:r>
              <a:rPr lang="it-IT" sz="1800" dirty="0" smtClean="0"/>
              <a:t> è la lezione giusta da mettere a testo. In apparato si scriverà  </a:t>
            </a:r>
            <a:r>
              <a:rPr lang="el-GR" sz="1800" dirty="0" smtClean="0"/>
              <a:t>αἰειγενέων</a:t>
            </a:r>
            <a:r>
              <a:rPr lang="it-IT" sz="1800" dirty="0" smtClean="0"/>
              <a:t> M : </a:t>
            </a:r>
            <a:r>
              <a:rPr lang="el-GR" sz="1800" dirty="0" smtClean="0"/>
              <a:t>νεηγεν</a:t>
            </a:r>
            <a:r>
              <a:rPr lang="el-GR" sz="1800" dirty="0" smtClean="0"/>
              <a:t>έων </a:t>
            </a:r>
            <a:r>
              <a:rPr lang="it-IT" sz="1800" dirty="0" smtClean="0"/>
              <a:t>V</a:t>
            </a:r>
            <a:endParaRPr lang="el-GR" sz="1800" dirty="0" smtClean="0"/>
          </a:p>
          <a:p>
            <a:r>
              <a:rPr lang="it-IT" sz="1800" b="1" dirty="0" smtClean="0"/>
              <a:t>“</a:t>
            </a:r>
            <a:r>
              <a:rPr lang="it-IT" sz="1800" b="1" dirty="0"/>
              <a:t>n</a:t>
            </a:r>
            <a:r>
              <a:rPr lang="it-IT" sz="1800" b="1" dirty="0" smtClean="0"/>
              <a:t>egativo”</a:t>
            </a:r>
            <a:r>
              <a:rPr lang="it-IT" sz="1800" dirty="0" smtClean="0"/>
              <a:t>: l’editore non dà notizia del testimone che porta la lezione messa a testo, ma indica solo le varianti rispetto alla lezione scelta (cosicché la fonte di questa si ricava e </a:t>
            </a:r>
            <a:r>
              <a:rPr lang="it-IT" sz="1800" dirty="0" err="1" smtClean="0"/>
              <a:t>silentio</a:t>
            </a:r>
            <a:r>
              <a:rPr lang="it-IT" sz="1800" dirty="0" smtClean="0"/>
              <a:t>)</a:t>
            </a:r>
          </a:p>
          <a:p>
            <a:r>
              <a:rPr lang="it-IT" sz="1800" dirty="0" smtClean="0"/>
              <a:t>Es. 466, 1 </a:t>
            </a:r>
            <a:r>
              <a:rPr lang="it-IT" sz="1800" dirty="0" smtClean="0"/>
              <a:t> </a:t>
            </a:r>
            <a:r>
              <a:rPr lang="el-GR" sz="1800" dirty="0" smtClean="0"/>
              <a:t>αἰειγενέων</a:t>
            </a:r>
            <a:r>
              <a:rPr lang="it-IT" sz="1800" dirty="0" smtClean="0"/>
              <a:t> è la lezione giusta da mettere a testo. In apparato si scriverà  </a:t>
            </a:r>
            <a:r>
              <a:rPr lang="el-GR" sz="1800" dirty="0" smtClean="0"/>
              <a:t>νεηγενέων </a:t>
            </a:r>
            <a:r>
              <a:rPr lang="it-IT" sz="1800" dirty="0" smtClean="0"/>
              <a:t>V.</a:t>
            </a:r>
          </a:p>
          <a:p>
            <a:r>
              <a:rPr lang="it-IT" sz="1800" dirty="0" smtClean="0"/>
              <a:t>Nel caso di </a:t>
            </a:r>
            <a:r>
              <a:rPr lang="it-IT" sz="1800" i="1" dirty="0" err="1" smtClean="0"/>
              <a:t>Virg</a:t>
            </a:r>
            <a:r>
              <a:rPr lang="it-IT" sz="1800" i="1" dirty="0" smtClean="0"/>
              <a:t>. </a:t>
            </a:r>
            <a:r>
              <a:rPr lang="it-IT" sz="1800" dirty="0" smtClean="0"/>
              <a:t>noi abbiamo solo due testimoni, perciò si può usare l’apparato negativo, più sintetico. In caso di tradizioni più ricche e complesse, può essere faticoso risalire alla fonte della lezione messa a testo. Ovviamente si può inserire anche una notizia ‘positiva’ se necessaria alla chiarezza. Si può dividere una notazione dall’altra usando il segno | preceduto e seguito da spazio.</a:t>
            </a:r>
          </a:p>
          <a:p>
            <a:endParaRPr lang="it-IT" sz="2000" dirty="0"/>
          </a:p>
        </p:txBody>
      </p:sp>
    </p:spTree>
    <p:extLst>
      <p:ext uri="{BB962C8B-B14F-4D97-AF65-F5344CB8AC3E}">
        <p14:creationId xmlns:p14="http://schemas.microsoft.com/office/powerpoint/2010/main" val="27870264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TotalTime>
  <Words>1034</Words>
  <Application>Microsoft Macintosh PowerPoint</Application>
  <PresentationFormat>Presentazione su schermo (4:3)</PresentationFormat>
  <Paragraphs>40</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Lezione del 5 marzo, saltata</vt:lpstr>
      <vt:lpstr>468, 11 φοναίη (ει sscr.) M : φωναὶ V</vt:lpstr>
      <vt:lpstr>468, 15 χροιὴν M : χρονίην V : χρείην Littré</vt:lpstr>
      <vt:lpstr>468, 16 φαντασμάτων M Littré : φασμάτων V</vt:lpstr>
      <vt:lpstr>468, 18 Ἀρτέμιδι M, γρ(άφεται) τῇ άρτεμεότητι M in marg. : ἀρτεμεότητι V </vt:lpstr>
      <vt:lpstr>468, 23  εἰ δὲ μὴ ἔη αὐτέων M  : εἰ δέ γε μὴ αὐτέων ἢ V </vt:lpstr>
      <vt:lpstr>470, 1 εἴπερ μήτηρ νούσωι M : ἤπερ μηρ νούσω V </vt:lpstr>
      <vt:lpstr>Costituzione del testo e dell’apparato</vt:lpstr>
      <vt:lpstr>Come si scrive un apparato critico</vt:lpstr>
      <vt:lpstr>Buon lavoro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Lezione del 5 marzo, saltata</dc:title>
  <dc:creator>Daniela Manetti</dc:creator>
  <cp:lastModifiedBy>Daniela Manetti</cp:lastModifiedBy>
  <cp:revision>15</cp:revision>
  <dcterms:created xsi:type="dcterms:W3CDTF">2020-03-10T09:31:34Z</dcterms:created>
  <dcterms:modified xsi:type="dcterms:W3CDTF">2020-03-10T11:15:32Z</dcterms:modified>
</cp:coreProperties>
</file>