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68" r:id="rId7"/>
    <p:sldId id="270" r:id="rId8"/>
    <p:sldId id="271" r:id="rId9"/>
    <p:sldId id="277" r:id="rId10"/>
    <p:sldId id="258" r:id="rId11"/>
    <p:sldId id="260" r:id="rId12"/>
    <p:sldId id="269" r:id="rId13"/>
    <p:sldId id="261" r:id="rId14"/>
    <p:sldId id="276" r:id="rId15"/>
    <p:sldId id="262" r:id="rId16"/>
    <p:sldId id="273" r:id="rId17"/>
    <p:sldId id="272" r:id="rId18"/>
    <p:sldId id="278" r:id="rId19"/>
    <p:sldId id="263" r:id="rId20"/>
    <p:sldId id="264" r:id="rId21"/>
    <p:sldId id="275" r:id="rId22"/>
    <p:sldId id="279" r:id="rId23"/>
    <p:sldId id="280" r:id="rId24"/>
    <p:sldId id="259" r:id="rId25"/>
    <p:sldId id="267" r:id="rId26"/>
    <p:sldId id="274" r:id="rId27"/>
    <p:sldId id="266" r:id="rId28"/>
    <p:sldId id="265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96578BF-20F2-4629-9921-6EAE12F0F0CB}">
          <p14:sldIdLst>
            <p14:sldId id="256"/>
            <p14:sldId id="257"/>
            <p14:sldId id="268"/>
          </p14:sldIdLst>
        </p14:section>
        <p14:section name="Sezione senza titolo" id="{01783164-B792-4B4E-ABB0-01714B3F123C}">
          <p14:sldIdLst>
            <p14:sldId id="270"/>
            <p14:sldId id="271"/>
            <p14:sldId id="277"/>
            <p14:sldId id="258"/>
            <p14:sldId id="260"/>
            <p14:sldId id="269"/>
            <p14:sldId id="261"/>
            <p14:sldId id="276"/>
            <p14:sldId id="262"/>
            <p14:sldId id="273"/>
            <p14:sldId id="272"/>
            <p14:sldId id="278"/>
            <p14:sldId id="263"/>
            <p14:sldId id="264"/>
            <p14:sldId id="275"/>
            <p14:sldId id="279"/>
            <p14:sldId id="280"/>
            <p14:sldId id="259"/>
            <p14:sldId id="267"/>
            <p14:sldId id="274"/>
            <p14:sldId id="266"/>
            <p14:sldId id="26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a nicolas" initials="cn" lastIdx="14" clrIdx="0">
    <p:extLst>
      <p:ext uri="{19B8F6BF-5375-455C-9EA6-DF929625EA0E}">
        <p15:presenceInfo xmlns:p15="http://schemas.microsoft.com/office/powerpoint/2012/main" userId="a53d5b228d491d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434" autoAdjust="0"/>
  </p:normalViewPr>
  <p:slideViewPr>
    <p:cSldViewPr snapToGrid="0">
      <p:cViewPr varScale="1">
        <p:scale>
          <a:sx n="57" d="100"/>
          <a:sy n="57" d="100"/>
        </p:scale>
        <p:origin x="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Inicial 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2-40E8-A555-FBCE678A8FA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Final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2-40E8-A555-FBCE678A8FA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682-40E8-A555-FBCE678A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4619704"/>
        <c:axId val="344619312"/>
      </c:barChart>
      <c:catAx>
        <c:axId val="34461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4619312"/>
        <c:crosses val="autoZero"/>
        <c:auto val="1"/>
        <c:lblAlgn val="ctr"/>
        <c:lblOffset val="100"/>
        <c:noMultiLvlLbl val="0"/>
      </c:catAx>
      <c:valAx>
        <c:axId val="34461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461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460631067616417"/>
          <c:y val="0.90518140373064271"/>
          <c:w val="0.54974232234208509"/>
          <c:h val="7.303574103443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22076480909023"/>
          <c:y val="4.9453159680488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Enunciados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0.16</c:v>
                </c:pt>
                <c:pt idx="1">
                  <c:v>0.01</c:v>
                </c:pt>
                <c:pt idx="2">
                  <c:v>0.08</c:v>
                </c:pt>
                <c:pt idx="3">
                  <c:v>0.39</c:v>
                </c:pt>
                <c:pt idx="4">
                  <c:v>7.0000000000000007E-2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70-42AE-B2CC-7E94CF8297D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1B70-42AE-B2CC-7E94CF8297D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1B70-42AE-B2CC-7E94CF8297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637058385953093"/>
          <c:y val="0.12995040019159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0199284178743616"/>
          <c:y val="0.21410762589502524"/>
          <c:w val="0.36093421272572129"/>
          <c:h val="0.6311846389954803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F51-963F-122D574A7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F51-963F-122D574A7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2-4F51-963F-122D574A7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2-4F51-963F-122D574A7E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22-4F51-963F-122D574A7E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2-4F51-963F-122D574A7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fam.conv.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22-4F51-963F-122D574A7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1:00:06.027" idx="14">
    <p:pos x="5065" y="2178"/>
    <p:text>tienes que trabajar más, no está bien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52.533" idx="10">
    <p:pos x="4039" y="2192"/>
    <p:text>no ha quedado clara esta asociación en tus tablas, yo no lo e visto claro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6:36.971" idx="11">
    <p:pos x="1974" y="2852"/>
    <p:text>tampoco veo esta relación mostrada con claridad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7:23.796" idx="12">
    <p:pos x="4917" y="3899"/>
    <p:text>no lo entiendo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9:13.711" idx="13">
    <p:pos x="4517" y="3147"/>
    <p:text>faltan los artículos donde se describen las unidades de la articulación de la información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3:41.576" idx="1">
    <p:pos x="6714" y="1632"/>
    <p:text>tienes que hacer el cuadro de las cifras de excel y ponerlo aquí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7:45.736" idx="2">
    <p:pos x="10" y="10"/>
    <p:text>justifica esta comparación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8:48.249" idx="3">
    <p:pos x="10" y="10"/>
    <p:text>NO tiene sentido, al menos no se lo veo, no están relacionadas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0:01.525" idx="4">
    <p:pos x="10" y="10"/>
    <p:text>tienes que poner por qué las queires comparar y ver qué palabras comparten si es que comparten algunas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1:05.205" idx="5">
    <p:pos x="2740" y="2992"/>
    <p:text>no se entiende lo que quieres decir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2:33.138" idx="6">
    <p:pos x="2740" y="3128"/>
    <p:text>no está bien hecho falta cohesión en tu trabajo e información, y llevar al estudiante a hacer algo tran enseñarle lo necesario... faltan objetivos...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2:49.151" idx="7">
    <p:pos x="10" y="10"/>
    <p:text>lo mismo, no tiene sentido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4:19.579" idx="8">
    <p:pos x="10" y="10"/>
    <p:text>aquí no es con pero como el conativo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03.726" idx="9">
    <p:pos x="10" y="10"/>
    <p:text>como los has sacado y son el enunciados y estancias juntos?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079-D1CF-426B-A5A7-6BDA89626A18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DEF0-4F03-4B99-B316-0AD4756C8E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5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media" Target="../media/media10.mp3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media" Target="../media/media12.mp3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3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Relationship Id="rId9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7.tmp"/><Relationship Id="rId3" Type="http://schemas.microsoft.com/office/2007/relationships/media" Target="../media/media14.mp3"/><Relationship Id="rId7" Type="http://schemas.microsoft.com/office/2007/relationships/media" Target="../media/media9.mp3"/><Relationship Id="rId12" Type="http://schemas.openxmlformats.org/officeDocument/2006/relationships/image" Target="../media/image16.tmp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3.png"/><Relationship Id="rId5" Type="http://schemas.microsoft.com/office/2007/relationships/media" Target="../media/media15.mp3"/><Relationship Id="rId15" Type="http://schemas.openxmlformats.org/officeDocument/2006/relationships/comments" Target="../comments/comment5.xml"/><Relationship Id="rId10" Type="http://schemas.openxmlformats.org/officeDocument/2006/relationships/image" Target="../media/image15.tmp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microsoft.com/office/2007/relationships/media" Target="../media/media17.mp3"/><Relationship Id="rId7" Type="http://schemas.openxmlformats.org/officeDocument/2006/relationships/image" Target="../media/image3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18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microsoft.com/office/2007/relationships/media" Target="../media/media18.mp3"/><Relationship Id="rId7" Type="http://schemas.openxmlformats.org/officeDocument/2006/relationships/image" Target="../media/image3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7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p3"/><Relationship Id="rId9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microsoft.com/office/2007/relationships/media" Target="../media/media20.mp3"/><Relationship Id="rId7" Type="http://schemas.openxmlformats.org/officeDocument/2006/relationships/image" Target="../media/image3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p3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microsoft.com/office/2007/relationships/media" Target="../media/media22.mp3"/><Relationship Id="rId7" Type="http://schemas.openxmlformats.org/officeDocument/2006/relationships/image" Target="../media/image23.tmp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p3"/><Relationship Id="rId9" Type="http://schemas.openxmlformats.org/officeDocument/2006/relationships/comments" Target="../comments/commen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microsoft.com/office/2007/relationships/media" Target="../media/media2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audio" Target="../media/media25.mp3"/><Relationship Id="rId11" Type="http://schemas.openxmlformats.org/officeDocument/2006/relationships/image" Target="../media/image27.tmp"/><Relationship Id="rId5" Type="http://schemas.microsoft.com/office/2007/relationships/media" Target="../media/media25.mp3"/><Relationship Id="rId10" Type="http://schemas.openxmlformats.org/officeDocument/2006/relationships/image" Target="../media/image26.tmp"/><Relationship Id="rId4" Type="http://schemas.openxmlformats.org/officeDocument/2006/relationships/audio" Target="../media/media24.mp3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7.tmp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6.tm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.png"/><Relationship Id="rId5" Type="http://schemas.microsoft.com/office/2007/relationships/media" Target="../media/media5.mp3"/><Relationship Id="rId10" Type="http://schemas.openxmlformats.org/officeDocument/2006/relationships/image" Target="../media/image5.tmp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8.mp3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dirty="0" err="1"/>
              <a:t>Estudio</a:t>
            </a:r>
            <a:r>
              <a:rPr lang="it-IT" sz="6000" dirty="0"/>
              <a:t> de la </a:t>
            </a:r>
            <a:r>
              <a:rPr lang="it-IT" sz="6000" dirty="0" err="1"/>
              <a:t>etiqueta</a:t>
            </a:r>
            <a:r>
              <a:rPr lang="it-IT" sz="6000" dirty="0"/>
              <a:t> CNT en DB-IPIC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718219"/>
            <a:ext cx="10572000" cy="940158"/>
          </a:xfrm>
        </p:spPr>
        <p:txBody>
          <a:bodyPr>
            <a:normAutofit/>
          </a:bodyPr>
          <a:lstStyle/>
          <a:p>
            <a:r>
              <a:rPr lang="it-IT" dirty="0"/>
              <a:t>Laboratorio </a:t>
            </a:r>
            <a:r>
              <a:rPr lang="it-IT" dirty="0" err="1"/>
              <a:t>Magistral</a:t>
            </a:r>
            <a:r>
              <a:rPr lang="it-IT" dirty="0"/>
              <a:t> de Lengua y </a:t>
            </a:r>
            <a:r>
              <a:rPr lang="it-IT" dirty="0" err="1"/>
              <a:t>Traducción</a:t>
            </a:r>
            <a:r>
              <a:rPr lang="it-IT" dirty="0"/>
              <a:t> </a:t>
            </a:r>
            <a:r>
              <a:rPr lang="it-IT" dirty="0" err="1"/>
              <a:t>Española</a:t>
            </a:r>
            <a:r>
              <a:rPr lang="it-IT" dirty="0"/>
              <a:t> 2019-2020                                       </a:t>
            </a:r>
          </a:p>
          <a:p>
            <a:r>
              <a:rPr lang="it-IT" dirty="0"/>
              <a:t>Arianna </a:t>
            </a:r>
            <a:r>
              <a:rPr lang="it-IT" dirty="0" err="1"/>
              <a:t>Pagnini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7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DB-IPIC: CNT/PAR en </a:t>
            </a:r>
            <a:r>
              <a:rPr lang="it-IT" dirty="0" err="1"/>
              <a:t>comparación</a:t>
            </a:r>
            <a:endParaRPr lang="it-IT" dirty="0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2605536"/>
            <a:ext cx="2971813" cy="638679"/>
          </a:xfrm>
          <a:prstGeom prst="rect">
            <a:avLst/>
          </a:prstGeom>
        </p:spPr>
      </p:pic>
      <p:pic>
        <p:nvPicPr>
          <p:cNvPr id="10" name="efamdl05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2605536"/>
            <a:ext cx="609600" cy="609600"/>
          </a:xfrm>
          <a:prstGeom prst="rect">
            <a:avLst/>
          </a:prstGeom>
        </p:spPr>
      </p:pic>
      <p:pic>
        <p:nvPicPr>
          <p:cNvPr id="7" name="Segnaposto contenuto 6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4380359"/>
            <a:ext cx="8805087" cy="750272"/>
          </a:xfrm>
        </p:spPr>
      </p:pic>
      <p:pic>
        <p:nvPicPr>
          <p:cNvPr id="11" name="epubdl07a_1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4490090"/>
            <a:ext cx="609600" cy="6096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855957" y="2605536"/>
            <a:ext cx="709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err="1"/>
              <a:t>El</a:t>
            </a:r>
            <a:r>
              <a:rPr lang="it-IT" dirty="0"/>
              <a:t> CNT </a:t>
            </a:r>
            <a:r>
              <a:rPr lang="it-IT" dirty="0" err="1"/>
              <a:t>llama</a:t>
            </a:r>
            <a:r>
              <a:rPr lang="it-IT" dirty="0"/>
              <a:t> la </a:t>
            </a:r>
            <a:r>
              <a:rPr lang="it-IT" dirty="0" err="1"/>
              <a:t>atención</a:t>
            </a:r>
            <a:r>
              <a:rPr lang="it-IT" dirty="0"/>
              <a:t> al </a:t>
            </a:r>
            <a:r>
              <a:rPr lang="it-IT" dirty="0" err="1"/>
              <a:t>otro</a:t>
            </a:r>
            <a:r>
              <a:rPr lang="it-IT" dirty="0"/>
              <a:t> </a:t>
            </a:r>
            <a:r>
              <a:rPr lang="it-IT" dirty="0" err="1"/>
              <a:t>porque</a:t>
            </a:r>
            <a:r>
              <a:rPr lang="it-IT" dirty="0"/>
              <a:t> </a:t>
            </a:r>
            <a:r>
              <a:rPr lang="it-IT" dirty="0" err="1"/>
              <a:t>quiere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haga</a:t>
            </a:r>
            <a:r>
              <a:rPr lang="it-IT" dirty="0"/>
              <a:t> </a:t>
            </a:r>
          </a:p>
          <a:p>
            <a:pPr algn="just"/>
            <a:r>
              <a:rPr lang="it-IT" dirty="0" err="1"/>
              <a:t>algo</a:t>
            </a:r>
            <a:r>
              <a:rPr lang="it-IT" dirty="0"/>
              <a:t> y en este caso </a:t>
            </a:r>
            <a:r>
              <a:rPr lang="it-IT" dirty="0" err="1"/>
              <a:t>el</a:t>
            </a:r>
            <a:r>
              <a:rPr lang="it-IT" dirty="0"/>
              <a:t> tono es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coloquial</a:t>
            </a:r>
            <a:r>
              <a:rPr lang="it-IT" dirty="0"/>
              <a:t> y se mantiene la</a:t>
            </a:r>
          </a:p>
          <a:p>
            <a:pPr algn="just"/>
            <a:r>
              <a:rPr lang="it-IT" dirty="0" err="1"/>
              <a:t>relación</a:t>
            </a:r>
            <a:r>
              <a:rPr lang="it-IT" dirty="0"/>
              <a:t> con </a:t>
            </a:r>
            <a:r>
              <a:rPr lang="it-IT" dirty="0" err="1"/>
              <a:t>el</a:t>
            </a:r>
            <a:r>
              <a:rPr lang="it-IT" dirty="0"/>
              <a:t> interlocutor. La prosodia es </a:t>
            </a:r>
            <a:r>
              <a:rPr lang="it-IT" dirty="0" err="1"/>
              <a:t>marcada</a:t>
            </a:r>
            <a:r>
              <a:rPr lang="it-IT" dirty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64776" y="5568257"/>
            <a:ext cx="1027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En este caso </a:t>
            </a:r>
            <a:r>
              <a:rPr lang="it-IT" dirty="0" err="1"/>
              <a:t>el</a:t>
            </a:r>
            <a:r>
              <a:rPr lang="it-IT" dirty="0"/>
              <a:t> PAR no </a:t>
            </a:r>
            <a:r>
              <a:rPr lang="it-IT" dirty="0" err="1"/>
              <a:t>aporta</a:t>
            </a:r>
            <a:r>
              <a:rPr lang="it-IT" dirty="0"/>
              <a:t> </a:t>
            </a:r>
            <a:r>
              <a:rPr lang="it-IT" dirty="0" err="1"/>
              <a:t>información</a:t>
            </a:r>
            <a:r>
              <a:rPr lang="it-IT" dirty="0"/>
              <a:t>, </a:t>
            </a:r>
            <a:r>
              <a:rPr lang="it-IT" dirty="0" err="1"/>
              <a:t>está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las</a:t>
            </a:r>
            <a:r>
              <a:rPr lang="it-IT" dirty="0"/>
              <a:t> </a:t>
            </a:r>
            <a:r>
              <a:rPr lang="it-IT" dirty="0" err="1"/>
              <a:t>dos</a:t>
            </a:r>
            <a:r>
              <a:rPr lang="it-IT" dirty="0"/>
              <a:t> </a:t>
            </a:r>
            <a:r>
              <a:rPr lang="it-IT" dirty="0" err="1"/>
              <a:t>partes</a:t>
            </a:r>
            <a:r>
              <a:rPr lang="it-IT" dirty="0"/>
              <a:t> del </a:t>
            </a:r>
            <a:r>
              <a:rPr lang="it-IT" dirty="0" err="1"/>
              <a:t>enunciado</a:t>
            </a:r>
            <a:endParaRPr lang="it-IT" dirty="0"/>
          </a:p>
          <a:p>
            <a:pPr algn="just"/>
            <a:r>
              <a:rPr lang="it-IT" dirty="0"/>
              <a:t>y se </a:t>
            </a:r>
            <a:r>
              <a:rPr lang="it-IT" dirty="0" err="1"/>
              <a:t>oye</a:t>
            </a:r>
            <a:r>
              <a:rPr lang="it-IT" dirty="0"/>
              <a:t>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rápido</a:t>
            </a:r>
            <a:r>
              <a:rPr lang="it-IT" dirty="0"/>
              <a:t> y </a:t>
            </a:r>
            <a:r>
              <a:rPr lang="it-IT" dirty="0" err="1"/>
              <a:t>bajo</a:t>
            </a:r>
            <a:r>
              <a:rPr lang="it-IT" dirty="0"/>
              <a:t>. </a:t>
            </a:r>
            <a:r>
              <a:rPr lang="it-IT" dirty="0" err="1"/>
              <a:t>El</a:t>
            </a:r>
            <a:r>
              <a:rPr lang="it-IT" dirty="0"/>
              <a:t> tono es </a:t>
            </a:r>
            <a:r>
              <a:rPr lang="it-IT" dirty="0" err="1"/>
              <a:t>formal</a:t>
            </a:r>
            <a:r>
              <a:rPr lang="it-IT" dirty="0"/>
              <a:t> y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hablante</a:t>
            </a:r>
            <a:r>
              <a:rPr lang="it-IT" dirty="0"/>
              <a:t> toma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tiempo</a:t>
            </a:r>
            <a:r>
              <a:rPr lang="it-IT" dirty="0"/>
              <a:t> para </a:t>
            </a:r>
            <a:r>
              <a:rPr lang="it-IT" dirty="0" err="1"/>
              <a:t>organizar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928" y="430895"/>
            <a:ext cx="10571998" cy="97045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0" y="5146694"/>
            <a:ext cx="10941004" cy="1320028"/>
          </a:xfrm>
          <a:prstGeom prst="rect">
            <a:avLst/>
          </a:prstGeom>
        </p:spPr>
      </p:pic>
      <p:pic>
        <p:nvPicPr>
          <p:cNvPr id="5" name="epubmn01a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928" y="5501908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0" y="3589276"/>
            <a:ext cx="5191641" cy="800838"/>
          </a:xfrm>
          <a:prstGeom prst="rect">
            <a:avLst/>
          </a:prstGeom>
        </p:spPr>
      </p:pic>
      <p:pic>
        <p:nvPicPr>
          <p:cNvPr id="7" name="efamdl05_33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928" y="3684895"/>
            <a:ext cx="609600" cy="609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02290" y="2490276"/>
            <a:ext cx="609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/>
              <a:t>Escucha los audios y explica la diferencia entre las dos etiquetas.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6565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INP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06334"/>
            <a:ext cx="10554574" cy="4635713"/>
          </a:xfrm>
        </p:spPr>
        <p:txBody>
          <a:bodyPr/>
          <a:lstStyle/>
          <a:p>
            <a:r>
              <a:rPr lang="it-IT" sz="2000" dirty="0"/>
              <a:t>INP= incipit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Introductor</a:t>
            </a:r>
            <a:r>
              <a:rPr lang="it-IT" sz="2000" dirty="0"/>
              <a:t> del </a:t>
            </a:r>
            <a:r>
              <a:rPr lang="it-IT" sz="2000" dirty="0" err="1"/>
              <a:t>enunciado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prepara al interlocutor de una </a:t>
            </a:r>
            <a:r>
              <a:rPr lang="it-IT" sz="2000" dirty="0" err="1"/>
              <a:t>determinada</a:t>
            </a:r>
            <a:r>
              <a:rPr lang="it-IT" sz="2000" dirty="0"/>
              <a:t> </a:t>
            </a:r>
            <a:r>
              <a:rPr lang="it-IT" sz="2000" dirty="0" err="1"/>
              <a:t>manera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 y </a:t>
            </a:r>
            <a:r>
              <a:rPr lang="it-IT" sz="2000" dirty="0" err="1"/>
              <a:t>permite</a:t>
            </a:r>
            <a:r>
              <a:rPr lang="it-IT" sz="2000" dirty="0"/>
              <a:t> de </a:t>
            </a:r>
            <a:r>
              <a:rPr lang="it-IT" sz="2000" b="1" dirty="0" err="1"/>
              <a:t>coger</a:t>
            </a:r>
            <a:r>
              <a:rPr lang="it-IT" sz="2000" b="1" dirty="0"/>
              <a:t> la </a:t>
            </a:r>
            <a:r>
              <a:rPr lang="it-IT" sz="2000" b="1" dirty="0" err="1"/>
              <a:t>palabra</a:t>
            </a:r>
            <a:r>
              <a:rPr lang="it-IT" sz="2000" b="1" dirty="0"/>
              <a:t> </a:t>
            </a:r>
            <a:r>
              <a:rPr lang="it-IT" sz="2000" dirty="0"/>
              <a:t>o crea contraste </a:t>
            </a:r>
            <a:r>
              <a:rPr lang="it-IT" sz="2000" dirty="0" err="1"/>
              <a:t>afectivo</a:t>
            </a:r>
            <a:r>
              <a:rPr lang="it-IT" sz="2000" dirty="0"/>
              <a:t> con lo </a:t>
            </a:r>
            <a:r>
              <a:rPr lang="it-IT" sz="2000" dirty="0" err="1"/>
              <a:t>dicho</a:t>
            </a:r>
            <a:r>
              <a:rPr lang="it-IT" sz="2000" dirty="0"/>
              <a:t> </a:t>
            </a:r>
            <a:r>
              <a:rPr lang="it-IT" sz="2000" dirty="0" err="1"/>
              <a:t>anterior</a:t>
            </a:r>
            <a:r>
              <a:rPr lang="it-IT" sz="2000" dirty="0"/>
              <a:t>.</a:t>
            </a:r>
          </a:p>
          <a:p>
            <a:r>
              <a:rPr lang="it-IT" sz="2000" dirty="0"/>
              <a:t>A </a:t>
            </a:r>
            <a:r>
              <a:rPr lang="it-IT" sz="2000" dirty="0" err="1"/>
              <a:t>menudo</a:t>
            </a:r>
            <a:r>
              <a:rPr lang="it-IT" sz="2000" dirty="0"/>
              <a:t> en </a:t>
            </a:r>
            <a:r>
              <a:rPr lang="it-IT" sz="2000" dirty="0" err="1"/>
              <a:t>solapamiento</a:t>
            </a:r>
            <a:r>
              <a:rPr lang="it-IT" sz="2000" dirty="0"/>
              <a:t> con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Está</a:t>
            </a:r>
            <a:r>
              <a:rPr lang="it-IT" sz="2000" dirty="0"/>
              <a:t> en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mismo</a:t>
            </a:r>
            <a:r>
              <a:rPr lang="it-IT" sz="2000" dirty="0"/>
              <a:t> </a:t>
            </a:r>
            <a:r>
              <a:rPr lang="it-IT" sz="2000" dirty="0" err="1"/>
              <a:t>enunciado</a:t>
            </a:r>
            <a:r>
              <a:rPr lang="it-IT" sz="2000" dirty="0"/>
              <a:t>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ej:COM</a:t>
            </a:r>
            <a:r>
              <a:rPr lang="it-IT" sz="2000" dirty="0"/>
              <a:t>) </a:t>
            </a:r>
            <a:r>
              <a:rPr lang="it-IT" sz="2000" dirty="0" err="1"/>
              <a:t>porque</a:t>
            </a:r>
            <a:r>
              <a:rPr lang="it-IT" sz="2000" dirty="0"/>
              <a:t> no son </a:t>
            </a:r>
            <a:r>
              <a:rPr lang="it-IT" sz="2000" dirty="0" err="1"/>
              <a:t>independientes</a:t>
            </a:r>
            <a:r>
              <a:rPr lang="it-IT" sz="2000" dirty="0"/>
              <a:t>, pero </a:t>
            </a:r>
            <a:r>
              <a:rPr lang="it-IT" sz="2000" dirty="0" err="1"/>
              <a:t>pueden</a:t>
            </a:r>
            <a:r>
              <a:rPr lang="it-IT" sz="2000" dirty="0"/>
              <a:t> no </a:t>
            </a:r>
            <a:r>
              <a:rPr lang="it-IT" sz="2000" dirty="0" err="1"/>
              <a:t>aparecer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textuales</a:t>
            </a:r>
            <a:r>
              <a:rPr lang="it-IT" sz="2000" dirty="0"/>
              <a:t> no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ej:PAR</a:t>
            </a:r>
            <a:r>
              <a:rPr lang="it-IT" sz="2000" dirty="0"/>
              <a:t>).</a:t>
            </a:r>
          </a:p>
          <a:p>
            <a:r>
              <a:rPr lang="it-IT" sz="2000" dirty="0"/>
              <a:t>En </a:t>
            </a:r>
            <a:r>
              <a:rPr lang="it-IT" sz="2000" b="1" dirty="0" err="1"/>
              <a:t>posición</a:t>
            </a:r>
            <a:r>
              <a:rPr lang="it-IT" sz="2000" b="1" dirty="0"/>
              <a:t> </a:t>
            </a:r>
            <a:r>
              <a:rPr lang="it-IT" sz="2000" b="1" dirty="0" err="1"/>
              <a:t>inicial</a:t>
            </a:r>
            <a:r>
              <a:rPr lang="it-IT" sz="2000" dirty="0"/>
              <a:t>, a </a:t>
            </a:r>
            <a:r>
              <a:rPr lang="it-IT" sz="2000" dirty="0" err="1"/>
              <a:t>veces</a:t>
            </a:r>
            <a:r>
              <a:rPr lang="it-IT" sz="2000" dirty="0"/>
              <a:t> no </a:t>
            </a:r>
            <a:r>
              <a:rPr lang="it-IT" sz="2000" dirty="0" err="1"/>
              <a:t>absoluta</a:t>
            </a:r>
            <a:r>
              <a:rPr lang="it-IT" sz="2000" dirty="0"/>
              <a:t> (</a:t>
            </a:r>
            <a:r>
              <a:rPr lang="it-IT" sz="2000" dirty="0" err="1"/>
              <a:t>puede</a:t>
            </a:r>
            <a:r>
              <a:rPr lang="it-IT" sz="2000" dirty="0"/>
              <a:t> </a:t>
            </a:r>
            <a:r>
              <a:rPr lang="it-IT" sz="2000" dirty="0" err="1"/>
              <a:t>ir</a:t>
            </a:r>
            <a:r>
              <a:rPr lang="it-IT" sz="2000" dirty="0"/>
              <a:t> </a:t>
            </a:r>
            <a:r>
              <a:rPr lang="it-IT" sz="2000" dirty="0" err="1"/>
              <a:t>precedido</a:t>
            </a:r>
            <a:r>
              <a:rPr lang="it-IT" sz="2000" dirty="0"/>
              <a:t> de un </a:t>
            </a:r>
            <a:r>
              <a:rPr lang="it-IT" sz="2000" dirty="0" err="1"/>
              <a:t>alocutivo</a:t>
            </a:r>
            <a:r>
              <a:rPr lang="it-IT" sz="2000" dirty="0"/>
              <a:t>).</a:t>
            </a:r>
          </a:p>
          <a:p>
            <a:r>
              <a:rPr lang="it-IT" sz="2000" dirty="0"/>
              <a:t>Contiene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marcadores</a:t>
            </a:r>
            <a:r>
              <a:rPr lang="it-IT" sz="2000" b="1" dirty="0"/>
              <a:t> del </a:t>
            </a:r>
            <a:r>
              <a:rPr lang="it-IT" sz="2000" b="1" dirty="0" err="1"/>
              <a:t>discurso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i="1" dirty="0"/>
              <a:t>pero, </a:t>
            </a:r>
            <a:r>
              <a:rPr lang="it-IT" sz="2000" i="1" dirty="0" err="1"/>
              <a:t>bueno</a:t>
            </a:r>
            <a:r>
              <a:rPr lang="it-IT" sz="2000" i="1" dirty="0"/>
              <a:t>, </a:t>
            </a:r>
            <a:r>
              <a:rPr lang="it-IT" sz="2000" i="1" dirty="0" err="1"/>
              <a:t>pues</a:t>
            </a:r>
            <a:r>
              <a:rPr lang="it-IT" sz="2000" i="1" dirty="0"/>
              <a:t>, vale, a ver…).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87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 INP</a:t>
            </a:r>
          </a:p>
        </p:txBody>
      </p:sp>
      <p:pic>
        <p:nvPicPr>
          <p:cNvPr id="8" name="Segnaposto contenuto 7" descr="Ritaglio schermata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3428693"/>
            <a:ext cx="8003804" cy="663528"/>
          </a:xfrm>
        </p:spPr>
      </p:pic>
      <p:pic>
        <p:nvPicPr>
          <p:cNvPr id="9" name="efammn04_2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958" y="3570234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5830266"/>
            <a:ext cx="6317868" cy="658846"/>
          </a:xfrm>
          <a:prstGeom prst="rect">
            <a:avLst/>
          </a:prstGeom>
        </p:spPr>
      </p:pic>
      <p:pic>
        <p:nvPicPr>
          <p:cNvPr id="11" name="efamdl05_39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605" y="5879512"/>
            <a:ext cx="609600" cy="609600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2287347"/>
            <a:ext cx="3706617" cy="738536"/>
          </a:xfrm>
          <a:prstGeom prst="rect">
            <a:avLst/>
          </a:prstGeom>
        </p:spPr>
      </p:pic>
      <p:pic>
        <p:nvPicPr>
          <p:cNvPr id="13" name="epubcv03_1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8830" y="2445830"/>
            <a:ext cx="609600" cy="609600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4656017"/>
            <a:ext cx="2971813" cy="638679"/>
          </a:xfrm>
          <a:prstGeom prst="rect">
            <a:avLst/>
          </a:prstGeom>
        </p:spPr>
      </p:pic>
      <p:pic>
        <p:nvPicPr>
          <p:cNvPr id="15" name="efamdl05_2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8830" y="4686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5681747"/>
            <a:ext cx="5306295" cy="1000228"/>
          </a:xfrm>
          <a:prstGeom prst="rect">
            <a:avLst/>
          </a:prstGeom>
        </p:spPr>
      </p:pic>
      <p:pic>
        <p:nvPicPr>
          <p:cNvPr id="5" name="efamcv06_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2141" y="5877061"/>
            <a:ext cx="609600" cy="609600"/>
          </a:xfrm>
          <a:prstGeom prst="rect">
            <a:avLst/>
          </a:prstGeom>
        </p:spPr>
      </p:pic>
      <p:pic>
        <p:nvPicPr>
          <p:cNvPr id="6" name="Segnaposto contenuto 5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4382626"/>
            <a:ext cx="10032246" cy="977933"/>
          </a:xfrm>
          <a:prstGeom prst="rect">
            <a:avLst/>
          </a:prstGeom>
        </p:spPr>
      </p:pic>
      <p:pic>
        <p:nvPicPr>
          <p:cNvPr id="7" name="efamdl02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921" y="4679891"/>
            <a:ext cx="609600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5270" y="2365102"/>
            <a:ext cx="11256969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i="1" dirty="0">
                <a:solidFill>
                  <a:prstClr val="white"/>
                </a:solidFill>
              </a:rPr>
              <a:t>Mira </a:t>
            </a:r>
            <a:r>
              <a:rPr lang="it-IT" dirty="0">
                <a:solidFill>
                  <a:prstClr val="white"/>
                </a:solidFill>
              </a:rPr>
              <a:t>y </a:t>
            </a:r>
            <a:r>
              <a:rPr lang="it-IT" b="1" i="1" dirty="0">
                <a:solidFill>
                  <a:prstClr val="white"/>
                </a:solidFill>
              </a:rPr>
              <a:t>a ver </a:t>
            </a:r>
            <a:r>
              <a:rPr lang="it-IT" dirty="0" err="1">
                <a:solidFill>
                  <a:prstClr val="white"/>
                </a:solidFill>
              </a:rPr>
              <a:t>como</a:t>
            </a:r>
            <a:r>
              <a:rPr lang="it-IT" dirty="0">
                <a:solidFill>
                  <a:prstClr val="white"/>
                </a:solidFill>
              </a:rPr>
              <a:t> INP: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Función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interaccional</a:t>
            </a:r>
            <a:r>
              <a:rPr lang="it-IT" dirty="0">
                <a:solidFill>
                  <a:prstClr val="white"/>
                </a:solidFill>
              </a:rPr>
              <a:t>. Al presentar </a:t>
            </a:r>
            <a:r>
              <a:rPr lang="it-IT" dirty="0" err="1">
                <a:solidFill>
                  <a:prstClr val="white"/>
                </a:solidFill>
              </a:rPr>
              <a:t>algo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>
                <a:solidFill>
                  <a:prstClr val="white"/>
                </a:solidFill>
              </a:rPr>
              <a:t>después </a:t>
            </a:r>
            <a:r>
              <a:rPr lang="it-IT" dirty="0" err="1">
                <a:solidFill>
                  <a:prstClr val="white"/>
                </a:solidFill>
              </a:rPr>
              <a:t>imaginamos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«</a:t>
            </a:r>
            <a:r>
              <a:rPr lang="it-IT" dirty="0" err="1">
                <a:solidFill>
                  <a:prstClr val="white"/>
                </a:solidFill>
              </a:rPr>
              <a:t>dos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puntos</a:t>
            </a:r>
            <a:r>
              <a:rPr lang="it-IT" dirty="0">
                <a:solidFill>
                  <a:prstClr val="white"/>
                </a:solidFill>
              </a:rPr>
              <a:t>», si </a:t>
            </a:r>
            <a:r>
              <a:rPr lang="it-IT" dirty="0" err="1">
                <a:solidFill>
                  <a:prstClr val="white"/>
                </a:solidFill>
              </a:rPr>
              <a:t>fuera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escrito</a:t>
            </a:r>
            <a:r>
              <a:rPr lang="it-IT" dirty="0">
                <a:solidFill>
                  <a:prstClr val="white"/>
                </a:solidFill>
              </a:rPr>
              <a:t>, </a:t>
            </a:r>
            <a:r>
              <a:rPr lang="it-IT" dirty="0" err="1">
                <a:solidFill>
                  <a:prstClr val="white"/>
                </a:solidFill>
              </a:rPr>
              <a:t>después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INP. </a:t>
            </a:r>
            <a:r>
              <a:rPr lang="it-IT" dirty="0" err="1">
                <a:solidFill>
                  <a:prstClr val="white"/>
                </a:solidFill>
              </a:rPr>
              <a:t>Funcion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aclaratoria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b="1" i="1" dirty="0">
                <a:solidFill>
                  <a:prstClr val="white"/>
                </a:solidFill>
              </a:rPr>
              <a:t>a ver.</a:t>
            </a: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Enfocadores</a:t>
            </a:r>
            <a:r>
              <a:rPr lang="it-IT" b="1" dirty="0">
                <a:solidFill>
                  <a:prstClr val="white"/>
                </a:solidFill>
              </a:rPr>
              <a:t> de </a:t>
            </a:r>
            <a:r>
              <a:rPr lang="it-IT" b="1" dirty="0" err="1">
                <a:solidFill>
                  <a:prstClr val="white"/>
                </a:solidFill>
              </a:rPr>
              <a:t>alteridad</a:t>
            </a:r>
            <a:r>
              <a:rPr lang="it-IT" b="1" dirty="0">
                <a:solidFill>
                  <a:prstClr val="white"/>
                </a:solidFill>
              </a:rPr>
              <a:t>: </a:t>
            </a:r>
            <a:r>
              <a:rPr lang="it-IT" dirty="0">
                <a:solidFill>
                  <a:prstClr val="white"/>
                </a:solidFill>
              </a:rPr>
              <a:t>nos </a:t>
            </a:r>
            <a:r>
              <a:rPr lang="it-IT" dirty="0" err="1">
                <a:solidFill>
                  <a:prstClr val="white"/>
                </a:solidFill>
              </a:rPr>
              <a:t>dicen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el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enfoque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asume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el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hablante</a:t>
            </a:r>
            <a:r>
              <a:rPr lang="it-IT" dirty="0">
                <a:solidFill>
                  <a:prstClr val="white"/>
                </a:solidFill>
              </a:rPr>
              <a:t>, su </a:t>
            </a:r>
            <a:r>
              <a:rPr lang="it-IT" dirty="0" err="1">
                <a:solidFill>
                  <a:prstClr val="white"/>
                </a:solidFill>
              </a:rPr>
              <a:t>actitud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hacia</a:t>
            </a:r>
            <a:r>
              <a:rPr lang="it-IT" dirty="0">
                <a:solidFill>
                  <a:prstClr val="white"/>
                </a:solidFill>
              </a:rPr>
              <a:t> lo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se dice y su </a:t>
            </a:r>
            <a:r>
              <a:rPr lang="it-IT" dirty="0" err="1">
                <a:solidFill>
                  <a:prstClr val="white"/>
                </a:solidFill>
              </a:rPr>
              <a:t>reacción</a:t>
            </a:r>
            <a:r>
              <a:rPr lang="it-IT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8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busca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diferentes</a:t>
            </a:r>
            <a:r>
              <a:rPr lang="it-IT" sz="2800" dirty="0"/>
              <a:t> </a:t>
            </a:r>
            <a:r>
              <a:rPr lang="it-IT" sz="2800" dirty="0" err="1"/>
              <a:t>funciones</a:t>
            </a:r>
            <a:r>
              <a:rPr lang="it-IT" sz="2800" dirty="0"/>
              <a:t> de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marcadores</a:t>
            </a:r>
            <a:r>
              <a:rPr lang="it-IT" sz="2800" dirty="0"/>
              <a:t> de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etiquetas</a:t>
            </a:r>
            <a:r>
              <a:rPr lang="it-IT" sz="2800" dirty="0"/>
              <a:t> en </a:t>
            </a:r>
            <a:r>
              <a:rPr lang="it-IT" sz="2800" dirty="0" err="1"/>
              <a:t>comparación</a:t>
            </a:r>
            <a:r>
              <a:rPr lang="it-IT" sz="2800" dirty="0"/>
              <a:t> </a:t>
            </a:r>
            <a:r>
              <a:rPr lang="it-IT" sz="2800" dirty="0" err="1"/>
              <a:t>según</a:t>
            </a:r>
            <a:r>
              <a:rPr lang="it-IT" sz="2800" dirty="0"/>
              <a:t> 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diferente</a:t>
            </a:r>
            <a:r>
              <a:rPr lang="it-IT" sz="2800" dirty="0"/>
              <a:t> </a:t>
            </a:r>
            <a:r>
              <a:rPr lang="it-IT" sz="2800" dirty="0" err="1"/>
              <a:t>contexto</a:t>
            </a:r>
            <a:r>
              <a:rPr lang="it-IT" sz="2800" dirty="0"/>
              <a:t>.</a:t>
            </a:r>
          </a:p>
          <a:p>
            <a:r>
              <a:rPr lang="it-IT" sz="2800" dirty="0"/>
              <a:t>¿ </a:t>
            </a:r>
            <a:r>
              <a:rPr lang="it-IT" sz="2800" dirty="0" err="1"/>
              <a:t>Qué</a:t>
            </a:r>
            <a:r>
              <a:rPr lang="it-IT" sz="2800" dirty="0"/>
              <a:t> </a:t>
            </a:r>
            <a:r>
              <a:rPr lang="it-IT" sz="2800" dirty="0" err="1"/>
              <a:t>quieren</a:t>
            </a:r>
            <a:r>
              <a:rPr lang="it-IT" sz="2800" dirty="0"/>
              <a:t> </a:t>
            </a:r>
            <a:r>
              <a:rPr lang="it-IT" sz="2800" dirty="0" err="1"/>
              <a:t>decir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hablantes</a:t>
            </a:r>
            <a:r>
              <a:rPr lang="it-IT" sz="2800" dirty="0"/>
              <a:t>?</a:t>
            </a:r>
          </a:p>
          <a:p>
            <a:r>
              <a:rPr lang="it-IT" sz="2800" dirty="0"/>
              <a:t>¿ </a:t>
            </a:r>
            <a:r>
              <a:rPr lang="it-IT" sz="2800" dirty="0" err="1"/>
              <a:t>Cómo</a:t>
            </a:r>
            <a:r>
              <a:rPr lang="it-IT" sz="2800" dirty="0"/>
              <a:t> se </a:t>
            </a:r>
            <a:r>
              <a:rPr lang="it-IT" sz="2800" dirty="0" err="1"/>
              <a:t>ponen</a:t>
            </a:r>
            <a:r>
              <a:rPr lang="it-IT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753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DCT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97775"/>
            <a:ext cx="10554574" cy="3636511"/>
          </a:xfrm>
        </p:spPr>
        <p:txBody>
          <a:bodyPr/>
          <a:lstStyle/>
          <a:p>
            <a:r>
              <a:rPr lang="it-IT" dirty="0"/>
              <a:t>DCT= </a:t>
            </a:r>
            <a:r>
              <a:rPr lang="it-IT" dirty="0" err="1"/>
              <a:t>conector</a:t>
            </a:r>
            <a:r>
              <a:rPr lang="it-IT" dirty="0"/>
              <a:t> </a:t>
            </a:r>
            <a:r>
              <a:rPr lang="it-IT" dirty="0" err="1"/>
              <a:t>discursivo</a:t>
            </a:r>
            <a:endParaRPr lang="it-IT" dirty="0"/>
          </a:p>
          <a:p>
            <a:r>
              <a:rPr lang="it-IT" dirty="0"/>
              <a:t>Es una </a:t>
            </a:r>
            <a:r>
              <a:rPr lang="it-IT" b="1" dirty="0" err="1"/>
              <a:t>unidad</a:t>
            </a:r>
            <a:r>
              <a:rPr lang="it-IT" b="1" dirty="0"/>
              <a:t> informativa </a:t>
            </a:r>
            <a:r>
              <a:rPr lang="it-IT" b="1" dirty="0" err="1"/>
              <a:t>dialógica</a:t>
            </a:r>
            <a:r>
              <a:rPr lang="it-IT" dirty="0"/>
              <a:t>.</a:t>
            </a:r>
          </a:p>
          <a:p>
            <a:r>
              <a:rPr lang="it-IT" dirty="0"/>
              <a:t>Tiene la </a:t>
            </a:r>
            <a:r>
              <a:rPr lang="it-IT" dirty="0" err="1"/>
              <a:t>misma</a:t>
            </a:r>
            <a:r>
              <a:rPr lang="it-IT" dirty="0"/>
              <a:t> </a:t>
            </a:r>
            <a:r>
              <a:rPr lang="it-IT" dirty="0" err="1"/>
              <a:t>función</a:t>
            </a:r>
            <a:r>
              <a:rPr lang="it-IT" dirty="0"/>
              <a:t> de INP, pero no </a:t>
            </a:r>
            <a:r>
              <a:rPr lang="it-IT" dirty="0" err="1"/>
              <a:t>abre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canal comunicativo sino </a:t>
            </a:r>
            <a:r>
              <a:rPr lang="it-IT" dirty="0" err="1"/>
              <a:t>señala</a:t>
            </a:r>
            <a:r>
              <a:rPr lang="it-IT" dirty="0"/>
              <a:t> la </a:t>
            </a:r>
            <a:r>
              <a:rPr lang="it-IT" dirty="0" err="1"/>
              <a:t>continuación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, </a:t>
            </a:r>
            <a:r>
              <a:rPr lang="it-IT" dirty="0" err="1"/>
              <a:t>entonces</a:t>
            </a:r>
            <a:r>
              <a:rPr lang="it-IT" dirty="0"/>
              <a:t> lo </a:t>
            </a:r>
            <a:r>
              <a:rPr lang="it-IT" dirty="0" err="1"/>
              <a:t>que</a:t>
            </a:r>
            <a:r>
              <a:rPr lang="it-IT" dirty="0"/>
              <a:t> se dice tiene </a:t>
            </a:r>
            <a:r>
              <a:rPr lang="it-IT" dirty="0" err="1"/>
              <a:t>relación</a:t>
            </a:r>
            <a:r>
              <a:rPr lang="it-IT" dirty="0"/>
              <a:t> con lo </a:t>
            </a:r>
            <a:r>
              <a:rPr lang="it-IT" dirty="0" err="1"/>
              <a:t>anterior</a:t>
            </a:r>
            <a:r>
              <a:rPr lang="it-IT" dirty="0"/>
              <a:t>; su </a:t>
            </a:r>
            <a:r>
              <a:rPr lang="it-IT" dirty="0" err="1"/>
              <a:t>función</a:t>
            </a:r>
            <a:r>
              <a:rPr lang="it-IT" dirty="0"/>
              <a:t> es </a:t>
            </a:r>
            <a:r>
              <a:rPr lang="it-IT" dirty="0" err="1"/>
              <a:t>conectar</a:t>
            </a:r>
            <a:r>
              <a:rPr lang="it-IT" dirty="0"/>
              <a:t> </a:t>
            </a:r>
            <a:r>
              <a:rPr lang="it-IT" dirty="0" err="1"/>
              <a:t>enunciados</a:t>
            </a:r>
            <a:r>
              <a:rPr lang="it-IT" dirty="0"/>
              <a:t>.</a:t>
            </a:r>
          </a:p>
          <a:p>
            <a:r>
              <a:rPr lang="it-IT" dirty="0" err="1"/>
              <a:t>Siempre</a:t>
            </a:r>
            <a:r>
              <a:rPr lang="it-IT" dirty="0"/>
              <a:t> en </a:t>
            </a:r>
            <a:r>
              <a:rPr lang="it-IT" dirty="0" err="1"/>
              <a:t>posición</a:t>
            </a:r>
            <a:r>
              <a:rPr lang="it-IT" dirty="0"/>
              <a:t> </a:t>
            </a:r>
            <a:r>
              <a:rPr lang="it-IT" dirty="0" err="1"/>
              <a:t>inicial</a:t>
            </a:r>
            <a:r>
              <a:rPr lang="it-IT" dirty="0"/>
              <a:t>.</a:t>
            </a:r>
          </a:p>
          <a:p>
            <a:r>
              <a:rPr lang="it-IT" dirty="0"/>
              <a:t>Son </a:t>
            </a:r>
            <a:r>
              <a:rPr lang="it-IT" dirty="0" err="1"/>
              <a:t>conjunciones</a:t>
            </a:r>
            <a:r>
              <a:rPr lang="it-IT" dirty="0"/>
              <a:t> y </a:t>
            </a:r>
            <a:r>
              <a:rPr lang="it-IT" dirty="0" err="1"/>
              <a:t>otros</a:t>
            </a:r>
            <a:r>
              <a:rPr lang="it-IT" dirty="0"/>
              <a:t> </a:t>
            </a:r>
            <a:r>
              <a:rPr lang="it-IT" dirty="0" err="1"/>
              <a:t>elementos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i="1" dirty="0" err="1"/>
              <a:t>claro</a:t>
            </a:r>
            <a:r>
              <a:rPr lang="it-IT" i="1" dirty="0"/>
              <a:t>, o </a:t>
            </a:r>
            <a:r>
              <a:rPr lang="it-IT" i="1" dirty="0" err="1"/>
              <a:t>sea</a:t>
            </a:r>
            <a:r>
              <a:rPr lang="it-IT" i="1" dirty="0"/>
              <a:t>, pero, </a:t>
            </a:r>
            <a:r>
              <a:rPr lang="it-IT" i="1" dirty="0" err="1"/>
              <a:t>pues</a:t>
            </a:r>
            <a:r>
              <a:rPr lang="it-IT" i="1" dirty="0"/>
              <a:t> </a:t>
            </a:r>
            <a:r>
              <a:rPr lang="it-IT" i="1" dirty="0" err="1"/>
              <a:t>entonces</a:t>
            </a:r>
            <a:r>
              <a:rPr lang="it-IT" i="1" dirty="0"/>
              <a:t>… </a:t>
            </a:r>
            <a:endParaRPr lang="it-IT" dirty="0"/>
          </a:p>
          <a:p>
            <a:r>
              <a:rPr lang="it-IT" dirty="0" err="1"/>
              <a:t>También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DCT contiene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marcadores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8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CNT/DCT</a:t>
            </a:r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3250840"/>
            <a:ext cx="4225344" cy="841891"/>
          </a:xfrm>
          <a:prstGeom prst="rect">
            <a:avLst/>
          </a:prstGeom>
        </p:spPr>
      </p:pic>
      <p:pic>
        <p:nvPicPr>
          <p:cNvPr id="5" name="epubcv03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336698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4910599"/>
            <a:ext cx="3284692" cy="892762"/>
          </a:xfrm>
          <a:prstGeom prst="rect">
            <a:avLst/>
          </a:prstGeom>
        </p:spPr>
      </p:pic>
      <p:pic>
        <p:nvPicPr>
          <p:cNvPr id="7" name="efamcv01e_1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5052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5433370"/>
            <a:ext cx="10099318" cy="649746"/>
          </a:xfrm>
        </p:spPr>
      </p:pic>
      <p:pic>
        <p:nvPicPr>
          <p:cNvPr id="5" name="efamcv03_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5433370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3532509"/>
            <a:ext cx="6428838" cy="772054"/>
          </a:xfrm>
          <a:prstGeom prst="rect">
            <a:avLst/>
          </a:prstGeom>
        </p:spPr>
      </p:pic>
      <p:pic>
        <p:nvPicPr>
          <p:cNvPr id="7" name="epubcv03_2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3532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Los ejemplos, presentados por parejas, presentan un caso de contexto familiar de conversación y otro público, cada uno. En particular </a:t>
            </a:r>
            <a:r>
              <a:rPr lang="es-ES" sz="2000" i="1" dirty="0"/>
              <a:t>bueno </a:t>
            </a:r>
            <a:r>
              <a:rPr lang="es-ES" sz="2000" dirty="0"/>
              <a:t>como CNT tiene una prosodia marcada, llama la atención y junto al verbo tiene la función de imperativo.</a:t>
            </a:r>
          </a:p>
          <a:p>
            <a:r>
              <a:rPr lang="es-ES" sz="2000" dirty="0"/>
              <a:t>Como DCT se refiere a lo dicho anteriormente y precisa algo, es decir explica mejor lo que se ha dicho. El tono en general es bajo.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68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CNT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256" y="2640169"/>
            <a:ext cx="10554574" cy="4449650"/>
          </a:xfrm>
        </p:spPr>
        <p:txBody>
          <a:bodyPr/>
          <a:lstStyle/>
          <a:p>
            <a:r>
              <a:rPr lang="it-IT" sz="2000" dirty="0"/>
              <a:t>CNT= conativo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b="1" dirty="0"/>
              <a:t>: </a:t>
            </a:r>
            <a:r>
              <a:rPr lang="it-IT" sz="2000" dirty="0" err="1"/>
              <a:t>sólo</a:t>
            </a:r>
            <a:r>
              <a:rPr lang="it-IT" sz="2000" dirty="0"/>
              <a:t> </a:t>
            </a:r>
            <a:r>
              <a:rPr lang="it-IT" sz="2000" dirty="0" err="1"/>
              <a:t>ayuda</a:t>
            </a:r>
            <a:r>
              <a:rPr lang="it-IT" sz="2000" dirty="0"/>
              <a:t> </a:t>
            </a:r>
            <a:r>
              <a:rPr lang="it-IT" sz="2000" dirty="0" err="1">
                <a:highlight>
                  <a:srgbClr val="FFFF00"/>
                </a:highlight>
              </a:rPr>
              <a:t>el</a:t>
            </a:r>
            <a:r>
              <a:rPr lang="it-IT" sz="2000" dirty="0"/>
              <a:t> </a:t>
            </a:r>
            <a:r>
              <a:rPr lang="it-IT" sz="2000" dirty="0" err="1"/>
              <a:t>diálogo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/>
              <a:t>Su </a:t>
            </a:r>
            <a:r>
              <a:rPr lang="it-IT" sz="2000" dirty="0" err="1"/>
              <a:t>función</a:t>
            </a:r>
            <a:r>
              <a:rPr lang="it-IT" sz="2000" dirty="0"/>
              <a:t> es </a:t>
            </a:r>
            <a:r>
              <a:rPr lang="it-IT" sz="2000" b="1" dirty="0"/>
              <a:t>mantener </a:t>
            </a:r>
            <a:r>
              <a:rPr lang="it-IT" sz="2000" b="1" dirty="0" err="1"/>
              <a:t>el</a:t>
            </a:r>
            <a:r>
              <a:rPr lang="it-IT" sz="2000" b="1" dirty="0"/>
              <a:t> canal de </a:t>
            </a:r>
            <a:r>
              <a:rPr lang="it-IT" sz="2000" b="1" dirty="0" err="1"/>
              <a:t>comunicación</a:t>
            </a:r>
            <a:r>
              <a:rPr lang="it-IT" sz="2000" b="1" dirty="0"/>
              <a:t> </a:t>
            </a:r>
            <a:r>
              <a:rPr lang="it-IT" sz="2000" b="1" dirty="0" err="1"/>
              <a:t>abierto</a:t>
            </a:r>
            <a:r>
              <a:rPr lang="it-IT" sz="2000" b="1" dirty="0"/>
              <a:t> </a:t>
            </a:r>
            <a:r>
              <a:rPr lang="it-IT" sz="2000" dirty="0"/>
              <a:t>y la </a:t>
            </a:r>
            <a:r>
              <a:rPr lang="it-IT" sz="2000" b="1" dirty="0" err="1"/>
              <a:t>relación</a:t>
            </a:r>
            <a:r>
              <a:rPr lang="it-IT" sz="2000" b="1" dirty="0"/>
              <a:t> con </a:t>
            </a:r>
            <a:r>
              <a:rPr lang="it-IT" sz="2000" b="1" dirty="0" err="1"/>
              <a:t>el</a:t>
            </a:r>
            <a:r>
              <a:rPr lang="it-IT" sz="2000" b="1" dirty="0"/>
              <a:t> interlocutor</a:t>
            </a:r>
            <a:r>
              <a:rPr lang="it-IT" sz="2000" dirty="0"/>
              <a:t>; </a:t>
            </a:r>
            <a:r>
              <a:rPr lang="it-IT" sz="2000" b="1" dirty="0"/>
              <a:t>tomar y mantener </a:t>
            </a:r>
            <a:r>
              <a:rPr lang="it-IT" sz="2000" b="1" dirty="0" err="1"/>
              <a:t>el</a:t>
            </a:r>
            <a:r>
              <a:rPr lang="it-IT" sz="2000" b="1" dirty="0"/>
              <a:t> turno de </a:t>
            </a:r>
            <a:r>
              <a:rPr lang="it-IT" sz="2000" b="1" dirty="0" err="1"/>
              <a:t>palabra</a:t>
            </a:r>
            <a:r>
              <a:rPr lang="it-IT" sz="2000" dirty="0"/>
              <a:t>; </a:t>
            </a:r>
            <a:r>
              <a:rPr lang="it-IT" sz="2000" b="1" dirty="0" err="1"/>
              <a:t>expresar</a:t>
            </a:r>
            <a:r>
              <a:rPr lang="it-IT" sz="2000" b="1" dirty="0"/>
              <a:t> </a:t>
            </a:r>
            <a:r>
              <a:rPr lang="it-IT" sz="2000" b="1" dirty="0" err="1"/>
              <a:t>cohesión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 err="1"/>
              <a:t>El</a:t>
            </a:r>
            <a:r>
              <a:rPr lang="it-IT" sz="2000" dirty="0"/>
              <a:t> CNT </a:t>
            </a:r>
            <a:r>
              <a:rPr lang="it-IT" sz="2000" b="1" dirty="0" err="1"/>
              <a:t>llama</a:t>
            </a:r>
            <a:r>
              <a:rPr lang="it-IT" sz="2000" b="1" dirty="0"/>
              <a:t> la </a:t>
            </a:r>
            <a:r>
              <a:rPr lang="it-IT" sz="2000" b="1" dirty="0" err="1"/>
              <a:t>atención</a:t>
            </a:r>
            <a:r>
              <a:rPr lang="it-IT" sz="2000" b="1" dirty="0"/>
              <a:t> </a:t>
            </a:r>
            <a:r>
              <a:rPr lang="it-IT" sz="2000" dirty="0"/>
              <a:t>al </a:t>
            </a:r>
            <a:r>
              <a:rPr lang="it-IT" sz="2000" dirty="0" err="1"/>
              <a:t>otro</a:t>
            </a:r>
            <a:r>
              <a:rPr lang="it-IT" sz="2000" dirty="0"/>
              <a:t>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participe</a:t>
            </a:r>
            <a:r>
              <a:rPr lang="it-IT" sz="2000" dirty="0"/>
              <a:t> de forma </a:t>
            </a:r>
            <a:r>
              <a:rPr lang="it-IT" sz="2000" dirty="0" err="1"/>
              <a:t>adecuada</a:t>
            </a:r>
            <a:r>
              <a:rPr lang="it-IT" sz="2000" dirty="0"/>
              <a:t> en la </a:t>
            </a:r>
            <a:r>
              <a:rPr lang="it-IT" sz="2000" dirty="0" err="1"/>
              <a:t>comunicación</a:t>
            </a:r>
            <a:r>
              <a:rPr lang="it-IT" sz="2000" dirty="0"/>
              <a:t> y para detener, </a:t>
            </a:r>
            <a:r>
              <a:rPr lang="it-IT" sz="2000" dirty="0" err="1"/>
              <a:t>realizar</a:t>
            </a:r>
            <a:r>
              <a:rPr lang="it-IT" sz="2000" dirty="0"/>
              <a:t> o evitar un </a:t>
            </a:r>
            <a:r>
              <a:rPr lang="it-IT" sz="2000" dirty="0" err="1"/>
              <a:t>acto</a:t>
            </a:r>
            <a:r>
              <a:rPr lang="it-IT" sz="2000" dirty="0"/>
              <a:t> comunicativo. Son </a:t>
            </a:r>
            <a:r>
              <a:rPr lang="it-IT" sz="2000" b="1" dirty="0" err="1"/>
              <a:t>advertencias</a:t>
            </a:r>
            <a:r>
              <a:rPr lang="it-IT" sz="2000" b="1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dan</a:t>
            </a:r>
            <a:r>
              <a:rPr lang="it-IT" sz="2000" dirty="0"/>
              <a:t> al interlocutor e </a:t>
            </a:r>
            <a:r>
              <a:rPr lang="it-IT" sz="2000" b="1" dirty="0" err="1"/>
              <a:t>imperativos</a:t>
            </a:r>
            <a:r>
              <a:rPr lang="it-IT" sz="2000" b="1" dirty="0"/>
              <a:t> </a:t>
            </a:r>
            <a:r>
              <a:rPr lang="it-IT" sz="2000" dirty="0"/>
              <a:t>en la </a:t>
            </a:r>
            <a:r>
              <a:rPr lang="it-IT" sz="2000" dirty="0" err="1"/>
              <a:t>actitud</a:t>
            </a:r>
            <a:r>
              <a:rPr lang="it-IT" sz="2000" dirty="0"/>
              <a:t>.</a:t>
            </a:r>
          </a:p>
          <a:p>
            <a:r>
              <a:rPr lang="it-IT" sz="2000" dirty="0"/>
              <a:t>Se </a:t>
            </a:r>
            <a:r>
              <a:rPr lang="it-IT" sz="2000" dirty="0" err="1"/>
              <a:t>encuentra</a:t>
            </a:r>
            <a:r>
              <a:rPr lang="it-IT" sz="2000" dirty="0"/>
              <a:t> al </a:t>
            </a:r>
            <a:r>
              <a:rPr lang="it-IT" sz="2000" b="1" dirty="0"/>
              <a:t>principio</a:t>
            </a:r>
            <a:r>
              <a:rPr lang="it-IT" sz="2000" dirty="0"/>
              <a:t> o al </a:t>
            </a:r>
            <a:r>
              <a:rPr lang="it-IT" sz="2000" b="1" dirty="0" err="1"/>
              <a:t>fina</a:t>
            </a:r>
            <a:r>
              <a:rPr lang="it-IT" sz="2000" dirty="0" err="1"/>
              <a:t>l</a:t>
            </a:r>
            <a:r>
              <a:rPr lang="it-IT" sz="2000" dirty="0"/>
              <a:t> de </a:t>
            </a:r>
            <a:r>
              <a:rPr lang="it-IT" sz="2000" dirty="0" err="1"/>
              <a:t>enunciado</a:t>
            </a:r>
            <a:r>
              <a:rPr lang="it-IT" sz="2000" dirty="0"/>
              <a:t>.</a:t>
            </a:r>
          </a:p>
          <a:p>
            <a:r>
              <a:rPr lang="it-IT" sz="2000" dirty="0"/>
              <a:t>Prosodia </a:t>
            </a:r>
            <a:r>
              <a:rPr lang="it-IT" sz="2000" dirty="0" err="1"/>
              <a:t>marcada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Ej</a:t>
            </a:r>
            <a:r>
              <a:rPr lang="it-IT" sz="2000" dirty="0"/>
              <a:t>: </a:t>
            </a:r>
            <a:r>
              <a:rPr lang="it-IT" sz="2000" i="1" dirty="0"/>
              <a:t>mira, </a:t>
            </a:r>
            <a:r>
              <a:rPr lang="it-IT" sz="2000" i="1" dirty="0" err="1"/>
              <a:t>oye</a:t>
            </a:r>
            <a:r>
              <a:rPr lang="it-IT" sz="2000" i="1" dirty="0"/>
              <a:t>, a ver, </a:t>
            </a:r>
            <a:r>
              <a:rPr lang="it-IT" sz="2000" i="1" dirty="0" err="1"/>
              <a:t>pues</a:t>
            </a:r>
            <a:r>
              <a:rPr lang="it-IT" sz="2000" i="1" dirty="0"/>
              <a:t> mira, </a:t>
            </a:r>
            <a:r>
              <a:rPr lang="it-IT" sz="2000" i="1" dirty="0" err="1"/>
              <a:t>fijate</a:t>
            </a:r>
            <a:r>
              <a:rPr lang="it-IT" sz="2000" i="1" dirty="0"/>
              <a:t>, </a:t>
            </a:r>
            <a:r>
              <a:rPr lang="it-IT" sz="2000" i="1" dirty="0" err="1"/>
              <a:t>vamos</a:t>
            </a:r>
            <a:r>
              <a:rPr lang="it-IT" sz="2000" i="1" dirty="0"/>
              <a:t>…</a:t>
            </a:r>
            <a:endParaRPr lang="it-IT" sz="2000" dirty="0"/>
          </a:p>
          <a:p>
            <a:endParaRPr lang="it-IT" dirty="0"/>
          </a:p>
          <a:p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59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Busca </a:t>
            </a:r>
            <a:r>
              <a:rPr lang="it-IT" sz="3200" dirty="0" err="1"/>
              <a:t>otros</a:t>
            </a:r>
            <a:r>
              <a:rPr lang="it-IT" sz="3200" dirty="0"/>
              <a:t> </a:t>
            </a:r>
            <a:r>
              <a:rPr lang="it-IT" sz="3200" dirty="0" err="1"/>
              <a:t>contextos</a:t>
            </a:r>
            <a:r>
              <a:rPr lang="it-IT" sz="3200" dirty="0"/>
              <a:t> </a:t>
            </a:r>
            <a:r>
              <a:rPr lang="it-IT" sz="3200" dirty="0" err="1"/>
              <a:t>diferentes</a:t>
            </a:r>
            <a:r>
              <a:rPr lang="it-IT" sz="3200" dirty="0"/>
              <a:t> con </a:t>
            </a:r>
            <a:r>
              <a:rPr lang="it-IT" sz="3200" i="1" dirty="0" err="1"/>
              <a:t>bueno</a:t>
            </a:r>
            <a:r>
              <a:rPr lang="it-IT" sz="3200" dirty="0"/>
              <a:t> y</a:t>
            </a:r>
            <a:r>
              <a:rPr lang="it-IT" sz="3200" i="1" dirty="0"/>
              <a:t> pero </a:t>
            </a:r>
            <a:r>
              <a:rPr lang="it-IT" sz="3200" dirty="0" err="1"/>
              <a:t>como</a:t>
            </a:r>
            <a:r>
              <a:rPr lang="it-IT" sz="3200" dirty="0"/>
              <a:t> DCT y CNT. Crea un </a:t>
            </a:r>
            <a:r>
              <a:rPr lang="it-IT" sz="3200" dirty="0" err="1"/>
              <a:t>diálogo</a:t>
            </a:r>
            <a:r>
              <a:rPr lang="it-IT" sz="3200" dirty="0"/>
              <a:t> usando </a:t>
            </a:r>
            <a:r>
              <a:rPr lang="it-IT" sz="3200" dirty="0" err="1"/>
              <a:t>estos</a:t>
            </a:r>
            <a:r>
              <a:rPr lang="it-IT" sz="3200" dirty="0"/>
              <a:t> </a:t>
            </a:r>
            <a:r>
              <a:rPr lang="it-IT" sz="3200" dirty="0" err="1"/>
              <a:t>marcadores</a:t>
            </a:r>
            <a:r>
              <a:rPr lang="it-IT" sz="3200" dirty="0"/>
              <a:t>.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44571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Comparación</a:t>
            </a:r>
            <a:r>
              <a:rPr lang="it-IT" dirty="0"/>
              <a:t> de </a:t>
            </a:r>
            <a:r>
              <a:rPr lang="it-IT" dirty="0" err="1"/>
              <a:t>todas</a:t>
            </a:r>
            <a:r>
              <a:rPr lang="it-IT" dirty="0"/>
              <a:t> </a:t>
            </a:r>
            <a:r>
              <a:rPr lang="it-IT" dirty="0" err="1"/>
              <a:t>las</a:t>
            </a:r>
            <a:r>
              <a:rPr lang="it-IT" dirty="0"/>
              <a:t> </a:t>
            </a:r>
            <a:r>
              <a:rPr lang="it-IT" dirty="0" err="1"/>
              <a:t>etiquetas</a:t>
            </a:r>
            <a:endParaRPr lang="it-IT" dirty="0"/>
          </a:p>
        </p:txBody>
      </p:sp>
      <p:pic>
        <p:nvPicPr>
          <p:cNvPr id="6" name="efammn02b_9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3265395"/>
            <a:ext cx="609600" cy="609600"/>
          </a:xfrm>
        </p:spPr>
      </p:pic>
      <p:pic>
        <p:nvPicPr>
          <p:cNvPr id="7" name="efammn02b_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5334279"/>
            <a:ext cx="609600" cy="609600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2958922"/>
            <a:ext cx="10427024" cy="122254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5334278"/>
            <a:ext cx="9736946" cy="6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2462633"/>
            <a:ext cx="8867461" cy="1510839"/>
          </a:xfrm>
        </p:spPr>
      </p:pic>
      <p:pic>
        <p:nvPicPr>
          <p:cNvPr id="5" name="epubdl01b_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2608453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7" y="4312145"/>
            <a:ext cx="8867461" cy="991673"/>
          </a:xfrm>
          <a:prstGeom prst="rect">
            <a:avLst/>
          </a:prstGeom>
        </p:spPr>
      </p:pic>
      <p:pic>
        <p:nvPicPr>
          <p:cNvPr id="7" name="epubdl02b_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4408868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5628068"/>
            <a:ext cx="6059490" cy="788464"/>
          </a:xfrm>
          <a:prstGeom prst="rect">
            <a:avLst/>
          </a:prstGeom>
        </p:spPr>
      </p:pic>
      <p:pic>
        <p:nvPicPr>
          <p:cNvPr id="9" name="epubdl07a_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039" y="5806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Datos</a:t>
            </a:r>
            <a:r>
              <a:rPr lang="it-IT" dirty="0"/>
              <a:t> </a:t>
            </a:r>
            <a:r>
              <a:rPr lang="it-IT" dirty="0" err="1"/>
              <a:t>estadísticos</a:t>
            </a:r>
            <a:endParaRPr lang="it-IT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548552"/>
              </p:ext>
            </p:extLst>
          </p:nvPr>
        </p:nvGraphicFramePr>
        <p:xfrm>
          <a:off x="445663" y="2531593"/>
          <a:ext cx="10553700" cy="387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72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Cnt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Inp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Dct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Pub.dial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Pub.mon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Pub.conv</a:t>
                      </a:r>
                      <a:r>
                        <a:rPr lang="it-IT" dirty="0"/>
                        <a:t>.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Fam.dial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  <a:effectLst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Fam.mon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dirty="0" err="1"/>
                        <a:t>Fam.conv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23">
                <a:tc>
                  <a:txBody>
                    <a:bodyPr/>
                    <a:lstStyle/>
                    <a:p>
                      <a:r>
                        <a:rPr lang="it-IT" b="1" dirty="0" err="1"/>
                        <a:t>Enunciados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1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619" y="2374709"/>
            <a:ext cx="11764523" cy="5131013"/>
          </a:xfrm>
        </p:spPr>
        <p:txBody>
          <a:bodyPr/>
          <a:lstStyle/>
          <a:p>
            <a:pPr algn="just"/>
            <a:r>
              <a:rPr lang="it-IT" sz="2000" dirty="0"/>
              <a:t>En </a:t>
            </a:r>
            <a:r>
              <a:rPr lang="it-IT" sz="2000" dirty="0" err="1"/>
              <a:t>comparación</a:t>
            </a:r>
            <a:r>
              <a:rPr lang="it-IT" sz="2000" dirty="0"/>
              <a:t>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cuatro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presentan</a:t>
            </a:r>
            <a:r>
              <a:rPr lang="it-IT" sz="2000" dirty="0"/>
              <a:t> un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enunciados</a:t>
            </a:r>
            <a:r>
              <a:rPr lang="it-IT" sz="2000" dirty="0"/>
              <a:t>, precisamente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 en</a:t>
            </a:r>
            <a:r>
              <a:rPr lang="it-IT" sz="2000" b="1" dirty="0"/>
              <a:t>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dirty="0"/>
              <a:t>y </a:t>
            </a:r>
            <a:r>
              <a:rPr lang="it-IT" sz="2000" b="1" dirty="0" err="1"/>
              <a:t>diálogos</a:t>
            </a:r>
            <a:r>
              <a:rPr lang="it-IT" sz="2000" dirty="0"/>
              <a:t>. </a:t>
            </a:r>
            <a:r>
              <a:rPr lang="it-IT" sz="2000" dirty="0" err="1"/>
              <a:t>El</a:t>
            </a:r>
            <a:r>
              <a:rPr lang="it-IT" sz="2000" dirty="0"/>
              <a:t> CNT se </a:t>
            </a:r>
            <a:r>
              <a:rPr lang="it-IT" sz="2000" dirty="0" err="1"/>
              <a:t>asocia</a:t>
            </a:r>
            <a:r>
              <a:rPr lang="it-IT" sz="2000" dirty="0"/>
              <a:t> al INP por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/>
              <a:t>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; con </a:t>
            </a:r>
            <a:r>
              <a:rPr lang="it-IT" sz="2000" dirty="0" err="1"/>
              <a:t>respeto</a:t>
            </a:r>
            <a:r>
              <a:rPr lang="it-IT" sz="2000" dirty="0"/>
              <a:t> al PAR y al DCT, </a:t>
            </a:r>
            <a:r>
              <a:rPr lang="it-IT" sz="2000" dirty="0" err="1"/>
              <a:t>estos</a:t>
            </a:r>
            <a:r>
              <a:rPr lang="it-IT" sz="2000" dirty="0"/>
              <a:t> </a:t>
            </a:r>
            <a:r>
              <a:rPr lang="it-IT" sz="2000" dirty="0" err="1"/>
              <a:t>tienen</a:t>
            </a:r>
            <a:r>
              <a:rPr lang="it-IT" sz="2000" dirty="0"/>
              <a:t>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.</a:t>
            </a:r>
            <a:endParaRPr lang="it-IT" sz="2000" b="1" dirty="0"/>
          </a:p>
          <a:p>
            <a:pPr algn="just"/>
            <a:r>
              <a:rPr lang="it-IT" sz="2000" dirty="0"/>
              <a:t>La </a:t>
            </a:r>
            <a:r>
              <a:rPr lang="it-IT" sz="2000" dirty="0" err="1"/>
              <a:t>predominancia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</a:t>
            </a:r>
            <a:r>
              <a:rPr lang="it-IT" sz="2000" dirty="0" err="1"/>
              <a:t>subraya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b="1" dirty="0" err="1"/>
              <a:t>espontáneo</a:t>
            </a:r>
            <a:r>
              <a:rPr lang="it-IT" sz="2000" dirty="0"/>
              <a:t>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conversaciones</a:t>
            </a:r>
            <a:r>
              <a:rPr lang="it-IT" sz="2000" dirty="0"/>
              <a:t> donde </a:t>
            </a:r>
            <a:r>
              <a:rPr lang="it-IT" sz="2000" dirty="0" err="1"/>
              <a:t>aparecen</a:t>
            </a:r>
            <a:r>
              <a:rPr lang="it-IT" sz="2000" dirty="0"/>
              <a:t> </a:t>
            </a:r>
            <a:r>
              <a:rPr lang="it-IT" sz="2000" i="1" dirty="0" err="1"/>
              <a:t>fijate</a:t>
            </a:r>
            <a:r>
              <a:rPr lang="it-IT" sz="2000" i="1" dirty="0"/>
              <a:t>, </a:t>
            </a:r>
            <a:r>
              <a:rPr lang="it-IT" sz="2000" i="1" dirty="0" err="1"/>
              <a:t>oye</a:t>
            </a:r>
            <a:r>
              <a:rPr lang="it-IT" sz="2000" i="1" dirty="0"/>
              <a:t>, pero </a:t>
            </a:r>
            <a:r>
              <a:rPr lang="it-IT" sz="2000" dirty="0" err="1"/>
              <a:t>también</a:t>
            </a:r>
            <a:r>
              <a:rPr lang="it-IT" sz="2000" i="1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DCT y </a:t>
            </a:r>
            <a:r>
              <a:rPr lang="it-IT" sz="2000" dirty="0" err="1"/>
              <a:t>otros</a:t>
            </a:r>
            <a:r>
              <a:rPr lang="it-IT" sz="2000" dirty="0"/>
              <a:t> </a:t>
            </a:r>
            <a:r>
              <a:rPr lang="it-IT" sz="2000" dirty="0" err="1"/>
              <a:t>marcadores</a:t>
            </a:r>
            <a:r>
              <a:rPr lang="it-IT" sz="2000" dirty="0"/>
              <a:t>: </a:t>
            </a:r>
            <a:r>
              <a:rPr lang="it-IT" sz="2000" i="1" dirty="0" err="1"/>
              <a:t>pues</a:t>
            </a:r>
            <a:r>
              <a:rPr lang="it-IT" sz="2000" dirty="0"/>
              <a:t>, </a:t>
            </a:r>
            <a:r>
              <a:rPr lang="it-IT" sz="2000" i="1" dirty="0"/>
              <a:t>vale</a:t>
            </a:r>
            <a:r>
              <a:rPr lang="it-IT" sz="2000" dirty="0"/>
              <a:t>, </a:t>
            </a:r>
            <a:r>
              <a:rPr lang="it-IT" sz="2000" i="1" dirty="0" err="1"/>
              <a:t>bueno</a:t>
            </a:r>
            <a:r>
              <a:rPr lang="it-IT" sz="2000" b="1" dirty="0"/>
              <a:t>…</a:t>
            </a:r>
          </a:p>
          <a:p>
            <a:pPr algn="just"/>
            <a:r>
              <a:rPr lang="it-IT" sz="2000" dirty="0"/>
              <a:t>Las </a:t>
            </a:r>
            <a:r>
              <a:rPr lang="it-IT" sz="2000" dirty="0" err="1"/>
              <a:t>diferencias</a:t>
            </a:r>
            <a:r>
              <a:rPr lang="it-IT" sz="2000" dirty="0"/>
              <a:t> se </a:t>
            </a:r>
            <a:r>
              <a:rPr lang="it-IT" sz="2000" dirty="0" err="1"/>
              <a:t>explican</a:t>
            </a:r>
            <a:r>
              <a:rPr lang="it-IT" sz="2000" dirty="0"/>
              <a:t> </a:t>
            </a:r>
            <a:r>
              <a:rPr lang="it-IT" sz="2000" dirty="0" err="1"/>
              <a:t>también</a:t>
            </a:r>
            <a:r>
              <a:rPr lang="it-IT" sz="2000" dirty="0"/>
              <a:t> por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reflexivo</a:t>
            </a:r>
            <a:r>
              <a:rPr lang="it-IT" sz="2000" dirty="0"/>
              <a:t> en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, </a:t>
            </a:r>
            <a:r>
              <a:rPr lang="it-IT" sz="2000" dirty="0" err="1"/>
              <a:t>cuando</a:t>
            </a:r>
            <a:r>
              <a:rPr lang="it-IT" sz="2000" dirty="0"/>
              <a:t> se toma </a:t>
            </a:r>
            <a:r>
              <a:rPr lang="it-IT" sz="2000" dirty="0" err="1"/>
              <a:t>tiempo</a:t>
            </a:r>
            <a:r>
              <a:rPr lang="it-IT" sz="2000" dirty="0"/>
              <a:t> y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discursos</a:t>
            </a:r>
            <a:r>
              <a:rPr lang="it-IT" sz="2000" dirty="0"/>
              <a:t> son </a:t>
            </a:r>
            <a:r>
              <a:rPr lang="it-IT" sz="2000" dirty="0" err="1"/>
              <a:t>largos</a:t>
            </a:r>
            <a:r>
              <a:rPr lang="it-IT" sz="2000" dirty="0"/>
              <a:t> y </a:t>
            </a:r>
            <a:r>
              <a:rPr lang="it-IT" sz="2000" dirty="0" err="1"/>
              <a:t>lentos</a:t>
            </a:r>
            <a:r>
              <a:rPr lang="it-IT" sz="2000" dirty="0"/>
              <a:t> </a:t>
            </a:r>
            <a:r>
              <a:rPr lang="it-IT" sz="2000" dirty="0" err="1"/>
              <a:t>porque</a:t>
            </a:r>
            <a:r>
              <a:rPr lang="it-IT" sz="2000" dirty="0"/>
              <a:t> </a:t>
            </a:r>
            <a:r>
              <a:rPr lang="it-IT" sz="2000" dirty="0" err="1"/>
              <a:t>necesitan</a:t>
            </a:r>
            <a:r>
              <a:rPr lang="it-IT" sz="2000" dirty="0"/>
              <a:t> </a:t>
            </a:r>
            <a:r>
              <a:rPr lang="it-IT" sz="2000" dirty="0" err="1"/>
              <a:t>elaboración</a:t>
            </a:r>
            <a:r>
              <a:rPr lang="it-IT" sz="2000" dirty="0"/>
              <a:t>. Sin embargo si se </a:t>
            </a:r>
            <a:r>
              <a:rPr lang="it-IT" sz="2000" dirty="0" err="1"/>
              <a:t>encuentran</a:t>
            </a:r>
            <a:r>
              <a:rPr lang="it-IT" sz="2000" dirty="0"/>
              <a:t> </a:t>
            </a:r>
            <a:r>
              <a:rPr lang="it-IT" sz="2000" dirty="0" err="1"/>
              <a:t>situaciones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directas</a:t>
            </a:r>
            <a:r>
              <a:rPr lang="it-IT" sz="2000" dirty="0"/>
              <a:t> y </a:t>
            </a:r>
            <a:r>
              <a:rPr lang="it-IT" sz="2000" dirty="0" err="1"/>
              <a:t>repentinas</a:t>
            </a:r>
            <a:r>
              <a:rPr lang="it-IT" sz="2000" dirty="0"/>
              <a:t>, </a:t>
            </a:r>
            <a:r>
              <a:rPr lang="it-IT" sz="2000" dirty="0" err="1"/>
              <a:t>como</a:t>
            </a:r>
            <a:r>
              <a:rPr lang="it-IT" sz="2000" dirty="0"/>
              <a:t> en </a:t>
            </a:r>
            <a:r>
              <a:rPr lang="it-IT" sz="2000" dirty="0" err="1"/>
              <a:t>el</a:t>
            </a:r>
            <a:r>
              <a:rPr lang="it-IT" sz="2000" dirty="0"/>
              <a:t> caso de </a:t>
            </a:r>
            <a:r>
              <a:rPr lang="it-IT" sz="2000" dirty="0" err="1"/>
              <a:t>conversaciones</a:t>
            </a:r>
            <a:r>
              <a:rPr lang="it-IT" sz="2000" dirty="0"/>
              <a:t> y </a:t>
            </a:r>
            <a:r>
              <a:rPr lang="it-IT" sz="2000" dirty="0" err="1"/>
              <a:t>diálogos</a:t>
            </a:r>
            <a:r>
              <a:rPr lang="it-IT" sz="2000" dirty="0"/>
              <a:t>,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discurso</a:t>
            </a:r>
            <a:r>
              <a:rPr lang="it-IT" sz="2000" dirty="0"/>
              <a:t> es </a:t>
            </a:r>
            <a:r>
              <a:rPr lang="it-IT" sz="2000" dirty="0" err="1"/>
              <a:t>menos</a:t>
            </a:r>
            <a:r>
              <a:rPr lang="it-IT" sz="2000" dirty="0"/>
              <a:t> </a:t>
            </a:r>
            <a:r>
              <a:rPr lang="it-IT" sz="2000" dirty="0" err="1"/>
              <a:t>organizado</a:t>
            </a:r>
            <a:r>
              <a:rPr lang="it-IT" sz="2000" dirty="0"/>
              <a:t>, </a:t>
            </a:r>
            <a:r>
              <a:rPr lang="it-IT" sz="2000" dirty="0" err="1"/>
              <a:t>aún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también</a:t>
            </a:r>
            <a:r>
              <a:rPr lang="it-IT" sz="2000" dirty="0"/>
              <a:t>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casi se </a:t>
            </a:r>
            <a:r>
              <a:rPr lang="it-IT" sz="2000" dirty="0" err="1"/>
              <a:t>rompen</a:t>
            </a:r>
            <a:r>
              <a:rPr lang="it-IT" sz="2000" dirty="0"/>
              <a:t>.</a:t>
            </a:r>
            <a:endParaRPr lang="it-IT" sz="2000" b="1" dirty="0"/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705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22287"/>
            <a:ext cx="11996382" cy="4635713"/>
          </a:xfrm>
        </p:spPr>
        <p:txBody>
          <a:bodyPr>
            <a:normAutofit/>
          </a:bodyPr>
          <a:lstStyle/>
          <a:p>
            <a:pPr algn="just"/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objetivo</a:t>
            </a:r>
            <a:r>
              <a:rPr lang="it-IT" sz="2000" dirty="0"/>
              <a:t> ha </a:t>
            </a:r>
            <a:r>
              <a:rPr lang="it-IT" sz="2000" dirty="0" err="1"/>
              <a:t>sido</a:t>
            </a:r>
            <a:r>
              <a:rPr lang="it-IT" sz="2000" dirty="0"/>
              <a:t> investigar </a:t>
            </a:r>
            <a:r>
              <a:rPr lang="it-IT" sz="2000" dirty="0" err="1"/>
              <a:t>sobre</a:t>
            </a:r>
            <a:r>
              <a:rPr lang="it-IT" sz="2000" dirty="0"/>
              <a:t> la lengua </a:t>
            </a:r>
            <a:r>
              <a:rPr lang="it-IT" sz="2000" dirty="0" err="1"/>
              <a:t>oral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según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y </a:t>
            </a:r>
            <a:r>
              <a:rPr lang="it-IT" sz="2000" dirty="0" err="1"/>
              <a:t>tipos</a:t>
            </a:r>
            <a:r>
              <a:rPr lang="it-IT" sz="2000" dirty="0"/>
              <a:t> de </a:t>
            </a:r>
            <a:r>
              <a:rPr lang="it-IT" sz="2000" dirty="0" err="1"/>
              <a:t>relaciones</a:t>
            </a:r>
            <a:r>
              <a:rPr lang="it-IT" sz="2000" dirty="0"/>
              <a:t>; </a:t>
            </a:r>
            <a:r>
              <a:rPr lang="it-IT" sz="2000" dirty="0" err="1"/>
              <a:t>después</a:t>
            </a:r>
            <a:r>
              <a:rPr lang="it-IT" sz="2000" dirty="0"/>
              <a:t> </a:t>
            </a:r>
            <a:r>
              <a:rPr lang="it-IT" sz="2000" dirty="0" err="1"/>
              <a:t>explicar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aspectos</a:t>
            </a:r>
            <a:r>
              <a:rPr lang="it-IT" sz="2000" dirty="0"/>
              <a:t> </a:t>
            </a:r>
            <a:r>
              <a:rPr lang="it-IT" sz="2000" dirty="0" err="1"/>
              <a:t>similares</a:t>
            </a:r>
            <a:r>
              <a:rPr lang="it-IT" sz="2000" dirty="0"/>
              <a:t> y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analizando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factores</a:t>
            </a:r>
            <a:r>
              <a:rPr lang="it-IT" sz="2000" dirty="0"/>
              <a:t> y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estrategias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forman</a:t>
            </a:r>
            <a:r>
              <a:rPr lang="it-IT" sz="2000" dirty="0"/>
              <a:t> parte de la </a:t>
            </a:r>
            <a:r>
              <a:rPr lang="it-IT" sz="2000" dirty="0" err="1"/>
              <a:t>oralidad</a:t>
            </a:r>
            <a:r>
              <a:rPr lang="it-IT" sz="2000" dirty="0"/>
              <a:t>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buscar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peculiaridades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</a:t>
            </a:r>
            <a:r>
              <a:rPr lang="it-IT" sz="2000" dirty="0" err="1"/>
              <a:t>diferenciando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uso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comunicativos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la </a:t>
            </a:r>
            <a:r>
              <a:rPr lang="it-IT" sz="2000" dirty="0" err="1"/>
              <a:t>comparación</a:t>
            </a:r>
            <a:r>
              <a:rPr lang="it-IT" sz="2000" dirty="0"/>
              <a:t>. </a:t>
            </a:r>
            <a:r>
              <a:rPr lang="it-IT" sz="2000" dirty="0" err="1"/>
              <a:t>Además</a:t>
            </a:r>
            <a:r>
              <a:rPr lang="it-IT" sz="2000" dirty="0"/>
              <a:t> he </a:t>
            </a:r>
            <a:r>
              <a:rPr lang="it-IT" sz="2000" dirty="0" err="1"/>
              <a:t>puesto</a:t>
            </a:r>
            <a:r>
              <a:rPr lang="it-IT" sz="2000" dirty="0"/>
              <a:t>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estadísticas</a:t>
            </a:r>
            <a:r>
              <a:rPr lang="it-IT" sz="2000" dirty="0"/>
              <a:t> para completar de </a:t>
            </a:r>
            <a:r>
              <a:rPr lang="it-IT" sz="2000" dirty="0" err="1"/>
              <a:t>manera</a:t>
            </a:r>
            <a:r>
              <a:rPr lang="it-IT" sz="2000" dirty="0"/>
              <a:t> </a:t>
            </a:r>
            <a:r>
              <a:rPr lang="it-IT" sz="2000" dirty="0" err="1"/>
              <a:t>científica</a:t>
            </a:r>
            <a:r>
              <a:rPr lang="it-IT" sz="2000" dirty="0"/>
              <a:t> y </a:t>
            </a:r>
            <a:r>
              <a:rPr lang="it-IT" sz="2000" dirty="0" err="1"/>
              <a:t>práctica</a:t>
            </a:r>
            <a:r>
              <a:rPr lang="it-IT" sz="2000" dirty="0"/>
              <a:t> la </a:t>
            </a:r>
            <a:r>
              <a:rPr lang="it-IT" sz="2000" dirty="0" err="1"/>
              <a:t>investigación</a:t>
            </a:r>
            <a:r>
              <a:rPr lang="it-IT" sz="2000" dirty="0"/>
              <a:t>, </a:t>
            </a:r>
            <a:r>
              <a:rPr lang="it-IT" sz="2000" dirty="0" err="1"/>
              <a:t>gracias</a:t>
            </a:r>
            <a:r>
              <a:rPr lang="it-IT" sz="2000" dirty="0"/>
              <a:t> a DB-IPIC </a:t>
            </a:r>
            <a:r>
              <a:rPr lang="it-IT" sz="2000" dirty="0">
                <a:highlight>
                  <a:srgbClr val="FFFF00"/>
                </a:highlight>
              </a:rPr>
              <a:t>donde </a:t>
            </a:r>
            <a:r>
              <a:rPr lang="it-IT" sz="2000" dirty="0" err="1">
                <a:highlight>
                  <a:srgbClr val="FFFF00"/>
                </a:highlight>
              </a:rPr>
              <a:t>hay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sz="2000" dirty="0" err="1">
                <a:highlight>
                  <a:srgbClr val="FFFF00"/>
                </a:highlight>
              </a:rPr>
              <a:t>los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sz="2000" dirty="0" err="1"/>
              <a:t>ejemplos</a:t>
            </a:r>
            <a:r>
              <a:rPr lang="it-IT" sz="2000" dirty="0"/>
              <a:t> </a:t>
            </a:r>
            <a:r>
              <a:rPr lang="it-IT" sz="2000" dirty="0" err="1"/>
              <a:t>puestos</a:t>
            </a:r>
            <a:r>
              <a:rPr lang="it-IT" sz="2000" dirty="0"/>
              <a:t> y he </a:t>
            </a:r>
            <a:r>
              <a:rPr lang="it-IT" sz="2000" dirty="0" err="1"/>
              <a:t>recogido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datos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En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ámbito</a:t>
            </a:r>
            <a:r>
              <a:rPr lang="it-IT" sz="2000" dirty="0"/>
              <a:t> de la </a:t>
            </a:r>
            <a:r>
              <a:rPr lang="it-IT" sz="2000" dirty="0" err="1"/>
              <a:t>enseñanza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trabajo</a:t>
            </a:r>
            <a:r>
              <a:rPr lang="it-IT" sz="2000" dirty="0"/>
              <a:t> es </a:t>
            </a:r>
            <a:r>
              <a:rPr lang="it-IT" sz="2000" dirty="0" err="1"/>
              <a:t>útil</a:t>
            </a:r>
            <a:r>
              <a:rPr lang="it-IT" sz="2000" dirty="0"/>
              <a:t> para </a:t>
            </a:r>
            <a:r>
              <a:rPr lang="it-IT" sz="2000" dirty="0" err="1"/>
              <a:t>potenciar</a:t>
            </a:r>
            <a:r>
              <a:rPr lang="it-IT" sz="2000" dirty="0"/>
              <a:t>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competencias</a:t>
            </a:r>
            <a:r>
              <a:rPr lang="it-IT" sz="2000" dirty="0"/>
              <a:t> </a:t>
            </a:r>
            <a:r>
              <a:rPr lang="it-IT" sz="2000" dirty="0" err="1"/>
              <a:t>auditivas</a:t>
            </a:r>
            <a:r>
              <a:rPr lang="it-IT" sz="2000" dirty="0"/>
              <a:t>, </a:t>
            </a:r>
            <a:r>
              <a:rPr lang="it-IT" sz="2000" dirty="0" err="1"/>
              <a:t>críticas</a:t>
            </a:r>
            <a:r>
              <a:rPr lang="it-IT" sz="2000" dirty="0"/>
              <a:t> y </a:t>
            </a:r>
            <a:r>
              <a:rPr lang="it-IT" sz="2000" dirty="0" err="1"/>
              <a:t>creativas</a:t>
            </a:r>
            <a:r>
              <a:rPr lang="it-IT" sz="2000" dirty="0"/>
              <a:t>;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alumnos</a:t>
            </a:r>
            <a:r>
              <a:rPr lang="it-IT" sz="2000" dirty="0"/>
              <a:t> </a:t>
            </a:r>
            <a:r>
              <a:rPr lang="it-IT" sz="2000" dirty="0" err="1"/>
              <a:t>reconozcan</a:t>
            </a:r>
            <a:r>
              <a:rPr lang="it-IT" sz="2000" dirty="0"/>
              <a:t>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matices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palabras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utilizadas</a:t>
            </a:r>
            <a:r>
              <a:rPr lang="it-IT" sz="2000" dirty="0"/>
              <a:t> y </a:t>
            </a:r>
            <a:r>
              <a:rPr lang="it-IT" sz="2000" dirty="0" err="1"/>
              <a:t>sepan</a:t>
            </a:r>
            <a:r>
              <a:rPr lang="it-IT" sz="2000" dirty="0"/>
              <a:t> </a:t>
            </a:r>
            <a:r>
              <a:rPr lang="it-IT" sz="2000" dirty="0" err="1"/>
              <a:t>distinguir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recursos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usan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. Los </a:t>
            </a:r>
            <a:r>
              <a:rPr lang="it-IT" sz="2000" dirty="0" err="1"/>
              <a:t>ejercicios</a:t>
            </a:r>
            <a:r>
              <a:rPr lang="it-IT" sz="2000" dirty="0"/>
              <a:t> </a:t>
            </a:r>
            <a:r>
              <a:rPr lang="it-IT" sz="2000" dirty="0">
                <a:highlight>
                  <a:srgbClr val="FFFF00"/>
                </a:highlight>
              </a:rPr>
              <a:t>son </a:t>
            </a:r>
            <a:r>
              <a:rPr lang="it-IT" sz="2000" dirty="0" err="1">
                <a:highlight>
                  <a:srgbClr val="FFFF00"/>
                </a:highlight>
              </a:rPr>
              <a:t>finalizados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sz="2000" dirty="0"/>
              <a:t>a </a:t>
            </a:r>
            <a:r>
              <a:rPr lang="it-IT" sz="2000" dirty="0" err="1"/>
              <a:t>desarrollar</a:t>
            </a:r>
            <a:r>
              <a:rPr lang="it-IT" sz="2000" dirty="0"/>
              <a:t> </a:t>
            </a:r>
            <a:r>
              <a:rPr lang="it-IT" sz="2000" dirty="0" err="1"/>
              <a:t>estas</a:t>
            </a:r>
            <a:r>
              <a:rPr lang="it-IT" sz="2000" dirty="0"/>
              <a:t> </a:t>
            </a:r>
            <a:r>
              <a:rPr lang="it-IT" sz="2000" dirty="0" err="1"/>
              <a:t>características</a:t>
            </a:r>
            <a:r>
              <a:rPr lang="it-IT" sz="2000" dirty="0"/>
              <a:t>, </a:t>
            </a:r>
            <a:r>
              <a:rPr lang="it-IT" sz="2000" dirty="0" err="1"/>
              <a:t>saber</a:t>
            </a:r>
            <a:r>
              <a:rPr lang="it-IT" sz="2000" dirty="0"/>
              <a:t> interpretar y lograr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seguridad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93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Bibliografía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Carlota</a:t>
            </a:r>
            <a:r>
              <a:rPr lang="it-IT" dirty="0"/>
              <a:t> </a:t>
            </a:r>
            <a:r>
              <a:rPr lang="it-IT" dirty="0" err="1"/>
              <a:t>Nicolás</a:t>
            </a:r>
            <a:r>
              <a:rPr lang="it-IT" dirty="0"/>
              <a:t> </a:t>
            </a:r>
            <a:r>
              <a:rPr lang="it-IT" dirty="0" err="1"/>
              <a:t>Martínez</a:t>
            </a:r>
            <a:r>
              <a:rPr lang="it-IT" dirty="0"/>
              <a:t>, </a:t>
            </a:r>
            <a:r>
              <a:rPr lang="it-IT" dirty="0" err="1"/>
              <a:t>María</a:t>
            </a:r>
            <a:r>
              <a:rPr lang="it-IT" dirty="0"/>
              <a:t> Isabel </a:t>
            </a:r>
            <a:r>
              <a:rPr lang="it-IT" dirty="0" err="1"/>
              <a:t>Hernández</a:t>
            </a:r>
            <a:r>
              <a:rPr lang="it-IT" dirty="0"/>
              <a:t> </a:t>
            </a:r>
            <a:r>
              <a:rPr lang="it-IT" dirty="0" err="1"/>
              <a:t>Toribio</a:t>
            </a:r>
            <a:r>
              <a:rPr lang="it-IT" dirty="0"/>
              <a:t> </a:t>
            </a:r>
            <a:r>
              <a:rPr lang="it-IT" i="1" dirty="0"/>
              <a:t>Del </a:t>
            </a:r>
            <a:r>
              <a:rPr lang="it-IT" i="1" dirty="0" err="1"/>
              <a:t>oido</a:t>
            </a:r>
            <a:r>
              <a:rPr lang="it-IT" i="1" dirty="0"/>
              <a:t> al </a:t>
            </a:r>
            <a:r>
              <a:rPr lang="it-IT" i="1" dirty="0" err="1"/>
              <a:t>habla</a:t>
            </a:r>
            <a:r>
              <a:rPr lang="it-IT" i="1" dirty="0"/>
              <a:t>, </a:t>
            </a:r>
            <a:r>
              <a:rPr lang="it-IT" dirty="0" err="1"/>
              <a:t>Barcelona</a:t>
            </a:r>
            <a:r>
              <a:rPr lang="it-IT" dirty="0"/>
              <a:t>, </a:t>
            </a:r>
            <a:r>
              <a:rPr lang="it-IT" dirty="0" err="1"/>
              <a:t>Octaedro</a:t>
            </a:r>
            <a:r>
              <a:rPr lang="it-IT" dirty="0"/>
              <a:t>, 2015. </a:t>
            </a:r>
          </a:p>
          <a:p>
            <a:r>
              <a:rPr lang="it-IT" dirty="0"/>
              <a:t>http://lablita.it/app/dbipic/index.php?corpus=tagesp</a:t>
            </a:r>
          </a:p>
          <a:p>
            <a:r>
              <a:rPr lang="it-IT" dirty="0"/>
              <a:t>https://cvc.cervantes.es/</a:t>
            </a:r>
          </a:p>
          <a:p>
            <a:r>
              <a:rPr lang="it-IT" dirty="0"/>
              <a:t>https://www.reverso.net/text_translation.aspx?lang=IT</a:t>
            </a:r>
          </a:p>
        </p:txBody>
      </p:sp>
    </p:spTree>
    <p:extLst>
      <p:ext uri="{BB962C8B-B14F-4D97-AF65-F5344CB8AC3E}">
        <p14:creationId xmlns:p14="http://schemas.microsoft.com/office/powerpoint/2010/main" val="103835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¡GRACIAS POR LA ATENCIÓN!</a:t>
            </a:r>
          </a:p>
        </p:txBody>
      </p:sp>
    </p:spTree>
    <p:extLst>
      <p:ext uri="{BB962C8B-B14F-4D97-AF65-F5344CB8AC3E}">
        <p14:creationId xmlns:p14="http://schemas.microsoft.com/office/powerpoint/2010/main" val="3947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571222"/>
            <a:ext cx="10554574" cy="5422005"/>
          </a:xfrm>
        </p:spPr>
        <p:txBody>
          <a:bodyPr/>
          <a:lstStyle/>
          <a:p>
            <a:r>
              <a:rPr lang="it-IT" sz="2000" dirty="0" err="1"/>
              <a:t>El</a:t>
            </a:r>
            <a:r>
              <a:rPr lang="it-IT" sz="2000" dirty="0"/>
              <a:t> CNT </a:t>
            </a:r>
            <a:r>
              <a:rPr lang="it-IT" sz="2000" dirty="0" err="1"/>
              <a:t>aparece</a:t>
            </a:r>
            <a:r>
              <a:rPr lang="it-IT" sz="2000" dirty="0"/>
              <a:t> en 6 </a:t>
            </a:r>
            <a:r>
              <a:rPr lang="it-IT" sz="2000" dirty="0" err="1"/>
              <a:t>casos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y en 67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 </a:t>
            </a:r>
            <a:r>
              <a:rPr lang="it-IT" sz="2000" dirty="0" err="1"/>
              <a:t>entre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y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estancias</a:t>
            </a:r>
            <a:r>
              <a:rPr lang="it-IT" sz="2000" dirty="0"/>
              <a:t>;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posiciones</a:t>
            </a:r>
            <a:r>
              <a:rPr lang="it-IT" sz="2000" dirty="0"/>
              <a:t> (</a:t>
            </a:r>
            <a:r>
              <a:rPr lang="it-IT" sz="2000" dirty="0" err="1"/>
              <a:t>segunda</a:t>
            </a:r>
            <a:r>
              <a:rPr lang="it-IT" sz="2000" dirty="0"/>
              <a:t> o </a:t>
            </a:r>
            <a:r>
              <a:rPr lang="it-IT" sz="2000" dirty="0" err="1"/>
              <a:t>penúltima</a:t>
            </a:r>
            <a:r>
              <a:rPr lang="it-IT" sz="2000" dirty="0"/>
              <a:t>).</a:t>
            </a:r>
          </a:p>
          <a:p>
            <a:r>
              <a:rPr lang="it-IT" sz="2000" dirty="0"/>
              <a:t>Las </a:t>
            </a:r>
            <a:r>
              <a:rPr lang="it-IT" sz="2000" dirty="0" err="1"/>
              <a:t>palabras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frecuentes</a:t>
            </a:r>
            <a:r>
              <a:rPr lang="it-IT" sz="2000" dirty="0"/>
              <a:t> con la </a:t>
            </a:r>
            <a:r>
              <a:rPr lang="it-IT" sz="2000" dirty="0" err="1"/>
              <a:t>función</a:t>
            </a:r>
            <a:r>
              <a:rPr lang="it-IT" sz="2000" dirty="0"/>
              <a:t> de CNT son : </a:t>
            </a:r>
            <a:r>
              <a:rPr lang="it-IT" sz="2000" i="1" dirty="0"/>
              <a:t>mira </a:t>
            </a:r>
            <a:r>
              <a:rPr lang="it-IT" sz="2000" dirty="0"/>
              <a:t>(33 </a:t>
            </a:r>
            <a:r>
              <a:rPr lang="it-IT" sz="2000" dirty="0" err="1"/>
              <a:t>casos</a:t>
            </a:r>
            <a:r>
              <a:rPr lang="it-IT" sz="2000" dirty="0"/>
              <a:t>), </a:t>
            </a:r>
            <a:r>
              <a:rPr lang="it-IT" sz="2000" i="1" dirty="0" err="1"/>
              <a:t>oye</a:t>
            </a:r>
            <a:r>
              <a:rPr lang="it-IT" sz="2000" i="1" dirty="0"/>
              <a:t> </a:t>
            </a:r>
            <a:r>
              <a:rPr lang="it-IT" sz="2000" dirty="0"/>
              <a:t>(17 </a:t>
            </a:r>
            <a:r>
              <a:rPr lang="it-IT" sz="2000" dirty="0" err="1"/>
              <a:t>casos</a:t>
            </a:r>
            <a:r>
              <a:rPr lang="it-IT" sz="2000" dirty="0"/>
              <a:t>), </a:t>
            </a:r>
            <a:r>
              <a:rPr lang="it-IT" sz="2000" i="1" dirty="0"/>
              <a:t>a ver</a:t>
            </a:r>
            <a:r>
              <a:rPr lang="it-IT" sz="2000" dirty="0"/>
              <a:t> ( 8 </a:t>
            </a:r>
            <a:r>
              <a:rPr lang="it-IT" sz="2000" dirty="0" err="1"/>
              <a:t>casos</a:t>
            </a:r>
            <a:r>
              <a:rPr lang="it-IT" sz="2000" dirty="0"/>
              <a:t>). </a:t>
            </a:r>
            <a:r>
              <a:rPr lang="it-IT" sz="2000" dirty="0" err="1"/>
              <a:t>Hay</a:t>
            </a:r>
            <a:r>
              <a:rPr lang="it-IT" sz="2000" dirty="0"/>
              <a:t> 50 </a:t>
            </a:r>
            <a:r>
              <a:rPr lang="it-IT" sz="2000" dirty="0" err="1"/>
              <a:t>casos</a:t>
            </a:r>
            <a:r>
              <a:rPr lang="it-IT" sz="2000" dirty="0"/>
              <a:t>  de </a:t>
            </a:r>
            <a:r>
              <a:rPr lang="it-IT" sz="2000" b="1" dirty="0"/>
              <a:t>solo </a:t>
            </a:r>
            <a:r>
              <a:rPr lang="it-IT" sz="2000" b="1" dirty="0" err="1"/>
              <a:t>verbos</a:t>
            </a:r>
            <a:r>
              <a:rPr lang="it-IT" sz="2000" b="1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CNT,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repetidos</a:t>
            </a:r>
            <a:r>
              <a:rPr lang="it-IT" sz="2000" dirty="0"/>
              <a:t> (</a:t>
            </a:r>
            <a:r>
              <a:rPr lang="it-IT" sz="2000" i="1" dirty="0"/>
              <a:t> mira, mira, mira, mira; a ver, a ver</a:t>
            </a:r>
            <a:r>
              <a:rPr lang="it-IT" sz="2000" dirty="0"/>
              <a:t>) para dar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énfasis</a:t>
            </a:r>
            <a:r>
              <a:rPr lang="it-IT" sz="2000" dirty="0"/>
              <a:t>; o </a:t>
            </a:r>
            <a:r>
              <a:rPr lang="it-IT" sz="2000" dirty="0" err="1"/>
              <a:t>mezclados</a:t>
            </a:r>
            <a:r>
              <a:rPr lang="it-IT" sz="2000" dirty="0"/>
              <a:t> (</a:t>
            </a:r>
            <a:r>
              <a:rPr lang="it-IT" sz="2000" i="1" dirty="0" err="1"/>
              <a:t>oye</a:t>
            </a:r>
            <a:r>
              <a:rPr lang="it-IT" sz="2000" i="1" dirty="0"/>
              <a:t> calla; venga a ver</a:t>
            </a:r>
            <a:r>
              <a:rPr lang="it-IT" sz="2000" dirty="0"/>
              <a:t>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7" y="4700854"/>
            <a:ext cx="4092248" cy="576760"/>
          </a:xfrm>
          <a:prstGeom prst="rect">
            <a:avLst/>
          </a:prstGeom>
        </p:spPr>
      </p:pic>
      <p:pic>
        <p:nvPicPr>
          <p:cNvPr id="5" name="efamdl05_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86" y="4668014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7" y="5903846"/>
            <a:ext cx="7309221" cy="624246"/>
          </a:xfrm>
          <a:prstGeom prst="rect">
            <a:avLst/>
          </a:prstGeom>
        </p:spPr>
      </p:pic>
      <p:pic>
        <p:nvPicPr>
          <p:cNvPr id="7" name="efamcv01d_9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712" y="5918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2486652"/>
            <a:ext cx="2397847" cy="709223"/>
          </a:xfrm>
        </p:spPr>
      </p:pic>
      <p:pic>
        <p:nvPicPr>
          <p:cNvPr id="5" name="efamcv08_2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258627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3756389"/>
            <a:ext cx="6239693" cy="669094"/>
          </a:xfrm>
          <a:prstGeom prst="rect">
            <a:avLst/>
          </a:prstGeom>
        </p:spPr>
      </p:pic>
      <p:pic>
        <p:nvPicPr>
          <p:cNvPr id="7" name="epubmn03_7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3906035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6130684"/>
            <a:ext cx="4637308" cy="647860"/>
          </a:xfrm>
          <a:prstGeom prst="rect">
            <a:avLst/>
          </a:prstGeom>
        </p:spPr>
      </p:pic>
      <p:pic>
        <p:nvPicPr>
          <p:cNvPr id="9" name="efamcv03_3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311" y="6203306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5041685"/>
            <a:ext cx="3080427" cy="654694"/>
          </a:xfrm>
          <a:prstGeom prst="rect">
            <a:avLst/>
          </a:prstGeom>
        </p:spPr>
      </p:pic>
      <p:pic>
        <p:nvPicPr>
          <p:cNvPr id="11" name="efamdl06_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508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2495676"/>
            <a:ext cx="3185563" cy="713706"/>
          </a:xfrm>
          <a:prstGeom prst="rect">
            <a:avLst/>
          </a:prstGeom>
        </p:spPr>
      </p:pic>
      <p:pic>
        <p:nvPicPr>
          <p:cNvPr id="5" name="efamcv07_1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512" y="2495676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4192335"/>
            <a:ext cx="5224972" cy="684553"/>
          </a:xfrm>
          <a:prstGeom prst="rect">
            <a:avLst/>
          </a:prstGeom>
        </p:spPr>
      </p:pic>
      <p:pic>
        <p:nvPicPr>
          <p:cNvPr id="7" name="efamdl05_1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904" y="4229812"/>
            <a:ext cx="609600" cy="609600"/>
          </a:xfrm>
          <a:prstGeom prst="rect">
            <a:avLst/>
          </a:prstGeom>
        </p:spPr>
      </p:pic>
      <p:graphicFrame>
        <p:nvGraphicFramePr>
          <p:cNvPr id="41" name="Grafico 40"/>
          <p:cNvGraphicFramePr/>
          <p:nvPr>
            <p:extLst>
              <p:ext uri="{D42A27DB-BD31-4B8C-83A1-F6EECF244321}">
                <p14:modId xmlns:p14="http://schemas.microsoft.com/office/powerpoint/2010/main" val="2681233561"/>
              </p:ext>
            </p:extLst>
          </p:nvPr>
        </p:nvGraphicFramePr>
        <p:xfrm>
          <a:off x="7584009" y="3165283"/>
          <a:ext cx="4224270" cy="34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86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</a:t>
            </a:r>
            <a:r>
              <a:rPr lang="it-IT" sz="2800" dirty="0" err="1"/>
              <a:t>analiza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aspectos</a:t>
            </a:r>
            <a:r>
              <a:rPr lang="it-IT" sz="2800" dirty="0"/>
              <a:t> en </a:t>
            </a:r>
            <a:r>
              <a:rPr lang="it-IT" sz="2800" dirty="0" err="1"/>
              <a:t>común</a:t>
            </a:r>
            <a:r>
              <a:rPr lang="it-IT" sz="2800" dirty="0"/>
              <a:t> y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diferencias</a:t>
            </a:r>
            <a:r>
              <a:rPr lang="it-IT" sz="2800" dirty="0"/>
              <a:t> del CNT prestando </a:t>
            </a:r>
            <a:r>
              <a:rPr lang="it-IT" sz="2800" dirty="0" err="1"/>
              <a:t>atención</a:t>
            </a:r>
            <a:r>
              <a:rPr lang="it-IT" sz="2800" dirty="0"/>
              <a:t> al tono y </a:t>
            </a:r>
            <a:r>
              <a:rPr lang="es-ES" sz="2800" b="1" dirty="0"/>
              <a:t>tipo de interacción</a:t>
            </a:r>
            <a:r>
              <a:rPr lang="es-ES" sz="2800" dirty="0"/>
              <a:t> (diálogo, monólogo, conversación) y el </a:t>
            </a:r>
            <a:r>
              <a:rPr lang="es-ES" sz="2800" b="1" dirty="0"/>
              <a:t>tipo de contexto comunicativo</a:t>
            </a:r>
            <a:r>
              <a:rPr lang="es-ES" sz="2800" dirty="0"/>
              <a:t> (familiar o público)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4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Datos</a:t>
            </a:r>
            <a:r>
              <a:rPr lang="it-IT" dirty="0"/>
              <a:t> </a:t>
            </a:r>
            <a:r>
              <a:rPr lang="it-IT" dirty="0" err="1"/>
              <a:t>estadísticos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43776"/>
              </p:ext>
            </p:extLst>
          </p:nvPr>
        </p:nvGraphicFramePr>
        <p:xfrm>
          <a:off x="-339948" y="2253803"/>
          <a:ext cx="6058168" cy="441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3173827434"/>
              </p:ext>
            </p:extLst>
          </p:nvPr>
        </p:nvGraphicFramePr>
        <p:xfrm>
          <a:off x="5370489" y="1751529"/>
          <a:ext cx="6679843" cy="49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09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51881"/>
            <a:ext cx="10554574" cy="4161798"/>
          </a:xfrm>
        </p:spPr>
        <p:txBody>
          <a:bodyPr>
            <a:normAutofit/>
          </a:bodyPr>
          <a:lstStyle/>
          <a:p>
            <a:r>
              <a:rPr lang="it-IT" sz="2000" dirty="0" err="1"/>
              <a:t>El</a:t>
            </a:r>
            <a:r>
              <a:rPr lang="it-IT" sz="2000" dirty="0"/>
              <a:t> CNT se </a:t>
            </a:r>
            <a:r>
              <a:rPr lang="it-IT" sz="2000" dirty="0" err="1"/>
              <a:t>encuentra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enunciados</a:t>
            </a:r>
            <a:r>
              <a:rPr lang="it-IT" sz="2000" dirty="0"/>
              <a:t> (94%) y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con 57 </a:t>
            </a:r>
            <a:r>
              <a:rPr lang="it-IT" sz="2000" dirty="0" err="1"/>
              <a:t>casos</a:t>
            </a:r>
            <a:r>
              <a:rPr lang="it-IT" sz="2000" dirty="0"/>
              <a:t>.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</a:t>
            </a:r>
            <a:r>
              <a:rPr lang="it-IT" sz="2000" dirty="0" err="1"/>
              <a:t>corresponde</a:t>
            </a:r>
            <a:r>
              <a:rPr lang="it-IT" sz="2000" dirty="0"/>
              <a:t> a 39% en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y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; </a:t>
            </a:r>
            <a:r>
              <a:rPr lang="it-IT" sz="2000" dirty="0" err="1"/>
              <a:t>sólo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</a:t>
            </a:r>
            <a:r>
              <a:rPr lang="it-IT" sz="2000" dirty="0" err="1"/>
              <a:t>están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o casi.</a:t>
            </a:r>
          </a:p>
          <a:p>
            <a:r>
              <a:rPr lang="it-IT" sz="2000" dirty="0"/>
              <a:t>Esto se </a:t>
            </a:r>
            <a:r>
              <a:rPr lang="it-IT" sz="2000" dirty="0" err="1"/>
              <a:t>explica</a:t>
            </a:r>
            <a:r>
              <a:rPr lang="it-IT" sz="2000" dirty="0"/>
              <a:t> </a:t>
            </a:r>
            <a:r>
              <a:rPr lang="it-IT" sz="2000" dirty="0" err="1"/>
              <a:t>quizá</a:t>
            </a:r>
            <a:r>
              <a:rPr lang="it-IT" sz="2000" dirty="0"/>
              <a:t> por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informal</a:t>
            </a:r>
            <a:r>
              <a:rPr lang="it-IT" sz="2000" dirty="0"/>
              <a:t> y </a:t>
            </a:r>
            <a:r>
              <a:rPr lang="it-IT" sz="2000" dirty="0" err="1"/>
              <a:t>espontáneo</a:t>
            </a:r>
            <a:r>
              <a:rPr lang="it-IT" sz="2000" dirty="0"/>
              <a:t>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conversaciones</a:t>
            </a:r>
            <a:r>
              <a:rPr lang="it-IT" sz="2000" dirty="0"/>
              <a:t> </a:t>
            </a:r>
            <a:r>
              <a:rPr lang="it-IT" sz="2000" dirty="0" err="1"/>
              <a:t>privadas</a:t>
            </a:r>
            <a:r>
              <a:rPr lang="it-IT" sz="2000" dirty="0"/>
              <a:t> donde </a:t>
            </a:r>
            <a:r>
              <a:rPr lang="it-IT" sz="2000" dirty="0" err="1"/>
              <a:t>hay</a:t>
            </a:r>
            <a:r>
              <a:rPr lang="it-IT" sz="2000" dirty="0"/>
              <a:t> un intenso interscambio comunicativo, </a:t>
            </a:r>
            <a:r>
              <a:rPr lang="it-IT" sz="2000" dirty="0" err="1"/>
              <a:t>varios</a:t>
            </a:r>
            <a:r>
              <a:rPr lang="it-IT" sz="2000" dirty="0"/>
              <a:t> </a:t>
            </a:r>
            <a:r>
              <a:rPr lang="it-IT" sz="2000" dirty="0" err="1"/>
              <a:t>turnos</a:t>
            </a:r>
            <a:r>
              <a:rPr lang="it-IT" sz="2000" dirty="0"/>
              <a:t> de </a:t>
            </a:r>
            <a:r>
              <a:rPr lang="it-IT" sz="2000" dirty="0" err="1"/>
              <a:t>palabra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rapidez</a:t>
            </a:r>
            <a:r>
              <a:rPr lang="it-IT" sz="2000" dirty="0"/>
              <a:t>, </a:t>
            </a:r>
            <a:r>
              <a:rPr lang="it-IT" sz="2000" dirty="0" err="1"/>
              <a:t>entonces</a:t>
            </a:r>
            <a:r>
              <a:rPr lang="it-IT" sz="2000" dirty="0"/>
              <a:t>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conectores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dan</a:t>
            </a:r>
            <a:r>
              <a:rPr lang="it-IT" sz="2000" dirty="0"/>
              <a:t> </a:t>
            </a:r>
            <a:r>
              <a:rPr lang="it-IT" sz="2000" dirty="0" err="1"/>
              <a:t>cohesión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En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b="1" dirty="0" err="1"/>
              <a:t>estancias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60% </a:t>
            </a:r>
            <a:r>
              <a:rPr lang="it-IT" sz="2000" dirty="0" err="1"/>
              <a:t>corresponde</a:t>
            </a:r>
            <a:r>
              <a:rPr lang="it-IT" sz="2000" dirty="0"/>
              <a:t> a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públicos</a:t>
            </a:r>
            <a:r>
              <a:rPr lang="it-IT" sz="2000" b="1" dirty="0"/>
              <a:t> </a:t>
            </a:r>
            <a:r>
              <a:rPr lang="it-IT" sz="2000" dirty="0"/>
              <a:t>con 3 </a:t>
            </a:r>
            <a:r>
              <a:rPr lang="it-IT" sz="2000" dirty="0" err="1"/>
              <a:t>casos</a:t>
            </a:r>
            <a:r>
              <a:rPr lang="it-IT" sz="2000" dirty="0"/>
              <a:t>, </a:t>
            </a:r>
            <a:r>
              <a:rPr lang="it-IT" sz="2000" dirty="0" err="1"/>
              <a:t>mientras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se </a:t>
            </a:r>
            <a:r>
              <a:rPr lang="it-IT" sz="2000" dirty="0" err="1"/>
              <a:t>encuentran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en </a:t>
            </a:r>
            <a:r>
              <a:rPr lang="it-IT" sz="2000" dirty="0" err="1"/>
              <a:t>segunda</a:t>
            </a:r>
            <a:r>
              <a:rPr lang="it-IT" sz="2000" dirty="0"/>
              <a:t> </a:t>
            </a:r>
            <a:r>
              <a:rPr lang="it-IT" sz="2000" dirty="0" err="1"/>
              <a:t>posición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5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PAR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794" y="2603759"/>
            <a:ext cx="10554574" cy="36365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3794" y="2406139"/>
            <a:ext cx="10548656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PAR= </a:t>
            </a:r>
            <a:r>
              <a:rPr lang="it-IT" sz="2000" dirty="0" err="1">
                <a:solidFill>
                  <a:prstClr val="white"/>
                </a:solidFill>
              </a:rPr>
              <a:t>paréntesis</a:t>
            </a: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una </a:t>
            </a:r>
            <a:r>
              <a:rPr lang="it-IT" sz="2000" b="1" dirty="0" err="1">
                <a:solidFill>
                  <a:prstClr val="white"/>
                </a:solidFill>
              </a:rPr>
              <a:t>unidad</a:t>
            </a:r>
            <a:r>
              <a:rPr lang="it-IT" sz="2000" b="1" dirty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textual</a:t>
            </a:r>
            <a:r>
              <a:rPr lang="it-IT" sz="2000" b="1" dirty="0">
                <a:solidFill>
                  <a:prstClr val="white"/>
                </a:solidFill>
              </a:rPr>
              <a:t> informativa no </a:t>
            </a:r>
            <a:r>
              <a:rPr lang="it-IT" sz="2000" b="1" dirty="0" err="1">
                <a:solidFill>
                  <a:prstClr val="white"/>
                </a:solidFill>
              </a:rPr>
              <a:t>nuclear</a:t>
            </a:r>
            <a:r>
              <a:rPr lang="it-IT" sz="2000" b="1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</a:t>
            </a:r>
            <a:r>
              <a:rPr lang="it-IT" sz="2000" dirty="0" err="1">
                <a:solidFill>
                  <a:prstClr val="white"/>
                </a:solidFill>
              </a:rPr>
              <a:t>relacionado</a:t>
            </a:r>
            <a:r>
              <a:rPr lang="it-IT" sz="2000" dirty="0">
                <a:solidFill>
                  <a:prstClr val="white"/>
                </a:solidFill>
              </a:rPr>
              <a:t> con </a:t>
            </a:r>
            <a:r>
              <a:rPr lang="it-IT" sz="2000" dirty="0" err="1">
                <a:solidFill>
                  <a:prstClr val="white"/>
                </a:solidFill>
              </a:rPr>
              <a:t>el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contenido</a:t>
            </a:r>
            <a:r>
              <a:rPr lang="it-IT" sz="2000" dirty="0">
                <a:solidFill>
                  <a:prstClr val="white"/>
                </a:solidFill>
              </a:rPr>
              <a:t> del </a:t>
            </a:r>
            <a:r>
              <a:rPr lang="it-IT" sz="2000" dirty="0" err="1">
                <a:solidFill>
                  <a:prstClr val="white"/>
                </a:solidFill>
              </a:rPr>
              <a:t>enunciado</a:t>
            </a:r>
            <a:r>
              <a:rPr lang="it-IT" sz="2000" dirty="0">
                <a:solidFill>
                  <a:prstClr val="white"/>
                </a:solidFill>
              </a:rPr>
              <a:t> y se </a:t>
            </a:r>
            <a:r>
              <a:rPr lang="it-IT" sz="2000" dirty="0" err="1">
                <a:solidFill>
                  <a:prstClr val="white"/>
                </a:solidFill>
              </a:rPr>
              <a:t>refiere</a:t>
            </a:r>
            <a:r>
              <a:rPr lang="it-IT" sz="2000" dirty="0">
                <a:solidFill>
                  <a:prstClr val="white"/>
                </a:solidFill>
              </a:rPr>
              <a:t> a lo </a:t>
            </a:r>
            <a:r>
              <a:rPr lang="it-IT" sz="2000" dirty="0" err="1">
                <a:solidFill>
                  <a:prstClr val="white"/>
                </a:solidFill>
              </a:rPr>
              <a:t>dicho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anterior</a:t>
            </a:r>
            <a:r>
              <a:rPr lang="it-IT" sz="2000" dirty="0">
                <a:solidFill>
                  <a:prstClr val="white"/>
                </a:solidFill>
              </a:rPr>
              <a:t> o </a:t>
            </a:r>
            <a:r>
              <a:rPr lang="it-IT" sz="2000" dirty="0" err="1">
                <a:solidFill>
                  <a:prstClr val="white"/>
                </a:solidFill>
              </a:rPr>
              <a:t>sucesivamente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 </a:t>
            </a:r>
            <a:r>
              <a:rPr lang="it-IT" sz="2000" b="1" dirty="0">
                <a:solidFill>
                  <a:prstClr val="white"/>
                </a:solidFill>
              </a:rPr>
              <a:t>inciso </a:t>
            </a:r>
            <a:r>
              <a:rPr lang="it-IT" sz="2000" dirty="0" err="1">
                <a:solidFill>
                  <a:prstClr val="white"/>
                </a:solidFill>
              </a:rPr>
              <a:t>que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aparece</a:t>
            </a:r>
            <a:r>
              <a:rPr lang="it-IT" sz="2000" dirty="0">
                <a:solidFill>
                  <a:prstClr val="white"/>
                </a:solidFill>
              </a:rPr>
              <a:t> en </a:t>
            </a:r>
            <a:r>
              <a:rPr lang="it-IT" sz="2000" dirty="0" err="1">
                <a:solidFill>
                  <a:prstClr val="white"/>
                </a:solidFill>
              </a:rPr>
              <a:t>posición</a:t>
            </a:r>
            <a:r>
              <a:rPr lang="it-IT" sz="2000" dirty="0">
                <a:solidFill>
                  <a:prstClr val="white"/>
                </a:solidFill>
              </a:rPr>
              <a:t> intermedia y </a:t>
            </a:r>
            <a:r>
              <a:rPr lang="it-IT" sz="2000" dirty="0" err="1">
                <a:solidFill>
                  <a:prstClr val="white"/>
                </a:solidFill>
              </a:rPr>
              <a:t>muy</a:t>
            </a:r>
            <a:r>
              <a:rPr lang="it-IT" sz="2000" dirty="0">
                <a:solidFill>
                  <a:prstClr val="white"/>
                </a:solidFill>
              </a:rPr>
              <a:t> raramente al </a:t>
            </a:r>
            <a:r>
              <a:rPr lang="it-IT" sz="2000" dirty="0" err="1">
                <a:solidFill>
                  <a:prstClr val="white"/>
                </a:solidFill>
              </a:rPr>
              <a:t>final</a:t>
            </a:r>
            <a:r>
              <a:rPr lang="it-IT" sz="2000" dirty="0">
                <a:solidFill>
                  <a:prstClr val="white"/>
                </a:solidFill>
              </a:rPr>
              <a:t>. Si se quita no cambia </a:t>
            </a:r>
            <a:r>
              <a:rPr lang="it-IT" sz="2000" dirty="0" err="1">
                <a:solidFill>
                  <a:prstClr val="white"/>
                </a:solidFill>
              </a:rPr>
              <a:t>nada</a:t>
            </a:r>
            <a:r>
              <a:rPr lang="it-IT" sz="2000" dirty="0">
                <a:solidFill>
                  <a:prstClr val="white"/>
                </a:solidFill>
              </a:rPr>
              <a:t>; </a:t>
            </a:r>
            <a:r>
              <a:rPr lang="it-IT" sz="2000" dirty="0" err="1">
                <a:solidFill>
                  <a:prstClr val="white"/>
                </a:solidFill>
              </a:rPr>
              <a:t>informativamente</a:t>
            </a:r>
            <a:r>
              <a:rPr lang="it-IT" sz="2000" dirty="0">
                <a:solidFill>
                  <a:prstClr val="white"/>
                </a:solidFill>
              </a:rPr>
              <a:t> no es </a:t>
            </a:r>
            <a:r>
              <a:rPr lang="it-IT" sz="2000" dirty="0" err="1">
                <a:solidFill>
                  <a:prstClr val="white"/>
                </a:solidFill>
              </a:rPr>
              <a:t>necesario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Forma </a:t>
            </a:r>
            <a:r>
              <a:rPr lang="it-IT" sz="2000" dirty="0" err="1">
                <a:solidFill>
                  <a:prstClr val="white"/>
                </a:solidFill>
              </a:rPr>
              <a:t>prosódica</a:t>
            </a:r>
            <a:r>
              <a:rPr lang="it-IT" sz="2000" dirty="0">
                <a:solidFill>
                  <a:prstClr val="white"/>
                </a:solidFill>
              </a:rPr>
              <a:t> plana y </a:t>
            </a:r>
            <a:r>
              <a:rPr lang="it-IT" sz="2000" dirty="0" err="1">
                <a:solidFill>
                  <a:prstClr val="white"/>
                </a:solidFill>
              </a:rPr>
              <a:t>baja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983326493A14C9853D45F1A246A1F" ma:contentTypeVersion="7" ma:contentTypeDescription="Create a new document." ma:contentTypeScope="" ma:versionID="137d772230d4238fe874b92f0f610756">
  <xsd:schema xmlns:xsd="http://www.w3.org/2001/XMLSchema" xmlns:xs="http://www.w3.org/2001/XMLSchema" xmlns:p="http://schemas.microsoft.com/office/2006/metadata/properties" xmlns:ns3="f12f460c-86c1-4c96-8461-99841b5fcbef" targetNamespace="http://schemas.microsoft.com/office/2006/metadata/properties" ma:root="true" ma:fieldsID="004b021cd0e279e53346254aae49ffac" ns3:_="">
    <xsd:import namespace="f12f460c-86c1-4c96-8461-99841b5fc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f460c-86c1-4c96-8461-99841b5fc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F298E-9D00-4F4D-9711-DA188A173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f460c-86c1-4c96-8461-99841b5fc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830975-8116-4461-9EB0-262D9BDDB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390CE-ED7E-4411-927B-F4D12D75526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12f460c-86c1-4c96-8461-99841b5fcbe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1226</TotalTime>
  <Words>1423</Words>
  <Application>Microsoft Office PowerPoint</Application>
  <PresentationFormat>Widescreen</PresentationFormat>
  <Paragraphs>133</Paragraphs>
  <Slides>27</Slides>
  <Notes>2</Notes>
  <HiddenSlides>0</HiddenSlides>
  <MMClips>27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Calibri</vt:lpstr>
      <vt:lpstr>Century Gothic</vt:lpstr>
      <vt:lpstr>Wingdings 2</vt:lpstr>
      <vt:lpstr>Citazione</vt:lpstr>
      <vt:lpstr>Estudio de la etiqueta CNT en DB-IPIC</vt:lpstr>
      <vt:lpstr>Etiqueta CNT</vt:lpstr>
      <vt:lpstr>Ejemplos en DB-IPIC</vt:lpstr>
      <vt:lpstr>Presentazione standard di PowerPoint</vt:lpstr>
      <vt:lpstr>Presentazione standard di PowerPoint</vt:lpstr>
      <vt:lpstr>Ejercicio</vt:lpstr>
      <vt:lpstr>Datos estadísticos</vt:lpstr>
      <vt:lpstr>Resultados</vt:lpstr>
      <vt:lpstr>Etiqueta PAR</vt:lpstr>
      <vt:lpstr>Ejemplos en DB-IPIC: CNT/PAR en comparación</vt:lpstr>
      <vt:lpstr>Ejercicio </vt:lpstr>
      <vt:lpstr>Etiqueta INP</vt:lpstr>
      <vt:lpstr>Ejemplos: CNT/ INP</vt:lpstr>
      <vt:lpstr>Presentazione standard di PowerPoint</vt:lpstr>
      <vt:lpstr>Ejercicio </vt:lpstr>
      <vt:lpstr>Etiqueta DCT</vt:lpstr>
      <vt:lpstr>Ejemplos: CNT/DCT</vt:lpstr>
      <vt:lpstr>Presentazione standard di PowerPoint</vt:lpstr>
      <vt:lpstr>Presentazione standard di PowerPoint</vt:lpstr>
      <vt:lpstr>Ejercicio </vt:lpstr>
      <vt:lpstr>Comparación de todas las etiquetas</vt:lpstr>
      <vt:lpstr>Presentazione standard di PowerPoint</vt:lpstr>
      <vt:lpstr>Datos estadísticos</vt:lpstr>
      <vt:lpstr>Resultados</vt:lpstr>
      <vt:lpstr>Conclusiones</vt:lpstr>
      <vt:lpstr>Bibliografía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 CNT</dc:title>
  <dc:creator>Arianna</dc:creator>
  <cp:lastModifiedBy>carlota nicolas</cp:lastModifiedBy>
  <cp:revision>114</cp:revision>
  <dcterms:created xsi:type="dcterms:W3CDTF">2020-03-02T17:04:13Z</dcterms:created>
  <dcterms:modified xsi:type="dcterms:W3CDTF">2020-03-16T20:01:15Z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0x010100E6C983326493A14C9853D45F1A246A1F</vt:lpwstr>
  </property>
</Properties>
</file>