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39"/>
  </p:notesMasterIdLst>
  <p:sldIdLst>
    <p:sldId id="256" r:id="rId5"/>
    <p:sldId id="289" r:id="rId6"/>
    <p:sldId id="290" r:id="rId7"/>
    <p:sldId id="291" r:id="rId8"/>
    <p:sldId id="257" r:id="rId9"/>
    <p:sldId id="268" r:id="rId10"/>
    <p:sldId id="284" r:id="rId11"/>
    <p:sldId id="270" r:id="rId12"/>
    <p:sldId id="271" r:id="rId13"/>
    <p:sldId id="277" r:id="rId14"/>
    <p:sldId id="258" r:id="rId15"/>
    <p:sldId id="260" r:id="rId16"/>
    <p:sldId id="269" r:id="rId17"/>
    <p:sldId id="285" r:id="rId18"/>
    <p:sldId id="261" r:id="rId19"/>
    <p:sldId id="276" r:id="rId20"/>
    <p:sldId id="262" r:id="rId21"/>
    <p:sldId id="286" r:id="rId22"/>
    <p:sldId id="273" r:id="rId23"/>
    <p:sldId id="272" r:id="rId24"/>
    <p:sldId id="278" r:id="rId25"/>
    <p:sldId id="263" r:id="rId26"/>
    <p:sldId id="288" r:id="rId27"/>
    <p:sldId id="264" r:id="rId28"/>
    <p:sldId id="275" r:id="rId29"/>
    <p:sldId id="279" r:id="rId30"/>
    <p:sldId id="280" r:id="rId31"/>
    <p:sldId id="259" r:id="rId32"/>
    <p:sldId id="267" r:id="rId33"/>
    <p:sldId id="274" r:id="rId34"/>
    <p:sldId id="266" r:id="rId35"/>
    <p:sldId id="265" r:id="rId36"/>
    <p:sldId id="282" r:id="rId37"/>
    <p:sldId id="28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896578BF-20F2-4629-9921-6EAE12F0F0CB}">
          <p14:sldIdLst>
            <p14:sldId id="256"/>
            <p14:sldId id="289"/>
            <p14:sldId id="290"/>
            <p14:sldId id="291"/>
            <p14:sldId id="257"/>
            <p14:sldId id="268"/>
            <p14:sldId id="284"/>
          </p14:sldIdLst>
        </p14:section>
        <p14:section name="Sezione senza titolo" id="{01783164-B792-4B4E-ABB0-01714B3F123C}">
          <p14:sldIdLst>
            <p14:sldId id="270"/>
            <p14:sldId id="271"/>
            <p14:sldId id="277"/>
            <p14:sldId id="258"/>
            <p14:sldId id="260"/>
            <p14:sldId id="269"/>
            <p14:sldId id="285"/>
            <p14:sldId id="261"/>
            <p14:sldId id="276"/>
            <p14:sldId id="262"/>
            <p14:sldId id="286"/>
            <p14:sldId id="273"/>
            <p14:sldId id="272"/>
            <p14:sldId id="278"/>
            <p14:sldId id="263"/>
            <p14:sldId id="288"/>
            <p14:sldId id="264"/>
            <p14:sldId id="275"/>
            <p14:sldId id="279"/>
            <p14:sldId id="280"/>
            <p14:sldId id="259"/>
            <p14:sldId id="267"/>
            <p14:sldId id="274"/>
            <p14:sldId id="266"/>
            <p14:sldId id="265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ta nicolas" initials="cn" lastIdx="14" clrIdx="0">
    <p:extLst>
      <p:ext uri="{19B8F6BF-5375-455C-9EA6-DF929625EA0E}">
        <p15:presenceInfo xmlns:p15="http://schemas.microsoft.com/office/powerpoint/2012/main" userId="a53d5b228d491d27" providerId="Windows Live"/>
      </p:ext>
    </p:extLst>
  </p:cmAuthor>
  <p:cmAuthor id="2" name="Arianna" initials="A" lastIdx="1" clrIdx="1">
    <p:extLst>
      <p:ext uri="{19B8F6BF-5375-455C-9EA6-DF929625EA0E}">
        <p15:presenceInfo xmlns:p15="http://schemas.microsoft.com/office/powerpoint/2012/main" userId="e18fd76aa2b11a0d" providerId="Windows Live"/>
      </p:ext>
    </p:extLst>
  </p:cmAuthor>
  <p:cmAuthor id="3" name="Maria Carlota Nicolas Martinez" initials="MCNM" lastIdx="3" clrIdx="2">
    <p:extLst>
      <p:ext uri="{19B8F6BF-5375-455C-9EA6-DF929625EA0E}">
        <p15:presenceInfo xmlns:p15="http://schemas.microsoft.com/office/powerpoint/2012/main" userId="Maria Carlota Nicolas Martin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3D964-89C8-404C-91EC-F2C08A88F64B}" v="9" dt="2020-03-18T15:36:07.79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98" autoAdjust="0"/>
    <p:restoredTop sz="94434" autoAdjust="0"/>
  </p:normalViewPr>
  <p:slideViewPr>
    <p:cSldViewPr snapToGrid="0">
      <p:cViewPr varScale="1">
        <p:scale>
          <a:sx n="52" d="100"/>
          <a:sy n="52" d="100"/>
        </p:scale>
        <p:origin x="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Inicial 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82-40E8-A555-FBCE678A8FAE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Final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82-40E8-A555-FBCE678A8FAE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Colonna1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3">
                    <a:tint val="98000"/>
                    <a:lumMod val="102000"/>
                  </a:schemeClr>
                  <a:schemeClr val="accent3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/>
          </c:spPr>
          <c:invertIfNegative val="0"/>
          <c:cat>
            <c:strRef>
              <c:f>Foglio1!$A$2:$A$5</c:f>
              <c:strCache>
                <c:ptCount val="2"/>
                <c:pt idx="0">
                  <c:v>Enunciados</c:v>
                </c:pt>
                <c:pt idx="1">
                  <c:v>Estancias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682-40E8-A555-FBCE678A8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85509728"/>
        <c:axId val="385509336"/>
      </c:barChart>
      <c:catAx>
        <c:axId val="38550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509336"/>
        <c:crosses val="autoZero"/>
        <c:auto val="1"/>
        <c:lblAlgn val="ctr"/>
        <c:lblOffset val="100"/>
        <c:noMultiLvlLbl val="0"/>
      </c:catAx>
      <c:valAx>
        <c:axId val="385509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50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21460631067616417"/>
          <c:y val="0.90518140373064271"/>
          <c:w val="0.54974232234208509"/>
          <c:h val="7.3035741034439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8422076480909023"/>
          <c:y val="4.94531596804884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Enunciados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0.16</c:v>
                </c:pt>
                <c:pt idx="1">
                  <c:v>0.01</c:v>
                </c:pt>
                <c:pt idx="2">
                  <c:v>0.08</c:v>
                </c:pt>
                <c:pt idx="3">
                  <c:v>0.39</c:v>
                </c:pt>
                <c:pt idx="4">
                  <c:v>7.0000000000000007E-2</c:v>
                </c:pt>
                <c:pt idx="5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B70-42AE-B2CC-7E94CF8297DB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9-1B70-42AE-B2CC-7E94CF8297DB}"/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Estancias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B70-42AE-B2CC-7E94CF8297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1B70-42AE-B2CC-7E94CF8297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1B70-42AE-B2CC-7E94CF8297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1B70-42AE-B2CC-7E94CF8297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1B70-42AE-B2CC-7E94CF8297D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1B70-42AE-B2CC-7E94CF8297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pub.dial.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26-1B70-42AE-B2CC-7E94CF8297D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0637058385953093"/>
          <c:y val="0.12995040019159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40199284178743616"/>
          <c:y val="0.21410762589502524"/>
          <c:w val="0.36093421272572129"/>
          <c:h val="0.63118463899548038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Estancias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2-4F51-963F-122D574A7ED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2-4F51-963F-122D574A7ED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C22-4F51-963F-122D574A7E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C22-4F51-963F-122D574A7ED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C22-4F51-963F-122D574A7ED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C22-4F51-963F-122D574A7E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Foglio1!$A$2:$A$7</c:f>
              <c:strCache>
                <c:ptCount val="6"/>
                <c:pt idx="0">
                  <c:v>pub.dial</c:v>
                </c:pt>
                <c:pt idx="1">
                  <c:v>pub.mon.</c:v>
                </c:pt>
                <c:pt idx="2">
                  <c:v>pub.conv.</c:v>
                </c:pt>
                <c:pt idx="3">
                  <c:v>fam.dial.</c:v>
                </c:pt>
                <c:pt idx="4">
                  <c:v>fam.mon.</c:v>
                </c:pt>
                <c:pt idx="5">
                  <c:v>fam.conv.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0.6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C22-4F51-963F-122D574A7E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1:00:06.027" idx="14">
    <p:pos x="5065" y="2178"/>
    <p:text>tienes que trabajar más, no está bien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5:52.533" idx="10">
    <p:pos x="4039" y="2192"/>
    <p:text>no ha quedado clara esta asociación en tus tablas, yo no lo he visto claro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6:36.971" idx="11">
    <p:pos x="1974" y="2852"/>
    <p:text>tampoco veo esta relación mostrada con claridad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7:23.796" idx="12">
    <p:pos x="4917" y="3899"/>
    <p:text>no lo entiendo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0-03-18T16:34:13.787" idx="2">
    <p:pos x="5768" y="2623"/>
    <p:text>CORRIGE LO AMARILLO SON ERRORES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9:13.711" idx="13">
    <p:pos x="4517" y="3147"/>
    <p:text>faltan los artículos donde se describen las unidades de la articulación de la información</p:text>
    <p:extLst>
      <p:ext uri="{C676402C-5697-4E1C-873F-D02D1690AC5C}">
        <p15:threadingInfo xmlns:p15="http://schemas.microsoft.com/office/powerpoint/2012/main" timeZoneBias="-60"/>
      </p:ext>
    </p:extLst>
  </p:cm>
  <p:cm authorId="3" dt="2020-03-18T16:35:37.060" idx="3">
    <p:pos x="10" y="10"/>
    <p:text>NO HAS CORREGIDO TODO NI PENSADO EN LOS ERRORES HABLAMOS MAÑANA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3:41.576" idx="1">
    <p:pos x="6714" y="1632"/>
    <p:text>tienes que hacer el cuadro de las cifras de excel y ponerlo aquí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7:45.736" idx="2">
    <p:pos x="10" y="10"/>
    <p:text>justifica esta comparación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48:48.249" idx="3">
    <p:pos x="10" y="10"/>
    <p:text>NO tiene sentido, al menos no se lo veo, no están relacionadas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0:01.525" idx="4">
    <p:pos x="10" y="10"/>
    <p:text>tienes que poner por qué las queires comparar y ver qué palabras comparten si es que comparten algunas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1:05.205" idx="5">
    <p:pos x="2740" y="2992"/>
    <p:text>no se entiende lo que quieres decir</p:text>
    <p:extLst>
      <p:ext uri="{C676402C-5697-4E1C-873F-D02D1690AC5C}">
        <p15:threadingInfo xmlns:p15="http://schemas.microsoft.com/office/powerpoint/2012/main" timeZoneBias="-60"/>
      </p:ext>
    </p:extLst>
  </p:cm>
  <p:cm authorId="1" dt="2020-03-16T20:52:33.138" idx="6">
    <p:pos x="2740" y="3128"/>
    <p:text>no está bien hecho falta cohesión en tu trabajo e información, y llevar al estudiante a hacer algo tran enseñarle lo necesario... faltan objetivos...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2:49.151" idx="7">
    <p:pos x="10" y="10"/>
    <p:text>lo mismo, no tiene sentido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4:19.579" idx="8">
    <p:pos x="10" y="10"/>
    <p:text>aquí no es con pero como el conativo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16T20:55:03.726" idx="9">
    <p:pos x="10" y="10"/>
    <p:text>como los has sacado y son el enunciados y estancias juntos?</p:text>
    <p:extLst>
      <p:ext uri="{C676402C-5697-4E1C-873F-D02D1690AC5C}">
        <p15:threadingInfo xmlns:p15="http://schemas.microsoft.com/office/powerpoint/2012/main" timeZoneBias="-60"/>
      </p:ext>
    </p:extLst>
  </p:cm>
  <p:cm authorId="3" dt="2020-03-18T16:31:27.420" idx="1">
    <p:pos x="1707" y="1897"/>
    <p:text>NO ENTIENDO QUÉ PORCENTAJE ES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1B079-D1CF-426B-A5A7-6BDA89626A18}" type="datetimeFigureOut">
              <a:rPr lang="it-IT" smtClean="0"/>
              <a:t>18/03/2020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40DEF0-4F03-4B99-B316-0AD4756C8E2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624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40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5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DEF0-4F03-4B99-B316-0AD4756C8E2B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518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3/18/2020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mp"/><Relationship Id="rId3" Type="http://schemas.microsoft.com/office/2007/relationships/media" Target="../media/media10.mp3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3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0.mp3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mp"/><Relationship Id="rId3" Type="http://schemas.microsoft.com/office/2007/relationships/media" Target="../media/media12.mp3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5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p3"/><Relationship Id="rId9" Type="http://schemas.openxmlformats.org/officeDocument/2006/relationships/comments" Target="../comments/commen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p3"/><Relationship Id="rId13" Type="http://schemas.openxmlformats.org/officeDocument/2006/relationships/image" Target="../media/image5.png"/><Relationship Id="rId18" Type="http://schemas.openxmlformats.org/officeDocument/2006/relationships/comments" Target="../comments/comment5.xml"/><Relationship Id="rId3" Type="http://schemas.microsoft.com/office/2007/relationships/media" Target="../media/media14.mp3"/><Relationship Id="rId7" Type="http://schemas.microsoft.com/office/2007/relationships/media" Target="../media/media9.mp3"/><Relationship Id="rId12" Type="http://schemas.openxmlformats.org/officeDocument/2006/relationships/image" Target="../media/image17.tmp"/><Relationship Id="rId17" Type="http://schemas.openxmlformats.org/officeDocument/2006/relationships/image" Target="../media/image20.tmp"/><Relationship Id="rId2" Type="http://schemas.openxmlformats.org/officeDocument/2006/relationships/audio" Target="../media/media13.mp3"/><Relationship Id="rId16" Type="http://schemas.openxmlformats.org/officeDocument/2006/relationships/image" Target="../media/image13.tmp"/><Relationship Id="rId1" Type="http://schemas.microsoft.com/office/2007/relationships/media" Target="../media/media13.mp3"/><Relationship Id="rId6" Type="http://schemas.openxmlformats.org/officeDocument/2006/relationships/audio" Target="../media/media15.mp3"/><Relationship Id="rId11" Type="http://schemas.openxmlformats.org/officeDocument/2006/relationships/slideLayout" Target="../slideLayouts/slideLayout2.xml"/><Relationship Id="rId5" Type="http://schemas.microsoft.com/office/2007/relationships/media" Target="../media/media15.mp3"/><Relationship Id="rId15" Type="http://schemas.openxmlformats.org/officeDocument/2006/relationships/image" Target="../media/image19.tmp"/><Relationship Id="rId10" Type="http://schemas.openxmlformats.org/officeDocument/2006/relationships/audio" Target="../media/media16.mp3"/><Relationship Id="rId4" Type="http://schemas.openxmlformats.org/officeDocument/2006/relationships/audio" Target="../media/media14.mp3"/><Relationship Id="rId9" Type="http://schemas.microsoft.com/office/2007/relationships/media" Target="../media/media16.mp3"/><Relationship Id="rId1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microsoft.com/office/2007/relationships/media" Target="../media/media18.mp3"/><Relationship Id="rId7" Type="http://schemas.openxmlformats.org/officeDocument/2006/relationships/image" Target="../media/image5.png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6" Type="http://schemas.openxmlformats.org/officeDocument/2006/relationships/image" Target="../media/image21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8.mp3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tmp"/><Relationship Id="rId3" Type="http://schemas.microsoft.com/office/2007/relationships/media" Target="../media/media19.mp3"/><Relationship Id="rId7" Type="http://schemas.openxmlformats.org/officeDocument/2006/relationships/image" Target="../media/image5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19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p3"/><Relationship Id="rId9" Type="http://schemas.openxmlformats.org/officeDocument/2006/relationships/comments" Target="../comments/commen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mp"/><Relationship Id="rId3" Type="http://schemas.microsoft.com/office/2007/relationships/media" Target="../media/media16.mp3"/><Relationship Id="rId7" Type="http://schemas.openxmlformats.org/officeDocument/2006/relationships/image" Target="../media/image5.png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6" Type="http://schemas.openxmlformats.org/officeDocument/2006/relationships/image" Target="../media/image2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6.mp3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microsoft.com/office/2007/relationships/media" Target="../media/media22.mp3"/><Relationship Id="rId7" Type="http://schemas.openxmlformats.org/officeDocument/2006/relationships/image" Target="../media/image25.tmp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2.mp3"/><Relationship Id="rId9" Type="http://schemas.openxmlformats.org/officeDocument/2006/relationships/comments" Target="../comments/comment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tmp"/><Relationship Id="rId3" Type="http://schemas.microsoft.com/office/2007/relationships/media" Target="../media/media24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6" Type="http://schemas.openxmlformats.org/officeDocument/2006/relationships/audio" Target="../media/media25.mp3"/><Relationship Id="rId11" Type="http://schemas.openxmlformats.org/officeDocument/2006/relationships/image" Target="../media/image29.tmp"/><Relationship Id="rId5" Type="http://schemas.microsoft.com/office/2007/relationships/media" Target="../media/media25.mp3"/><Relationship Id="rId10" Type="http://schemas.openxmlformats.org/officeDocument/2006/relationships/image" Target="../media/image28.tmp"/><Relationship Id="rId4" Type="http://schemas.openxmlformats.org/officeDocument/2006/relationships/audio" Target="../media/media24.mp3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9.tmp"/><Relationship Id="rId3" Type="http://schemas.microsoft.com/office/2007/relationships/media" Target="../media/media4.mp3"/><Relationship Id="rId7" Type="http://schemas.microsoft.com/office/2007/relationships/media" Target="../media/media6.mp3"/><Relationship Id="rId12" Type="http://schemas.openxmlformats.org/officeDocument/2006/relationships/image" Target="../media/image8.tm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5.png"/><Relationship Id="rId5" Type="http://schemas.microsoft.com/office/2007/relationships/media" Target="../media/media5.mp3"/><Relationship Id="rId10" Type="http://schemas.openxmlformats.org/officeDocument/2006/relationships/image" Target="../media/image7.tmp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microsoft.com/office/2007/relationships/media" Target="../media/media8.mp3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1.tmp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mp3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it-IT" sz="6000" dirty="0" err="1"/>
              <a:t>Estudio</a:t>
            </a:r>
            <a:r>
              <a:rPr lang="it-IT" sz="6000" dirty="0"/>
              <a:t> de la </a:t>
            </a:r>
            <a:r>
              <a:rPr lang="it-IT" sz="6000" dirty="0" err="1"/>
              <a:t>etiqueta</a:t>
            </a:r>
            <a:r>
              <a:rPr lang="it-IT" sz="6000" dirty="0"/>
              <a:t> CNT en DB-IPIC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10001" y="5718219"/>
            <a:ext cx="10572000" cy="940158"/>
          </a:xfrm>
        </p:spPr>
        <p:txBody>
          <a:bodyPr>
            <a:normAutofit/>
          </a:bodyPr>
          <a:lstStyle/>
          <a:p>
            <a:r>
              <a:rPr lang="it-IT" dirty="0"/>
              <a:t>Laboratorio </a:t>
            </a:r>
            <a:r>
              <a:rPr lang="it-IT" dirty="0" err="1"/>
              <a:t>Magistral</a:t>
            </a:r>
            <a:r>
              <a:rPr lang="it-IT" dirty="0"/>
              <a:t> de Lengua y </a:t>
            </a:r>
            <a:r>
              <a:rPr lang="it-IT" dirty="0" err="1"/>
              <a:t>Traducción</a:t>
            </a:r>
            <a:r>
              <a:rPr lang="it-IT" dirty="0"/>
              <a:t> </a:t>
            </a:r>
            <a:r>
              <a:rPr lang="it-IT" dirty="0" err="1"/>
              <a:t>Española</a:t>
            </a:r>
            <a:r>
              <a:rPr lang="it-IT" dirty="0"/>
              <a:t> 2019-2020                                       </a:t>
            </a:r>
          </a:p>
          <a:p>
            <a:r>
              <a:rPr lang="it-IT" dirty="0"/>
              <a:t>Arianna </a:t>
            </a:r>
            <a:r>
              <a:rPr lang="it-IT" dirty="0" err="1"/>
              <a:t>Pagnini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975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Escucha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audios</a:t>
            </a:r>
            <a:r>
              <a:rPr lang="it-IT" sz="2800" dirty="0"/>
              <a:t> </a:t>
            </a:r>
            <a:r>
              <a:rPr lang="it-IT" sz="2800" dirty="0" err="1"/>
              <a:t>anteriores</a:t>
            </a:r>
            <a:r>
              <a:rPr lang="it-IT" sz="2800" dirty="0"/>
              <a:t> y </a:t>
            </a:r>
            <a:r>
              <a:rPr lang="it-IT" sz="2800" dirty="0" err="1"/>
              <a:t>analiza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aspectos</a:t>
            </a:r>
            <a:r>
              <a:rPr lang="it-IT" sz="2800" dirty="0"/>
              <a:t> en </a:t>
            </a:r>
            <a:r>
              <a:rPr lang="it-IT" sz="2800" dirty="0" err="1"/>
              <a:t>común</a:t>
            </a:r>
            <a:r>
              <a:rPr lang="it-IT" sz="2800" dirty="0"/>
              <a:t> y las </a:t>
            </a:r>
            <a:r>
              <a:rPr lang="it-IT" sz="2800" dirty="0" err="1"/>
              <a:t>diferencias</a:t>
            </a:r>
            <a:r>
              <a:rPr lang="it-IT" sz="2800" dirty="0"/>
              <a:t> del CNT prestando </a:t>
            </a:r>
            <a:r>
              <a:rPr lang="it-IT" sz="2800" dirty="0" err="1"/>
              <a:t>atención</a:t>
            </a:r>
            <a:r>
              <a:rPr lang="it-IT" sz="2800" dirty="0"/>
              <a:t> al tono y </a:t>
            </a:r>
            <a:r>
              <a:rPr lang="es-ES" sz="2800" b="1" dirty="0"/>
              <a:t>tipo de interacción</a:t>
            </a:r>
            <a:r>
              <a:rPr lang="es-ES" sz="2800" dirty="0"/>
              <a:t> (diálogo, monólogo, conversación) y el </a:t>
            </a:r>
            <a:r>
              <a:rPr lang="es-ES" sz="2800" b="1" dirty="0"/>
              <a:t>tipo de contexto comunicativo</a:t>
            </a:r>
            <a:r>
              <a:rPr lang="es-ES" sz="2800" dirty="0"/>
              <a:t> (familiar o público)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4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Datos estadísticos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0643776"/>
              </p:ext>
            </p:extLst>
          </p:nvPr>
        </p:nvGraphicFramePr>
        <p:xfrm>
          <a:off x="-339948" y="2253803"/>
          <a:ext cx="6058168" cy="4416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3173827434"/>
              </p:ext>
            </p:extLst>
          </p:nvPr>
        </p:nvGraphicFramePr>
        <p:xfrm>
          <a:off x="5370489" y="1751529"/>
          <a:ext cx="6679843" cy="491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7092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Resultados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251881"/>
            <a:ext cx="10554574" cy="4161798"/>
          </a:xfrm>
        </p:spPr>
        <p:txBody>
          <a:bodyPr>
            <a:normAutofit/>
          </a:bodyPr>
          <a:lstStyle/>
          <a:p>
            <a:r>
              <a:rPr lang="it-IT" sz="2000" dirty="0"/>
              <a:t>El CNT se </a:t>
            </a:r>
            <a:r>
              <a:rPr lang="it-IT" sz="2000" dirty="0" err="1"/>
              <a:t>encuentra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enunciados</a:t>
            </a:r>
            <a:r>
              <a:rPr lang="it-IT" sz="2000" dirty="0"/>
              <a:t> (94%) y en </a:t>
            </a:r>
            <a:r>
              <a:rPr lang="it-IT" sz="2000" b="1" dirty="0" err="1"/>
              <a:t>contextos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con 57 </a:t>
            </a:r>
            <a:r>
              <a:rPr lang="it-IT" sz="2000" dirty="0" err="1"/>
              <a:t>casos</a:t>
            </a:r>
            <a:r>
              <a:rPr lang="it-IT" sz="2000" dirty="0"/>
              <a:t>. La </a:t>
            </a:r>
            <a:r>
              <a:rPr lang="it-IT" sz="2000" dirty="0" err="1"/>
              <a:t>mayoría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</a:t>
            </a:r>
            <a:r>
              <a:rPr lang="it-IT" sz="2000" dirty="0" err="1"/>
              <a:t>corresponde</a:t>
            </a:r>
            <a:r>
              <a:rPr lang="it-IT" sz="2000" dirty="0"/>
              <a:t> a 39% en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y en </a:t>
            </a:r>
            <a:r>
              <a:rPr lang="it-IT" sz="2000" dirty="0" err="1"/>
              <a:t>posición</a:t>
            </a:r>
            <a:r>
              <a:rPr lang="it-IT" sz="2000" dirty="0"/>
              <a:t> </a:t>
            </a:r>
            <a:r>
              <a:rPr lang="it-IT" sz="2000" dirty="0" err="1"/>
              <a:t>inicial</a:t>
            </a:r>
            <a:r>
              <a:rPr lang="it-IT" sz="2000" dirty="0"/>
              <a:t>; </a:t>
            </a:r>
            <a:r>
              <a:rPr lang="it-IT" sz="2000" dirty="0" err="1"/>
              <a:t>sólo</a:t>
            </a:r>
            <a:r>
              <a:rPr lang="it-IT" sz="2000" dirty="0"/>
              <a:t> 2 </a:t>
            </a:r>
            <a:r>
              <a:rPr lang="it-IT" sz="2000" dirty="0" err="1"/>
              <a:t>casos</a:t>
            </a:r>
            <a:r>
              <a:rPr lang="it-IT" sz="2000" dirty="0"/>
              <a:t> </a:t>
            </a:r>
            <a:r>
              <a:rPr lang="it-IT" sz="2000" dirty="0" err="1"/>
              <a:t>están</a:t>
            </a:r>
            <a:r>
              <a:rPr lang="it-IT" sz="2000" dirty="0"/>
              <a:t> al </a:t>
            </a:r>
            <a:r>
              <a:rPr lang="it-IT" sz="2000" dirty="0" err="1"/>
              <a:t>final</a:t>
            </a:r>
            <a:r>
              <a:rPr lang="it-IT" sz="2000" dirty="0"/>
              <a:t> o casi.</a:t>
            </a:r>
          </a:p>
          <a:p>
            <a:r>
              <a:rPr lang="it-IT" sz="2000" dirty="0"/>
              <a:t>Esto se </a:t>
            </a:r>
            <a:r>
              <a:rPr lang="it-IT" sz="2000" dirty="0" err="1"/>
              <a:t>explica</a:t>
            </a:r>
            <a:r>
              <a:rPr lang="it-IT" sz="2000" dirty="0"/>
              <a:t> </a:t>
            </a:r>
            <a:r>
              <a:rPr lang="it-IT" sz="2000" dirty="0" err="1"/>
              <a:t>quizá</a:t>
            </a:r>
            <a:r>
              <a:rPr lang="it-IT" sz="2000" dirty="0"/>
              <a:t> por el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dirty="0" err="1"/>
              <a:t>informal</a:t>
            </a:r>
            <a:r>
              <a:rPr lang="it-IT" sz="2000" dirty="0"/>
              <a:t> y </a:t>
            </a:r>
            <a:r>
              <a:rPr lang="it-IT" sz="2000" dirty="0" err="1"/>
              <a:t>espontáneo</a:t>
            </a:r>
            <a:r>
              <a:rPr lang="it-IT" sz="2000" dirty="0"/>
              <a:t> de las </a:t>
            </a:r>
            <a:r>
              <a:rPr lang="it-IT" sz="2000" dirty="0" err="1"/>
              <a:t>conversaciones</a:t>
            </a:r>
            <a:r>
              <a:rPr lang="it-IT" sz="2000" dirty="0"/>
              <a:t> </a:t>
            </a:r>
            <a:r>
              <a:rPr lang="it-IT" sz="2000" dirty="0" err="1"/>
              <a:t>privadas</a:t>
            </a:r>
            <a:r>
              <a:rPr lang="it-IT" sz="2000" dirty="0"/>
              <a:t> donde </a:t>
            </a:r>
            <a:r>
              <a:rPr lang="it-IT" sz="2000" dirty="0" err="1"/>
              <a:t>hay</a:t>
            </a:r>
            <a:r>
              <a:rPr lang="it-IT" sz="2000" dirty="0"/>
              <a:t> un intenso interscambio comunicativo, </a:t>
            </a:r>
            <a:r>
              <a:rPr lang="it-IT" sz="2000" dirty="0" err="1"/>
              <a:t>varios</a:t>
            </a:r>
            <a:r>
              <a:rPr lang="it-IT" sz="2000" dirty="0"/>
              <a:t> </a:t>
            </a:r>
            <a:r>
              <a:rPr lang="it-IT" sz="2000" dirty="0" err="1"/>
              <a:t>turnos</a:t>
            </a:r>
            <a:r>
              <a:rPr lang="it-IT" sz="2000" dirty="0"/>
              <a:t> de </a:t>
            </a:r>
            <a:r>
              <a:rPr lang="it-IT" sz="2000" dirty="0" err="1"/>
              <a:t>palabra</a:t>
            </a:r>
            <a:r>
              <a:rPr lang="it-IT" sz="2000" dirty="0"/>
              <a:t> y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rapidez</a:t>
            </a:r>
            <a:r>
              <a:rPr lang="it-IT" sz="2000" dirty="0"/>
              <a:t>, </a:t>
            </a:r>
            <a:r>
              <a:rPr lang="it-IT" sz="2000" dirty="0" err="1"/>
              <a:t>entonces</a:t>
            </a:r>
            <a:r>
              <a:rPr lang="it-IT" sz="2000" dirty="0"/>
              <a:t> </a:t>
            </a:r>
            <a:r>
              <a:rPr lang="it-IT" sz="2000" dirty="0" err="1"/>
              <a:t>hay</a:t>
            </a:r>
            <a:r>
              <a:rPr lang="it-IT" sz="2000" dirty="0"/>
              <a:t> </a:t>
            </a:r>
            <a:r>
              <a:rPr lang="it-IT" sz="2000" dirty="0" err="1"/>
              <a:t>conectores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dan</a:t>
            </a:r>
            <a:r>
              <a:rPr lang="it-IT" sz="2000" dirty="0"/>
              <a:t> </a:t>
            </a:r>
            <a:r>
              <a:rPr lang="it-IT" sz="2000" dirty="0" err="1"/>
              <a:t>cohesión</a:t>
            </a:r>
            <a:r>
              <a:rPr lang="it-IT" sz="2000" dirty="0"/>
              <a:t> al </a:t>
            </a:r>
            <a:r>
              <a:rPr lang="it-IT" sz="2000" dirty="0" err="1"/>
              <a:t>discurso</a:t>
            </a:r>
            <a:r>
              <a:rPr lang="it-IT" sz="2000" dirty="0"/>
              <a:t>.</a:t>
            </a:r>
          </a:p>
          <a:p>
            <a:pPr marL="0" indent="0">
              <a:buNone/>
            </a:pPr>
            <a:endParaRPr lang="it-IT" sz="2000" dirty="0"/>
          </a:p>
          <a:p>
            <a:r>
              <a:rPr lang="it-IT" sz="2000" dirty="0"/>
              <a:t>En las </a:t>
            </a:r>
            <a:r>
              <a:rPr lang="it-IT" sz="2000" b="1" dirty="0"/>
              <a:t>estancias</a:t>
            </a:r>
            <a:r>
              <a:rPr lang="it-IT" sz="2000" dirty="0"/>
              <a:t> el 60% </a:t>
            </a:r>
            <a:r>
              <a:rPr lang="it-IT" sz="2000" dirty="0" err="1"/>
              <a:t>corresponde</a:t>
            </a:r>
            <a:r>
              <a:rPr lang="it-IT" sz="2000" dirty="0"/>
              <a:t> a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públicos</a:t>
            </a:r>
            <a:r>
              <a:rPr lang="it-IT" sz="2000" b="1" dirty="0"/>
              <a:t> </a:t>
            </a:r>
            <a:r>
              <a:rPr lang="it-IT" sz="2000" dirty="0"/>
              <a:t>con 3 </a:t>
            </a:r>
            <a:r>
              <a:rPr lang="it-IT" sz="2000" dirty="0" err="1"/>
              <a:t>casos</a:t>
            </a:r>
            <a:r>
              <a:rPr lang="it-IT" sz="2000" dirty="0"/>
              <a:t>, </a:t>
            </a:r>
            <a:r>
              <a:rPr lang="it-IT" sz="2000" dirty="0" err="1"/>
              <a:t>mientras</a:t>
            </a:r>
            <a:r>
              <a:rPr lang="it-IT" sz="2000" dirty="0"/>
              <a:t> 2 </a:t>
            </a:r>
            <a:r>
              <a:rPr lang="it-IT" sz="2000" dirty="0" err="1"/>
              <a:t>casos</a:t>
            </a:r>
            <a:r>
              <a:rPr lang="it-IT" sz="2000" dirty="0"/>
              <a:t> se </a:t>
            </a:r>
            <a:r>
              <a:rPr lang="it-IT" sz="2000" dirty="0" err="1"/>
              <a:t>encuentran</a:t>
            </a:r>
            <a:r>
              <a:rPr lang="it-IT" sz="2000" dirty="0"/>
              <a:t> en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b="1" dirty="0"/>
              <a:t> </a:t>
            </a:r>
            <a:r>
              <a:rPr lang="it-IT" sz="2000" dirty="0"/>
              <a:t>en </a:t>
            </a:r>
            <a:r>
              <a:rPr lang="it-IT" sz="2000" dirty="0" err="1"/>
              <a:t>segunda</a:t>
            </a:r>
            <a:r>
              <a:rPr lang="it-IT" sz="2000" dirty="0"/>
              <a:t> </a:t>
            </a:r>
            <a:r>
              <a:rPr lang="it-IT" sz="2000" dirty="0" err="1"/>
              <a:t>posición</a:t>
            </a:r>
            <a:r>
              <a:rPr lang="it-IT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715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PAR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03794" y="2603759"/>
            <a:ext cx="10554574" cy="3636511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403794" y="2406139"/>
            <a:ext cx="10548656" cy="407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endParaRPr lang="it-IT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endParaRPr lang="it-IT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PAR= </a:t>
            </a:r>
            <a:r>
              <a:rPr lang="it-IT" sz="2000" dirty="0" err="1">
                <a:solidFill>
                  <a:prstClr val="white"/>
                </a:solidFill>
              </a:rPr>
              <a:t>paréntesis</a:t>
            </a:r>
            <a:endParaRPr lang="it-IT" sz="2000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una </a:t>
            </a:r>
            <a:r>
              <a:rPr lang="it-IT" sz="2000" b="1" dirty="0" err="1">
                <a:solidFill>
                  <a:prstClr val="white"/>
                </a:solidFill>
              </a:rPr>
              <a:t>unidad</a:t>
            </a:r>
            <a:r>
              <a:rPr lang="it-IT" sz="2000" b="1" dirty="0">
                <a:solidFill>
                  <a:prstClr val="white"/>
                </a:solidFill>
              </a:rPr>
              <a:t> </a:t>
            </a:r>
            <a:r>
              <a:rPr lang="it-IT" sz="2000" b="1" dirty="0" err="1">
                <a:solidFill>
                  <a:prstClr val="white"/>
                </a:solidFill>
              </a:rPr>
              <a:t>textual</a:t>
            </a:r>
            <a:r>
              <a:rPr lang="it-IT" sz="2000" b="1" dirty="0">
                <a:solidFill>
                  <a:prstClr val="white"/>
                </a:solidFill>
              </a:rPr>
              <a:t> informativa no </a:t>
            </a:r>
            <a:r>
              <a:rPr lang="it-IT" sz="2000" b="1" dirty="0" err="1">
                <a:solidFill>
                  <a:prstClr val="white"/>
                </a:solidFill>
              </a:rPr>
              <a:t>nuclear</a:t>
            </a:r>
            <a:r>
              <a:rPr lang="it-IT" sz="2000" b="1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</a:t>
            </a:r>
            <a:r>
              <a:rPr lang="it-IT" sz="2000" dirty="0" err="1">
                <a:solidFill>
                  <a:prstClr val="white"/>
                </a:solidFill>
              </a:rPr>
              <a:t>relacionado</a:t>
            </a:r>
            <a:r>
              <a:rPr lang="it-IT" sz="2000" dirty="0">
                <a:solidFill>
                  <a:prstClr val="white"/>
                </a:solidFill>
              </a:rPr>
              <a:t> con el </a:t>
            </a:r>
            <a:r>
              <a:rPr lang="it-IT" sz="2000" dirty="0" err="1">
                <a:solidFill>
                  <a:prstClr val="white"/>
                </a:solidFill>
              </a:rPr>
              <a:t>contenido</a:t>
            </a:r>
            <a:r>
              <a:rPr lang="it-IT" sz="2000" dirty="0">
                <a:solidFill>
                  <a:prstClr val="white"/>
                </a:solidFill>
              </a:rPr>
              <a:t> del </a:t>
            </a:r>
            <a:r>
              <a:rPr lang="it-IT" sz="2000" dirty="0" err="1">
                <a:solidFill>
                  <a:prstClr val="white"/>
                </a:solidFill>
              </a:rPr>
              <a:t>enunciado</a:t>
            </a:r>
            <a:r>
              <a:rPr lang="it-IT" sz="2000" dirty="0">
                <a:solidFill>
                  <a:prstClr val="white"/>
                </a:solidFill>
              </a:rPr>
              <a:t> y se </a:t>
            </a:r>
            <a:r>
              <a:rPr lang="it-IT" sz="2000" dirty="0" err="1">
                <a:solidFill>
                  <a:prstClr val="white"/>
                </a:solidFill>
              </a:rPr>
              <a:t>refiere</a:t>
            </a:r>
            <a:r>
              <a:rPr lang="it-IT" sz="2000" dirty="0">
                <a:solidFill>
                  <a:prstClr val="white"/>
                </a:solidFill>
              </a:rPr>
              <a:t> a lo </a:t>
            </a:r>
            <a:r>
              <a:rPr lang="it-IT" sz="2000" dirty="0" err="1">
                <a:solidFill>
                  <a:prstClr val="white"/>
                </a:solidFill>
              </a:rPr>
              <a:t>dicho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anterior</a:t>
            </a:r>
            <a:r>
              <a:rPr lang="it-IT" sz="2000" dirty="0">
                <a:solidFill>
                  <a:prstClr val="white"/>
                </a:solidFill>
              </a:rPr>
              <a:t> o </a:t>
            </a:r>
            <a:r>
              <a:rPr lang="it-IT" sz="2000" dirty="0" err="1">
                <a:solidFill>
                  <a:prstClr val="white"/>
                </a:solidFill>
              </a:rPr>
              <a:t>sucesivamente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Es un </a:t>
            </a:r>
            <a:r>
              <a:rPr lang="it-IT" sz="2000" b="1" dirty="0">
                <a:solidFill>
                  <a:prstClr val="white"/>
                </a:solidFill>
              </a:rPr>
              <a:t>inciso </a:t>
            </a:r>
            <a:r>
              <a:rPr lang="it-IT" sz="2000" dirty="0" err="1">
                <a:solidFill>
                  <a:prstClr val="white"/>
                </a:solidFill>
              </a:rPr>
              <a:t>que</a:t>
            </a:r>
            <a:r>
              <a:rPr lang="it-IT" sz="2000" dirty="0">
                <a:solidFill>
                  <a:prstClr val="white"/>
                </a:solidFill>
              </a:rPr>
              <a:t> </a:t>
            </a:r>
            <a:r>
              <a:rPr lang="it-IT" sz="2000" dirty="0" err="1">
                <a:solidFill>
                  <a:prstClr val="white"/>
                </a:solidFill>
              </a:rPr>
              <a:t>aparece</a:t>
            </a:r>
            <a:r>
              <a:rPr lang="it-IT" sz="2000" dirty="0">
                <a:solidFill>
                  <a:prstClr val="white"/>
                </a:solidFill>
              </a:rPr>
              <a:t> en </a:t>
            </a:r>
            <a:r>
              <a:rPr lang="it-IT" sz="2000" dirty="0" err="1">
                <a:solidFill>
                  <a:prstClr val="white"/>
                </a:solidFill>
              </a:rPr>
              <a:t>posición</a:t>
            </a:r>
            <a:r>
              <a:rPr lang="it-IT" sz="2000" dirty="0">
                <a:solidFill>
                  <a:prstClr val="white"/>
                </a:solidFill>
              </a:rPr>
              <a:t> intermedia y </a:t>
            </a:r>
            <a:r>
              <a:rPr lang="it-IT" sz="2000" dirty="0" err="1">
                <a:solidFill>
                  <a:prstClr val="white"/>
                </a:solidFill>
              </a:rPr>
              <a:t>muy</a:t>
            </a:r>
            <a:r>
              <a:rPr lang="it-IT" sz="2000" dirty="0">
                <a:solidFill>
                  <a:prstClr val="white"/>
                </a:solidFill>
              </a:rPr>
              <a:t> raramente al </a:t>
            </a:r>
            <a:r>
              <a:rPr lang="it-IT" sz="2000" dirty="0" err="1">
                <a:solidFill>
                  <a:prstClr val="white"/>
                </a:solidFill>
              </a:rPr>
              <a:t>final</a:t>
            </a:r>
            <a:r>
              <a:rPr lang="it-IT" sz="2000" dirty="0">
                <a:solidFill>
                  <a:prstClr val="white"/>
                </a:solidFill>
              </a:rPr>
              <a:t>. Si se quita no cambia </a:t>
            </a:r>
            <a:r>
              <a:rPr lang="it-IT" sz="2000" dirty="0" err="1">
                <a:solidFill>
                  <a:prstClr val="white"/>
                </a:solidFill>
              </a:rPr>
              <a:t>nada</a:t>
            </a:r>
            <a:r>
              <a:rPr lang="it-IT" sz="2000" dirty="0">
                <a:solidFill>
                  <a:prstClr val="white"/>
                </a:solidFill>
              </a:rPr>
              <a:t>; </a:t>
            </a:r>
            <a:r>
              <a:rPr lang="it-IT" sz="2000" dirty="0" err="1">
                <a:solidFill>
                  <a:prstClr val="white"/>
                </a:solidFill>
              </a:rPr>
              <a:t>informativamente</a:t>
            </a:r>
            <a:r>
              <a:rPr lang="it-IT" sz="2000" dirty="0">
                <a:solidFill>
                  <a:prstClr val="white"/>
                </a:solidFill>
              </a:rPr>
              <a:t> no es </a:t>
            </a:r>
            <a:r>
              <a:rPr lang="it-IT" sz="2000" dirty="0" err="1">
                <a:solidFill>
                  <a:prstClr val="white"/>
                </a:solidFill>
              </a:rPr>
              <a:t>necesario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sz="2000" dirty="0">
                <a:solidFill>
                  <a:prstClr val="white"/>
                </a:solidFill>
              </a:rPr>
              <a:t>Forma </a:t>
            </a:r>
            <a:r>
              <a:rPr lang="it-IT" sz="2000" dirty="0" err="1">
                <a:solidFill>
                  <a:prstClr val="white"/>
                </a:solidFill>
              </a:rPr>
              <a:t>prosódica</a:t>
            </a:r>
            <a:r>
              <a:rPr lang="it-IT" sz="2000" dirty="0">
                <a:solidFill>
                  <a:prstClr val="white"/>
                </a:solidFill>
              </a:rPr>
              <a:t> plana y </a:t>
            </a:r>
            <a:r>
              <a:rPr lang="it-IT" sz="2000" dirty="0" err="1">
                <a:solidFill>
                  <a:prstClr val="white"/>
                </a:solidFill>
              </a:rPr>
              <a:t>baja</a:t>
            </a:r>
            <a:r>
              <a:rPr lang="it-IT" sz="2000" dirty="0">
                <a:solidFill>
                  <a:prstClr val="white"/>
                </a:solidFill>
              </a:rPr>
              <a:t>.</a:t>
            </a:r>
          </a:p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</a:pPr>
            <a:endParaRPr lang="it-IT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CNT/PAR en </a:t>
            </a:r>
            <a:r>
              <a:rPr lang="it-IT" dirty="0" err="1"/>
              <a:t>comparación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2627085"/>
            <a:ext cx="10554574" cy="4034971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3600" dirty="0"/>
              <a:t>He </a:t>
            </a:r>
            <a:r>
              <a:rPr lang="it-IT" sz="3600" dirty="0" err="1"/>
              <a:t>puesto</a:t>
            </a:r>
            <a:r>
              <a:rPr lang="it-IT" sz="3600" dirty="0"/>
              <a:t> el CNT en </a:t>
            </a:r>
            <a:r>
              <a:rPr lang="it-IT" sz="3600" dirty="0" err="1"/>
              <a:t>comparación</a:t>
            </a:r>
            <a:r>
              <a:rPr lang="it-IT" sz="3600" dirty="0"/>
              <a:t> con el PAR para </a:t>
            </a:r>
            <a:r>
              <a:rPr lang="it-IT" sz="3600" dirty="0" err="1"/>
              <a:t>analizar</a:t>
            </a:r>
            <a:r>
              <a:rPr lang="it-IT" sz="3600" dirty="0"/>
              <a:t>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aspectos</a:t>
            </a:r>
            <a:r>
              <a:rPr lang="it-IT" sz="3600" dirty="0"/>
              <a:t> en </a:t>
            </a:r>
            <a:r>
              <a:rPr lang="it-IT" sz="3600" dirty="0" err="1"/>
              <a:t>común</a:t>
            </a:r>
            <a:r>
              <a:rPr lang="it-IT" sz="3600" dirty="0"/>
              <a:t> y </a:t>
            </a:r>
            <a:r>
              <a:rPr lang="it-IT" sz="3600" dirty="0" err="1"/>
              <a:t>diferentes</a:t>
            </a:r>
            <a:r>
              <a:rPr lang="it-IT" sz="3600" dirty="0"/>
              <a:t>: en </a:t>
            </a:r>
            <a:r>
              <a:rPr lang="it-IT" sz="3600" dirty="0" err="1"/>
              <a:t>primer</a:t>
            </a:r>
            <a:r>
              <a:rPr lang="it-IT" sz="3600" dirty="0"/>
              <a:t> </a:t>
            </a:r>
            <a:r>
              <a:rPr lang="it-IT" sz="3600" dirty="0" err="1"/>
              <a:t>lugar</a:t>
            </a:r>
            <a:r>
              <a:rPr lang="it-IT" sz="3600" dirty="0"/>
              <a:t> el CNT es una </a:t>
            </a:r>
            <a:r>
              <a:rPr lang="it-IT" sz="3600" dirty="0" err="1"/>
              <a:t>unidad</a:t>
            </a:r>
            <a:r>
              <a:rPr lang="it-IT" sz="3600" dirty="0"/>
              <a:t> informativa </a:t>
            </a:r>
            <a:r>
              <a:rPr lang="it-IT" sz="3600" dirty="0" err="1"/>
              <a:t>dialógica</a:t>
            </a:r>
            <a:r>
              <a:rPr lang="it-IT" sz="3600" dirty="0"/>
              <a:t>; </a:t>
            </a:r>
            <a:r>
              <a:rPr lang="it-IT" sz="3600" dirty="0" err="1"/>
              <a:t>mientras</a:t>
            </a:r>
            <a:r>
              <a:rPr lang="it-IT" sz="3600" dirty="0"/>
              <a:t> el PAR, </a:t>
            </a:r>
            <a:r>
              <a:rPr lang="it-IT" sz="3600" dirty="0" err="1"/>
              <a:t>siendo</a:t>
            </a:r>
            <a:r>
              <a:rPr lang="it-IT" sz="3600" dirty="0"/>
              <a:t> un inciso, no </a:t>
            </a:r>
            <a:r>
              <a:rPr lang="it-IT" sz="3600" dirty="0" err="1"/>
              <a:t>aporta</a:t>
            </a:r>
            <a:r>
              <a:rPr lang="it-IT" sz="3600" dirty="0"/>
              <a:t> información. </a:t>
            </a:r>
            <a:r>
              <a:rPr lang="it-IT" sz="3600" dirty="0" err="1"/>
              <a:t>Después</a:t>
            </a:r>
            <a:r>
              <a:rPr lang="it-IT" sz="3600" dirty="0"/>
              <a:t>, el CNT se </a:t>
            </a:r>
            <a:r>
              <a:rPr lang="it-IT" sz="3600" dirty="0" err="1"/>
              <a:t>encuentra</a:t>
            </a:r>
            <a:r>
              <a:rPr lang="it-IT" sz="3600" dirty="0"/>
              <a:t> </a:t>
            </a:r>
            <a:r>
              <a:rPr lang="it-IT" sz="3600" dirty="0" err="1"/>
              <a:t>más</a:t>
            </a:r>
            <a:r>
              <a:rPr lang="it-IT" sz="3600" dirty="0"/>
              <a:t> al principio, por lo tanto </a:t>
            </a:r>
            <a:r>
              <a:rPr lang="it-IT" sz="3600" dirty="0" err="1"/>
              <a:t>abre</a:t>
            </a:r>
            <a:r>
              <a:rPr lang="it-IT" sz="3600" dirty="0"/>
              <a:t> el canal comunicativo y lo mantiene </a:t>
            </a:r>
            <a:r>
              <a:rPr lang="it-IT" sz="3600" dirty="0" err="1"/>
              <a:t>abierto</a:t>
            </a:r>
            <a:r>
              <a:rPr lang="it-IT" sz="3600" dirty="0"/>
              <a:t>; el PAR </a:t>
            </a:r>
            <a:r>
              <a:rPr lang="it-IT" sz="3600" dirty="0" err="1"/>
              <a:t>está</a:t>
            </a:r>
            <a:r>
              <a:rPr lang="it-IT" sz="3600" dirty="0"/>
              <a:t> en </a:t>
            </a:r>
            <a:r>
              <a:rPr lang="it-IT" sz="3600" dirty="0" err="1"/>
              <a:t>posición</a:t>
            </a:r>
            <a:r>
              <a:rPr lang="it-IT" sz="3600" dirty="0"/>
              <a:t> intermedia y </a:t>
            </a:r>
            <a:r>
              <a:rPr lang="it-IT" sz="3600" dirty="0" err="1"/>
              <a:t>sirve</a:t>
            </a:r>
            <a:r>
              <a:rPr lang="it-IT" sz="3600" dirty="0"/>
              <a:t> para </a:t>
            </a:r>
            <a:r>
              <a:rPr lang="it-IT" sz="3600" dirty="0" err="1"/>
              <a:t>aclarar</a:t>
            </a:r>
            <a:r>
              <a:rPr lang="it-IT" sz="3600" dirty="0"/>
              <a:t> </a:t>
            </a:r>
            <a:r>
              <a:rPr lang="it-IT" sz="3600" dirty="0" err="1"/>
              <a:t>algo</a:t>
            </a:r>
            <a:r>
              <a:rPr lang="it-IT" sz="3600" dirty="0"/>
              <a:t> pero se </a:t>
            </a:r>
            <a:r>
              <a:rPr lang="it-IT" sz="3600" dirty="0" err="1"/>
              <a:t>puede</a:t>
            </a:r>
            <a:r>
              <a:rPr lang="it-IT" sz="3600" dirty="0"/>
              <a:t> quitar. </a:t>
            </a:r>
            <a:r>
              <a:rPr lang="it-IT" sz="3600" dirty="0" err="1"/>
              <a:t>También</a:t>
            </a:r>
            <a:r>
              <a:rPr lang="it-IT" sz="3600" dirty="0"/>
              <a:t> la prosodia cambia: en el CNT es </a:t>
            </a:r>
            <a:r>
              <a:rPr lang="it-IT" sz="3600" dirty="0" err="1"/>
              <a:t>marcada</a:t>
            </a:r>
            <a:r>
              <a:rPr lang="it-IT" sz="3600" dirty="0"/>
              <a:t>, en el PAR es plana y </a:t>
            </a:r>
            <a:r>
              <a:rPr lang="it-IT" sz="3600" dirty="0" err="1"/>
              <a:t>baja</a:t>
            </a:r>
            <a:r>
              <a:rPr lang="it-IT" sz="3600" dirty="0"/>
              <a:t>. La </a:t>
            </a:r>
            <a:r>
              <a:rPr lang="it-IT" sz="3600" dirty="0" err="1"/>
              <a:t>diferencia</a:t>
            </a:r>
            <a:r>
              <a:rPr lang="it-IT" sz="3600" dirty="0"/>
              <a:t> </a:t>
            </a:r>
            <a:r>
              <a:rPr lang="it-IT" sz="3600" dirty="0" err="1"/>
              <a:t>más</a:t>
            </a:r>
            <a:r>
              <a:rPr lang="it-IT" sz="3600" dirty="0"/>
              <a:t> importante se </a:t>
            </a:r>
            <a:r>
              <a:rPr lang="it-IT" sz="3600" dirty="0" err="1"/>
              <a:t>encuentra</a:t>
            </a:r>
            <a:r>
              <a:rPr lang="it-IT" sz="3600" dirty="0"/>
              <a:t> en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resultados</a:t>
            </a:r>
            <a:r>
              <a:rPr lang="it-IT" sz="3600" dirty="0"/>
              <a:t> </a:t>
            </a:r>
            <a:r>
              <a:rPr lang="it-IT" sz="3600" dirty="0" err="1"/>
              <a:t>porque</a:t>
            </a:r>
            <a:r>
              <a:rPr lang="it-IT" sz="3600" dirty="0"/>
              <a:t> </a:t>
            </a:r>
            <a:r>
              <a:rPr lang="it-IT" sz="3600" dirty="0" err="1"/>
              <a:t>el</a:t>
            </a:r>
            <a:r>
              <a:rPr lang="it-IT" sz="3600" dirty="0"/>
              <a:t> </a:t>
            </a:r>
            <a:r>
              <a:rPr lang="it-IT" sz="3600" dirty="0" err="1"/>
              <a:t>número</a:t>
            </a:r>
            <a:r>
              <a:rPr lang="it-IT" sz="3600" dirty="0"/>
              <a:t> de CNT en </a:t>
            </a:r>
            <a:r>
              <a:rPr lang="it-IT" sz="3600" dirty="0" err="1"/>
              <a:t>diálogos</a:t>
            </a:r>
            <a:r>
              <a:rPr lang="it-IT" sz="3600" dirty="0"/>
              <a:t> </a:t>
            </a:r>
            <a:r>
              <a:rPr lang="it-IT" sz="3600" dirty="0" err="1"/>
              <a:t>privados</a:t>
            </a:r>
            <a:r>
              <a:rPr lang="it-IT" sz="3600" dirty="0"/>
              <a:t> supera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otros</a:t>
            </a:r>
            <a:r>
              <a:rPr lang="it-IT" sz="3600" dirty="0"/>
              <a:t> </a:t>
            </a:r>
            <a:r>
              <a:rPr lang="it-IT" sz="3600" dirty="0" err="1"/>
              <a:t>tipos</a:t>
            </a:r>
            <a:r>
              <a:rPr lang="it-IT" sz="3600" dirty="0"/>
              <a:t> con 37%; </a:t>
            </a:r>
            <a:r>
              <a:rPr lang="it-IT" sz="3600" dirty="0" err="1"/>
              <a:t>el</a:t>
            </a:r>
            <a:r>
              <a:rPr lang="it-IT" sz="3600" dirty="0"/>
              <a:t> PAR es </a:t>
            </a:r>
            <a:r>
              <a:rPr lang="it-IT" sz="3600" dirty="0" err="1"/>
              <a:t>mayor</a:t>
            </a:r>
            <a:r>
              <a:rPr lang="it-IT" sz="3600" dirty="0"/>
              <a:t> en </a:t>
            </a:r>
            <a:r>
              <a:rPr lang="it-IT" sz="3600" dirty="0" err="1"/>
              <a:t>los</a:t>
            </a:r>
            <a:r>
              <a:rPr lang="it-IT" sz="3600" dirty="0"/>
              <a:t> </a:t>
            </a:r>
            <a:r>
              <a:rPr lang="it-IT" sz="3600" dirty="0" err="1"/>
              <a:t>monólogos</a:t>
            </a:r>
            <a:r>
              <a:rPr lang="it-IT" sz="3600" dirty="0"/>
              <a:t> </a:t>
            </a:r>
            <a:r>
              <a:rPr lang="it-IT" sz="3600" dirty="0" err="1"/>
              <a:t>privados</a:t>
            </a:r>
            <a:r>
              <a:rPr lang="it-IT" sz="3600" dirty="0"/>
              <a:t> (30%).</a:t>
            </a:r>
          </a:p>
          <a:p>
            <a:pPr algn="just"/>
            <a:endParaRPr lang="it-IT" sz="3600" dirty="0"/>
          </a:p>
          <a:p>
            <a:pPr marL="0" indent="0" algn="just">
              <a:buNone/>
            </a:pPr>
            <a:r>
              <a:rPr lang="it-IT" sz="3600" dirty="0"/>
              <a:t>Los </a:t>
            </a:r>
            <a:r>
              <a:rPr lang="it-IT" sz="3600" dirty="0" err="1"/>
              <a:t>ejemplos</a:t>
            </a:r>
            <a:r>
              <a:rPr lang="it-IT" sz="3600" dirty="0"/>
              <a:t> </a:t>
            </a:r>
            <a:r>
              <a:rPr lang="it-IT" sz="3600" dirty="0" err="1"/>
              <a:t>siguientes</a:t>
            </a:r>
            <a:r>
              <a:rPr lang="it-IT" sz="3600" dirty="0"/>
              <a:t> </a:t>
            </a:r>
            <a:r>
              <a:rPr lang="it-IT" sz="3600" dirty="0" err="1"/>
              <a:t>muestran</a:t>
            </a:r>
            <a:r>
              <a:rPr lang="it-IT" sz="3600" dirty="0"/>
              <a:t> sin embargo </a:t>
            </a:r>
            <a:r>
              <a:rPr lang="it-IT" sz="3600" dirty="0" err="1"/>
              <a:t>algunas</a:t>
            </a:r>
            <a:r>
              <a:rPr lang="it-IT" sz="3600" dirty="0"/>
              <a:t> </a:t>
            </a:r>
            <a:r>
              <a:rPr lang="it-IT" sz="3600" dirty="0" err="1"/>
              <a:t>palabras</a:t>
            </a:r>
            <a:r>
              <a:rPr lang="it-IT" sz="3600" dirty="0"/>
              <a:t> </a:t>
            </a:r>
            <a:r>
              <a:rPr lang="it-IT" sz="3600" dirty="0" err="1"/>
              <a:t>que</a:t>
            </a:r>
            <a:r>
              <a:rPr lang="it-IT" sz="3600" dirty="0"/>
              <a:t> se </a:t>
            </a:r>
            <a:r>
              <a:rPr lang="it-IT" sz="3600" dirty="0" err="1"/>
              <a:t>encuentran</a:t>
            </a:r>
            <a:r>
              <a:rPr lang="it-IT" sz="3600" dirty="0"/>
              <a:t> en </a:t>
            </a:r>
            <a:r>
              <a:rPr lang="it-IT" sz="3600" dirty="0" err="1"/>
              <a:t>ambas</a:t>
            </a:r>
            <a:r>
              <a:rPr lang="it-IT" sz="3600" dirty="0"/>
              <a:t> las </a:t>
            </a:r>
            <a:r>
              <a:rPr lang="it-IT" sz="3600" dirty="0" err="1"/>
              <a:t>etiquetas</a:t>
            </a:r>
            <a:r>
              <a:rPr lang="it-IT" sz="3600" dirty="0"/>
              <a:t>; he </a:t>
            </a:r>
            <a:r>
              <a:rPr lang="it-IT" sz="3600" dirty="0" err="1"/>
              <a:t>puesto</a:t>
            </a:r>
            <a:r>
              <a:rPr lang="it-IT" sz="3600" dirty="0"/>
              <a:t> el </a:t>
            </a:r>
            <a:r>
              <a:rPr lang="it-IT" sz="3600" dirty="0" err="1"/>
              <a:t>ejemplo</a:t>
            </a:r>
            <a:r>
              <a:rPr lang="it-IT" sz="3600" dirty="0"/>
              <a:t> de </a:t>
            </a:r>
            <a:r>
              <a:rPr lang="it-IT" sz="3600" i="1" dirty="0" err="1"/>
              <a:t>pues</a:t>
            </a:r>
            <a:r>
              <a:rPr lang="it-IT" sz="3600" dirty="0"/>
              <a:t> pero </a:t>
            </a:r>
            <a:r>
              <a:rPr lang="it-IT" sz="3600" dirty="0" err="1"/>
              <a:t>hay</a:t>
            </a:r>
            <a:r>
              <a:rPr lang="it-IT" sz="3600" dirty="0"/>
              <a:t> </a:t>
            </a:r>
            <a:r>
              <a:rPr lang="it-IT" sz="3600" dirty="0" err="1"/>
              <a:t>otras</a:t>
            </a:r>
            <a:r>
              <a:rPr lang="it-IT" sz="3600" dirty="0"/>
              <a:t>, </a:t>
            </a:r>
            <a:r>
              <a:rPr lang="it-IT" sz="3600" dirty="0" err="1"/>
              <a:t>como</a:t>
            </a:r>
            <a:r>
              <a:rPr lang="it-IT" sz="3600" dirty="0"/>
              <a:t> </a:t>
            </a:r>
            <a:r>
              <a:rPr lang="it-IT" sz="3600" i="1" dirty="0" err="1"/>
              <a:t>porque</a:t>
            </a:r>
            <a:r>
              <a:rPr lang="it-IT" sz="3600" i="1" dirty="0"/>
              <a:t>.</a:t>
            </a:r>
            <a:endParaRPr lang="it-IT" sz="3600" dirty="0"/>
          </a:p>
          <a:p>
            <a:pPr algn="just"/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77983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en DB-IPIC: CNT/PAR en </a:t>
            </a:r>
            <a:r>
              <a:rPr lang="it-IT" dirty="0" err="1"/>
              <a:t>comparación</a:t>
            </a:r>
            <a:endParaRPr lang="it-IT" dirty="0"/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2605536"/>
            <a:ext cx="2971813" cy="638679"/>
          </a:xfrm>
          <a:prstGeom prst="rect">
            <a:avLst/>
          </a:prstGeom>
        </p:spPr>
      </p:pic>
      <p:pic>
        <p:nvPicPr>
          <p:cNvPr id="10" name="efamdl05_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200" y="2605536"/>
            <a:ext cx="609600" cy="609600"/>
          </a:xfrm>
          <a:prstGeom prst="rect">
            <a:avLst/>
          </a:prstGeom>
        </p:spPr>
      </p:pic>
      <p:pic>
        <p:nvPicPr>
          <p:cNvPr id="7" name="Segnaposto contenuto 6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72" y="4380359"/>
            <a:ext cx="8805087" cy="750272"/>
          </a:xfrm>
        </p:spPr>
      </p:pic>
      <p:pic>
        <p:nvPicPr>
          <p:cNvPr id="11" name="epubdl07a_15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5200" y="4490090"/>
            <a:ext cx="609600" cy="60960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4855957" y="2605536"/>
            <a:ext cx="70936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/>
              <a:t>El CNT </a:t>
            </a:r>
            <a:r>
              <a:rPr lang="it-IT" dirty="0" err="1"/>
              <a:t>llama</a:t>
            </a:r>
            <a:r>
              <a:rPr lang="it-IT" dirty="0"/>
              <a:t> la </a:t>
            </a:r>
            <a:r>
              <a:rPr lang="it-IT" dirty="0" err="1"/>
              <a:t>atención</a:t>
            </a:r>
            <a:r>
              <a:rPr lang="it-IT" dirty="0"/>
              <a:t> al </a:t>
            </a:r>
            <a:r>
              <a:rPr lang="it-IT" dirty="0" err="1"/>
              <a:t>otro</a:t>
            </a:r>
            <a:r>
              <a:rPr lang="it-IT" dirty="0"/>
              <a:t> </a:t>
            </a:r>
            <a:r>
              <a:rPr lang="it-IT" dirty="0" err="1"/>
              <a:t>porque</a:t>
            </a:r>
            <a:r>
              <a:rPr lang="it-IT" dirty="0"/>
              <a:t> </a:t>
            </a:r>
            <a:r>
              <a:rPr lang="it-IT" dirty="0" err="1"/>
              <a:t>quiere</a:t>
            </a:r>
            <a:r>
              <a:rPr lang="it-IT" dirty="0"/>
              <a:t> </a:t>
            </a:r>
            <a:r>
              <a:rPr lang="it-IT" dirty="0" err="1"/>
              <a:t>que</a:t>
            </a:r>
            <a:r>
              <a:rPr lang="it-IT" dirty="0"/>
              <a:t> </a:t>
            </a:r>
            <a:r>
              <a:rPr lang="it-IT" dirty="0" err="1"/>
              <a:t>haga</a:t>
            </a:r>
            <a:r>
              <a:rPr lang="it-IT" dirty="0"/>
              <a:t> </a:t>
            </a:r>
          </a:p>
          <a:p>
            <a:pPr algn="just"/>
            <a:r>
              <a:rPr lang="it-IT" dirty="0" err="1"/>
              <a:t>algo</a:t>
            </a:r>
            <a:r>
              <a:rPr lang="it-IT" dirty="0"/>
              <a:t> y en este caso el tono es </a:t>
            </a:r>
            <a:r>
              <a:rPr lang="it-IT" dirty="0" err="1"/>
              <a:t>muy</a:t>
            </a:r>
            <a:r>
              <a:rPr lang="it-IT" dirty="0"/>
              <a:t> </a:t>
            </a:r>
            <a:r>
              <a:rPr lang="it-IT" dirty="0" err="1"/>
              <a:t>coloquial</a:t>
            </a:r>
            <a:r>
              <a:rPr lang="it-IT" dirty="0"/>
              <a:t> y se mantiene la</a:t>
            </a:r>
          </a:p>
          <a:p>
            <a:pPr algn="just"/>
            <a:r>
              <a:rPr lang="it-IT" dirty="0" err="1"/>
              <a:t>relación</a:t>
            </a:r>
            <a:r>
              <a:rPr lang="it-IT" dirty="0"/>
              <a:t> con el interlocutor. La prosodia es </a:t>
            </a:r>
            <a:r>
              <a:rPr lang="it-IT" dirty="0" err="1"/>
              <a:t>marcada</a:t>
            </a:r>
            <a:r>
              <a:rPr lang="it-IT" dirty="0"/>
              <a:t>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64776" y="5568257"/>
            <a:ext cx="10276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En este caso el PAR no </a:t>
            </a:r>
            <a:r>
              <a:rPr lang="it-IT" dirty="0" err="1"/>
              <a:t>aporta</a:t>
            </a:r>
            <a:r>
              <a:rPr lang="it-IT" dirty="0"/>
              <a:t> información, </a:t>
            </a:r>
            <a:r>
              <a:rPr lang="it-IT" dirty="0" err="1"/>
              <a:t>está</a:t>
            </a:r>
            <a:r>
              <a:rPr lang="it-IT" dirty="0"/>
              <a:t> </a:t>
            </a:r>
            <a:r>
              <a:rPr lang="it-IT" dirty="0" err="1"/>
              <a:t>entre</a:t>
            </a:r>
            <a:r>
              <a:rPr lang="it-IT" dirty="0"/>
              <a:t> las </a:t>
            </a:r>
            <a:r>
              <a:rPr lang="it-IT" dirty="0" err="1"/>
              <a:t>dos</a:t>
            </a:r>
            <a:r>
              <a:rPr lang="it-IT" dirty="0"/>
              <a:t> </a:t>
            </a:r>
            <a:r>
              <a:rPr lang="it-IT" dirty="0" err="1"/>
              <a:t>partes</a:t>
            </a:r>
            <a:r>
              <a:rPr lang="it-IT" dirty="0"/>
              <a:t> del </a:t>
            </a:r>
            <a:r>
              <a:rPr lang="it-IT" dirty="0" err="1"/>
              <a:t>enunciado</a:t>
            </a:r>
            <a:endParaRPr lang="it-IT" dirty="0"/>
          </a:p>
          <a:p>
            <a:pPr algn="just"/>
            <a:r>
              <a:rPr lang="it-IT" dirty="0"/>
              <a:t>y se </a:t>
            </a:r>
            <a:r>
              <a:rPr lang="it-IT" dirty="0" err="1"/>
              <a:t>oye</a:t>
            </a:r>
            <a:r>
              <a:rPr lang="it-IT" dirty="0"/>
              <a:t> </a:t>
            </a:r>
            <a:r>
              <a:rPr lang="it-IT" dirty="0" err="1"/>
              <a:t>muy</a:t>
            </a:r>
            <a:r>
              <a:rPr lang="it-IT" dirty="0"/>
              <a:t> </a:t>
            </a:r>
            <a:r>
              <a:rPr lang="it-IT" dirty="0" err="1"/>
              <a:t>rápido</a:t>
            </a:r>
            <a:r>
              <a:rPr lang="it-IT" dirty="0"/>
              <a:t> y </a:t>
            </a:r>
            <a:r>
              <a:rPr lang="it-IT" dirty="0" err="1"/>
              <a:t>bajo</a:t>
            </a:r>
            <a:r>
              <a:rPr lang="it-IT" dirty="0"/>
              <a:t>. El tono es </a:t>
            </a:r>
            <a:r>
              <a:rPr lang="it-IT" dirty="0" err="1"/>
              <a:t>formal</a:t>
            </a:r>
            <a:r>
              <a:rPr lang="it-IT" dirty="0"/>
              <a:t> y el </a:t>
            </a:r>
            <a:r>
              <a:rPr lang="it-IT" dirty="0" err="1"/>
              <a:t>hablante</a:t>
            </a:r>
            <a:r>
              <a:rPr lang="it-IT" dirty="0"/>
              <a:t> toma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tiempo</a:t>
            </a:r>
            <a:r>
              <a:rPr lang="it-IT" dirty="0"/>
              <a:t> para </a:t>
            </a:r>
            <a:r>
              <a:rPr lang="it-IT" dirty="0" err="1"/>
              <a:t>organizar</a:t>
            </a:r>
            <a:r>
              <a:rPr lang="it-IT" dirty="0"/>
              <a:t> el </a:t>
            </a:r>
            <a:r>
              <a:rPr lang="it-IT" dirty="0" err="1"/>
              <a:t>discurso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6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43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7928" y="430895"/>
            <a:ext cx="10571998" cy="970450"/>
          </a:xfrm>
        </p:spPr>
        <p:txBody>
          <a:bodyPr/>
          <a:lstStyle/>
          <a:p>
            <a:r>
              <a:rPr lang="it-IT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</a:t>
            </a:r>
            <a:r>
              <a:rPr lang="it-IT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18404" y="2272088"/>
            <a:ext cx="85169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/>
              <a:t>Escucha los audios y analiza la función del marcador </a:t>
            </a:r>
            <a:r>
              <a:rPr lang="es-ES" sz="2000" b="1" i="1" dirty="0"/>
              <a:t>pues</a:t>
            </a:r>
            <a:r>
              <a:rPr lang="es-ES" sz="2000" b="1" dirty="0"/>
              <a:t> como CNT respeto al </a:t>
            </a:r>
            <a:r>
              <a:rPr lang="es-ES" sz="2000" b="1" i="1" dirty="0"/>
              <a:t>pues </a:t>
            </a:r>
            <a:r>
              <a:rPr lang="es-ES" sz="2000" b="1" dirty="0"/>
              <a:t>como</a:t>
            </a:r>
            <a:r>
              <a:rPr lang="es-ES" sz="2000" b="1" i="1" dirty="0"/>
              <a:t> </a:t>
            </a:r>
            <a:r>
              <a:rPr lang="es-ES" sz="2000" b="1" dirty="0"/>
              <a:t>PAR. </a:t>
            </a:r>
            <a:r>
              <a:rPr lang="it-IT" sz="2000" b="1" dirty="0"/>
              <a:t>¿ </a:t>
            </a:r>
            <a:r>
              <a:rPr lang="it-IT" sz="2000" b="1" dirty="0" err="1"/>
              <a:t>Cuáles</a:t>
            </a:r>
            <a:r>
              <a:rPr lang="it-IT" sz="2000" b="1" dirty="0"/>
              <a:t> son las </a:t>
            </a:r>
            <a:r>
              <a:rPr lang="it-IT" sz="2000" b="1" dirty="0" err="1"/>
              <a:t>diferencias</a:t>
            </a:r>
            <a:r>
              <a:rPr lang="it-IT" sz="2000" b="1" dirty="0"/>
              <a:t>?</a:t>
            </a:r>
          </a:p>
          <a:p>
            <a:endParaRPr lang="it-IT" sz="2000" b="1" dirty="0"/>
          </a:p>
        </p:txBody>
      </p:sp>
      <p:pic>
        <p:nvPicPr>
          <p:cNvPr id="9" name="Segnaposto contenuto 8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0" y="5183278"/>
            <a:ext cx="6582109" cy="733116"/>
          </a:xfrm>
        </p:spPr>
      </p:pic>
      <p:pic>
        <p:nvPicPr>
          <p:cNvPr id="10" name="efamcv01a_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804" y="5245036"/>
            <a:ext cx="609600" cy="609600"/>
          </a:xfrm>
          <a:prstGeom prst="rect">
            <a:avLst/>
          </a:prstGeom>
        </p:spPr>
      </p:pic>
      <p:pic>
        <p:nvPicPr>
          <p:cNvPr id="11" name="Immagine 10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070" y="3570515"/>
            <a:ext cx="7147698" cy="844074"/>
          </a:xfrm>
          <a:prstGeom prst="rect">
            <a:avLst/>
          </a:prstGeom>
        </p:spPr>
      </p:pic>
      <p:pic>
        <p:nvPicPr>
          <p:cNvPr id="12" name="efamdl05_40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8804" y="37374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6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4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INP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120" y="2606334"/>
            <a:ext cx="10554574" cy="4635713"/>
          </a:xfrm>
        </p:spPr>
        <p:txBody>
          <a:bodyPr/>
          <a:lstStyle/>
          <a:p>
            <a:r>
              <a:rPr lang="it-IT" sz="2000" dirty="0"/>
              <a:t>INP= incipit</a:t>
            </a:r>
          </a:p>
          <a:p>
            <a:r>
              <a:rPr lang="it-IT" sz="2000" dirty="0"/>
              <a:t>Es una </a:t>
            </a:r>
            <a:r>
              <a:rPr lang="it-IT" sz="2000" b="1" dirty="0" err="1"/>
              <a:t>unidad</a:t>
            </a:r>
            <a:r>
              <a:rPr lang="it-IT" sz="2000" b="1" dirty="0"/>
              <a:t> informativa </a:t>
            </a:r>
            <a:r>
              <a:rPr lang="it-IT" sz="2000" b="1" dirty="0" err="1"/>
              <a:t>dialógica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Introductor</a:t>
            </a:r>
            <a:r>
              <a:rPr lang="it-IT" sz="2000" dirty="0"/>
              <a:t> del </a:t>
            </a:r>
            <a:r>
              <a:rPr lang="it-IT" sz="2000" dirty="0" err="1"/>
              <a:t>enunciado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prepara al interlocutor de una </a:t>
            </a:r>
            <a:r>
              <a:rPr lang="it-IT" sz="2000" dirty="0" err="1"/>
              <a:t>determinada</a:t>
            </a:r>
            <a:r>
              <a:rPr lang="it-IT" sz="2000" dirty="0"/>
              <a:t> </a:t>
            </a:r>
            <a:r>
              <a:rPr lang="it-IT" sz="2000" dirty="0" err="1"/>
              <a:t>manera</a:t>
            </a:r>
            <a:r>
              <a:rPr lang="it-IT" sz="2000" dirty="0"/>
              <a:t> al </a:t>
            </a:r>
            <a:r>
              <a:rPr lang="it-IT" sz="2000" dirty="0" err="1"/>
              <a:t>discurso</a:t>
            </a:r>
            <a:r>
              <a:rPr lang="it-IT" sz="2000" dirty="0"/>
              <a:t> y </a:t>
            </a:r>
            <a:r>
              <a:rPr lang="it-IT" sz="2000" dirty="0" err="1"/>
              <a:t>permite</a:t>
            </a:r>
            <a:r>
              <a:rPr lang="it-IT" sz="2000" dirty="0"/>
              <a:t> de </a:t>
            </a:r>
            <a:r>
              <a:rPr lang="it-IT" sz="2000" b="1" dirty="0" err="1"/>
              <a:t>coger</a:t>
            </a:r>
            <a:r>
              <a:rPr lang="it-IT" sz="2000" b="1" dirty="0"/>
              <a:t> la </a:t>
            </a:r>
            <a:r>
              <a:rPr lang="it-IT" sz="2000" b="1" dirty="0" err="1"/>
              <a:t>palabra</a:t>
            </a:r>
            <a:r>
              <a:rPr lang="it-IT" sz="2000" b="1" dirty="0"/>
              <a:t> </a:t>
            </a:r>
            <a:r>
              <a:rPr lang="it-IT" sz="2000" dirty="0"/>
              <a:t>o crea contraste </a:t>
            </a:r>
            <a:r>
              <a:rPr lang="it-IT" sz="2000" dirty="0" err="1"/>
              <a:t>afectivo</a:t>
            </a:r>
            <a:r>
              <a:rPr lang="it-IT" sz="2000" dirty="0"/>
              <a:t> con lo </a:t>
            </a:r>
            <a:r>
              <a:rPr lang="it-IT" sz="2000" dirty="0" err="1"/>
              <a:t>dicho</a:t>
            </a:r>
            <a:r>
              <a:rPr lang="it-IT" sz="2000" dirty="0"/>
              <a:t> </a:t>
            </a:r>
            <a:r>
              <a:rPr lang="it-IT" sz="2000" dirty="0" err="1"/>
              <a:t>anterior</a:t>
            </a:r>
            <a:r>
              <a:rPr lang="it-IT" sz="2000" dirty="0"/>
              <a:t>.</a:t>
            </a:r>
          </a:p>
          <a:p>
            <a:r>
              <a:rPr lang="it-IT" sz="2000" dirty="0"/>
              <a:t>A </a:t>
            </a:r>
            <a:r>
              <a:rPr lang="it-IT" sz="2000" dirty="0" err="1"/>
              <a:t>menudo</a:t>
            </a:r>
            <a:r>
              <a:rPr lang="it-IT" sz="2000" dirty="0"/>
              <a:t> en </a:t>
            </a:r>
            <a:r>
              <a:rPr lang="it-IT" sz="2000" dirty="0" err="1"/>
              <a:t>solapamiento</a:t>
            </a:r>
            <a:r>
              <a:rPr lang="it-IT" sz="2000" dirty="0"/>
              <a:t> con </a:t>
            </a:r>
            <a:r>
              <a:rPr lang="it-IT" sz="2000" dirty="0" err="1"/>
              <a:t>otras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Está</a:t>
            </a:r>
            <a:r>
              <a:rPr lang="it-IT" sz="2000" dirty="0"/>
              <a:t> en el </a:t>
            </a:r>
            <a:r>
              <a:rPr lang="it-IT" sz="2000" dirty="0" err="1"/>
              <a:t>mismo</a:t>
            </a:r>
            <a:r>
              <a:rPr lang="it-IT" sz="2000" dirty="0"/>
              <a:t> </a:t>
            </a:r>
            <a:r>
              <a:rPr lang="it-IT" sz="2000" dirty="0" err="1"/>
              <a:t>enunciado</a:t>
            </a:r>
            <a:r>
              <a:rPr lang="it-IT" sz="2000" dirty="0"/>
              <a:t> de las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nucleares</a:t>
            </a:r>
            <a:r>
              <a:rPr lang="it-IT" sz="2000" dirty="0"/>
              <a:t> (</a:t>
            </a:r>
            <a:r>
              <a:rPr lang="it-IT" sz="2000" dirty="0" err="1"/>
              <a:t>ej:COM</a:t>
            </a:r>
            <a:r>
              <a:rPr lang="it-IT" sz="2000" dirty="0"/>
              <a:t>) </a:t>
            </a:r>
            <a:r>
              <a:rPr lang="it-IT" sz="2000" dirty="0" err="1"/>
              <a:t>porque</a:t>
            </a:r>
            <a:r>
              <a:rPr lang="it-IT" sz="2000" dirty="0"/>
              <a:t> no son </a:t>
            </a:r>
            <a:r>
              <a:rPr lang="it-IT" sz="2000" dirty="0" err="1"/>
              <a:t>independientes</a:t>
            </a:r>
            <a:r>
              <a:rPr lang="it-IT" sz="2000" dirty="0"/>
              <a:t>, pero </a:t>
            </a:r>
            <a:r>
              <a:rPr lang="it-IT" sz="2000" dirty="0" err="1"/>
              <a:t>pueden</a:t>
            </a:r>
            <a:r>
              <a:rPr lang="it-IT" sz="2000" dirty="0"/>
              <a:t> no </a:t>
            </a:r>
            <a:r>
              <a:rPr lang="it-IT" sz="2000" dirty="0" err="1"/>
              <a:t>aparecer</a:t>
            </a:r>
            <a:r>
              <a:rPr lang="it-IT" sz="2000" dirty="0"/>
              <a:t>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textuales</a:t>
            </a:r>
            <a:r>
              <a:rPr lang="it-IT" sz="2000" dirty="0"/>
              <a:t> no </a:t>
            </a:r>
            <a:r>
              <a:rPr lang="it-IT" sz="2000" dirty="0" err="1"/>
              <a:t>nucleares</a:t>
            </a:r>
            <a:r>
              <a:rPr lang="it-IT" sz="2000" dirty="0"/>
              <a:t> (</a:t>
            </a:r>
            <a:r>
              <a:rPr lang="it-IT" sz="2000" dirty="0" err="1"/>
              <a:t>ej:PAR</a:t>
            </a:r>
            <a:r>
              <a:rPr lang="it-IT" sz="2000" dirty="0"/>
              <a:t>).</a:t>
            </a:r>
          </a:p>
          <a:p>
            <a:r>
              <a:rPr lang="it-IT" sz="2000" dirty="0"/>
              <a:t>En </a:t>
            </a:r>
            <a:r>
              <a:rPr lang="it-IT" sz="2000" b="1" dirty="0" err="1"/>
              <a:t>posición</a:t>
            </a:r>
            <a:r>
              <a:rPr lang="it-IT" sz="2000" b="1" dirty="0"/>
              <a:t> </a:t>
            </a:r>
            <a:r>
              <a:rPr lang="it-IT" sz="2000" b="1" dirty="0" err="1"/>
              <a:t>inicial</a:t>
            </a:r>
            <a:r>
              <a:rPr lang="it-IT" sz="2000" dirty="0"/>
              <a:t>, a </a:t>
            </a:r>
            <a:r>
              <a:rPr lang="it-IT" sz="2000" dirty="0" err="1"/>
              <a:t>veces</a:t>
            </a:r>
            <a:r>
              <a:rPr lang="it-IT" sz="2000" dirty="0"/>
              <a:t> no </a:t>
            </a:r>
            <a:r>
              <a:rPr lang="it-IT" sz="2000" dirty="0" err="1"/>
              <a:t>absoluta</a:t>
            </a:r>
            <a:r>
              <a:rPr lang="it-IT" sz="2000" dirty="0"/>
              <a:t> (</a:t>
            </a:r>
            <a:r>
              <a:rPr lang="it-IT" sz="2000" dirty="0" err="1"/>
              <a:t>puede</a:t>
            </a:r>
            <a:r>
              <a:rPr lang="it-IT" sz="2000" dirty="0"/>
              <a:t> </a:t>
            </a:r>
            <a:r>
              <a:rPr lang="it-IT" sz="2000" dirty="0" err="1"/>
              <a:t>ir</a:t>
            </a:r>
            <a:r>
              <a:rPr lang="it-IT" sz="2000" dirty="0"/>
              <a:t> </a:t>
            </a:r>
            <a:r>
              <a:rPr lang="it-IT" sz="2000" dirty="0" err="1"/>
              <a:t>precedido</a:t>
            </a:r>
            <a:r>
              <a:rPr lang="it-IT" sz="2000" dirty="0"/>
              <a:t> de un </a:t>
            </a:r>
            <a:r>
              <a:rPr lang="it-IT" sz="2000" dirty="0" err="1"/>
              <a:t>alocutivo</a:t>
            </a:r>
            <a:r>
              <a:rPr lang="it-IT" sz="2000" dirty="0"/>
              <a:t>).</a:t>
            </a:r>
          </a:p>
          <a:p>
            <a:r>
              <a:rPr lang="it-IT" sz="2000" dirty="0"/>
              <a:t>Contiene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marcadores</a:t>
            </a:r>
            <a:r>
              <a:rPr lang="it-IT" sz="2000" b="1" dirty="0"/>
              <a:t> del </a:t>
            </a:r>
            <a:r>
              <a:rPr lang="it-IT" sz="2000" b="1" dirty="0" err="1"/>
              <a:t>discurso</a:t>
            </a:r>
            <a:r>
              <a:rPr lang="it-IT" sz="2000" b="1" dirty="0"/>
              <a:t> </a:t>
            </a:r>
            <a:r>
              <a:rPr lang="it-IT" sz="2000" dirty="0"/>
              <a:t>(</a:t>
            </a:r>
            <a:r>
              <a:rPr lang="it-IT" sz="2000" i="1" dirty="0"/>
              <a:t>pero, </a:t>
            </a:r>
            <a:r>
              <a:rPr lang="it-IT" sz="2000" i="1" dirty="0" err="1"/>
              <a:t>bueno</a:t>
            </a:r>
            <a:r>
              <a:rPr lang="it-IT" sz="2000" i="1" dirty="0"/>
              <a:t>, </a:t>
            </a:r>
            <a:r>
              <a:rPr lang="it-IT" sz="2000" i="1" dirty="0" err="1"/>
              <a:t>pues</a:t>
            </a:r>
            <a:r>
              <a:rPr lang="it-IT" sz="2000" i="1" dirty="0"/>
              <a:t>, vale, a ver…).</a:t>
            </a:r>
            <a:endParaRPr lang="it-IT" sz="20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087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CNT/INP en </a:t>
            </a:r>
            <a:r>
              <a:rPr lang="it-IT" dirty="0" err="1"/>
              <a:t>comparación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2941" y="2469030"/>
            <a:ext cx="10554574" cy="3636511"/>
          </a:xfrm>
        </p:spPr>
        <p:txBody>
          <a:bodyPr>
            <a:normAutofit/>
          </a:bodyPr>
          <a:lstStyle/>
          <a:p>
            <a:r>
              <a:rPr lang="it-IT" sz="2000" dirty="0" err="1"/>
              <a:t>Respeto</a:t>
            </a:r>
            <a:r>
              <a:rPr lang="it-IT" sz="2000" dirty="0"/>
              <a:t> al CNT el INP comparte </a:t>
            </a:r>
            <a:r>
              <a:rPr lang="it-IT" sz="2000" dirty="0" err="1"/>
              <a:t>algunas</a:t>
            </a:r>
            <a:r>
              <a:rPr lang="it-IT" sz="2000" dirty="0"/>
              <a:t> </a:t>
            </a:r>
            <a:r>
              <a:rPr lang="it-IT" sz="2000" dirty="0" err="1"/>
              <a:t>características</a:t>
            </a:r>
            <a:r>
              <a:rPr lang="it-IT" sz="2000" dirty="0"/>
              <a:t>; </a:t>
            </a:r>
          </a:p>
          <a:p>
            <a:pPr marL="0" indent="0">
              <a:buNone/>
            </a:pPr>
            <a:r>
              <a:rPr lang="it-IT" sz="2000" dirty="0"/>
              <a:t>son </a:t>
            </a:r>
            <a:r>
              <a:rPr lang="it-IT" sz="2000" dirty="0" err="1"/>
              <a:t>unidades</a:t>
            </a:r>
            <a:r>
              <a:rPr lang="it-IT" sz="2000" dirty="0"/>
              <a:t> </a:t>
            </a:r>
            <a:r>
              <a:rPr lang="it-IT" sz="2000" dirty="0" err="1"/>
              <a:t>informativas</a:t>
            </a:r>
            <a:r>
              <a:rPr lang="it-IT" sz="2000" dirty="0"/>
              <a:t> </a:t>
            </a:r>
            <a:r>
              <a:rPr lang="it-IT" sz="2000" dirty="0" err="1"/>
              <a:t>dialógicas</a:t>
            </a:r>
            <a:r>
              <a:rPr lang="it-IT" sz="2000" dirty="0"/>
              <a:t>;</a:t>
            </a:r>
          </a:p>
          <a:p>
            <a:pPr marL="0" indent="0">
              <a:buNone/>
            </a:pPr>
            <a:r>
              <a:rPr lang="it-IT" sz="2000" dirty="0"/>
              <a:t>la </a:t>
            </a:r>
            <a:r>
              <a:rPr lang="it-IT" sz="2000" dirty="0" err="1"/>
              <a:t>posición</a:t>
            </a:r>
            <a:r>
              <a:rPr lang="it-IT" sz="2000" dirty="0"/>
              <a:t> es casi sempre </a:t>
            </a:r>
            <a:r>
              <a:rPr lang="it-IT" sz="2000" dirty="0" err="1"/>
              <a:t>inicial</a:t>
            </a:r>
            <a:r>
              <a:rPr lang="it-IT" sz="2000" dirty="0"/>
              <a:t>;</a:t>
            </a:r>
          </a:p>
          <a:p>
            <a:pPr marL="0" indent="0">
              <a:buNone/>
            </a:pPr>
            <a:r>
              <a:rPr lang="it-IT" sz="2000" dirty="0"/>
              <a:t>el </a:t>
            </a:r>
            <a:r>
              <a:rPr lang="it-IT" sz="2000" dirty="0" err="1"/>
              <a:t>porcentaje</a:t>
            </a:r>
            <a:r>
              <a:rPr lang="it-IT" sz="2000" dirty="0"/>
              <a:t> es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</a:t>
            </a:r>
            <a:r>
              <a:rPr lang="it-IT" sz="2000" dirty="0" err="1"/>
              <a:t>privados</a:t>
            </a:r>
            <a:r>
              <a:rPr lang="it-IT" sz="2000" dirty="0"/>
              <a:t> </a:t>
            </a:r>
            <a:r>
              <a:rPr lang="it-IT" sz="2000" dirty="0" err="1"/>
              <a:t>dialógicos</a:t>
            </a:r>
            <a:r>
              <a:rPr lang="it-IT" sz="2000" dirty="0"/>
              <a:t> (37% para el CNT y 23% para el INP);</a:t>
            </a:r>
          </a:p>
          <a:p>
            <a:pPr marL="0" indent="0">
              <a:buNone/>
            </a:pPr>
            <a:r>
              <a:rPr lang="it-IT" sz="2000" dirty="0"/>
              <a:t> </a:t>
            </a:r>
          </a:p>
          <a:p>
            <a:pPr marL="0" indent="0">
              <a:buNone/>
            </a:pPr>
            <a:r>
              <a:rPr lang="it-IT" sz="2000" dirty="0" err="1"/>
              <a:t>Comparten</a:t>
            </a:r>
            <a:r>
              <a:rPr lang="it-IT" sz="2000" dirty="0"/>
              <a:t> </a:t>
            </a:r>
            <a:r>
              <a:rPr lang="it-IT" sz="2000" dirty="0" err="1"/>
              <a:t>algunos</a:t>
            </a:r>
            <a:r>
              <a:rPr lang="it-IT" sz="2000" dirty="0"/>
              <a:t> </a:t>
            </a:r>
            <a:r>
              <a:rPr lang="it-IT" sz="2000" dirty="0" err="1"/>
              <a:t>marcadores</a:t>
            </a:r>
            <a:r>
              <a:rPr lang="it-IT" sz="2000" dirty="0"/>
              <a:t>; </a:t>
            </a:r>
            <a:r>
              <a:rPr lang="it-IT" sz="2000" i="1" dirty="0"/>
              <a:t>pero, </a:t>
            </a:r>
            <a:r>
              <a:rPr lang="it-IT" sz="2000" i="1" dirty="0" err="1"/>
              <a:t>pues</a:t>
            </a:r>
            <a:r>
              <a:rPr lang="it-IT" sz="2000" i="1" dirty="0"/>
              <a:t>, </a:t>
            </a:r>
            <a:r>
              <a:rPr lang="it-IT" sz="2000" i="1" dirty="0" err="1"/>
              <a:t>bueno</a:t>
            </a:r>
            <a:r>
              <a:rPr lang="it-IT" sz="2000" i="1" dirty="0"/>
              <a:t>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80835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: CNT/ INP</a:t>
            </a:r>
          </a:p>
        </p:txBody>
      </p:sp>
      <p:pic>
        <p:nvPicPr>
          <p:cNvPr id="8" name="Segnaposto contenuto 7" descr="Ritaglio schermata"/>
          <p:cNvPicPr>
            <a:picLocks noGrp="1" noChangeAspect="1"/>
          </p:cNvPicPr>
          <p:nvPr>
            <p:ph idx="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3428693"/>
            <a:ext cx="8003804" cy="663528"/>
          </a:xfrm>
        </p:spPr>
      </p:pic>
      <p:pic>
        <p:nvPicPr>
          <p:cNvPr id="9" name="efammn04_2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4958" y="3570234"/>
            <a:ext cx="609600" cy="60960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5830266"/>
            <a:ext cx="6317868" cy="658846"/>
          </a:xfrm>
          <a:prstGeom prst="rect">
            <a:avLst/>
          </a:prstGeom>
        </p:spPr>
      </p:pic>
      <p:pic>
        <p:nvPicPr>
          <p:cNvPr id="11" name="efamdl05_39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605" y="5879512"/>
            <a:ext cx="609600" cy="609600"/>
          </a:xfrm>
          <a:prstGeom prst="rect">
            <a:avLst/>
          </a:prstGeom>
        </p:spPr>
      </p:pic>
      <p:pic>
        <p:nvPicPr>
          <p:cNvPr id="12" name="Immagine 11" descr="Ritaglio schermat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2287347"/>
            <a:ext cx="3706617" cy="738536"/>
          </a:xfrm>
          <a:prstGeom prst="rect">
            <a:avLst/>
          </a:prstGeom>
        </p:spPr>
      </p:pic>
      <p:pic>
        <p:nvPicPr>
          <p:cNvPr id="13" name="epubcv03_1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18830" y="2445830"/>
            <a:ext cx="609600" cy="609600"/>
          </a:xfrm>
          <a:prstGeom prst="rect">
            <a:avLst/>
          </a:prstGeom>
        </p:spPr>
      </p:pic>
      <p:pic>
        <p:nvPicPr>
          <p:cNvPr id="14" name="Immagine 13" descr="Ritaglio schermat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075" y="2303489"/>
            <a:ext cx="2971813" cy="638679"/>
          </a:xfrm>
          <a:prstGeom prst="rect">
            <a:avLst/>
          </a:prstGeom>
        </p:spPr>
      </p:pic>
      <p:pic>
        <p:nvPicPr>
          <p:cNvPr id="15" name="efamdl05_2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48749" y="2351815"/>
            <a:ext cx="609600" cy="609600"/>
          </a:xfrm>
          <a:prstGeom prst="rect">
            <a:avLst/>
          </a:prstGeom>
        </p:spPr>
      </p:pic>
      <p:pic>
        <p:nvPicPr>
          <p:cNvPr id="16" name="epubcv03_20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38605" y="4788204"/>
            <a:ext cx="609600" cy="609600"/>
          </a:xfrm>
          <a:prstGeom prst="rect">
            <a:avLst/>
          </a:prstGeom>
        </p:spPr>
      </p:pic>
      <p:pic>
        <p:nvPicPr>
          <p:cNvPr id="17" name="Immagine 16" descr="Ritaglio schermata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114" y="4589972"/>
            <a:ext cx="6183089" cy="74254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9097614" y="2070699"/>
            <a:ext cx="54423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Están</a:t>
            </a:r>
            <a:r>
              <a:rPr lang="it-IT" dirty="0"/>
              <a:t> en </a:t>
            </a:r>
            <a:r>
              <a:rPr lang="it-IT" dirty="0" err="1"/>
              <a:t>solapamiento</a:t>
            </a:r>
            <a:r>
              <a:rPr lang="it-IT" dirty="0"/>
              <a:t>, </a:t>
            </a:r>
          </a:p>
          <a:p>
            <a:r>
              <a:rPr lang="it-IT" dirty="0" err="1"/>
              <a:t>entonces</a:t>
            </a:r>
            <a:r>
              <a:rPr lang="it-IT" dirty="0"/>
              <a:t> </a:t>
            </a:r>
            <a:r>
              <a:rPr lang="it-IT" dirty="0" err="1"/>
              <a:t>actúan</a:t>
            </a:r>
            <a:r>
              <a:rPr lang="it-IT" dirty="0"/>
              <a:t> </a:t>
            </a:r>
            <a:r>
              <a:rPr lang="it-IT" dirty="0" err="1"/>
              <a:t>como</a:t>
            </a:r>
            <a:endParaRPr lang="it-IT" dirty="0"/>
          </a:p>
          <a:p>
            <a:r>
              <a:rPr lang="it-IT" dirty="0"/>
              <a:t>el INP.</a:t>
            </a:r>
          </a:p>
        </p:txBody>
      </p:sp>
      <p:sp>
        <p:nvSpPr>
          <p:cNvPr id="4" name="Rettangolo 3"/>
          <p:cNvSpPr/>
          <p:nvPr/>
        </p:nvSpPr>
        <p:spPr>
          <a:xfrm>
            <a:off x="7756477" y="47882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err="1"/>
              <a:t>Cnt</a:t>
            </a:r>
            <a:r>
              <a:rPr lang="it-IT" b="1" dirty="0"/>
              <a:t>: </a:t>
            </a:r>
            <a:r>
              <a:rPr lang="it-IT" b="1" i="1" dirty="0"/>
              <a:t> </a:t>
            </a:r>
            <a:r>
              <a:rPr lang="it-IT" i="1" dirty="0"/>
              <a:t>pero mira, </a:t>
            </a:r>
            <a:r>
              <a:rPr lang="it-IT" i="1" dirty="0" err="1"/>
              <a:t>pues</a:t>
            </a:r>
            <a:r>
              <a:rPr lang="it-IT" i="1" dirty="0"/>
              <a:t> mira, </a:t>
            </a:r>
            <a:r>
              <a:rPr lang="it-IT" i="1" dirty="0" err="1"/>
              <a:t>bueno</a:t>
            </a:r>
            <a:r>
              <a:rPr lang="it-IT" i="1" dirty="0"/>
              <a:t> </a:t>
            </a:r>
            <a:r>
              <a:rPr lang="it-IT" i="1" dirty="0" err="1"/>
              <a:t>oye</a:t>
            </a:r>
            <a:r>
              <a:rPr lang="it-IT" i="1" dirty="0"/>
              <a:t>.</a:t>
            </a:r>
          </a:p>
          <a:p>
            <a:r>
              <a:rPr lang="it-IT" b="1" dirty="0" err="1"/>
              <a:t>Inp</a:t>
            </a:r>
            <a:r>
              <a:rPr lang="it-IT" b="1" i="1" dirty="0"/>
              <a:t>: </a:t>
            </a:r>
            <a:r>
              <a:rPr lang="it-IT" i="1" dirty="0"/>
              <a:t>pero </a:t>
            </a:r>
            <a:r>
              <a:rPr lang="it-IT" i="1" dirty="0" err="1"/>
              <a:t>bueno</a:t>
            </a:r>
            <a:r>
              <a:rPr lang="it-IT" i="1" dirty="0"/>
              <a:t>, </a:t>
            </a:r>
            <a:r>
              <a:rPr lang="it-IT" i="1" dirty="0" err="1"/>
              <a:t>pues</a:t>
            </a:r>
            <a:r>
              <a:rPr lang="it-IT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35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1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Introducción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it-IT" sz="2400" dirty="0"/>
              <a:t>Un </a:t>
            </a:r>
            <a:r>
              <a:rPr lang="it-IT" sz="2400" dirty="0" err="1"/>
              <a:t>enunciado</a:t>
            </a:r>
            <a:r>
              <a:rPr lang="it-IT" sz="2400" dirty="0"/>
              <a:t> es un </a:t>
            </a:r>
            <a:r>
              <a:rPr lang="it-IT" sz="2400" b="1" dirty="0" err="1"/>
              <a:t>acto</a:t>
            </a:r>
            <a:r>
              <a:rPr lang="it-IT" sz="2400" b="1" dirty="0"/>
              <a:t> comunicativo </a:t>
            </a:r>
            <a:r>
              <a:rPr lang="it-IT" sz="2400" dirty="0" err="1"/>
              <a:t>que</a:t>
            </a:r>
            <a:r>
              <a:rPr lang="it-IT" sz="2400" dirty="0"/>
              <a:t> se </a:t>
            </a:r>
            <a:r>
              <a:rPr lang="it-IT" sz="2400" dirty="0" err="1"/>
              <a:t>realiza</a:t>
            </a:r>
            <a:r>
              <a:rPr lang="it-IT" sz="2400" dirty="0"/>
              <a:t> </a:t>
            </a:r>
            <a:r>
              <a:rPr lang="it-IT" sz="2400" dirty="0" err="1"/>
              <a:t>cuando</a:t>
            </a:r>
            <a:r>
              <a:rPr lang="it-IT" sz="2400" dirty="0"/>
              <a:t> comunico </a:t>
            </a:r>
            <a:r>
              <a:rPr lang="it-IT" sz="2400" dirty="0" err="1"/>
              <a:t>algo</a:t>
            </a:r>
            <a:r>
              <a:rPr lang="it-IT" sz="2400" dirty="0"/>
              <a:t> y es un </a:t>
            </a:r>
            <a:r>
              <a:rPr lang="it-IT" sz="2400" dirty="0" err="1"/>
              <a:t>acto</a:t>
            </a:r>
            <a:r>
              <a:rPr lang="it-IT" sz="2400" dirty="0"/>
              <a:t> </a:t>
            </a:r>
            <a:r>
              <a:rPr lang="it-IT" sz="2400" b="1" dirty="0"/>
              <a:t>performativo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cambia el </a:t>
            </a:r>
            <a:r>
              <a:rPr lang="it-IT" sz="2400" dirty="0" err="1"/>
              <a:t>estado</a:t>
            </a:r>
            <a:r>
              <a:rPr lang="it-IT" sz="2400" dirty="0"/>
              <a:t> de </a:t>
            </a:r>
            <a:r>
              <a:rPr lang="it-IT" sz="2400" dirty="0" err="1"/>
              <a:t>algo</a:t>
            </a:r>
            <a:r>
              <a:rPr lang="it-IT" sz="2400" dirty="0"/>
              <a:t>, es </a:t>
            </a:r>
            <a:r>
              <a:rPr lang="it-IT" sz="2400" dirty="0" err="1"/>
              <a:t>decir</a:t>
            </a:r>
            <a:r>
              <a:rPr lang="it-IT" sz="2400" dirty="0"/>
              <a:t> de la </a:t>
            </a:r>
            <a:r>
              <a:rPr lang="it-IT" sz="2400" dirty="0" err="1"/>
              <a:t>realidad</a:t>
            </a:r>
            <a:r>
              <a:rPr lang="it-IT" sz="2400" dirty="0"/>
              <a:t>. La lengua </a:t>
            </a:r>
            <a:r>
              <a:rPr lang="it-IT" sz="2400" dirty="0" err="1"/>
              <a:t>oral</a:t>
            </a:r>
            <a:r>
              <a:rPr lang="it-IT" sz="2400" dirty="0"/>
              <a:t> a </a:t>
            </a:r>
            <a:r>
              <a:rPr lang="it-IT" sz="2400" dirty="0" err="1"/>
              <a:t>diferencia</a:t>
            </a:r>
            <a:r>
              <a:rPr lang="it-IT" sz="2400" dirty="0"/>
              <a:t> de la </a:t>
            </a:r>
            <a:r>
              <a:rPr lang="it-IT" sz="2400" dirty="0" err="1"/>
              <a:t>escrita</a:t>
            </a:r>
            <a:r>
              <a:rPr lang="it-IT" sz="2400" dirty="0"/>
              <a:t> no </a:t>
            </a:r>
            <a:r>
              <a:rPr lang="it-IT" sz="2400" dirty="0" err="1"/>
              <a:t>permanece</a:t>
            </a:r>
            <a:r>
              <a:rPr lang="it-IT" sz="2400" dirty="0"/>
              <a:t> sino </a:t>
            </a:r>
            <a:r>
              <a:rPr lang="it-IT" sz="2400" dirty="0" err="1"/>
              <a:t>evolucciona</a:t>
            </a:r>
            <a:r>
              <a:rPr lang="it-IT" sz="2400" dirty="0"/>
              <a:t>;  </a:t>
            </a:r>
            <a:r>
              <a:rPr lang="it-IT" sz="2400" dirty="0" err="1"/>
              <a:t>realiza</a:t>
            </a:r>
            <a:r>
              <a:rPr lang="it-IT" sz="2400" dirty="0"/>
              <a:t> </a:t>
            </a:r>
            <a:r>
              <a:rPr lang="it-IT" sz="2400" dirty="0" err="1"/>
              <a:t>actos</a:t>
            </a:r>
            <a:r>
              <a:rPr lang="it-IT" sz="2400" dirty="0"/>
              <a:t> y tiene una </a:t>
            </a:r>
            <a:r>
              <a:rPr lang="it-IT" sz="2400" b="1" dirty="0" err="1"/>
              <a:t>fuerza</a:t>
            </a:r>
            <a:r>
              <a:rPr lang="it-IT" sz="2400" b="1" dirty="0"/>
              <a:t> </a:t>
            </a:r>
            <a:r>
              <a:rPr lang="it-IT" sz="2400" b="1" dirty="0" err="1"/>
              <a:t>ilocutiva</a:t>
            </a:r>
            <a:r>
              <a:rPr lang="it-IT" sz="2400" b="1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según</a:t>
            </a:r>
            <a:r>
              <a:rPr lang="it-IT" sz="2400" dirty="0"/>
              <a:t> </a:t>
            </a:r>
            <a:r>
              <a:rPr lang="it-IT" sz="2400" dirty="0" err="1"/>
              <a:t>Cresti</a:t>
            </a:r>
            <a:r>
              <a:rPr lang="it-IT" sz="2400" dirty="0"/>
              <a:t> es lo </a:t>
            </a:r>
            <a:r>
              <a:rPr lang="it-IT" sz="2400" dirty="0" err="1"/>
              <a:t>que</a:t>
            </a:r>
            <a:r>
              <a:rPr lang="it-IT" sz="2400" dirty="0"/>
              <a:t> se comunica para </a:t>
            </a:r>
            <a:r>
              <a:rPr lang="it-IT" sz="2400" b="1" dirty="0"/>
              <a:t>crear un </a:t>
            </a:r>
            <a:r>
              <a:rPr lang="it-IT" sz="2400" b="1" dirty="0" err="1"/>
              <a:t>resultado</a:t>
            </a:r>
            <a:r>
              <a:rPr lang="it-IT" sz="2400" dirty="0"/>
              <a:t>. </a:t>
            </a:r>
            <a:r>
              <a:rPr lang="it-IT" sz="2400" dirty="0" err="1"/>
              <a:t>Siendo</a:t>
            </a:r>
            <a:r>
              <a:rPr lang="it-IT" sz="2400" dirty="0"/>
              <a:t> un </a:t>
            </a:r>
            <a:r>
              <a:rPr lang="it-IT" sz="2400" dirty="0" err="1"/>
              <a:t>acto</a:t>
            </a:r>
            <a:r>
              <a:rPr lang="it-IT" sz="2400" dirty="0"/>
              <a:t>, </a:t>
            </a:r>
            <a:r>
              <a:rPr lang="it-IT" sz="2400" dirty="0" err="1"/>
              <a:t>hay</a:t>
            </a:r>
            <a:r>
              <a:rPr lang="it-IT" sz="2400" dirty="0"/>
              <a:t> </a:t>
            </a:r>
            <a:r>
              <a:rPr lang="it-IT" sz="2400" dirty="0" err="1"/>
              <a:t>tipos</a:t>
            </a:r>
            <a:r>
              <a:rPr lang="it-IT" sz="2400" dirty="0"/>
              <a:t> de </a:t>
            </a:r>
            <a:r>
              <a:rPr lang="it-IT" sz="2400" dirty="0" err="1"/>
              <a:t>acciones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se </a:t>
            </a:r>
            <a:r>
              <a:rPr lang="it-IT" sz="2400" dirty="0" err="1"/>
              <a:t>pueden</a:t>
            </a:r>
            <a:r>
              <a:rPr lang="it-IT" sz="2400" dirty="0"/>
              <a:t> </a:t>
            </a:r>
            <a:r>
              <a:rPr lang="it-IT" sz="2400" dirty="0" err="1"/>
              <a:t>hacer</a:t>
            </a:r>
            <a:r>
              <a:rPr lang="it-IT" sz="2400" dirty="0"/>
              <a:t>; por </a:t>
            </a:r>
            <a:r>
              <a:rPr lang="it-IT" sz="2400" dirty="0" err="1"/>
              <a:t>ejemplo</a:t>
            </a:r>
            <a:r>
              <a:rPr lang="it-IT" sz="2400" dirty="0"/>
              <a:t> una </a:t>
            </a:r>
            <a:r>
              <a:rPr lang="it-IT" sz="2400" b="1" dirty="0" err="1"/>
              <a:t>declaración</a:t>
            </a:r>
            <a:r>
              <a:rPr lang="it-IT" sz="2400" dirty="0"/>
              <a:t> es una frase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simplemente</a:t>
            </a:r>
            <a:r>
              <a:rPr lang="it-IT" sz="2400" dirty="0"/>
              <a:t> con un </a:t>
            </a:r>
            <a:r>
              <a:rPr lang="it-IT" sz="2400" dirty="0" err="1"/>
              <a:t>enunciado</a:t>
            </a:r>
            <a:r>
              <a:rPr lang="it-IT" sz="2400" dirty="0"/>
              <a:t> </a:t>
            </a:r>
            <a:r>
              <a:rPr lang="it-IT" sz="2400" dirty="0" err="1"/>
              <a:t>declara</a:t>
            </a:r>
            <a:r>
              <a:rPr lang="it-IT" sz="2400" dirty="0"/>
              <a:t> </a:t>
            </a:r>
            <a:r>
              <a:rPr lang="it-IT" sz="2400" dirty="0" err="1"/>
              <a:t>algo</a:t>
            </a:r>
            <a:r>
              <a:rPr lang="it-IT" sz="2400" dirty="0"/>
              <a:t> y tiene una </a:t>
            </a:r>
            <a:r>
              <a:rPr lang="it-IT" sz="2400" b="1" dirty="0" err="1"/>
              <a:t>intención</a:t>
            </a:r>
            <a:r>
              <a:rPr lang="it-IT" sz="2400" b="1" dirty="0"/>
              <a:t>.</a:t>
            </a:r>
            <a:r>
              <a:rPr lang="it-IT" sz="2400" dirty="0"/>
              <a:t> </a:t>
            </a:r>
            <a:r>
              <a:rPr lang="it-IT" sz="2400" dirty="0" err="1"/>
              <a:t>Además</a:t>
            </a:r>
            <a:r>
              <a:rPr lang="it-IT" sz="2400" dirty="0"/>
              <a:t>, la lengua </a:t>
            </a:r>
            <a:r>
              <a:rPr lang="it-IT" sz="2400" dirty="0" err="1"/>
              <a:t>oral</a:t>
            </a:r>
            <a:r>
              <a:rPr lang="it-IT" sz="2400" dirty="0"/>
              <a:t> </a:t>
            </a:r>
            <a:r>
              <a:rPr lang="it-IT" sz="2400" dirty="0" err="1"/>
              <a:t>está</a:t>
            </a:r>
            <a:r>
              <a:rPr lang="it-IT" sz="2400" dirty="0"/>
              <a:t> </a:t>
            </a:r>
            <a:r>
              <a:rPr lang="it-IT" sz="2400" dirty="0" err="1"/>
              <a:t>caracterizada</a:t>
            </a:r>
            <a:r>
              <a:rPr lang="it-IT" sz="2400" dirty="0"/>
              <a:t> por la </a:t>
            </a:r>
            <a:r>
              <a:rPr lang="it-IT" sz="2400" b="1" dirty="0" err="1"/>
              <a:t>inmediatez</a:t>
            </a:r>
            <a:r>
              <a:rPr lang="it-IT" sz="2400" dirty="0"/>
              <a:t> y </a:t>
            </a:r>
            <a:r>
              <a:rPr lang="it-IT" sz="2400" dirty="0" err="1"/>
              <a:t>sufre</a:t>
            </a:r>
            <a:r>
              <a:rPr lang="it-IT" sz="2400" dirty="0"/>
              <a:t> </a:t>
            </a:r>
            <a:r>
              <a:rPr lang="it-IT" sz="2400" dirty="0" err="1"/>
              <a:t>más</a:t>
            </a:r>
            <a:r>
              <a:rPr lang="it-IT" sz="2400" dirty="0"/>
              <a:t> </a:t>
            </a:r>
            <a:r>
              <a:rPr lang="it-IT" sz="2400" dirty="0" err="1"/>
              <a:t>cambios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la lengua </a:t>
            </a:r>
            <a:r>
              <a:rPr lang="it-IT" sz="2400" dirty="0" err="1"/>
              <a:t>escrita</a:t>
            </a:r>
            <a:r>
              <a:rPr lang="it-IT" sz="2400" dirty="0"/>
              <a:t>, </a:t>
            </a:r>
            <a:r>
              <a:rPr lang="it-IT" sz="2400" dirty="0" err="1"/>
              <a:t>puesto</a:t>
            </a:r>
            <a:r>
              <a:rPr lang="it-IT" sz="2400" dirty="0"/>
              <a:t>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hay</a:t>
            </a:r>
            <a:r>
              <a:rPr lang="it-IT" sz="2400" dirty="0"/>
              <a:t> </a:t>
            </a:r>
            <a:r>
              <a:rPr lang="it-IT" sz="2400" dirty="0" err="1"/>
              <a:t>muchas</a:t>
            </a:r>
            <a:r>
              <a:rPr lang="it-IT" sz="2400" dirty="0"/>
              <a:t> </a:t>
            </a:r>
            <a:r>
              <a:rPr lang="it-IT" sz="2400" dirty="0" err="1"/>
              <a:t>más</a:t>
            </a:r>
            <a:r>
              <a:rPr lang="it-IT" sz="2400" dirty="0"/>
              <a:t> </a:t>
            </a:r>
            <a:r>
              <a:rPr lang="it-IT" sz="2400" dirty="0" err="1"/>
              <a:t>relaciones</a:t>
            </a:r>
            <a:r>
              <a:rPr lang="it-IT" sz="2400" dirty="0"/>
              <a:t> con el </a:t>
            </a:r>
            <a:r>
              <a:rPr lang="it-IT" sz="2400" dirty="0" err="1"/>
              <a:t>contexto</a:t>
            </a:r>
            <a:r>
              <a:rPr lang="it-IT" sz="2400" dirty="0"/>
              <a:t>.</a:t>
            </a:r>
          </a:p>
          <a:p>
            <a:pPr algn="just"/>
            <a:r>
              <a:rPr lang="it-IT" sz="2400" dirty="0"/>
              <a:t>Un </a:t>
            </a:r>
            <a:r>
              <a:rPr lang="it-IT" sz="2400" dirty="0" err="1"/>
              <a:t>acto</a:t>
            </a:r>
            <a:r>
              <a:rPr lang="it-IT" sz="2400" dirty="0"/>
              <a:t> de </a:t>
            </a:r>
            <a:r>
              <a:rPr lang="it-IT" sz="2400" dirty="0" err="1"/>
              <a:t>habla</a:t>
            </a:r>
            <a:r>
              <a:rPr lang="it-IT" sz="2400" dirty="0"/>
              <a:t> es </a:t>
            </a:r>
            <a:r>
              <a:rPr lang="it-IT" sz="2400" dirty="0" err="1"/>
              <a:t>directo</a:t>
            </a:r>
            <a:r>
              <a:rPr lang="it-IT" sz="2400" dirty="0"/>
              <a:t> </a:t>
            </a:r>
            <a:r>
              <a:rPr lang="it-IT" sz="2400" dirty="0" err="1"/>
              <a:t>cuando</a:t>
            </a:r>
            <a:r>
              <a:rPr lang="it-IT" sz="2400" dirty="0"/>
              <a:t> </a:t>
            </a:r>
            <a:r>
              <a:rPr lang="it-IT" sz="2400" dirty="0" err="1"/>
              <a:t>hay</a:t>
            </a:r>
            <a:r>
              <a:rPr lang="it-IT" sz="2400" dirty="0"/>
              <a:t> una </a:t>
            </a:r>
            <a:r>
              <a:rPr lang="it-IT" sz="2400" dirty="0" err="1"/>
              <a:t>relación</a:t>
            </a:r>
            <a:r>
              <a:rPr lang="it-IT" sz="2400" dirty="0"/>
              <a:t> </a:t>
            </a:r>
            <a:r>
              <a:rPr lang="it-IT" sz="2400" dirty="0" err="1"/>
              <a:t>directa</a:t>
            </a:r>
            <a:r>
              <a:rPr lang="it-IT" sz="2400" dirty="0"/>
              <a:t> </a:t>
            </a:r>
            <a:r>
              <a:rPr lang="it-IT" sz="2400" dirty="0" err="1"/>
              <a:t>entre</a:t>
            </a:r>
            <a:r>
              <a:rPr lang="it-IT" sz="2400" dirty="0"/>
              <a:t> la forma </a:t>
            </a:r>
            <a:r>
              <a:rPr lang="it-IT" sz="2400" dirty="0" err="1"/>
              <a:t>lingüística</a:t>
            </a:r>
            <a:r>
              <a:rPr lang="it-IT" sz="2400" dirty="0"/>
              <a:t> y la </a:t>
            </a:r>
            <a:r>
              <a:rPr lang="it-IT" sz="2400" dirty="0" err="1"/>
              <a:t>fuerza</a:t>
            </a:r>
            <a:r>
              <a:rPr lang="it-IT" sz="2400" dirty="0"/>
              <a:t> </a:t>
            </a:r>
            <a:r>
              <a:rPr lang="it-IT" sz="2400" dirty="0" err="1"/>
              <a:t>ilocutiva</a:t>
            </a:r>
            <a:r>
              <a:rPr lang="it-IT" sz="2400" dirty="0"/>
              <a:t>. Por </a:t>
            </a:r>
            <a:r>
              <a:rPr lang="it-IT" sz="2400" dirty="0" err="1"/>
              <a:t>ejemplo</a:t>
            </a:r>
            <a:r>
              <a:rPr lang="it-IT" sz="2400" dirty="0"/>
              <a:t>, con el </a:t>
            </a:r>
            <a:r>
              <a:rPr lang="it-IT" sz="2400" b="1" dirty="0"/>
              <a:t>imperativo</a:t>
            </a:r>
            <a:r>
              <a:rPr lang="it-IT" sz="2400" dirty="0"/>
              <a:t> se </a:t>
            </a:r>
            <a:r>
              <a:rPr lang="it-IT" sz="2400" dirty="0" err="1"/>
              <a:t>dan</a:t>
            </a:r>
            <a:r>
              <a:rPr lang="it-IT" sz="2400" dirty="0"/>
              <a:t> </a:t>
            </a:r>
            <a:r>
              <a:rPr lang="it-IT" sz="2400" dirty="0" err="1"/>
              <a:t>órdenes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5920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3" y="5681747"/>
            <a:ext cx="5306295" cy="1000228"/>
          </a:xfrm>
          <a:prstGeom prst="rect">
            <a:avLst/>
          </a:prstGeom>
        </p:spPr>
      </p:pic>
      <p:pic>
        <p:nvPicPr>
          <p:cNvPr id="5" name="efamcv06_19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2141" y="5877061"/>
            <a:ext cx="609600" cy="609600"/>
          </a:xfrm>
          <a:prstGeom prst="rect">
            <a:avLst/>
          </a:prstGeom>
        </p:spPr>
      </p:pic>
      <p:pic>
        <p:nvPicPr>
          <p:cNvPr id="6" name="Segnaposto contenuto 5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993" y="4382626"/>
            <a:ext cx="10032246" cy="977933"/>
          </a:xfrm>
          <a:prstGeom prst="rect">
            <a:avLst/>
          </a:prstGeom>
        </p:spPr>
      </p:pic>
      <p:pic>
        <p:nvPicPr>
          <p:cNvPr id="7" name="efamdl02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2921" y="4679891"/>
            <a:ext cx="609600" cy="60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45270" y="2365102"/>
            <a:ext cx="11256969" cy="1742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i="1" dirty="0">
                <a:solidFill>
                  <a:prstClr val="white"/>
                </a:solidFill>
              </a:rPr>
              <a:t>Mira </a:t>
            </a:r>
            <a:r>
              <a:rPr lang="it-IT" dirty="0">
                <a:solidFill>
                  <a:prstClr val="white"/>
                </a:solidFill>
              </a:rPr>
              <a:t>y </a:t>
            </a:r>
            <a:r>
              <a:rPr lang="it-IT" b="1" i="1" dirty="0">
                <a:solidFill>
                  <a:prstClr val="white"/>
                </a:solidFill>
              </a:rPr>
              <a:t>a ver </a:t>
            </a:r>
            <a:r>
              <a:rPr lang="it-IT" dirty="0" err="1">
                <a:solidFill>
                  <a:prstClr val="white"/>
                </a:solidFill>
              </a:rPr>
              <a:t>como</a:t>
            </a:r>
            <a:r>
              <a:rPr lang="it-IT" dirty="0">
                <a:solidFill>
                  <a:prstClr val="white"/>
                </a:solidFill>
              </a:rPr>
              <a:t> INP:</a:t>
            </a: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dirty="0" err="1">
                <a:solidFill>
                  <a:prstClr val="white"/>
                </a:solidFill>
              </a:rPr>
              <a:t>Función</a:t>
            </a:r>
            <a:r>
              <a:rPr lang="it-IT" b="1" dirty="0">
                <a:solidFill>
                  <a:prstClr val="white"/>
                </a:solidFill>
              </a:rPr>
              <a:t> </a:t>
            </a:r>
            <a:r>
              <a:rPr lang="it-IT" b="1" dirty="0" err="1">
                <a:solidFill>
                  <a:prstClr val="white"/>
                </a:solidFill>
              </a:rPr>
              <a:t>interaccional</a:t>
            </a:r>
            <a:r>
              <a:rPr lang="it-IT" dirty="0">
                <a:solidFill>
                  <a:prstClr val="white"/>
                </a:solidFill>
              </a:rPr>
              <a:t>. Al presentar </a:t>
            </a:r>
            <a:r>
              <a:rPr lang="it-IT" dirty="0" err="1">
                <a:solidFill>
                  <a:prstClr val="white"/>
                </a:solidFill>
              </a:rPr>
              <a:t>algo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después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imaginamos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los</a:t>
            </a:r>
            <a:r>
              <a:rPr lang="it-IT" dirty="0">
                <a:solidFill>
                  <a:prstClr val="white"/>
                </a:solidFill>
              </a:rPr>
              <a:t> «</a:t>
            </a:r>
            <a:r>
              <a:rPr lang="it-IT" dirty="0" err="1">
                <a:solidFill>
                  <a:prstClr val="white"/>
                </a:solidFill>
              </a:rPr>
              <a:t>dos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puntos</a:t>
            </a:r>
            <a:r>
              <a:rPr lang="it-IT" dirty="0">
                <a:solidFill>
                  <a:prstClr val="white"/>
                </a:solidFill>
              </a:rPr>
              <a:t>», si </a:t>
            </a:r>
            <a:r>
              <a:rPr lang="it-IT" dirty="0" err="1">
                <a:solidFill>
                  <a:prstClr val="white"/>
                </a:solidFill>
              </a:rPr>
              <a:t>fuera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escrito</a:t>
            </a:r>
            <a:r>
              <a:rPr lang="it-IT" dirty="0">
                <a:solidFill>
                  <a:prstClr val="white"/>
                </a:solidFill>
              </a:rPr>
              <a:t>, </a:t>
            </a:r>
            <a:r>
              <a:rPr lang="it-IT" dirty="0" err="1">
                <a:solidFill>
                  <a:prstClr val="white"/>
                </a:solidFill>
              </a:rPr>
              <a:t>después</a:t>
            </a:r>
            <a:r>
              <a:rPr lang="it-IT" dirty="0">
                <a:solidFill>
                  <a:prstClr val="white"/>
                </a:solidFill>
              </a:rPr>
              <a:t> de </a:t>
            </a:r>
            <a:r>
              <a:rPr lang="it-IT" dirty="0" err="1">
                <a:solidFill>
                  <a:prstClr val="white"/>
                </a:solidFill>
              </a:rPr>
              <a:t>los</a:t>
            </a:r>
            <a:r>
              <a:rPr lang="it-IT" dirty="0">
                <a:solidFill>
                  <a:prstClr val="white"/>
                </a:solidFill>
              </a:rPr>
              <a:t> INP. </a:t>
            </a:r>
            <a:r>
              <a:rPr lang="it-IT" dirty="0" err="1">
                <a:solidFill>
                  <a:prstClr val="white"/>
                </a:solidFill>
              </a:rPr>
              <a:t>Funcion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aclaratoria</a:t>
            </a:r>
            <a:r>
              <a:rPr lang="it-IT" dirty="0">
                <a:solidFill>
                  <a:prstClr val="white"/>
                </a:solidFill>
              </a:rPr>
              <a:t> de </a:t>
            </a:r>
            <a:r>
              <a:rPr lang="it-IT" b="1" i="1" dirty="0">
                <a:solidFill>
                  <a:prstClr val="white"/>
                </a:solidFill>
              </a:rPr>
              <a:t>a ver.</a:t>
            </a:r>
            <a:endParaRPr lang="it-IT" dirty="0">
              <a:solidFill>
                <a:prstClr val="white"/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buFont typeface="Wingdings 2" charset="2"/>
              <a:buChar char=""/>
            </a:pPr>
            <a:r>
              <a:rPr lang="it-IT" b="1" dirty="0" err="1">
                <a:solidFill>
                  <a:prstClr val="white"/>
                </a:solidFill>
              </a:rPr>
              <a:t>Enfocadores</a:t>
            </a:r>
            <a:r>
              <a:rPr lang="it-IT" b="1" dirty="0">
                <a:solidFill>
                  <a:prstClr val="white"/>
                </a:solidFill>
              </a:rPr>
              <a:t> de </a:t>
            </a:r>
            <a:r>
              <a:rPr lang="it-IT" b="1" dirty="0" err="1">
                <a:solidFill>
                  <a:prstClr val="white"/>
                </a:solidFill>
              </a:rPr>
              <a:t>alteridad</a:t>
            </a:r>
            <a:r>
              <a:rPr lang="it-IT" b="1" dirty="0">
                <a:solidFill>
                  <a:prstClr val="white"/>
                </a:solidFill>
              </a:rPr>
              <a:t>: </a:t>
            </a:r>
            <a:r>
              <a:rPr lang="it-IT" dirty="0">
                <a:solidFill>
                  <a:prstClr val="white"/>
                </a:solidFill>
              </a:rPr>
              <a:t>nos </a:t>
            </a:r>
            <a:r>
              <a:rPr lang="it-IT" dirty="0" err="1">
                <a:solidFill>
                  <a:prstClr val="white"/>
                </a:solidFill>
              </a:rPr>
              <a:t>dicen</a:t>
            </a:r>
            <a:r>
              <a:rPr lang="it-IT" dirty="0">
                <a:solidFill>
                  <a:prstClr val="white"/>
                </a:solidFill>
              </a:rPr>
              <a:t> el </a:t>
            </a:r>
            <a:r>
              <a:rPr lang="it-IT" dirty="0" err="1">
                <a:solidFill>
                  <a:prstClr val="white"/>
                </a:solidFill>
              </a:rPr>
              <a:t>enfoque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que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asume</a:t>
            </a:r>
            <a:r>
              <a:rPr lang="it-IT" dirty="0">
                <a:solidFill>
                  <a:prstClr val="white"/>
                </a:solidFill>
              </a:rPr>
              <a:t> el </a:t>
            </a:r>
            <a:r>
              <a:rPr lang="it-IT" dirty="0" err="1">
                <a:solidFill>
                  <a:prstClr val="white"/>
                </a:solidFill>
              </a:rPr>
              <a:t>hablante</a:t>
            </a:r>
            <a:r>
              <a:rPr lang="it-IT" dirty="0">
                <a:solidFill>
                  <a:prstClr val="white"/>
                </a:solidFill>
              </a:rPr>
              <a:t>, su </a:t>
            </a:r>
            <a:r>
              <a:rPr lang="it-IT" dirty="0" err="1">
                <a:solidFill>
                  <a:prstClr val="white"/>
                </a:solidFill>
              </a:rPr>
              <a:t>actitud</a:t>
            </a:r>
            <a:r>
              <a:rPr lang="it-IT" dirty="0">
                <a:solidFill>
                  <a:prstClr val="white"/>
                </a:solidFill>
              </a:rPr>
              <a:t> </a:t>
            </a:r>
            <a:r>
              <a:rPr lang="it-IT" dirty="0" err="1">
                <a:solidFill>
                  <a:prstClr val="white"/>
                </a:solidFill>
              </a:rPr>
              <a:t>hacia</a:t>
            </a:r>
            <a:r>
              <a:rPr lang="it-IT" dirty="0">
                <a:solidFill>
                  <a:prstClr val="white"/>
                </a:solidFill>
              </a:rPr>
              <a:t> lo </a:t>
            </a:r>
            <a:r>
              <a:rPr lang="it-IT" dirty="0" err="1">
                <a:solidFill>
                  <a:prstClr val="white"/>
                </a:solidFill>
              </a:rPr>
              <a:t>que</a:t>
            </a:r>
            <a:r>
              <a:rPr lang="it-IT" dirty="0">
                <a:solidFill>
                  <a:prstClr val="white"/>
                </a:solidFill>
              </a:rPr>
              <a:t> se dice y su </a:t>
            </a:r>
            <a:r>
              <a:rPr lang="it-IT" dirty="0" err="1">
                <a:solidFill>
                  <a:prstClr val="white"/>
                </a:solidFill>
              </a:rPr>
              <a:t>reacción</a:t>
            </a:r>
            <a:r>
              <a:rPr lang="it-IT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882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-1204686"/>
            <a:ext cx="12192000" cy="8708571"/>
          </a:xfrm>
        </p:spPr>
        <p:txBody>
          <a:bodyPr>
            <a:normAutofit/>
          </a:bodyPr>
          <a:lstStyle/>
          <a:p>
            <a:pPr algn="just"/>
            <a:r>
              <a:rPr lang="it-IT" sz="2800" dirty="0" err="1"/>
              <a:t>Escucha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audios</a:t>
            </a:r>
            <a:r>
              <a:rPr lang="it-IT" sz="2800" dirty="0"/>
              <a:t> </a:t>
            </a:r>
            <a:r>
              <a:rPr lang="it-IT" sz="2800" dirty="0" err="1"/>
              <a:t>anteriores</a:t>
            </a:r>
            <a:r>
              <a:rPr lang="it-IT" sz="2800" dirty="0"/>
              <a:t> y busca las </a:t>
            </a:r>
            <a:r>
              <a:rPr lang="it-IT" sz="2800" dirty="0" err="1"/>
              <a:t>diferentes</a:t>
            </a:r>
            <a:r>
              <a:rPr lang="it-IT" sz="2800" dirty="0"/>
              <a:t> </a:t>
            </a:r>
            <a:r>
              <a:rPr lang="it-IT" sz="2800" dirty="0" err="1"/>
              <a:t>funciones</a:t>
            </a:r>
            <a:r>
              <a:rPr lang="it-IT" sz="2800" dirty="0"/>
              <a:t> de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marcadores</a:t>
            </a:r>
            <a:r>
              <a:rPr lang="it-IT" sz="2800" dirty="0"/>
              <a:t> de las </a:t>
            </a:r>
            <a:r>
              <a:rPr lang="it-IT" sz="2800" dirty="0" err="1"/>
              <a:t>etiquetas</a:t>
            </a:r>
            <a:r>
              <a:rPr lang="it-IT" sz="2800" dirty="0"/>
              <a:t> en </a:t>
            </a:r>
            <a:r>
              <a:rPr lang="it-IT" sz="2800" dirty="0" err="1"/>
              <a:t>comparación</a:t>
            </a:r>
            <a:r>
              <a:rPr lang="it-IT" sz="2800" dirty="0"/>
              <a:t> </a:t>
            </a:r>
            <a:r>
              <a:rPr lang="it-IT" sz="2800" dirty="0" err="1"/>
              <a:t>según</a:t>
            </a:r>
            <a:r>
              <a:rPr lang="it-IT" sz="2800" dirty="0"/>
              <a:t> el </a:t>
            </a:r>
            <a:r>
              <a:rPr lang="it-IT" sz="2800" dirty="0" err="1"/>
              <a:t>diferente</a:t>
            </a:r>
            <a:r>
              <a:rPr lang="it-IT" sz="2800" dirty="0"/>
              <a:t> </a:t>
            </a:r>
            <a:r>
              <a:rPr lang="it-IT" sz="2800" dirty="0" err="1"/>
              <a:t>contexto</a:t>
            </a:r>
            <a:r>
              <a:rPr lang="it-IT" sz="2800" dirty="0"/>
              <a:t>. </a:t>
            </a:r>
            <a:r>
              <a:rPr lang="it-IT" sz="2800" dirty="0" err="1"/>
              <a:t>Después</a:t>
            </a:r>
            <a:r>
              <a:rPr lang="it-IT" sz="2800" dirty="0"/>
              <a:t> </a:t>
            </a:r>
            <a:r>
              <a:rPr lang="it-IT" sz="2800" dirty="0" err="1"/>
              <a:t>sustituye</a:t>
            </a:r>
            <a:r>
              <a:rPr lang="it-IT" sz="2800" dirty="0"/>
              <a:t> con </a:t>
            </a:r>
            <a:r>
              <a:rPr lang="it-IT" sz="2800" dirty="0" err="1"/>
              <a:t>palabras</a:t>
            </a:r>
            <a:r>
              <a:rPr lang="it-IT" sz="2800" dirty="0"/>
              <a:t> </a:t>
            </a:r>
            <a:r>
              <a:rPr lang="it-IT" sz="2800" dirty="0" err="1"/>
              <a:t>tuyas</a:t>
            </a:r>
            <a:r>
              <a:rPr lang="it-IT" sz="2800" dirty="0"/>
              <a:t> </a:t>
            </a:r>
            <a:r>
              <a:rPr lang="it-IT" sz="2800" dirty="0" err="1"/>
              <a:t>los</a:t>
            </a:r>
            <a:r>
              <a:rPr lang="it-IT" sz="2800" dirty="0"/>
              <a:t> </a:t>
            </a:r>
            <a:r>
              <a:rPr lang="it-IT" sz="2800" dirty="0" err="1"/>
              <a:t>marcadores</a:t>
            </a:r>
            <a:r>
              <a:rPr lang="it-IT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7537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DCT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4120" y="2697775"/>
            <a:ext cx="10554574" cy="3636511"/>
          </a:xfrm>
        </p:spPr>
        <p:txBody>
          <a:bodyPr/>
          <a:lstStyle/>
          <a:p>
            <a:r>
              <a:rPr lang="it-IT" dirty="0"/>
              <a:t>DCT= </a:t>
            </a:r>
            <a:r>
              <a:rPr lang="it-IT" dirty="0" err="1"/>
              <a:t>conector</a:t>
            </a:r>
            <a:r>
              <a:rPr lang="it-IT" dirty="0"/>
              <a:t> </a:t>
            </a:r>
            <a:r>
              <a:rPr lang="it-IT" dirty="0" err="1"/>
              <a:t>discursivo</a:t>
            </a:r>
            <a:endParaRPr lang="it-IT" dirty="0"/>
          </a:p>
          <a:p>
            <a:r>
              <a:rPr lang="it-IT" dirty="0"/>
              <a:t>Es una </a:t>
            </a:r>
            <a:r>
              <a:rPr lang="it-IT" b="1" dirty="0" err="1"/>
              <a:t>unidad</a:t>
            </a:r>
            <a:r>
              <a:rPr lang="it-IT" b="1" dirty="0"/>
              <a:t> informativa </a:t>
            </a:r>
            <a:r>
              <a:rPr lang="it-IT" b="1" dirty="0" err="1"/>
              <a:t>dialógica</a:t>
            </a:r>
            <a:r>
              <a:rPr lang="it-IT" dirty="0"/>
              <a:t>.</a:t>
            </a:r>
          </a:p>
          <a:p>
            <a:r>
              <a:rPr lang="it-IT" dirty="0"/>
              <a:t>Tiene la </a:t>
            </a:r>
            <a:r>
              <a:rPr lang="it-IT" dirty="0" err="1"/>
              <a:t>misma</a:t>
            </a:r>
            <a:r>
              <a:rPr lang="it-IT" dirty="0"/>
              <a:t> </a:t>
            </a:r>
            <a:r>
              <a:rPr lang="it-IT" dirty="0" err="1"/>
              <a:t>función</a:t>
            </a:r>
            <a:r>
              <a:rPr lang="it-IT" dirty="0"/>
              <a:t> de INP, pero no </a:t>
            </a:r>
            <a:r>
              <a:rPr lang="it-IT" dirty="0" err="1"/>
              <a:t>abre</a:t>
            </a:r>
            <a:r>
              <a:rPr lang="it-IT" dirty="0"/>
              <a:t> el canal comunicativo sino </a:t>
            </a:r>
            <a:r>
              <a:rPr lang="it-IT" dirty="0" err="1"/>
              <a:t>señala</a:t>
            </a:r>
            <a:r>
              <a:rPr lang="it-IT" dirty="0"/>
              <a:t> la </a:t>
            </a:r>
            <a:r>
              <a:rPr lang="it-IT" dirty="0" err="1"/>
              <a:t>continuación</a:t>
            </a:r>
            <a:r>
              <a:rPr lang="it-IT" dirty="0"/>
              <a:t> del </a:t>
            </a:r>
            <a:r>
              <a:rPr lang="it-IT" dirty="0" err="1"/>
              <a:t>discurso</a:t>
            </a:r>
            <a:r>
              <a:rPr lang="it-IT" dirty="0"/>
              <a:t>, </a:t>
            </a:r>
            <a:r>
              <a:rPr lang="it-IT" dirty="0" err="1"/>
              <a:t>entonces</a:t>
            </a:r>
            <a:r>
              <a:rPr lang="it-IT" dirty="0"/>
              <a:t> lo </a:t>
            </a:r>
            <a:r>
              <a:rPr lang="it-IT" dirty="0" err="1"/>
              <a:t>que</a:t>
            </a:r>
            <a:r>
              <a:rPr lang="it-IT" dirty="0"/>
              <a:t> se dice tiene </a:t>
            </a:r>
            <a:r>
              <a:rPr lang="it-IT" dirty="0" err="1"/>
              <a:t>relación</a:t>
            </a:r>
            <a:r>
              <a:rPr lang="it-IT" dirty="0"/>
              <a:t> con lo </a:t>
            </a:r>
            <a:r>
              <a:rPr lang="it-IT" dirty="0" err="1"/>
              <a:t>anterior</a:t>
            </a:r>
            <a:r>
              <a:rPr lang="it-IT" dirty="0"/>
              <a:t>; su </a:t>
            </a:r>
            <a:r>
              <a:rPr lang="it-IT" dirty="0" err="1"/>
              <a:t>función</a:t>
            </a:r>
            <a:r>
              <a:rPr lang="it-IT" dirty="0"/>
              <a:t> es </a:t>
            </a:r>
            <a:r>
              <a:rPr lang="it-IT" dirty="0" err="1"/>
              <a:t>conectar</a:t>
            </a:r>
            <a:r>
              <a:rPr lang="it-IT" dirty="0"/>
              <a:t> </a:t>
            </a:r>
            <a:r>
              <a:rPr lang="it-IT" dirty="0" err="1"/>
              <a:t>enunciados</a:t>
            </a:r>
            <a:r>
              <a:rPr lang="it-IT" dirty="0"/>
              <a:t>.</a:t>
            </a:r>
          </a:p>
          <a:p>
            <a:r>
              <a:rPr lang="it-IT" dirty="0" err="1"/>
              <a:t>Siempre</a:t>
            </a:r>
            <a:r>
              <a:rPr lang="it-IT" dirty="0"/>
              <a:t> en </a:t>
            </a:r>
            <a:r>
              <a:rPr lang="it-IT" dirty="0" err="1"/>
              <a:t>posición</a:t>
            </a:r>
            <a:r>
              <a:rPr lang="it-IT" dirty="0"/>
              <a:t> </a:t>
            </a:r>
            <a:r>
              <a:rPr lang="it-IT" dirty="0" err="1"/>
              <a:t>inicial</a:t>
            </a:r>
            <a:r>
              <a:rPr lang="it-IT" dirty="0"/>
              <a:t>.</a:t>
            </a:r>
          </a:p>
          <a:p>
            <a:r>
              <a:rPr lang="it-IT" dirty="0"/>
              <a:t>Son </a:t>
            </a:r>
            <a:r>
              <a:rPr lang="it-IT" dirty="0" err="1"/>
              <a:t>conjunciones</a:t>
            </a:r>
            <a:r>
              <a:rPr lang="it-IT" dirty="0"/>
              <a:t> y </a:t>
            </a:r>
            <a:r>
              <a:rPr lang="it-IT" dirty="0" err="1"/>
              <a:t>otros</a:t>
            </a:r>
            <a:r>
              <a:rPr lang="it-IT" dirty="0"/>
              <a:t> </a:t>
            </a:r>
            <a:r>
              <a:rPr lang="it-IT" dirty="0" err="1"/>
              <a:t>elementos</a:t>
            </a:r>
            <a:r>
              <a:rPr lang="it-IT" dirty="0"/>
              <a:t>:</a:t>
            </a:r>
            <a:r>
              <a:rPr lang="it-IT" i="1" dirty="0"/>
              <a:t> </a:t>
            </a:r>
            <a:r>
              <a:rPr lang="it-IT" i="1" dirty="0" err="1"/>
              <a:t>claro</a:t>
            </a:r>
            <a:r>
              <a:rPr lang="it-IT" i="1" dirty="0"/>
              <a:t>, o </a:t>
            </a:r>
            <a:r>
              <a:rPr lang="it-IT" i="1" dirty="0" err="1"/>
              <a:t>sea</a:t>
            </a:r>
            <a:r>
              <a:rPr lang="it-IT" i="1" dirty="0"/>
              <a:t>, pero, </a:t>
            </a:r>
            <a:r>
              <a:rPr lang="it-IT" i="1" dirty="0" err="1"/>
              <a:t>pues</a:t>
            </a:r>
            <a:r>
              <a:rPr lang="it-IT" i="1" dirty="0"/>
              <a:t> </a:t>
            </a:r>
            <a:r>
              <a:rPr lang="it-IT" i="1" dirty="0" err="1"/>
              <a:t>entonces</a:t>
            </a:r>
            <a:r>
              <a:rPr lang="it-IT" i="1" dirty="0"/>
              <a:t>… </a:t>
            </a:r>
            <a:endParaRPr lang="it-IT" dirty="0"/>
          </a:p>
          <a:p>
            <a:r>
              <a:rPr lang="it-IT" dirty="0" err="1"/>
              <a:t>También</a:t>
            </a:r>
            <a:r>
              <a:rPr lang="it-IT" dirty="0"/>
              <a:t> el DCT contiene </a:t>
            </a:r>
            <a:r>
              <a:rPr lang="it-IT" dirty="0" err="1"/>
              <a:t>los</a:t>
            </a:r>
            <a:r>
              <a:rPr lang="it-IT" dirty="0"/>
              <a:t> </a:t>
            </a:r>
            <a:r>
              <a:rPr lang="it-IT" dirty="0" err="1"/>
              <a:t>marcadores</a:t>
            </a:r>
            <a:r>
              <a:rPr lang="it-IT" dirty="0"/>
              <a:t> del </a:t>
            </a:r>
            <a:r>
              <a:rPr lang="it-IT" dirty="0" err="1"/>
              <a:t>discurso</a:t>
            </a:r>
            <a:r>
              <a:rPr lang="it-IT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53870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CNT/DCT en </a:t>
            </a:r>
            <a:r>
              <a:rPr lang="it-IT" dirty="0" err="1"/>
              <a:t>comparación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0000" y="2265829"/>
            <a:ext cx="10554574" cy="4483314"/>
          </a:xfrm>
        </p:spPr>
        <p:txBody>
          <a:bodyPr>
            <a:normAutofit/>
          </a:bodyPr>
          <a:lstStyle/>
          <a:p>
            <a:r>
              <a:rPr lang="it-IT" sz="2400" dirty="0"/>
              <a:t>Las </a:t>
            </a:r>
            <a:r>
              <a:rPr lang="it-IT" sz="2400" dirty="0" err="1"/>
              <a:t>dos</a:t>
            </a:r>
            <a:r>
              <a:rPr lang="it-IT" sz="2400" dirty="0"/>
              <a:t> </a:t>
            </a:r>
            <a:r>
              <a:rPr lang="it-IT" sz="2400" dirty="0" err="1"/>
              <a:t>etiquetas</a:t>
            </a:r>
            <a:r>
              <a:rPr lang="it-IT" sz="2400" dirty="0"/>
              <a:t> </a:t>
            </a:r>
            <a:r>
              <a:rPr lang="it-IT" sz="2400" dirty="0" err="1"/>
              <a:t>tienen</a:t>
            </a:r>
            <a:r>
              <a:rPr lang="it-IT" sz="2400" dirty="0"/>
              <a:t> </a:t>
            </a:r>
            <a:r>
              <a:rPr lang="it-IT" sz="2400" dirty="0" err="1"/>
              <a:t>algo</a:t>
            </a:r>
            <a:r>
              <a:rPr lang="it-IT" sz="2400" dirty="0"/>
              <a:t> en </a:t>
            </a:r>
            <a:r>
              <a:rPr lang="it-IT" sz="2400" dirty="0" err="1"/>
              <a:t>común</a:t>
            </a:r>
            <a:r>
              <a:rPr lang="it-IT" sz="2400" dirty="0"/>
              <a:t> </a:t>
            </a:r>
            <a:r>
              <a:rPr lang="it-IT" sz="2400" dirty="0" err="1"/>
              <a:t>porque</a:t>
            </a:r>
            <a:r>
              <a:rPr lang="it-IT" sz="2400" dirty="0"/>
              <a:t> son </a:t>
            </a:r>
            <a:r>
              <a:rPr lang="it-IT" sz="2400" dirty="0" err="1"/>
              <a:t>unidades</a:t>
            </a:r>
            <a:r>
              <a:rPr lang="it-IT" sz="2400" dirty="0"/>
              <a:t> </a:t>
            </a:r>
            <a:r>
              <a:rPr lang="it-IT" sz="2400" dirty="0" err="1"/>
              <a:t>informativas</a:t>
            </a:r>
            <a:r>
              <a:rPr lang="it-IT" sz="2400" dirty="0"/>
              <a:t> </a:t>
            </a:r>
            <a:r>
              <a:rPr lang="it-IT" sz="2400" dirty="0" err="1"/>
              <a:t>dialógicas</a:t>
            </a:r>
            <a:r>
              <a:rPr lang="it-IT" sz="2400" dirty="0"/>
              <a:t>; se </a:t>
            </a:r>
            <a:r>
              <a:rPr lang="it-IT" sz="2400" dirty="0" err="1"/>
              <a:t>encuentran</a:t>
            </a:r>
            <a:r>
              <a:rPr lang="it-IT" sz="2400" dirty="0"/>
              <a:t> al principio y </a:t>
            </a:r>
            <a:r>
              <a:rPr lang="it-IT" sz="2400" dirty="0" err="1"/>
              <a:t>comparten</a:t>
            </a:r>
            <a:r>
              <a:rPr lang="it-IT" sz="2400" dirty="0"/>
              <a:t> </a:t>
            </a:r>
            <a:r>
              <a:rPr lang="it-IT" sz="2400" dirty="0" err="1"/>
              <a:t>algunos</a:t>
            </a:r>
            <a:r>
              <a:rPr lang="it-IT" sz="2400" dirty="0"/>
              <a:t> </a:t>
            </a:r>
            <a:r>
              <a:rPr lang="it-IT" sz="2400" dirty="0" err="1"/>
              <a:t>marcadores</a:t>
            </a:r>
            <a:r>
              <a:rPr lang="it-IT" sz="2400" dirty="0"/>
              <a:t> </a:t>
            </a:r>
            <a:r>
              <a:rPr lang="it-IT" sz="2400" dirty="0" err="1"/>
              <a:t>como</a:t>
            </a:r>
            <a:r>
              <a:rPr lang="it-IT" sz="2400" dirty="0"/>
              <a:t> </a:t>
            </a:r>
            <a:r>
              <a:rPr lang="it-IT" sz="2400" dirty="0" err="1"/>
              <a:t>vemos</a:t>
            </a:r>
            <a:r>
              <a:rPr lang="it-IT" sz="2400" dirty="0"/>
              <a:t> en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ejemplos</a:t>
            </a:r>
            <a:r>
              <a:rPr lang="it-IT" sz="2400" dirty="0"/>
              <a:t> </a:t>
            </a:r>
            <a:r>
              <a:rPr lang="it-IT" sz="2400" dirty="0" err="1"/>
              <a:t>siguientes</a:t>
            </a:r>
            <a:r>
              <a:rPr lang="it-IT" sz="2400" dirty="0"/>
              <a:t> con </a:t>
            </a:r>
            <a:r>
              <a:rPr lang="it-IT" sz="2400" i="1" dirty="0"/>
              <a:t>pero </a:t>
            </a:r>
            <a:r>
              <a:rPr lang="it-IT" sz="2400" dirty="0"/>
              <a:t>y </a:t>
            </a:r>
            <a:r>
              <a:rPr lang="it-IT" sz="2400" i="1" dirty="0" err="1"/>
              <a:t>bueno</a:t>
            </a:r>
            <a:r>
              <a:rPr lang="it-IT" sz="2400" dirty="0"/>
              <a:t>.</a:t>
            </a:r>
          </a:p>
          <a:p>
            <a:r>
              <a:rPr lang="it-IT" sz="2400" dirty="0"/>
              <a:t>El CNT tiene la </a:t>
            </a:r>
            <a:r>
              <a:rPr lang="it-IT" sz="2400" dirty="0" err="1"/>
              <a:t>función</a:t>
            </a:r>
            <a:r>
              <a:rPr lang="it-IT" sz="2400" dirty="0"/>
              <a:t> de </a:t>
            </a:r>
            <a:r>
              <a:rPr lang="it-IT" sz="2400" dirty="0" err="1"/>
              <a:t>solicitar</a:t>
            </a:r>
            <a:r>
              <a:rPr lang="it-IT" sz="2400" dirty="0"/>
              <a:t> al </a:t>
            </a:r>
            <a:r>
              <a:rPr lang="it-IT" sz="2400" dirty="0" err="1"/>
              <a:t>otro</a:t>
            </a:r>
            <a:r>
              <a:rPr lang="it-IT" sz="2400" dirty="0"/>
              <a:t> y tiene </a:t>
            </a:r>
            <a:r>
              <a:rPr lang="it-IT" sz="2400" dirty="0" err="1"/>
              <a:t>que</a:t>
            </a:r>
            <a:r>
              <a:rPr lang="it-IT" sz="2400" dirty="0"/>
              <a:t> ver con el turno de </a:t>
            </a:r>
            <a:r>
              <a:rPr lang="it-IT" sz="2400" dirty="0" err="1"/>
              <a:t>palabra</a:t>
            </a:r>
            <a:r>
              <a:rPr lang="it-IT" sz="2400" dirty="0"/>
              <a:t> </a:t>
            </a:r>
            <a:r>
              <a:rPr lang="it-IT" sz="2400" dirty="0" err="1"/>
              <a:t>mientras</a:t>
            </a:r>
            <a:r>
              <a:rPr lang="it-IT" sz="2400" dirty="0"/>
              <a:t> el DCT </a:t>
            </a:r>
            <a:r>
              <a:rPr lang="it-IT" sz="2400" dirty="0" err="1"/>
              <a:t>relaciona</a:t>
            </a:r>
            <a:r>
              <a:rPr lang="it-IT" sz="2400" dirty="0"/>
              <a:t> las </a:t>
            </a:r>
            <a:r>
              <a:rPr lang="it-IT" sz="2400" dirty="0" err="1"/>
              <a:t>partes</a:t>
            </a:r>
            <a:r>
              <a:rPr lang="it-IT" sz="2400" dirty="0"/>
              <a:t> del </a:t>
            </a:r>
            <a:r>
              <a:rPr lang="it-IT" sz="2400" dirty="0" err="1"/>
              <a:t>discurso</a:t>
            </a:r>
            <a:r>
              <a:rPr lang="it-IT" sz="2400" dirty="0"/>
              <a:t> y da </a:t>
            </a:r>
            <a:r>
              <a:rPr lang="it-IT" sz="2400" dirty="0" err="1"/>
              <a:t>coherencia</a:t>
            </a:r>
            <a:r>
              <a:rPr lang="it-IT" sz="2400" dirty="0"/>
              <a:t> al </a:t>
            </a:r>
            <a:r>
              <a:rPr lang="it-IT" sz="2400" dirty="0" err="1"/>
              <a:t>enunciado</a:t>
            </a:r>
            <a:r>
              <a:rPr lang="it-IT" sz="2400" dirty="0"/>
              <a:t>. </a:t>
            </a:r>
            <a:r>
              <a:rPr lang="it-IT" sz="2400" dirty="0" err="1"/>
              <a:t>Además</a:t>
            </a:r>
            <a:r>
              <a:rPr lang="it-IT" sz="2400" dirty="0"/>
              <a:t> la forma </a:t>
            </a:r>
            <a:r>
              <a:rPr lang="it-IT" sz="2400" dirty="0" err="1"/>
              <a:t>prosódica</a:t>
            </a:r>
            <a:r>
              <a:rPr lang="it-IT" sz="2400" dirty="0"/>
              <a:t> es </a:t>
            </a:r>
            <a:r>
              <a:rPr lang="it-IT" sz="2400" dirty="0" err="1"/>
              <a:t>diferente</a:t>
            </a:r>
            <a:r>
              <a:rPr lang="it-IT" sz="2400" dirty="0"/>
              <a:t> y </a:t>
            </a:r>
            <a:r>
              <a:rPr lang="it-IT" sz="2400" dirty="0" err="1"/>
              <a:t>el</a:t>
            </a:r>
            <a:r>
              <a:rPr lang="it-IT" sz="2400" dirty="0"/>
              <a:t> </a:t>
            </a:r>
            <a:r>
              <a:rPr lang="it-IT" sz="2400" dirty="0" err="1"/>
              <a:t>porcentaje</a:t>
            </a:r>
            <a:r>
              <a:rPr lang="it-IT" sz="2400" dirty="0"/>
              <a:t> major en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enunciados</a:t>
            </a:r>
            <a:r>
              <a:rPr lang="it-IT" sz="2400" dirty="0"/>
              <a:t> </a:t>
            </a:r>
            <a:r>
              <a:rPr lang="it-IT" sz="2400" dirty="0" err="1"/>
              <a:t>corresponde</a:t>
            </a:r>
            <a:r>
              <a:rPr lang="it-IT" sz="2400" dirty="0"/>
              <a:t> a 37% en </a:t>
            </a:r>
            <a:r>
              <a:rPr lang="it-IT" sz="2400" dirty="0" err="1"/>
              <a:t>diálogos</a:t>
            </a:r>
            <a:r>
              <a:rPr lang="it-IT" sz="2400" dirty="0"/>
              <a:t> </a:t>
            </a:r>
            <a:r>
              <a:rPr lang="it-IT" sz="2400" dirty="0" err="1"/>
              <a:t>familiares</a:t>
            </a:r>
            <a:r>
              <a:rPr lang="it-IT" sz="2400" dirty="0"/>
              <a:t> para el CNT y 27% en </a:t>
            </a:r>
            <a:r>
              <a:rPr lang="it-IT" sz="2400" dirty="0" err="1"/>
              <a:t>monólogos</a:t>
            </a:r>
            <a:r>
              <a:rPr lang="it-IT" sz="2400" dirty="0"/>
              <a:t> </a:t>
            </a:r>
            <a:r>
              <a:rPr lang="it-IT" sz="2400" dirty="0" err="1"/>
              <a:t>familiares</a:t>
            </a:r>
            <a:r>
              <a:rPr lang="it-IT" sz="2400" dirty="0"/>
              <a:t> para el DCT</a:t>
            </a:r>
            <a:r>
              <a:rPr lang="es-ES" sz="2400" dirty="0"/>
              <a:t>, como veremos en detalle en la tabla de las próximas diapositivas</a:t>
            </a:r>
            <a:r>
              <a:rPr lang="it-IT" sz="24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192717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: CNT/DCT</a:t>
            </a:r>
          </a:p>
        </p:txBody>
      </p:sp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3250840"/>
            <a:ext cx="4225344" cy="841891"/>
          </a:xfrm>
          <a:prstGeom prst="rect">
            <a:avLst/>
          </a:prstGeom>
        </p:spPr>
      </p:pic>
      <p:pic>
        <p:nvPicPr>
          <p:cNvPr id="5" name="epubcv03_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00" y="3366985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646" y="4910599"/>
            <a:ext cx="3284692" cy="892762"/>
          </a:xfrm>
          <a:prstGeom prst="rect">
            <a:avLst/>
          </a:prstGeom>
        </p:spPr>
      </p:pic>
      <p:pic>
        <p:nvPicPr>
          <p:cNvPr id="7" name="efamcv01e_1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000" y="50521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" y="5433370"/>
            <a:ext cx="10099318" cy="649746"/>
          </a:xfrm>
        </p:spPr>
      </p:pic>
      <p:pic>
        <p:nvPicPr>
          <p:cNvPr id="5" name="efamcv03_1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270" y="5433370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73" y="3532509"/>
            <a:ext cx="6428838" cy="772054"/>
          </a:xfrm>
          <a:prstGeom prst="rect">
            <a:avLst/>
          </a:prstGeom>
        </p:spPr>
      </p:pic>
      <p:pic>
        <p:nvPicPr>
          <p:cNvPr id="7" name="epubcv03_2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9270" y="3532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dirty="0"/>
              <a:t>Los ejemplos anteriores, presentados por parejas, presentan un caso de contexto familiar de conversación y otro público, cada uno. En particular </a:t>
            </a:r>
            <a:r>
              <a:rPr lang="es-ES" sz="2000" i="1" dirty="0"/>
              <a:t>bueno </a:t>
            </a:r>
            <a:r>
              <a:rPr lang="es-ES" sz="2000" dirty="0"/>
              <a:t>como CNT tiene una prosodia marcada, llama la atención y junto al verbo tiene la función de imperativo.</a:t>
            </a:r>
          </a:p>
          <a:p>
            <a:r>
              <a:rPr lang="es-ES" sz="2000" dirty="0"/>
              <a:t>Como DCT se refiere a lo dicho anteriormente y precisa algo, es decir explica mejor lo que se ha dicho. El tono en general es bajo.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7689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Ejercicio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Busca </a:t>
            </a:r>
            <a:r>
              <a:rPr lang="it-IT" sz="3200" dirty="0" err="1"/>
              <a:t>otros</a:t>
            </a:r>
            <a:r>
              <a:rPr lang="it-IT" sz="3200" dirty="0"/>
              <a:t> </a:t>
            </a:r>
            <a:r>
              <a:rPr lang="it-IT" sz="3200" dirty="0" err="1"/>
              <a:t>contextos</a:t>
            </a:r>
            <a:r>
              <a:rPr lang="it-IT" sz="3200" dirty="0"/>
              <a:t> </a:t>
            </a:r>
            <a:r>
              <a:rPr lang="it-IT" sz="3200" dirty="0" err="1"/>
              <a:t>diferentes</a:t>
            </a:r>
            <a:r>
              <a:rPr lang="it-IT" sz="3200" dirty="0"/>
              <a:t> con </a:t>
            </a:r>
            <a:r>
              <a:rPr lang="it-IT" sz="3200" i="1" dirty="0" err="1"/>
              <a:t>bueno</a:t>
            </a:r>
            <a:r>
              <a:rPr lang="it-IT" sz="3200" dirty="0"/>
              <a:t> y</a:t>
            </a:r>
            <a:r>
              <a:rPr lang="it-IT" sz="3200" i="1" dirty="0"/>
              <a:t> pero </a:t>
            </a:r>
            <a:r>
              <a:rPr lang="it-IT" sz="3200" dirty="0" err="1"/>
              <a:t>como</a:t>
            </a:r>
            <a:r>
              <a:rPr lang="it-IT" sz="3200" dirty="0"/>
              <a:t> DCT y CNT. Crea un </a:t>
            </a:r>
            <a:r>
              <a:rPr lang="it-IT" sz="3200" dirty="0" err="1"/>
              <a:t>diálogo</a:t>
            </a:r>
            <a:r>
              <a:rPr lang="it-IT" sz="3200" dirty="0"/>
              <a:t> usando </a:t>
            </a:r>
            <a:r>
              <a:rPr lang="it-IT" sz="3200" dirty="0" err="1"/>
              <a:t>estos</a:t>
            </a:r>
            <a:r>
              <a:rPr lang="it-IT" sz="3200" dirty="0"/>
              <a:t> </a:t>
            </a:r>
            <a:r>
              <a:rPr lang="it-IT" sz="3200" dirty="0" err="1"/>
              <a:t>marcadores</a:t>
            </a:r>
            <a:r>
              <a:rPr lang="it-IT" sz="3200" dirty="0"/>
              <a:t>.</a:t>
            </a:r>
            <a:endParaRPr lang="it-IT" sz="3200" i="1" dirty="0"/>
          </a:p>
        </p:txBody>
      </p:sp>
    </p:spTree>
    <p:extLst>
      <p:ext uri="{BB962C8B-B14F-4D97-AF65-F5344CB8AC3E}">
        <p14:creationId xmlns:p14="http://schemas.microsoft.com/office/powerpoint/2010/main" val="445717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con las </a:t>
            </a:r>
            <a:r>
              <a:rPr lang="it-IT" dirty="0" err="1"/>
              <a:t>etiquetas</a:t>
            </a:r>
            <a:r>
              <a:rPr lang="it-IT" dirty="0"/>
              <a:t> </a:t>
            </a:r>
            <a:r>
              <a:rPr lang="it-IT" dirty="0" err="1"/>
              <a:t>estudiadas</a:t>
            </a:r>
            <a:r>
              <a:rPr lang="it-IT" dirty="0"/>
              <a:t> </a:t>
            </a:r>
            <a:r>
              <a:rPr lang="it-IT" dirty="0" err="1"/>
              <a:t>juntas</a:t>
            </a:r>
            <a:endParaRPr lang="it-IT" dirty="0"/>
          </a:p>
        </p:txBody>
      </p:sp>
      <p:pic>
        <p:nvPicPr>
          <p:cNvPr id="6" name="efammn02b_96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568" y="3265395"/>
            <a:ext cx="609600" cy="609600"/>
          </a:xfrm>
        </p:spPr>
      </p:pic>
      <p:pic>
        <p:nvPicPr>
          <p:cNvPr id="7" name="efammn02b_9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5568" y="5334279"/>
            <a:ext cx="609600" cy="609600"/>
          </a:xfrm>
          <a:prstGeom prst="rect">
            <a:avLst/>
          </a:prstGeom>
        </p:spPr>
      </p:pic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8" y="2958922"/>
            <a:ext cx="10427024" cy="1222546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388" y="5334278"/>
            <a:ext cx="9736946" cy="61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2462633"/>
            <a:ext cx="8867461" cy="1510839"/>
          </a:xfrm>
        </p:spPr>
      </p:pic>
      <p:pic>
        <p:nvPicPr>
          <p:cNvPr id="5" name="epubdl01b_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5200" y="2608453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7" y="4312145"/>
            <a:ext cx="8867461" cy="991673"/>
          </a:xfrm>
          <a:prstGeom prst="rect">
            <a:avLst/>
          </a:prstGeom>
        </p:spPr>
      </p:pic>
      <p:pic>
        <p:nvPicPr>
          <p:cNvPr id="7" name="epubdl02b_8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05200" y="4408868"/>
            <a:ext cx="609600" cy="609600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268" y="5628068"/>
            <a:ext cx="6059490" cy="788464"/>
          </a:xfrm>
          <a:prstGeom prst="rect">
            <a:avLst/>
          </a:prstGeom>
        </p:spPr>
      </p:pic>
      <p:pic>
        <p:nvPicPr>
          <p:cNvPr id="9" name="epubdl07a_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039" y="5806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0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9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Objetivos</a:t>
            </a:r>
            <a:r>
              <a:rPr lang="it-IT" dirty="0"/>
              <a:t> de la lengua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No crear </a:t>
            </a:r>
            <a:r>
              <a:rPr lang="it-IT" sz="2400" dirty="0" err="1"/>
              <a:t>ambigüedad</a:t>
            </a:r>
            <a:r>
              <a:rPr lang="it-IT" sz="2400" dirty="0"/>
              <a:t> ni </a:t>
            </a:r>
            <a:r>
              <a:rPr lang="it-IT" sz="2400" dirty="0" err="1"/>
              <a:t>confusión</a:t>
            </a:r>
            <a:r>
              <a:rPr lang="it-IT" sz="2400" dirty="0"/>
              <a:t>; </a:t>
            </a:r>
          </a:p>
          <a:p>
            <a:r>
              <a:rPr lang="it-IT" sz="2400" dirty="0"/>
              <a:t>Tiene </a:t>
            </a:r>
            <a:r>
              <a:rPr lang="it-IT" sz="2400" dirty="0" err="1"/>
              <a:t>que</a:t>
            </a:r>
            <a:r>
              <a:rPr lang="it-IT" sz="2400" dirty="0"/>
              <a:t> ser precisa;</a:t>
            </a:r>
          </a:p>
          <a:p>
            <a:r>
              <a:rPr lang="it-IT" sz="2400" dirty="0"/>
              <a:t>Tiene </a:t>
            </a:r>
            <a:r>
              <a:rPr lang="it-IT" sz="2400" dirty="0" err="1"/>
              <a:t>que</a:t>
            </a:r>
            <a:r>
              <a:rPr lang="it-IT" sz="2400" dirty="0"/>
              <a:t> </a:t>
            </a:r>
            <a:r>
              <a:rPr lang="it-IT" sz="2400" dirty="0" err="1"/>
              <a:t>saber</a:t>
            </a:r>
            <a:r>
              <a:rPr lang="it-IT" sz="2400" dirty="0"/>
              <a:t> </a:t>
            </a:r>
            <a:r>
              <a:rPr lang="it-IT" sz="2400" dirty="0" err="1"/>
              <a:t>cual</a:t>
            </a:r>
            <a:r>
              <a:rPr lang="it-IT" sz="2400" dirty="0"/>
              <a:t> es el referente;</a:t>
            </a:r>
          </a:p>
          <a:p>
            <a:r>
              <a:rPr lang="it-IT" sz="2400" dirty="0"/>
              <a:t>Tiene </a:t>
            </a:r>
            <a:r>
              <a:rPr lang="it-IT" sz="2400" dirty="0" err="1"/>
              <a:t>que</a:t>
            </a:r>
            <a:r>
              <a:rPr lang="it-IT" sz="2400" dirty="0"/>
              <a:t> ser </a:t>
            </a:r>
            <a:r>
              <a:rPr lang="it-IT" sz="2400" dirty="0" err="1"/>
              <a:t>económica</a:t>
            </a:r>
            <a:r>
              <a:rPr lang="it-IT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8322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Datos estadísticos</a:t>
            </a:r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629888"/>
              </p:ext>
            </p:extLst>
          </p:nvPr>
        </p:nvGraphicFramePr>
        <p:xfrm>
          <a:off x="373092" y="2322284"/>
          <a:ext cx="904667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522">
                <a:tc>
                  <a:txBody>
                    <a:bodyPr/>
                    <a:lstStyle/>
                    <a:p>
                      <a:r>
                        <a:rPr lang="it-IT" dirty="0"/>
                        <a:t>ENUNCIADOS+ESTANCIAS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CNT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PAR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INP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DCT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dirty="0" err="1"/>
                        <a:t>Pub.dial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dirty="0" err="1"/>
                        <a:t>Pub.mon</a:t>
                      </a:r>
                      <a:r>
                        <a:rPr lang="it-IT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7729">
                <a:tc>
                  <a:txBody>
                    <a:bodyPr/>
                    <a:lstStyle/>
                    <a:p>
                      <a:r>
                        <a:rPr lang="it-IT" dirty="0" err="1"/>
                        <a:t>Pub.conv</a:t>
                      </a:r>
                      <a:r>
                        <a:rPr lang="it-IT" dirty="0"/>
                        <a:t>.</a:t>
                      </a:r>
                    </a:p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u="sng" dirty="0"/>
                        <a:t>Fam.dial.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6"/>
                          </a:solidFill>
                          <a:effectLst/>
                        </a:rPr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6"/>
                          </a:solidFill>
                        </a:rPr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u="sng" dirty="0"/>
                        <a:t>Fam.mon.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dirty="0"/>
                        <a:t>Fam.conv.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559">
                <a:tc>
                  <a:txBody>
                    <a:bodyPr/>
                    <a:lstStyle/>
                    <a:p>
                      <a:r>
                        <a:rPr lang="it-IT" b="1" dirty="0"/>
                        <a:t>Enunciados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86%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="1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522615"/>
              </p:ext>
            </p:extLst>
          </p:nvPr>
        </p:nvGraphicFramePr>
        <p:xfrm>
          <a:off x="373092" y="6404429"/>
          <a:ext cx="90466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9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Estancias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373092" y="5987200"/>
            <a:ext cx="3634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highlight>
                  <a:srgbClr val="FFFF00"/>
                </a:highlight>
              </a:rPr>
              <a:t>Por</a:t>
            </a:r>
            <a:r>
              <a:rPr lang="it-IT" sz="2000" dirty="0"/>
              <a:t> </a:t>
            </a:r>
            <a:r>
              <a:rPr lang="it-IT" sz="2000" dirty="0" err="1"/>
              <a:t>diferencia</a:t>
            </a:r>
            <a:r>
              <a:rPr lang="it-IT" sz="2000" dirty="0"/>
              <a:t> las estancias:</a:t>
            </a:r>
          </a:p>
        </p:txBody>
      </p:sp>
    </p:spTree>
    <p:extLst>
      <p:ext uri="{BB962C8B-B14F-4D97-AF65-F5344CB8AC3E}">
        <p14:creationId xmlns:p14="http://schemas.microsoft.com/office/powerpoint/2010/main" val="650310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Resultados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3619" y="2104571"/>
            <a:ext cx="11764523" cy="5401151"/>
          </a:xfrm>
        </p:spPr>
        <p:txBody>
          <a:bodyPr/>
          <a:lstStyle/>
          <a:p>
            <a:pPr algn="just"/>
            <a:r>
              <a:rPr lang="it-IT" sz="2000" dirty="0"/>
              <a:t>En </a:t>
            </a:r>
            <a:r>
              <a:rPr lang="it-IT" sz="2000" dirty="0" err="1"/>
              <a:t>comparación</a:t>
            </a:r>
            <a:r>
              <a:rPr lang="it-IT" sz="2000" dirty="0"/>
              <a:t> las </a:t>
            </a:r>
            <a:r>
              <a:rPr lang="it-IT" sz="2000" dirty="0" err="1"/>
              <a:t>cuatro</a:t>
            </a:r>
            <a:r>
              <a:rPr lang="it-IT" sz="2000" dirty="0"/>
              <a:t> </a:t>
            </a:r>
            <a:r>
              <a:rPr lang="it-IT" sz="2000" dirty="0" err="1"/>
              <a:t>etiquetas</a:t>
            </a:r>
            <a:r>
              <a:rPr lang="it-IT" sz="2000" dirty="0"/>
              <a:t> </a:t>
            </a:r>
            <a:r>
              <a:rPr lang="it-IT" sz="2000" dirty="0" err="1"/>
              <a:t>presentan</a:t>
            </a:r>
            <a:r>
              <a:rPr lang="it-IT" sz="2000" dirty="0"/>
              <a:t> un </a:t>
            </a:r>
            <a:r>
              <a:rPr lang="it-IT" sz="2000" dirty="0" err="1"/>
              <a:t>porcentaje</a:t>
            </a:r>
            <a:r>
              <a:rPr lang="it-IT" sz="2000" dirty="0"/>
              <a:t>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b="1" dirty="0" err="1"/>
              <a:t>enunciados</a:t>
            </a:r>
            <a:r>
              <a:rPr lang="it-IT" sz="2000" b="1" dirty="0"/>
              <a:t>; </a:t>
            </a:r>
            <a:r>
              <a:rPr lang="it-IT" sz="2000" dirty="0" err="1"/>
              <a:t>respeto</a:t>
            </a:r>
            <a:r>
              <a:rPr lang="it-IT" sz="2000" dirty="0"/>
              <a:t> al </a:t>
            </a:r>
            <a:r>
              <a:rPr lang="it-IT" sz="2000" dirty="0" err="1"/>
              <a:t>total</a:t>
            </a:r>
            <a:r>
              <a:rPr lang="it-IT" sz="2000" dirty="0"/>
              <a:t>, en </a:t>
            </a:r>
            <a:r>
              <a:rPr lang="it-IT" sz="2000" b="1" dirty="0" err="1"/>
              <a:t>contextos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 de</a:t>
            </a:r>
            <a:r>
              <a:rPr lang="it-IT" sz="2000" b="1" dirty="0"/>
              <a:t>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dirty="0"/>
              <a:t>o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he </a:t>
            </a:r>
            <a:r>
              <a:rPr lang="it-IT" sz="2000" dirty="0" err="1"/>
              <a:t>evidenciado</a:t>
            </a:r>
            <a:r>
              <a:rPr lang="it-IT" sz="2000" dirty="0"/>
              <a:t>. El CNT </a:t>
            </a:r>
            <a:r>
              <a:rPr lang="it-IT" sz="2000" dirty="0" err="1"/>
              <a:t>actúa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el INP por el </a:t>
            </a:r>
            <a:r>
              <a:rPr lang="it-IT" sz="2000" dirty="0" err="1"/>
              <a:t>porcentaje</a:t>
            </a:r>
            <a:r>
              <a:rPr lang="it-IT" sz="2000" dirty="0"/>
              <a:t> </a:t>
            </a:r>
            <a:r>
              <a:rPr lang="it-IT" sz="2000" dirty="0" err="1"/>
              <a:t>mayor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b="1" dirty="0" err="1"/>
              <a:t>diálogos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/>
              <a:t>; respeto</a:t>
            </a:r>
            <a:r>
              <a:rPr lang="it-IT" sz="2000" dirty="0"/>
              <a:t> al PAR y al DCT, </a:t>
            </a:r>
            <a:r>
              <a:rPr lang="it-IT" sz="2000" dirty="0" err="1"/>
              <a:t>estos</a:t>
            </a:r>
            <a:r>
              <a:rPr lang="it-IT" sz="2000" dirty="0"/>
              <a:t> </a:t>
            </a:r>
            <a:r>
              <a:rPr lang="it-IT" sz="2000" dirty="0" err="1"/>
              <a:t>tienen</a:t>
            </a:r>
            <a:r>
              <a:rPr lang="it-IT" sz="2000" dirty="0"/>
              <a:t> la </a:t>
            </a:r>
            <a:r>
              <a:rPr lang="it-IT" sz="2000" dirty="0" err="1"/>
              <a:t>mayoría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b="1" dirty="0" err="1"/>
              <a:t>monólogos</a:t>
            </a:r>
            <a:r>
              <a:rPr lang="it-IT" sz="2000" b="1" dirty="0"/>
              <a:t> </a:t>
            </a:r>
            <a:r>
              <a:rPr lang="it-IT" sz="2000" b="1" dirty="0" err="1"/>
              <a:t>familiares</a:t>
            </a:r>
            <a:r>
              <a:rPr lang="it-IT" sz="2000" dirty="0"/>
              <a:t>.</a:t>
            </a:r>
            <a:endParaRPr lang="it-IT" sz="2000" b="1" dirty="0"/>
          </a:p>
          <a:p>
            <a:pPr algn="just"/>
            <a:r>
              <a:rPr lang="it-IT" sz="2000" dirty="0"/>
              <a:t>La </a:t>
            </a:r>
            <a:r>
              <a:rPr lang="it-IT" sz="2000" dirty="0" err="1"/>
              <a:t>predominancia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familiares</a:t>
            </a:r>
            <a:r>
              <a:rPr lang="it-IT" sz="2000" dirty="0"/>
              <a:t> </a:t>
            </a:r>
            <a:r>
              <a:rPr lang="it-IT" sz="2000" dirty="0" err="1"/>
              <a:t>subraya</a:t>
            </a:r>
            <a:r>
              <a:rPr lang="it-IT" sz="2000" dirty="0"/>
              <a:t> el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b="1" dirty="0" err="1"/>
              <a:t>espontáneo</a:t>
            </a:r>
            <a:r>
              <a:rPr lang="it-IT" sz="2000" dirty="0"/>
              <a:t> de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y el </a:t>
            </a:r>
            <a:r>
              <a:rPr lang="it-IT" sz="2000" dirty="0" err="1"/>
              <a:t>carácter</a:t>
            </a:r>
            <a:r>
              <a:rPr lang="it-IT" sz="2000" dirty="0"/>
              <a:t> </a:t>
            </a:r>
            <a:r>
              <a:rPr lang="it-IT" sz="2000" dirty="0" err="1"/>
              <a:t>reflexivo</a:t>
            </a:r>
            <a:r>
              <a:rPr lang="it-IT" sz="2000" dirty="0"/>
              <a:t>, </a:t>
            </a:r>
            <a:r>
              <a:rPr lang="it-IT" sz="2000" dirty="0" err="1"/>
              <a:t>cuando</a:t>
            </a:r>
            <a:r>
              <a:rPr lang="it-IT" sz="2000" dirty="0"/>
              <a:t> se toma </a:t>
            </a:r>
            <a:r>
              <a:rPr lang="it-IT" sz="2000" dirty="0" err="1"/>
              <a:t>tiempo</a:t>
            </a:r>
            <a:r>
              <a:rPr lang="it-IT" sz="2000" dirty="0"/>
              <a:t> y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discursos</a:t>
            </a:r>
            <a:r>
              <a:rPr lang="it-IT" sz="2000" dirty="0"/>
              <a:t> son </a:t>
            </a:r>
            <a:r>
              <a:rPr lang="it-IT" sz="2000" dirty="0" err="1"/>
              <a:t>largos</a:t>
            </a:r>
            <a:r>
              <a:rPr lang="it-IT" sz="2000" dirty="0"/>
              <a:t> y </a:t>
            </a:r>
            <a:r>
              <a:rPr lang="it-IT" sz="2000" dirty="0" err="1"/>
              <a:t>lentos</a:t>
            </a:r>
            <a:r>
              <a:rPr lang="it-IT" sz="2000" dirty="0"/>
              <a:t> </a:t>
            </a:r>
            <a:r>
              <a:rPr lang="it-IT" sz="2000" dirty="0" err="1"/>
              <a:t>porque</a:t>
            </a:r>
            <a:r>
              <a:rPr lang="it-IT" sz="2000" dirty="0"/>
              <a:t> </a:t>
            </a:r>
            <a:r>
              <a:rPr lang="it-IT" sz="2000" dirty="0" err="1"/>
              <a:t>necesitan</a:t>
            </a:r>
            <a:r>
              <a:rPr lang="it-IT" sz="2000" dirty="0"/>
              <a:t> </a:t>
            </a:r>
            <a:r>
              <a:rPr lang="it-IT" sz="2000" dirty="0" err="1"/>
              <a:t>elaboración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en el caso del </a:t>
            </a:r>
            <a:r>
              <a:rPr lang="it-IT" sz="2000" dirty="0" err="1"/>
              <a:t>monólogo</a:t>
            </a:r>
            <a:r>
              <a:rPr lang="it-IT" sz="2000" dirty="0"/>
              <a:t>, en el </a:t>
            </a:r>
            <a:r>
              <a:rPr lang="it-IT" sz="2000" dirty="0" err="1"/>
              <a:t>que</a:t>
            </a:r>
            <a:r>
              <a:rPr lang="it-IT" sz="2000" dirty="0"/>
              <a:t> no </a:t>
            </a:r>
            <a:r>
              <a:rPr lang="it-IT" sz="2000" dirty="0" err="1"/>
              <a:t>hay</a:t>
            </a:r>
            <a:r>
              <a:rPr lang="it-IT" sz="2000" dirty="0"/>
              <a:t> un interlocutor </a:t>
            </a:r>
            <a:r>
              <a:rPr lang="it-IT" sz="2000" dirty="0" err="1"/>
              <a:t>frente</a:t>
            </a:r>
            <a:r>
              <a:rPr lang="it-IT" sz="2000" dirty="0"/>
              <a:t> al </a:t>
            </a:r>
            <a:r>
              <a:rPr lang="it-IT" sz="2000" dirty="0" err="1"/>
              <a:t>hablante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/>
              <a:t>Sin embargo si se </a:t>
            </a:r>
            <a:r>
              <a:rPr lang="it-IT" sz="2000" dirty="0" err="1"/>
              <a:t>encuentran</a:t>
            </a:r>
            <a:r>
              <a:rPr lang="it-IT" sz="2000" dirty="0"/>
              <a:t> </a:t>
            </a:r>
            <a:r>
              <a:rPr lang="it-IT" sz="2000" dirty="0" err="1"/>
              <a:t>situaciones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directas</a:t>
            </a:r>
            <a:r>
              <a:rPr lang="it-IT" sz="2000" dirty="0"/>
              <a:t> y </a:t>
            </a:r>
            <a:r>
              <a:rPr lang="it-IT" sz="2000" dirty="0" err="1"/>
              <a:t>repentinas</a:t>
            </a:r>
            <a:r>
              <a:rPr lang="it-IT" sz="2000" dirty="0"/>
              <a:t>, </a:t>
            </a:r>
            <a:r>
              <a:rPr lang="it-IT" sz="2000" dirty="0" err="1"/>
              <a:t>como</a:t>
            </a:r>
            <a:r>
              <a:rPr lang="it-IT" sz="2000" dirty="0"/>
              <a:t> en el caso de </a:t>
            </a:r>
            <a:r>
              <a:rPr lang="it-IT" sz="2000" dirty="0" err="1"/>
              <a:t>conversaciones</a:t>
            </a:r>
            <a:r>
              <a:rPr lang="it-IT" sz="2000" dirty="0"/>
              <a:t> y </a:t>
            </a:r>
            <a:r>
              <a:rPr lang="it-IT" sz="2000" dirty="0" err="1"/>
              <a:t>diálogos</a:t>
            </a:r>
            <a:r>
              <a:rPr lang="it-IT" sz="2000" dirty="0"/>
              <a:t>, el </a:t>
            </a:r>
            <a:r>
              <a:rPr lang="it-IT" sz="2000" dirty="0" err="1"/>
              <a:t>discurso</a:t>
            </a:r>
            <a:r>
              <a:rPr lang="it-IT" sz="2000" dirty="0"/>
              <a:t> es </a:t>
            </a:r>
            <a:r>
              <a:rPr lang="it-IT" sz="2000" dirty="0" err="1"/>
              <a:t>menos</a:t>
            </a:r>
            <a:r>
              <a:rPr lang="it-IT" sz="2000" dirty="0"/>
              <a:t> </a:t>
            </a:r>
            <a:r>
              <a:rPr lang="it-IT" sz="2000" dirty="0" err="1"/>
              <a:t>organizado</a:t>
            </a:r>
            <a:r>
              <a:rPr lang="it-IT" sz="2000" dirty="0"/>
              <a:t>, </a:t>
            </a:r>
            <a:r>
              <a:rPr lang="it-IT" sz="2000" dirty="0" err="1"/>
              <a:t>aún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en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familiares</a:t>
            </a:r>
            <a:r>
              <a:rPr lang="it-IT" sz="2000" dirty="0"/>
              <a:t> y a </a:t>
            </a:r>
            <a:r>
              <a:rPr lang="it-IT" sz="2000" dirty="0" err="1"/>
              <a:t>veces</a:t>
            </a:r>
            <a:r>
              <a:rPr lang="it-IT" sz="2000" dirty="0"/>
              <a:t> </a:t>
            </a:r>
            <a:r>
              <a:rPr lang="it-IT" sz="2000" dirty="0" err="1"/>
              <a:t>también</a:t>
            </a:r>
            <a:r>
              <a:rPr lang="it-IT" sz="2000" dirty="0"/>
              <a:t> las </a:t>
            </a:r>
            <a:r>
              <a:rPr lang="it-IT" sz="2000" dirty="0" err="1"/>
              <a:t>etiquetas</a:t>
            </a:r>
            <a:r>
              <a:rPr lang="it-IT" sz="2000" dirty="0"/>
              <a:t> casi se ‘’</a:t>
            </a:r>
            <a:r>
              <a:rPr lang="it-IT" sz="2000" dirty="0" err="1"/>
              <a:t>rompen</a:t>
            </a:r>
            <a:r>
              <a:rPr lang="it-IT" sz="2000" dirty="0"/>
              <a:t>’’ </a:t>
            </a:r>
            <a:r>
              <a:rPr lang="it-IT" sz="2000" dirty="0" err="1"/>
              <a:t>porque</a:t>
            </a:r>
            <a:r>
              <a:rPr lang="it-IT" sz="2000" dirty="0"/>
              <a:t> se </a:t>
            </a:r>
            <a:r>
              <a:rPr lang="it-IT" sz="2000" dirty="0" err="1"/>
              <a:t>habla</a:t>
            </a:r>
            <a:r>
              <a:rPr lang="it-IT" sz="2000" dirty="0"/>
              <a:t> </a:t>
            </a:r>
            <a:r>
              <a:rPr lang="it-IT" sz="2000" dirty="0" err="1"/>
              <a:t>muy</a:t>
            </a:r>
            <a:r>
              <a:rPr lang="it-IT" sz="2000" dirty="0"/>
              <a:t> </a:t>
            </a:r>
            <a:r>
              <a:rPr lang="it-IT" sz="2000" dirty="0" err="1"/>
              <a:t>rápidamente</a:t>
            </a:r>
            <a:r>
              <a:rPr lang="it-IT" sz="2000" dirty="0"/>
              <a:t>.</a:t>
            </a:r>
            <a:endParaRPr lang="it-IT" sz="2000" b="1" dirty="0"/>
          </a:p>
          <a:p>
            <a:endParaRPr lang="it-IT" b="1" dirty="0"/>
          </a:p>
          <a:p>
            <a:pPr marL="0" indent="0">
              <a:buNone/>
            </a:pP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67050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22287"/>
            <a:ext cx="11996382" cy="4635713"/>
          </a:xfrm>
        </p:spPr>
        <p:txBody>
          <a:bodyPr>
            <a:normAutofit/>
          </a:bodyPr>
          <a:lstStyle/>
          <a:p>
            <a:pPr algn="just"/>
            <a:r>
              <a:rPr lang="it-IT" sz="2000" dirty="0"/>
              <a:t>El </a:t>
            </a:r>
            <a:r>
              <a:rPr lang="it-IT" sz="2000" dirty="0" err="1"/>
              <a:t>objetivo</a:t>
            </a:r>
            <a:r>
              <a:rPr lang="it-IT" sz="2000" dirty="0"/>
              <a:t> ha </a:t>
            </a:r>
            <a:r>
              <a:rPr lang="it-IT" sz="2000" dirty="0" err="1"/>
              <a:t>sido</a:t>
            </a:r>
            <a:r>
              <a:rPr lang="it-IT" sz="2000" dirty="0"/>
              <a:t> investigar </a:t>
            </a:r>
            <a:r>
              <a:rPr lang="it-IT" sz="2000" dirty="0" err="1"/>
              <a:t>sobre</a:t>
            </a:r>
            <a:r>
              <a:rPr lang="it-IT" sz="2000" dirty="0"/>
              <a:t> la lengua </a:t>
            </a:r>
            <a:r>
              <a:rPr lang="it-IT" sz="2000" dirty="0" err="1"/>
              <a:t>oral</a:t>
            </a:r>
            <a:r>
              <a:rPr lang="it-IT" sz="2000" dirty="0"/>
              <a:t> a </a:t>
            </a:r>
            <a:r>
              <a:rPr lang="it-IT" sz="2000" dirty="0" err="1"/>
              <a:t>través</a:t>
            </a:r>
            <a:r>
              <a:rPr lang="it-IT" sz="2000" dirty="0"/>
              <a:t> de las </a:t>
            </a:r>
            <a:r>
              <a:rPr lang="it-IT" sz="2000" dirty="0" err="1"/>
              <a:t>etiquetas</a:t>
            </a:r>
            <a:r>
              <a:rPr lang="it-IT" sz="2000" dirty="0"/>
              <a:t> </a:t>
            </a:r>
            <a:r>
              <a:rPr lang="it-IT" sz="2000" dirty="0" err="1"/>
              <a:t>según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 y </a:t>
            </a:r>
            <a:r>
              <a:rPr lang="it-IT" sz="2000" dirty="0" err="1"/>
              <a:t>tipos</a:t>
            </a:r>
            <a:r>
              <a:rPr lang="it-IT" sz="2000" dirty="0"/>
              <a:t> de </a:t>
            </a:r>
            <a:r>
              <a:rPr lang="it-IT" sz="2000" dirty="0" err="1"/>
              <a:t>relaciones</a:t>
            </a:r>
            <a:r>
              <a:rPr lang="it-IT" sz="2000" dirty="0"/>
              <a:t>; </a:t>
            </a:r>
            <a:r>
              <a:rPr lang="it-IT" sz="2000" dirty="0" err="1"/>
              <a:t>después</a:t>
            </a:r>
            <a:r>
              <a:rPr lang="it-IT" sz="2000" dirty="0"/>
              <a:t> </a:t>
            </a:r>
            <a:r>
              <a:rPr lang="it-IT" sz="2000" dirty="0" err="1"/>
              <a:t>explicar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aspectos</a:t>
            </a:r>
            <a:r>
              <a:rPr lang="it-IT" sz="2000" dirty="0"/>
              <a:t> </a:t>
            </a:r>
            <a:r>
              <a:rPr lang="it-IT" sz="2000" dirty="0" err="1"/>
              <a:t>similares</a:t>
            </a:r>
            <a:r>
              <a:rPr lang="it-IT" sz="2000" dirty="0"/>
              <a:t> y </a:t>
            </a:r>
            <a:r>
              <a:rPr lang="it-IT" sz="2000" dirty="0" err="1"/>
              <a:t>diferentes</a:t>
            </a:r>
            <a:r>
              <a:rPr lang="it-IT" sz="2000" dirty="0"/>
              <a:t> </a:t>
            </a:r>
            <a:r>
              <a:rPr lang="it-IT" sz="2000" dirty="0" err="1"/>
              <a:t>analizando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factores</a:t>
            </a:r>
            <a:r>
              <a:rPr lang="it-IT" sz="2000" dirty="0"/>
              <a:t> y las </a:t>
            </a:r>
            <a:r>
              <a:rPr lang="it-IT" sz="2000" dirty="0" err="1"/>
              <a:t>estrategias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forman</a:t>
            </a:r>
            <a:r>
              <a:rPr lang="it-IT" sz="2000" dirty="0"/>
              <a:t> parte de la </a:t>
            </a:r>
            <a:r>
              <a:rPr lang="it-IT" sz="2000" dirty="0" err="1"/>
              <a:t>oralidad</a:t>
            </a:r>
            <a:r>
              <a:rPr lang="it-IT" sz="2000" dirty="0"/>
              <a:t> </a:t>
            </a:r>
            <a:r>
              <a:rPr lang="it-IT" sz="2000" dirty="0" err="1"/>
              <a:t>así</a:t>
            </a:r>
            <a:r>
              <a:rPr lang="it-IT" sz="2000" dirty="0"/>
              <a:t> </a:t>
            </a:r>
            <a:r>
              <a:rPr lang="it-IT" sz="2000" dirty="0" err="1"/>
              <a:t>como</a:t>
            </a:r>
            <a:r>
              <a:rPr lang="it-IT" sz="2000" dirty="0"/>
              <a:t> buscar las </a:t>
            </a:r>
            <a:r>
              <a:rPr lang="it-IT" sz="2000" dirty="0" err="1"/>
              <a:t>peculiaridades</a:t>
            </a:r>
            <a:r>
              <a:rPr lang="it-IT" sz="2000" dirty="0"/>
              <a:t> del </a:t>
            </a:r>
            <a:r>
              <a:rPr lang="it-IT" sz="2000" dirty="0" err="1"/>
              <a:t>habla</a:t>
            </a:r>
            <a:r>
              <a:rPr lang="it-IT" sz="2000" dirty="0"/>
              <a:t>, </a:t>
            </a:r>
            <a:r>
              <a:rPr lang="it-IT" sz="2000" dirty="0" err="1"/>
              <a:t>diferenciando</a:t>
            </a:r>
            <a:r>
              <a:rPr lang="it-IT" sz="2000" dirty="0"/>
              <a:t> el uso de las </a:t>
            </a:r>
            <a:r>
              <a:rPr lang="it-IT" sz="2000" dirty="0" err="1"/>
              <a:t>etiquetas</a:t>
            </a:r>
            <a:r>
              <a:rPr lang="it-IT" sz="2000" dirty="0"/>
              <a:t> en </a:t>
            </a:r>
            <a:r>
              <a:rPr lang="it-IT" sz="2000" dirty="0" err="1"/>
              <a:t>contextos</a:t>
            </a:r>
            <a:r>
              <a:rPr lang="it-IT" sz="2000" dirty="0"/>
              <a:t> </a:t>
            </a:r>
            <a:r>
              <a:rPr lang="it-IT" sz="2000" dirty="0" err="1"/>
              <a:t>comunicativos</a:t>
            </a:r>
            <a:r>
              <a:rPr lang="it-IT" sz="2000" dirty="0"/>
              <a:t> a </a:t>
            </a:r>
            <a:r>
              <a:rPr lang="it-IT" sz="2000" dirty="0" err="1"/>
              <a:t>través</a:t>
            </a:r>
            <a:r>
              <a:rPr lang="it-IT" sz="2000" dirty="0"/>
              <a:t> de la </a:t>
            </a:r>
            <a:r>
              <a:rPr lang="it-IT" sz="2000" dirty="0" err="1"/>
              <a:t>comparación</a:t>
            </a:r>
            <a:r>
              <a:rPr lang="it-IT" sz="2000" dirty="0"/>
              <a:t>. </a:t>
            </a:r>
            <a:r>
              <a:rPr lang="it-IT" sz="2000" dirty="0" err="1"/>
              <a:t>Además</a:t>
            </a:r>
            <a:r>
              <a:rPr lang="it-IT" sz="2000" dirty="0"/>
              <a:t> he </a:t>
            </a:r>
            <a:r>
              <a:rPr lang="it-IT" sz="2000" dirty="0" err="1"/>
              <a:t>puesto</a:t>
            </a:r>
            <a:r>
              <a:rPr lang="it-IT" sz="2000" dirty="0"/>
              <a:t> las </a:t>
            </a:r>
            <a:r>
              <a:rPr lang="it-IT" sz="2000" dirty="0" err="1"/>
              <a:t>estadísticas</a:t>
            </a:r>
            <a:r>
              <a:rPr lang="it-IT" sz="2000" dirty="0"/>
              <a:t> para completar de </a:t>
            </a:r>
            <a:r>
              <a:rPr lang="it-IT" sz="2000" dirty="0" err="1"/>
              <a:t>manera</a:t>
            </a:r>
            <a:r>
              <a:rPr lang="it-IT" sz="2000" dirty="0"/>
              <a:t> </a:t>
            </a:r>
            <a:r>
              <a:rPr lang="it-IT" sz="2000" dirty="0" err="1"/>
              <a:t>científica</a:t>
            </a:r>
            <a:r>
              <a:rPr lang="it-IT" sz="2000" dirty="0"/>
              <a:t> y </a:t>
            </a:r>
            <a:r>
              <a:rPr lang="it-IT" sz="2000" dirty="0" err="1"/>
              <a:t>práctica</a:t>
            </a:r>
            <a:r>
              <a:rPr lang="it-IT" sz="2000" dirty="0"/>
              <a:t> la </a:t>
            </a:r>
            <a:r>
              <a:rPr lang="it-IT" sz="2000" dirty="0" err="1"/>
              <a:t>investigación</a:t>
            </a:r>
            <a:r>
              <a:rPr lang="it-IT" sz="2000" dirty="0"/>
              <a:t>, </a:t>
            </a:r>
            <a:r>
              <a:rPr lang="it-IT" sz="2000" dirty="0" err="1"/>
              <a:t>gracias</a:t>
            </a:r>
            <a:r>
              <a:rPr lang="it-IT" sz="2000" dirty="0"/>
              <a:t> a DB-IPIC 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donde </a:t>
            </a:r>
            <a:r>
              <a:rPr lang="it-IT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hay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los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it-IT" sz="2000" dirty="0" err="1"/>
              <a:t>ejemplos</a:t>
            </a:r>
            <a:r>
              <a:rPr lang="it-IT" sz="2000" dirty="0"/>
              <a:t> </a:t>
            </a:r>
            <a:r>
              <a:rPr lang="it-IT" sz="2000" dirty="0" err="1"/>
              <a:t>puestos</a:t>
            </a:r>
            <a:r>
              <a:rPr lang="it-IT" sz="2000" dirty="0"/>
              <a:t> y he </a:t>
            </a:r>
            <a:r>
              <a:rPr lang="it-IT" sz="2000" dirty="0" err="1"/>
              <a:t>recogido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datos</a:t>
            </a:r>
            <a:r>
              <a:rPr lang="it-IT" sz="2000" dirty="0"/>
              <a:t>. </a:t>
            </a:r>
          </a:p>
          <a:p>
            <a:pPr algn="just"/>
            <a:r>
              <a:rPr lang="it-IT" sz="2000" dirty="0"/>
              <a:t>En el </a:t>
            </a:r>
            <a:r>
              <a:rPr lang="it-IT" sz="2000" dirty="0" err="1"/>
              <a:t>ámbito</a:t>
            </a:r>
            <a:r>
              <a:rPr lang="it-IT" sz="2000" dirty="0"/>
              <a:t> de la </a:t>
            </a:r>
            <a:r>
              <a:rPr lang="it-IT" sz="2000" dirty="0" err="1"/>
              <a:t>enseñanza</a:t>
            </a:r>
            <a:r>
              <a:rPr lang="it-IT" sz="2000" dirty="0"/>
              <a:t> el </a:t>
            </a:r>
            <a:r>
              <a:rPr lang="it-IT" sz="2000" dirty="0" err="1"/>
              <a:t>trabajo</a:t>
            </a:r>
            <a:r>
              <a:rPr lang="it-IT" sz="2000" dirty="0"/>
              <a:t> es </a:t>
            </a:r>
            <a:r>
              <a:rPr lang="it-IT" sz="2000" dirty="0" err="1"/>
              <a:t>útil</a:t>
            </a:r>
            <a:r>
              <a:rPr lang="it-IT" sz="2000" dirty="0"/>
              <a:t> para </a:t>
            </a:r>
            <a:r>
              <a:rPr lang="it-IT" sz="2000" dirty="0" err="1"/>
              <a:t>potenciar</a:t>
            </a:r>
            <a:r>
              <a:rPr lang="it-IT" sz="2000" dirty="0"/>
              <a:t> las </a:t>
            </a:r>
            <a:r>
              <a:rPr lang="it-IT" sz="2000" dirty="0" err="1"/>
              <a:t>competencias</a:t>
            </a:r>
            <a:r>
              <a:rPr lang="it-IT" sz="2000" dirty="0"/>
              <a:t> </a:t>
            </a:r>
            <a:r>
              <a:rPr lang="it-IT" sz="2000" dirty="0" err="1"/>
              <a:t>auditivas</a:t>
            </a:r>
            <a:r>
              <a:rPr lang="it-IT" sz="2000" dirty="0"/>
              <a:t>, </a:t>
            </a:r>
            <a:r>
              <a:rPr lang="it-IT" sz="2000" dirty="0" err="1"/>
              <a:t>críticas</a:t>
            </a:r>
            <a:r>
              <a:rPr lang="it-IT" sz="2000" dirty="0"/>
              <a:t> y </a:t>
            </a:r>
            <a:r>
              <a:rPr lang="it-IT" sz="2000" dirty="0" err="1"/>
              <a:t>creativas</a:t>
            </a:r>
            <a:r>
              <a:rPr lang="it-IT" sz="2000" dirty="0"/>
              <a:t>; para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alumnos</a:t>
            </a:r>
            <a:r>
              <a:rPr lang="it-IT" sz="2000" dirty="0"/>
              <a:t> </a:t>
            </a:r>
            <a:r>
              <a:rPr lang="it-IT" sz="2000" dirty="0" err="1"/>
              <a:t>reconozcan</a:t>
            </a:r>
            <a:r>
              <a:rPr lang="it-IT" sz="2000" dirty="0"/>
              <a:t> las </a:t>
            </a:r>
            <a:r>
              <a:rPr lang="it-IT" sz="2000" dirty="0" err="1"/>
              <a:t>matices</a:t>
            </a:r>
            <a:r>
              <a:rPr lang="it-IT" sz="2000" dirty="0"/>
              <a:t> del </a:t>
            </a:r>
            <a:r>
              <a:rPr lang="it-IT" sz="2000" dirty="0" err="1"/>
              <a:t>habla</a:t>
            </a:r>
            <a:r>
              <a:rPr lang="it-IT" sz="2000" dirty="0"/>
              <a:t>, las </a:t>
            </a:r>
            <a:r>
              <a:rPr lang="it-IT" sz="2000" dirty="0" err="1"/>
              <a:t>palabras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utilizadas</a:t>
            </a:r>
            <a:r>
              <a:rPr lang="it-IT" sz="2000" dirty="0"/>
              <a:t> y </a:t>
            </a:r>
            <a:r>
              <a:rPr lang="it-IT" sz="2000" dirty="0" err="1"/>
              <a:t>sepan</a:t>
            </a:r>
            <a:r>
              <a:rPr lang="it-IT" sz="2000" dirty="0"/>
              <a:t> </a:t>
            </a:r>
            <a:r>
              <a:rPr lang="it-IT" sz="2000" dirty="0" err="1"/>
              <a:t>distinguir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recursos</a:t>
            </a:r>
            <a:r>
              <a:rPr lang="it-IT" sz="2000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se </a:t>
            </a:r>
            <a:r>
              <a:rPr lang="it-IT" sz="2000" dirty="0" err="1"/>
              <a:t>usan</a:t>
            </a:r>
            <a:r>
              <a:rPr lang="it-IT" sz="2000" dirty="0"/>
              <a:t> en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diferentes</a:t>
            </a:r>
            <a:r>
              <a:rPr lang="it-IT" sz="2000" dirty="0"/>
              <a:t> </a:t>
            </a:r>
            <a:r>
              <a:rPr lang="it-IT" sz="2000" dirty="0" err="1"/>
              <a:t>contextos</a:t>
            </a:r>
            <a:r>
              <a:rPr lang="it-IT" sz="2000" dirty="0"/>
              <a:t>. Los </a:t>
            </a:r>
            <a:r>
              <a:rPr lang="it-IT" sz="2000" dirty="0" err="1"/>
              <a:t>ejercicios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son </a:t>
            </a:r>
            <a:r>
              <a:rPr lang="it-IT" sz="2000" dirty="0" err="1">
                <a:solidFill>
                  <a:srgbClr val="FF0000"/>
                </a:solidFill>
                <a:highlight>
                  <a:srgbClr val="FFFF00"/>
                </a:highlight>
              </a:rPr>
              <a:t>finalizados</a:t>
            </a:r>
            <a:r>
              <a:rPr lang="it-IT" sz="2000" dirty="0">
                <a:highlight>
                  <a:srgbClr val="FFFF00"/>
                </a:highlight>
              </a:rPr>
              <a:t> </a:t>
            </a:r>
            <a:r>
              <a:rPr lang="it-IT" sz="2000" dirty="0"/>
              <a:t>a </a:t>
            </a:r>
            <a:r>
              <a:rPr lang="it-IT" sz="2000" dirty="0" err="1"/>
              <a:t>desarrollar</a:t>
            </a:r>
            <a:r>
              <a:rPr lang="it-IT" sz="2000" dirty="0"/>
              <a:t> </a:t>
            </a:r>
            <a:r>
              <a:rPr lang="it-IT" sz="2000" dirty="0" err="1"/>
              <a:t>estas</a:t>
            </a:r>
            <a:r>
              <a:rPr lang="it-IT" sz="2000" dirty="0"/>
              <a:t> </a:t>
            </a:r>
            <a:r>
              <a:rPr lang="it-IT" sz="2000" dirty="0" err="1"/>
              <a:t>características</a:t>
            </a:r>
            <a:r>
              <a:rPr lang="it-IT" sz="2000" dirty="0"/>
              <a:t>, </a:t>
            </a:r>
            <a:r>
              <a:rPr lang="it-IT" sz="2000" dirty="0" err="1"/>
              <a:t>sus</a:t>
            </a:r>
            <a:r>
              <a:rPr lang="it-IT" sz="2000" dirty="0"/>
              <a:t> </a:t>
            </a:r>
            <a:r>
              <a:rPr lang="it-IT" sz="2000" dirty="0" err="1"/>
              <a:t>competencias</a:t>
            </a:r>
            <a:r>
              <a:rPr lang="it-IT" sz="2000" dirty="0"/>
              <a:t> y </a:t>
            </a:r>
            <a:r>
              <a:rPr lang="it-IT" sz="2000" dirty="0" err="1"/>
              <a:t>capacidades</a:t>
            </a:r>
            <a:r>
              <a:rPr lang="it-IT" sz="2000" dirty="0"/>
              <a:t>; </a:t>
            </a:r>
            <a:r>
              <a:rPr lang="it-IT" sz="2000" dirty="0" err="1"/>
              <a:t>saber</a:t>
            </a:r>
            <a:r>
              <a:rPr lang="it-IT" sz="2000" dirty="0"/>
              <a:t> interpretar y lograr </a:t>
            </a:r>
            <a:r>
              <a:rPr lang="it-IT" sz="2000" dirty="0" err="1"/>
              <a:t>así</a:t>
            </a:r>
            <a:r>
              <a:rPr lang="it-IT" sz="2000" dirty="0"/>
              <a:t> </a:t>
            </a:r>
            <a:r>
              <a:rPr lang="it-IT" sz="2000" dirty="0" err="1"/>
              <a:t>más</a:t>
            </a:r>
            <a:r>
              <a:rPr lang="it-IT" sz="2000" dirty="0"/>
              <a:t> </a:t>
            </a:r>
            <a:r>
              <a:rPr lang="it-IT" sz="2000" dirty="0" err="1"/>
              <a:t>seguridad</a:t>
            </a:r>
            <a:r>
              <a:rPr lang="it-IT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99330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Bibliografía</a:t>
            </a:r>
            <a:r>
              <a:rPr lang="it-IT" dirty="0"/>
              <a:t>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Carlota</a:t>
            </a:r>
            <a:r>
              <a:rPr lang="it-IT" dirty="0"/>
              <a:t> </a:t>
            </a:r>
            <a:r>
              <a:rPr lang="it-IT" dirty="0" err="1"/>
              <a:t>Nicolás</a:t>
            </a:r>
            <a:r>
              <a:rPr lang="it-IT" dirty="0"/>
              <a:t> </a:t>
            </a:r>
            <a:r>
              <a:rPr lang="it-IT" dirty="0" err="1"/>
              <a:t>Martínez</a:t>
            </a:r>
            <a:r>
              <a:rPr lang="it-IT" dirty="0"/>
              <a:t>, </a:t>
            </a:r>
            <a:r>
              <a:rPr lang="it-IT" dirty="0" err="1"/>
              <a:t>María</a:t>
            </a:r>
            <a:r>
              <a:rPr lang="it-IT" dirty="0"/>
              <a:t> Isabel </a:t>
            </a:r>
            <a:r>
              <a:rPr lang="it-IT" dirty="0" err="1"/>
              <a:t>Hernández</a:t>
            </a:r>
            <a:r>
              <a:rPr lang="it-IT" dirty="0"/>
              <a:t> </a:t>
            </a:r>
            <a:r>
              <a:rPr lang="it-IT" dirty="0" err="1"/>
              <a:t>Toribio</a:t>
            </a:r>
            <a:r>
              <a:rPr lang="it-IT" dirty="0"/>
              <a:t> </a:t>
            </a:r>
            <a:r>
              <a:rPr lang="it-IT" i="1" dirty="0"/>
              <a:t>Del </a:t>
            </a:r>
            <a:r>
              <a:rPr lang="it-IT" i="1" dirty="0" err="1"/>
              <a:t>oido</a:t>
            </a:r>
            <a:r>
              <a:rPr lang="it-IT" i="1" dirty="0"/>
              <a:t> al </a:t>
            </a:r>
            <a:r>
              <a:rPr lang="it-IT" i="1" dirty="0" err="1"/>
              <a:t>habla</a:t>
            </a:r>
            <a:r>
              <a:rPr lang="it-IT" i="1" dirty="0"/>
              <a:t>, </a:t>
            </a:r>
            <a:r>
              <a:rPr lang="it-IT" dirty="0" err="1"/>
              <a:t>Barcelona</a:t>
            </a:r>
            <a:r>
              <a:rPr lang="it-IT" dirty="0"/>
              <a:t>, </a:t>
            </a:r>
            <a:r>
              <a:rPr lang="it-IT" dirty="0" err="1"/>
              <a:t>Octaedro</a:t>
            </a:r>
            <a:r>
              <a:rPr lang="it-IT" dirty="0"/>
              <a:t>, 2015. </a:t>
            </a:r>
          </a:p>
          <a:p>
            <a:r>
              <a:rPr lang="it-IT" dirty="0" err="1"/>
              <a:t>Carlota</a:t>
            </a:r>
            <a:r>
              <a:rPr lang="it-IT" dirty="0"/>
              <a:t> </a:t>
            </a:r>
            <a:r>
              <a:rPr lang="it-IT" dirty="0" err="1"/>
              <a:t>Nicolás</a:t>
            </a:r>
            <a:r>
              <a:rPr lang="it-IT" dirty="0"/>
              <a:t> </a:t>
            </a:r>
            <a:r>
              <a:rPr lang="it-IT" dirty="0" err="1"/>
              <a:t>Martínez</a:t>
            </a:r>
            <a:r>
              <a:rPr lang="it-IT" dirty="0"/>
              <a:t>, Marina </a:t>
            </a:r>
            <a:r>
              <a:rPr lang="it-IT" dirty="0" err="1"/>
              <a:t>Lombán</a:t>
            </a:r>
            <a:r>
              <a:rPr lang="it-IT" dirty="0"/>
              <a:t> </a:t>
            </a:r>
            <a:r>
              <a:rPr lang="it-IT" dirty="0" err="1"/>
              <a:t>Somacarrera</a:t>
            </a:r>
            <a:r>
              <a:rPr lang="it-IT" dirty="0"/>
              <a:t>,</a:t>
            </a:r>
            <a:r>
              <a:rPr lang="it-IT" i="1" dirty="0"/>
              <a:t> Mini-Corpus del </a:t>
            </a:r>
            <a:r>
              <a:rPr lang="it-IT" i="1" dirty="0" err="1"/>
              <a:t>español</a:t>
            </a:r>
            <a:r>
              <a:rPr lang="it-IT" i="1" dirty="0"/>
              <a:t> para DB-IPIC</a:t>
            </a:r>
            <a:r>
              <a:rPr lang="it-IT" dirty="0"/>
              <a:t>, Università degli Studi di Firenze- </a:t>
            </a:r>
            <a:r>
              <a:rPr lang="it-IT" dirty="0" err="1"/>
              <a:t>Universidad</a:t>
            </a:r>
            <a:r>
              <a:rPr lang="it-IT" dirty="0"/>
              <a:t> Complutense de Madrid, CHIMERA. Romance Corpora and </a:t>
            </a:r>
            <a:r>
              <a:rPr lang="it-IT" dirty="0" err="1"/>
              <a:t>Linguistic</a:t>
            </a:r>
            <a:r>
              <a:rPr lang="it-IT" dirty="0"/>
              <a:t> </a:t>
            </a:r>
            <a:r>
              <a:rPr lang="it-IT" dirty="0" err="1"/>
              <a:t>Studies</a:t>
            </a:r>
            <a:r>
              <a:rPr lang="it-IT" dirty="0"/>
              <a:t> 5.2, 2018.</a:t>
            </a:r>
          </a:p>
          <a:p>
            <a:endParaRPr lang="it-IT" dirty="0"/>
          </a:p>
          <a:p>
            <a:r>
              <a:rPr lang="it-IT" dirty="0"/>
              <a:t>http://lablita.it/app/dbipic/index.php?corpus=tagesp</a:t>
            </a:r>
          </a:p>
          <a:p>
            <a:r>
              <a:rPr lang="it-IT" dirty="0"/>
              <a:t>https://cvc.cervantes.es/</a:t>
            </a:r>
          </a:p>
          <a:p>
            <a:r>
              <a:rPr lang="it-IT" dirty="0"/>
              <a:t>https://www.reverso.net/text_translation.aspx?lang=IT</a:t>
            </a:r>
          </a:p>
        </p:txBody>
      </p:sp>
    </p:spTree>
    <p:extLst>
      <p:ext uri="{BB962C8B-B14F-4D97-AF65-F5344CB8AC3E}">
        <p14:creationId xmlns:p14="http://schemas.microsoft.com/office/powerpoint/2010/main" val="10383530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4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¡GRACIAS POR LA ATENCIÓN!</a:t>
            </a:r>
          </a:p>
        </p:txBody>
      </p:sp>
    </p:spTree>
    <p:extLst>
      <p:ext uri="{BB962C8B-B14F-4D97-AF65-F5344CB8AC3E}">
        <p14:creationId xmlns:p14="http://schemas.microsoft.com/office/powerpoint/2010/main" val="3947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El </a:t>
            </a:r>
            <a:r>
              <a:rPr lang="it-IT" dirty="0" err="1"/>
              <a:t>contexto</a:t>
            </a:r>
            <a:r>
              <a:rPr lang="it-IT" dirty="0"/>
              <a:t> y el tipo de </a:t>
            </a:r>
            <a:r>
              <a:rPr lang="it-IT" dirty="0" err="1"/>
              <a:t>interacción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El </a:t>
            </a:r>
            <a:r>
              <a:rPr lang="it-IT" sz="2400" b="1" dirty="0" err="1"/>
              <a:t>contexto</a:t>
            </a:r>
            <a:r>
              <a:rPr lang="it-IT" sz="2400" b="1" dirty="0"/>
              <a:t> </a:t>
            </a:r>
            <a:r>
              <a:rPr lang="it-IT" sz="2400" dirty="0" err="1"/>
              <a:t>puede</a:t>
            </a:r>
            <a:r>
              <a:rPr lang="it-IT" sz="2400" dirty="0"/>
              <a:t> ser </a:t>
            </a:r>
            <a:r>
              <a:rPr lang="it-IT" sz="2400" dirty="0" err="1"/>
              <a:t>familiar</a:t>
            </a:r>
            <a:r>
              <a:rPr lang="it-IT" sz="2400" dirty="0"/>
              <a:t> (</a:t>
            </a:r>
            <a:r>
              <a:rPr lang="it-IT" sz="2400" dirty="0" err="1"/>
              <a:t>privado</a:t>
            </a:r>
            <a:r>
              <a:rPr lang="it-IT" sz="2400" dirty="0"/>
              <a:t>), </a:t>
            </a:r>
            <a:r>
              <a:rPr lang="it-IT" sz="2400" dirty="0" err="1"/>
              <a:t>típico</a:t>
            </a:r>
            <a:r>
              <a:rPr lang="it-IT" sz="2400" dirty="0"/>
              <a:t> de las </a:t>
            </a:r>
            <a:r>
              <a:rPr lang="it-IT" sz="2400" dirty="0" err="1"/>
              <a:t>situaciones</a:t>
            </a:r>
            <a:r>
              <a:rPr lang="it-IT" sz="2400" dirty="0"/>
              <a:t> </a:t>
            </a:r>
            <a:r>
              <a:rPr lang="it-IT" sz="2400" dirty="0" err="1"/>
              <a:t>espontáneas</a:t>
            </a:r>
            <a:r>
              <a:rPr lang="it-IT" sz="2400" dirty="0"/>
              <a:t> e </a:t>
            </a:r>
            <a:r>
              <a:rPr lang="it-IT" sz="2400" dirty="0" err="1"/>
              <a:t>informales</a:t>
            </a:r>
            <a:r>
              <a:rPr lang="it-IT" sz="2400" dirty="0"/>
              <a:t> o </a:t>
            </a:r>
            <a:r>
              <a:rPr lang="it-IT" sz="2400" dirty="0" err="1"/>
              <a:t>público</a:t>
            </a:r>
            <a:r>
              <a:rPr lang="it-IT" sz="2400" dirty="0"/>
              <a:t>, es </a:t>
            </a:r>
            <a:r>
              <a:rPr lang="it-IT" sz="2400" dirty="0" err="1"/>
              <a:t>decir</a:t>
            </a:r>
            <a:r>
              <a:rPr lang="it-IT" sz="2400" dirty="0"/>
              <a:t> el tema es </a:t>
            </a:r>
            <a:r>
              <a:rPr lang="it-IT" sz="2400" dirty="0" err="1"/>
              <a:t>ya</a:t>
            </a:r>
            <a:r>
              <a:rPr lang="it-IT" sz="2400" dirty="0"/>
              <a:t> </a:t>
            </a:r>
            <a:r>
              <a:rPr lang="it-IT" sz="2400" dirty="0" err="1"/>
              <a:t>preparado</a:t>
            </a:r>
            <a:r>
              <a:rPr lang="it-IT" sz="2400" dirty="0"/>
              <a:t> y se </a:t>
            </a:r>
            <a:r>
              <a:rPr lang="it-IT" sz="2400" dirty="0" err="1"/>
              <a:t>habla</a:t>
            </a:r>
            <a:r>
              <a:rPr lang="it-IT" sz="2400" dirty="0"/>
              <a:t> </a:t>
            </a:r>
            <a:r>
              <a:rPr lang="it-IT" sz="2400" dirty="0" err="1"/>
              <a:t>frente</a:t>
            </a:r>
            <a:r>
              <a:rPr lang="it-IT" sz="2400" dirty="0"/>
              <a:t> a </a:t>
            </a:r>
            <a:r>
              <a:rPr lang="it-IT" sz="2400" dirty="0" err="1"/>
              <a:t>personas</a:t>
            </a:r>
            <a:r>
              <a:rPr lang="it-IT" sz="2400" dirty="0"/>
              <a:t> no </a:t>
            </a:r>
            <a:r>
              <a:rPr lang="it-IT" sz="2400" dirty="0" err="1"/>
              <a:t>conocidas</a:t>
            </a:r>
            <a:r>
              <a:rPr lang="it-IT" sz="2400" dirty="0"/>
              <a:t>, </a:t>
            </a:r>
            <a:r>
              <a:rPr lang="it-IT" sz="2400" dirty="0" err="1"/>
              <a:t>como</a:t>
            </a:r>
            <a:r>
              <a:rPr lang="it-IT" sz="2400" dirty="0"/>
              <a:t> en las </a:t>
            </a:r>
            <a:r>
              <a:rPr lang="it-IT" sz="2400" dirty="0" err="1"/>
              <a:t>situaciones</a:t>
            </a:r>
            <a:r>
              <a:rPr lang="it-IT" sz="2400" dirty="0"/>
              <a:t> </a:t>
            </a:r>
            <a:r>
              <a:rPr lang="it-IT" sz="2400" dirty="0" err="1"/>
              <a:t>formales</a:t>
            </a:r>
            <a:r>
              <a:rPr lang="it-IT" sz="2400" dirty="0"/>
              <a:t>. El </a:t>
            </a:r>
            <a:r>
              <a:rPr lang="it-IT" sz="2400" b="1" dirty="0"/>
              <a:t>tipo</a:t>
            </a:r>
            <a:r>
              <a:rPr lang="it-IT" sz="2400" dirty="0"/>
              <a:t> </a:t>
            </a:r>
            <a:r>
              <a:rPr lang="it-IT" sz="2400" dirty="0" err="1"/>
              <a:t>puede</a:t>
            </a:r>
            <a:r>
              <a:rPr lang="it-IT" sz="2400" dirty="0"/>
              <a:t> ser </a:t>
            </a:r>
            <a:r>
              <a:rPr lang="it-IT" sz="2400" dirty="0" err="1"/>
              <a:t>monólogo</a:t>
            </a:r>
            <a:r>
              <a:rPr lang="it-IT" sz="2400" dirty="0"/>
              <a:t>, </a:t>
            </a:r>
            <a:r>
              <a:rPr lang="it-IT" sz="2400" dirty="0" err="1"/>
              <a:t>diálogo</a:t>
            </a:r>
            <a:r>
              <a:rPr lang="it-IT" sz="2400" dirty="0"/>
              <a:t> o </a:t>
            </a:r>
            <a:r>
              <a:rPr lang="it-IT" sz="2400" dirty="0" err="1"/>
              <a:t>conversación</a:t>
            </a:r>
            <a:r>
              <a:rPr lang="it-IT" sz="2400" dirty="0"/>
              <a:t> y se </a:t>
            </a:r>
            <a:r>
              <a:rPr lang="it-IT" sz="2400" dirty="0" err="1"/>
              <a:t>refiere</a:t>
            </a:r>
            <a:r>
              <a:rPr lang="it-IT" sz="2400" dirty="0"/>
              <a:t> al </a:t>
            </a:r>
            <a:r>
              <a:rPr lang="it-IT" sz="2400" dirty="0" err="1"/>
              <a:t>número</a:t>
            </a:r>
            <a:r>
              <a:rPr lang="it-IT" sz="2400" dirty="0"/>
              <a:t> de </a:t>
            </a:r>
            <a:r>
              <a:rPr lang="it-IT" sz="2400" dirty="0" err="1"/>
              <a:t>los</a:t>
            </a:r>
            <a:r>
              <a:rPr lang="it-IT" sz="2400" dirty="0"/>
              <a:t> </a:t>
            </a:r>
            <a:r>
              <a:rPr lang="it-IT" sz="2400" dirty="0" err="1"/>
              <a:t>hablantes</a:t>
            </a:r>
            <a:r>
              <a:rPr lang="it-IT" sz="2400" dirty="0"/>
              <a:t>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49329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Etiqueta</a:t>
            </a:r>
            <a:r>
              <a:rPr lang="it-IT" dirty="0"/>
              <a:t> CNT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8256" y="2640169"/>
            <a:ext cx="10554574" cy="4449650"/>
          </a:xfrm>
        </p:spPr>
        <p:txBody>
          <a:bodyPr/>
          <a:lstStyle/>
          <a:p>
            <a:r>
              <a:rPr lang="it-IT" sz="2000" dirty="0"/>
              <a:t>CNT= conativo</a:t>
            </a:r>
          </a:p>
          <a:p>
            <a:r>
              <a:rPr lang="it-IT" sz="2000" dirty="0"/>
              <a:t>Es una </a:t>
            </a:r>
            <a:r>
              <a:rPr lang="it-IT" sz="2000" b="1" dirty="0" err="1"/>
              <a:t>unidad</a:t>
            </a:r>
            <a:r>
              <a:rPr lang="it-IT" sz="2000" b="1" dirty="0"/>
              <a:t> informativa </a:t>
            </a:r>
            <a:r>
              <a:rPr lang="it-IT" sz="2000" b="1" dirty="0" err="1"/>
              <a:t>dialógica</a:t>
            </a:r>
            <a:r>
              <a:rPr lang="it-IT" sz="2000" b="1" dirty="0"/>
              <a:t>: </a:t>
            </a:r>
            <a:r>
              <a:rPr lang="it-IT" sz="2000" dirty="0" err="1"/>
              <a:t>sólo</a:t>
            </a:r>
            <a:r>
              <a:rPr lang="it-IT" sz="2000" dirty="0"/>
              <a:t> </a:t>
            </a:r>
            <a:r>
              <a:rPr lang="it-IT" sz="2000" dirty="0" err="1"/>
              <a:t>ayuda</a:t>
            </a:r>
            <a:r>
              <a:rPr lang="it-IT" sz="2000" dirty="0"/>
              <a:t> </a:t>
            </a:r>
            <a:r>
              <a:rPr lang="it-IT" sz="2000" dirty="0">
                <a:solidFill>
                  <a:srgbClr val="FF0000"/>
                </a:solidFill>
                <a:highlight>
                  <a:srgbClr val="FFFF00"/>
                </a:highlight>
              </a:rPr>
              <a:t>el</a:t>
            </a:r>
            <a:r>
              <a:rPr lang="it-IT" sz="2000" dirty="0"/>
              <a:t> </a:t>
            </a:r>
            <a:r>
              <a:rPr lang="it-IT" sz="2000" dirty="0" err="1"/>
              <a:t>diálogo</a:t>
            </a:r>
            <a:r>
              <a:rPr lang="it-IT" sz="2000" dirty="0"/>
              <a:t>.</a:t>
            </a:r>
            <a:endParaRPr lang="it-IT" sz="2000" b="1" dirty="0"/>
          </a:p>
          <a:p>
            <a:r>
              <a:rPr lang="it-IT" sz="2000" dirty="0"/>
              <a:t>Su </a:t>
            </a:r>
            <a:r>
              <a:rPr lang="it-IT" sz="2000" dirty="0" err="1"/>
              <a:t>función</a:t>
            </a:r>
            <a:r>
              <a:rPr lang="it-IT" sz="2000" dirty="0"/>
              <a:t> es </a:t>
            </a:r>
            <a:r>
              <a:rPr lang="it-IT" sz="2000" b="1" dirty="0"/>
              <a:t>mantener el canal de </a:t>
            </a:r>
            <a:r>
              <a:rPr lang="it-IT" sz="2000" b="1" dirty="0" err="1"/>
              <a:t>comunicación</a:t>
            </a:r>
            <a:r>
              <a:rPr lang="it-IT" sz="2000" b="1" dirty="0"/>
              <a:t> </a:t>
            </a:r>
            <a:r>
              <a:rPr lang="it-IT" sz="2000" b="1" dirty="0" err="1"/>
              <a:t>abierto</a:t>
            </a:r>
            <a:r>
              <a:rPr lang="it-IT" sz="2000" b="1" dirty="0"/>
              <a:t> </a:t>
            </a:r>
            <a:r>
              <a:rPr lang="it-IT" sz="2000" dirty="0"/>
              <a:t>y la </a:t>
            </a:r>
            <a:r>
              <a:rPr lang="it-IT" sz="2000" b="1" dirty="0" err="1"/>
              <a:t>relación</a:t>
            </a:r>
            <a:r>
              <a:rPr lang="it-IT" sz="2000" b="1" dirty="0"/>
              <a:t> con el interlocutor</a:t>
            </a:r>
            <a:r>
              <a:rPr lang="it-IT" sz="2000" dirty="0"/>
              <a:t>; </a:t>
            </a:r>
            <a:r>
              <a:rPr lang="it-IT" sz="2000" b="1" dirty="0"/>
              <a:t>tomar y mantener el turno de </a:t>
            </a:r>
            <a:r>
              <a:rPr lang="it-IT" sz="2000" b="1" dirty="0" err="1"/>
              <a:t>palabra</a:t>
            </a:r>
            <a:r>
              <a:rPr lang="it-IT" sz="2000" dirty="0"/>
              <a:t>; </a:t>
            </a:r>
            <a:r>
              <a:rPr lang="it-IT" sz="2000" b="1" dirty="0" err="1"/>
              <a:t>expresar</a:t>
            </a:r>
            <a:r>
              <a:rPr lang="it-IT" sz="2000" b="1" dirty="0"/>
              <a:t> </a:t>
            </a:r>
            <a:r>
              <a:rPr lang="it-IT" sz="2000" b="1" dirty="0" err="1"/>
              <a:t>cohesión</a:t>
            </a:r>
            <a:r>
              <a:rPr lang="it-IT" sz="2000" dirty="0"/>
              <a:t>.</a:t>
            </a:r>
            <a:endParaRPr lang="it-IT" sz="2000" b="1" dirty="0"/>
          </a:p>
          <a:p>
            <a:r>
              <a:rPr lang="it-IT" sz="2000" dirty="0"/>
              <a:t>El CNT </a:t>
            </a:r>
            <a:r>
              <a:rPr lang="it-IT" sz="2000" b="1" dirty="0" err="1"/>
              <a:t>llama</a:t>
            </a:r>
            <a:r>
              <a:rPr lang="it-IT" sz="2000" b="1" dirty="0"/>
              <a:t> la </a:t>
            </a:r>
            <a:r>
              <a:rPr lang="it-IT" sz="2000" b="1" dirty="0" err="1"/>
              <a:t>atención</a:t>
            </a:r>
            <a:r>
              <a:rPr lang="it-IT" sz="2000" b="1" dirty="0"/>
              <a:t> </a:t>
            </a:r>
            <a:r>
              <a:rPr lang="it-IT" sz="2000" dirty="0"/>
              <a:t>al </a:t>
            </a:r>
            <a:r>
              <a:rPr lang="it-IT" sz="2000" dirty="0" err="1"/>
              <a:t>otro</a:t>
            </a:r>
            <a:r>
              <a:rPr lang="it-IT" sz="2000" dirty="0"/>
              <a:t> para </a:t>
            </a:r>
            <a:r>
              <a:rPr lang="it-IT" sz="2000" dirty="0" err="1"/>
              <a:t>que</a:t>
            </a:r>
            <a:r>
              <a:rPr lang="it-IT" sz="2000" dirty="0"/>
              <a:t> </a:t>
            </a:r>
            <a:r>
              <a:rPr lang="it-IT" sz="2000" dirty="0" err="1"/>
              <a:t>participe</a:t>
            </a:r>
            <a:r>
              <a:rPr lang="it-IT" sz="2000" dirty="0"/>
              <a:t> de forma </a:t>
            </a:r>
            <a:r>
              <a:rPr lang="it-IT" sz="2000" dirty="0" err="1"/>
              <a:t>adecuada</a:t>
            </a:r>
            <a:r>
              <a:rPr lang="it-IT" sz="2000" dirty="0"/>
              <a:t> en la </a:t>
            </a:r>
            <a:r>
              <a:rPr lang="it-IT" sz="2000" dirty="0" err="1"/>
              <a:t>comunicación</a:t>
            </a:r>
            <a:r>
              <a:rPr lang="it-IT" sz="2000" dirty="0"/>
              <a:t> y para detener, </a:t>
            </a:r>
            <a:r>
              <a:rPr lang="it-IT" sz="2000" dirty="0" err="1"/>
              <a:t>realizar</a:t>
            </a:r>
            <a:r>
              <a:rPr lang="it-IT" sz="2000" dirty="0"/>
              <a:t> o evitar un </a:t>
            </a:r>
            <a:r>
              <a:rPr lang="it-IT" sz="2000" dirty="0" err="1"/>
              <a:t>acto</a:t>
            </a:r>
            <a:r>
              <a:rPr lang="it-IT" sz="2000" dirty="0"/>
              <a:t> comunicativo. Son </a:t>
            </a:r>
            <a:r>
              <a:rPr lang="it-IT" sz="2000" b="1" dirty="0" err="1"/>
              <a:t>advertencias</a:t>
            </a:r>
            <a:r>
              <a:rPr lang="it-IT" sz="2000" b="1" dirty="0"/>
              <a:t> </a:t>
            </a:r>
            <a:r>
              <a:rPr lang="it-IT" sz="2000" dirty="0" err="1"/>
              <a:t>que</a:t>
            </a:r>
            <a:r>
              <a:rPr lang="it-IT" sz="2000" dirty="0"/>
              <a:t> se </a:t>
            </a:r>
            <a:r>
              <a:rPr lang="it-IT" sz="2000" dirty="0" err="1"/>
              <a:t>dan</a:t>
            </a:r>
            <a:r>
              <a:rPr lang="it-IT" sz="2000" dirty="0"/>
              <a:t> al interlocutor e </a:t>
            </a:r>
            <a:r>
              <a:rPr lang="it-IT" sz="2000" b="1" dirty="0" err="1"/>
              <a:t>imperativos</a:t>
            </a:r>
            <a:r>
              <a:rPr lang="it-IT" sz="2000" b="1" dirty="0"/>
              <a:t> </a:t>
            </a:r>
            <a:r>
              <a:rPr lang="it-IT" sz="2000" dirty="0"/>
              <a:t>en la </a:t>
            </a:r>
            <a:r>
              <a:rPr lang="it-IT" sz="2000" dirty="0" err="1"/>
              <a:t>actitud</a:t>
            </a:r>
            <a:r>
              <a:rPr lang="it-IT" sz="2000" dirty="0"/>
              <a:t>.</a:t>
            </a:r>
          </a:p>
          <a:p>
            <a:r>
              <a:rPr lang="it-IT" sz="2000" dirty="0"/>
              <a:t>Se </a:t>
            </a:r>
            <a:r>
              <a:rPr lang="it-IT" sz="2000" dirty="0" err="1"/>
              <a:t>encuentra</a:t>
            </a:r>
            <a:r>
              <a:rPr lang="it-IT" sz="2000" dirty="0"/>
              <a:t> al </a:t>
            </a:r>
            <a:r>
              <a:rPr lang="it-IT" sz="2000" b="1" dirty="0"/>
              <a:t>principio</a:t>
            </a:r>
            <a:r>
              <a:rPr lang="it-IT" sz="2000" dirty="0"/>
              <a:t> o al </a:t>
            </a:r>
            <a:r>
              <a:rPr lang="it-IT" sz="2000" b="1" dirty="0" err="1"/>
              <a:t>fina</a:t>
            </a:r>
            <a:r>
              <a:rPr lang="it-IT" sz="2000" dirty="0" err="1"/>
              <a:t>l</a:t>
            </a:r>
            <a:r>
              <a:rPr lang="it-IT" sz="2000" dirty="0"/>
              <a:t> de </a:t>
            </a:r>
            <a:r>
              <a:rPr lang="it-IT" sz="2000" dirty="0" err="1"/>
              <a:t>enunciado</a:t>
            </a:r>
            <a:r>
              <a:rPr lang="it-IT" sz="2000" dirty="0"/>
              <a:t>.</a:t>
            </a:r>
          </a:p>
          <a:p>
            <a:r>
              <a:rPr lang="it-IT" sz="2000" dirty="0"/>
              <a:t>Prosodia </a:t>
            </a:r>
            <a:r>
              <a:rPr lang="it-IT" sz="2000" dirty="0" err="1"/>
              <a:t>marcada</a:t>
            </a:r>
            <a:r>
              <a:rPr lang="it-IT" sz="2000" dirty="0"/>
              <a:t>.</a:t>
            </a:r>
          </a:p>
          <a:p>
            <a:r>
              <a:rPr lang="it-IT" sz="2000" dirty="0" err="1"/>
              <a:t>Ej</a:t>
            </a:r>
            <a:r>
              <a:rPr lang="it-IT" sz="2000" dirty="0"/>
              <a:t>: </a:t>
            </a:r>
            <a:r>
              <a:rPr lang="it-IT" sz="2000" i="1" dirty="0"/>
              <a:t>mira, </a:t>
            </a:r>
            <a:r>
              <a:rPr lang="it-IT" sz="2000" i="1" dirty="0" err="1"/>
              <a:t>oye</a:t>
            </a:r>
            <a:r>
              <a:rPr lang="it-IT" sz="2000" i="1" dirty="0"/>
              <a:t>, a ver, </a:t>
            </a:r>
            <a:r>
              <a:rPr lang="it-IT" sz="2000" i="1" dirty="0" err="1"/>
              <a:t>pues</a:t>
            </a:r>
            <a:r>
              <a:rPr lang="it-IT" sz="2000" i="1" dirty="0"/>
              <a:t> mira, </a:t>
            </a:r>
            <a:r>
              <a:rPr lang="it-IT" sz="2000" i="1" dirty="0" err="1"/>
              <a:t>fijate</a:t>
            </a:r>
            <a:r>
              <a:rPr lang="it-IT" sz="2000" i="1" dirty="0"/>
              <a:t>, </a:t>
            </a:r>
            <a:r>
              <a:rPr lang="it-IT" sz="2000" i="1" dirty="0" err="1"/>
              <a:t>vamos</a:t>
            </a:r>
            <a:r>
              <a:rPr lang="it-IT" sz="2000" i="1" dirty="0"/>
              <a:t>…</a:t>
            </a:r>
            <a:endParaRPr lang="it-IT" sz="2000" dirty="0"/>
          </a:p>
          <a:p>
            <a:endParaRPr lang="it-IT" dirty="0"/>
          </a:p>
          <a:p>
            <a:endParaRPr lang="it-IT" b="1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459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Ejemplos</a:t>
            </a:r>
            <a:r>
              <a:rPr lang="it-IT" dirty="0"/>
              <a:t> en DB-IPIC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712" y="1571222"/>
            <a:ext cx="10554574" cy="5422005"/>
          </a:xfrm>
        </p:spPr>
        <p:txBody>
          <a:bodyPr/>
          <a:lstStyle/>
          <a:p>
            <a:r>
              <a:rPr lang="it-IT" sz="2000" dirty="0"/>
              <a:t>El CNT </a:t>
            </a:r>
            <a:r>
              <a:rPr lang="it-IT" sz="2000" dirty="0" err="1"/>
              <a:t>aparece</a:t>
            </a:r>
            <a:r>
              <a:rPr lang="it-IT" sz="2000" dirty="0"/>
              <a:t> en 6 </a:t>
            </a:r>
            <a:r>
              <a:rPr lang="it-IT" sz="2000" dirty="0" err="1"/>
              <a:t>casos</a:t>
            </a:r>
            <a:r>
              <a:rPr lang="it-IT" sz="2000" dirty="0"/>
              <a:t> al </a:t>
            </a:r>
            <a:r>
              <a:rPr lang="it-IT" sz="2000" dirty="0" err="1"/>
              <a:t>final</a:t>
            </a:r>
            <a:r>
              <a:rPr lang="it-IT" sz="2000" dirty="0"/>
              <a:t> y en 67 en </a:t>
            </a:r>
            <a:r>
              <a:rPr lang="it-IT" sz="2000" dirty="0" err="1"/>
              <a:t>posición</a:t>
            </a:r>
            <a:r>
              <a:rPr lang="it-IT" sz="2000" dirty="0"/>
              <a:t> </a:t>
            </a:r>
            <a:r>
              <a:rPr lang="it-IT" sz="2000" dirty="0" err="1"/>
              <a:t>inicial</a:t>
            </a:r>
            <a:r>
              <a:rPr lang="it-IT" sz="2000" dirty="0"/>
              <a:t> </a:t>
            </a:r>
            <a:r>
              <a:rPr lang="it-IT" sz="2000" dirty="0" err="1"/>
              <a:t>entre</a:t>
            </a:r>
            <a:r>
              <a:rPr lang="it-IT" sz="2000" dirty="0"/>
              <a:t> </a:t>
            </a:r>
            <a:r>
              <a:rPr lang="it-IT" sz="2000" dirty="0" err="1"/>
              <a:t>los</a:t>
            </a:r>
            <a:r>
              <a:rPr lang="it-IT" sz="2000" dirty="0"/>
              <a:t> </a:t>
            </a:r>
            <a:r>
              <a:rPr lang="it-IT" sz="2000" dirty="0" err="1"/>
              <a:t>enunciados</a:t>
            </a:r>
            <a:r>
              <a:rPr lang="it-IT" sz="2000" dirty="0"/>
              <a:t> y las estancias; </a:t>
            </a:r>
            <a:r>
              <a:rPr lang="it-IT" sz="2000" dirty="0" err="1"/>
              <a:t>hay</a:t>
            </a:r>
            <a:r>
              <a:rPr lang="it-IT" sz="2000" dirty="0"/>
              <a:t> </a:t>
            </a:r>
            <a:r>
              <a:rPr lang="it-IT" sz="2000" dirty="0" err="1"/>
              <a:t>algunos</a:t>
            </a:r>
            <a:r>
              <a:rPr lang="it-IT" sz="2000" dirty="0"/>
              <a:t> </a:t>
            </a:r>
            <a:r>
              <a:rPr lang="it-IT" sz="2000" dirty="0" err="1"/>
              <a:t>casos</a:t>
            </a:r>
            <a:r>
              <a:rPr lang="it-IT" sz="2000" dirty="0"/>
              <a:t> en </a:t>
            </a:r>
            <a:r>
              <a:rPr lang="it-IT" sz="2000" dirty="0" err="1"/>
              <a:t>otras</a:t>
            </a:r>
            <a:r>
              <a:rPr lang="it-IT" sz="2000" dirty="0"/>
              <a:t> </a:t>
            </a:r>
            <a:r>
              <a:rPr lang="it-IT" sz="2000" dirty="0" err="1"/>
              <a:t>posiciones</a:t>
            </a:r>
            <a:r>
              <a:rPr lang="it-IT" sz="2000" dirty="0"/>
              <a:t> (</a:t>
            </a:r>
            <a:r>
              <a:rPr lang="it-IT" sz="2000" dirty="0" err="1"/>
              <a:t>segunda</a:t>
            </a:r>
            <a:r>
              <a:rPr lang="it-IT" sz="2000" dirty="0"/>
              <a:t> o </a:t>
            </a:r>
            <a:r>
              <a:rPr lang="it-IT" sz="2000" dirty="0" err="1"/>
              <a:t>penúltima</a:t>
            </a:r>
            <a:r>
              <a:rPr lang="it-IT" sz="2000" dirty="0"/>
              <a:t>).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3633729"/>
            <a:ext cx="11829144" cy="1374416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" y="5271922"/>
            <a:ext cx="9545382" cy="14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12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0027" y="1587579"/>
            <a:ext cx="10554574" cy="4635713"/>
          </a:xfrm>
        </p:spPr>
        <p:txBody>
          <a:bodyPr/>
          <a:lstStyle/>
          <a:p>
            <a:r>
              <a:rPr lang="it-IT" dirty="0"/>
              <a:t>Las </a:t>
            </a:r>
            <a:r>
              <a:rPr lang="it-IT" dirty="0" err="1"/>
              <a:t>palabras</a:t>
            </a:r>
            <a:r>
              <a:rPr lang="it-IT" dirty="0"/>
              <a:t>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frecuentes</a:t>
            </a:r>
            <a:r>
              <a:rPr lang="it-IT" dirty="0"/>
              <a:t> con la </a:t>
            </a:r>
            <a:r>
              <a:rPr lang="it-IT" dirty="0" err="1"/>
              <a:t>función</a:t>
            </a:r>
            <a:r>
              <a:rPr lang="it-IT" dirty="0"/>
              <a:t> de CNT son : </a:t>
            </a:r>
            <a:r>
              <a:rPr lang="it-IT" i="1" dirty="0"/>
              <a:t>mira </a:t>
            </a:r>
            <a:r>
              <a:rPr lang="it-IT" dirty="0"/>
              <a:t>(33 </a:t>
            </a:r>
            <a:r>
              <a:rPr lang="it-IT" dirty="0" err="1"/>
              <a:t>casos</a:t>
            </a:r>
            <a:r>
              <a:rPr lang="it-IT" dirty="0"/>
              <a:t>), </a:t>
            </a:r>
            <a:r>
              <a:rPr lang="it-IT" i="1" dirty="0" err="1"/>
              <a:t>oye</a:t>
            </a:r>
            <a:r>
              <a:rPr lang="it-IT" i="1" dirty="0"/>
              <a:t> </a:t>
            </a:r>
            <a:r>
              <a:rPr lang="it-IT" dirty="0"/>
              <a:t>(17 </a:t>
            </a:r>
            <a:r>
              <a:rPr lang="it-IT" dirty="0" err="1"/>
              <a:t>casos</a:t>
            </a:r>
            <a:r>
              <a:rPr lang="it-IT" dirty="0"/>
              <a:t>), </a:t>
            </a:r>
            <a:r>
              <a:rPr lang="it-IT" i="1" dirty="0"/>
              <a:t>a ver</a:t>
            </a:r>
            <a:r>
              <a:rPr lang="it-IT" dirty="0"/>
              <a:t> ( 8 </a:t>
            </a:r>
            <a:r>
              <a:rPr lang="it-IT" dirty="0" err="1"/>
              <a:t>casos</a:t>
            </a:r>
            <a:r>
              <a:rPr lang="it-IT" dirty="0"/>
              <a:t>). </a:t>
            </a:r>
            <a:r>
              <a:rPr lang="it-IT" dirty="0" err="1"/>
              <a:t>Hay</a:t>
            </a:r>
            <a:r>
              <a:rPr lang="it-IT" dirty="0"/>
              <a:t> 50 </a:t>
            </a:r>
            <a:r>
              <a:rPr lang="it-IT" dirty="0" err="1"/>
              <a:t>casos</a:t>
            </a:r>
            <a:r>
              <a:rPr lang="it-IT" dirty="0"/>
              <a:t>  de </a:t>
            </a:r>
            <a:r>
              <a:rPr lang="it-IT" b="1" dirty="0"/>
              <a:t>solo </a:t>
            </a:r>
            <a:r>
              <a:rPr lang="it-IT" b="1" dirty="0" err="1"/>
              <a:t>verbos</a:t>
            </a:r>
            <a:r>
              <a:rPr lang="it-IT" b="1" dirty="0"/>
              <a:t> </a:t>
            </a:r>
            <a:r>
              <a:rPr lang="it-IT" dirty="0" err="1"/>
              <a:t>como</a:t>
            </a:r>
            <a:r>
              <a:rPr lang="it-IT" dirty="0"/>
              <a:t> CNT, a </a:t>
            </a:r>
            <a:r>
              <a:rPr lang="it-IT" dirty="0" err="1"/>
              <a:t>veces</a:t>
            </a:r>
            <a:r>
              <a:rPr lang="it-IT" dirty="0"/>
              <a:t> </a:t>
            </a:r>
            <a:r>
              <a:rPr lang="it-IT" dirty="0" err="1"/>
              <a:t>repetidos</a:t>
            </a:r>
            <a:r>
              <a:rPr lang="it-IT" dirty="0"/>
              <a:t> (</a:t>
            </a:r>
            <a:r>
              <a:rPr lang="it-IT" i="1" dirty="0"/>
              <a:t> mira, mira, mira, mira; a ver, a ver</a:t>
            </a:r>
            <a:r>
              <a:rPr lang="it-IT" dirty="0"/>
              <a:t>) para dar </a:t>
            </a:r>
            <a:r>
              <a:rPr lang="it-IT" dirty="0" err="1"/>
              <a:t>más</a:t>
            </a:r>
            <a:r>
              <a:rPr lang="it-IT" dirty="0"/>
              <a:t> </a:t>
            </a:r>
            <a:r>
              <a:rPr lang="it-IT" dirty="0" err="1"/>
              <a:t>énfasis</a:t>
            </a:r>
            <a:r>
              <a:rPr lang="it-IT" dirty="0"/>
              <a:t>; o </a:t>
            </a:r>
            <a:r>
              <a:rPr lang="it-IT" dirty="0" err="1"/>
              <a:t>mezclados</a:t>
            </a:r>
            <a:r>
              <a:rPr lang="it-IT" dirty="0"/>
              <a:t> (</a:t>
            </a:r>
            <a:r>
              <a:rPr lang="it-IT" i="1" dirty="0" err="1"/>
              <a:t>oye</a:t>
            </a:r>
            <a:r>
              <a:rPr lang="it-IT" i="1" dirty="0"/>
              <a:t> calla; venga a ver</a:t>
            </a:r>
            <a:r>
              <a:rPr lang="it-IT" dirty="0"/>
              <a:t>).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66" y="4379634"/>
            <a:ext cx="4092248" cy="576760"/>
          </a:xfrm>
          <a:prstGeom prst="rect">
            <a:avLst/>
          </a:prstGeom>
        </p:spPr>
      </p:pic>
      <p:pic>
        <p:nvPicPr>
          <p:cNvPr id="5" name="efamdl05_4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4367" y="4346794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066" y="5457692"/>
            <a:ext cx="7309221" cy="624246"/>
          </a:xfrm>
          <a:prstGeom prst="rect">
            <a:avLst/>
          </a:prstGeom>
        </p:spPr>
      </p:pic>
      <p:pic>
        <p:nvPicPr>
          <p:cNvPr id="7" name="efamcv01d_9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7747" y="55958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5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Ritaglio schermata"/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2486652"/>
            <a:ext cx="2397847" cy="709223"/>
          </a:xfrm>
        </p:spPr>
      </p:pic>
      <p:pic>
        <p:nvPicPr>
          <p:cNvPr id="5" name="efamcv08_23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2586275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3756389"/>
            <a:ext cx="6239693" cy="669094"/>
          </a:xfrm>
          <a:prstGeom prst="rect">
            <a:avLst/>
          </a:prstGeom>
        </p:spPr>
      </p:pic>
      <p:pic>
        <p:nvPicPr>
          <p:cNvPr id="7" name="epubmn03_7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3906035"/>
            <a:ext cx="609600" cy="609600"/>
          </a:xfrm>
          <a:prstGeom prst="rect">
            <a:avLst/>
          </a:prstGeom>
        </p:spPr>
      </p:pic>
      <p:pic>
        <p:nvPicPr>
          <p:cNvPr id="8" name="Immagine 7" descr="Ritaglio schermat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6130684"/>
            <a:ext cx="4637308" cy="647860"/>
          </a:xfrm>
          <a:prstGeom prst="rect">
            <a:avLst/>
          </a:prstGeom>
        </p:spPr>
      </p:pic>
      <p:pic>
        <p:nvPicPr>
          <p:cNvPr id="9" name="efamcv03_3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30311" y="6203306"/>
            <a:ext cx="609600" cy="609600"/>
          </a:xfrm>
          <a:prstGeom prst="rect">
            <a:avLst/>
          </a:prstGeom>
        </p:spPr>
      </p:pic>
      <p:pic>
        <p:nvPicPr>
          <p:cNvPr id="10" name="Immagine 9" descr="Ritaglio schermata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274" y="5041685"/>
            <a:ext cx="3080427" cy="654694"/>
          </a:xfrm>
          <a:prstGeom prst="rect">
            <a:avLst/>
          </a:prstGeom>
        </p:spPr>
      </p:pic>
      <p:pic>
        <p:nvPicPr>
          <p:cNvPr id="11" name="efamdl06_16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74502" y="50867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7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 </a:t>
            </a: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2495676"/>
            <a:ext cx="3185563" cy="713706"/>
          </a:xfrm>
          <a:prstGeom prst="rect">
            <a:avLst/>
          </a:prstGeom>
        </p:spPr>
      </p:pic>
      <p:pic>
        <p:nvPicPr>
          <p:cNvPr id="5" name="efamcv07_13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61512" y="2495676"/>
            <a:ext cx="609600" cy="609600"/>
          </a:xfrm>
          <a:prstGeom prst="rect">
            <a:avLst/>
          </a:prstGeom>
        </p:spPr>
      </p:pic>
      <p:pic>
        <p:nvPicPr>
          <p:cNvPr id="6" name="Immagine 5" descr="Ritaglio schermat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2" y="4192335"/>
            <a:ext cx="5224972" cy="684553"/>
          </a:xfrm>
          <a:prstGeom prst="rect">
            <a:avLst/>
          </a:prstGeom>
        </p:spPr>
      </p:pic>
      <p:pic>
        <p:nvPicPr>
          <p:cNvPr id="7" name="efamdl05_18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9904" y="4229812"/>
            <a:ext cx="609600" cy="609600"/>
          </a:xfrm>
          <a:prstGeom prst="rect">
            <a:avLst/>
          </a:prstGeom>
        </p:spPr>
      </p:pic>
      <p:graphicFrame>
        <p:nvGraphicFramePr>
          <p:cNvPr id="41" name="Grafico 40"/>
          <p:cNvGraphicFramePr/>
          <p:nvPr>
            <p:extLst>
              <p:ext uri="{D42A27DB-BD31-4B8C-83A1-F6EECF244321}">
                <p14:modId xmlns:p14="http://schemas.microsoft.com/office/powerpoint/2010/main" val="2681233561"/>
              </p:ext>
            </p:extLst>
          </p:nvPr>
        </p:nvGraphicFramePr>
        <p:xfrm>
          <a:off x="7584009" y="3165283"/>
          <a:ext cx="4224270" cy="3498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862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zion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983326493A14C9853D45F1A246A1F" ma:contentTypeVersion="7" ma:contentTypeDescription="Create a new document." ma:contentTypeScope="" ma:versionID="137d772230d4238fe874b92f0f610756">
  <xsd:schema xmlns:xsd="http://www.w3.org/2001/XMLSchema" xmlns:xs="http://www.w3.org/2001/XMLSchema" xmlns:p="http://schemas.microsoft.com/office/2006/metadata/properties" xmlns:ns3="f12f460c-86c1-4c96-8461-99841b5fcbef" targetNamespace="http://schemas.microsoft.com/office/2006/metadata/properties" ma:root="true" ma:fieldsID="004b021cd0e279e53346254aae49ffac" ns3:_="">
    <xsd:import namespace="f12f460c-86c1-4c96-8461-99841b5fcbe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2f460c-86c1-4c96-8461-99841b5fcb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6F298E-9D00-4F4D-9711-DA188A1730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2f460c-86c1-4c96-8461-99841b5fcb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830975-8116-4461-9EB0-262D9BDDB9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6390CE-ED7E-4411-927B-F4D12D75526D}">
  <ds:schemaRefs>
    <ds:schemaRef ds:uri="http://purl.org/dc/elements/1.1/"/>
    <ds:schemaRef ds:uri="f12f460c-86c1-4c96-8461-99841b5fcbef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TM02900743[[fn=Organico]]</Template>
  <TotalTime>1629</TotalTime>
  <Words>2107</Words>
  <Application>Microsoft Office PowerPoint</Application>
  <PresentationFormat>Widescreen</PresentationFormat>
  <Paragraphs>172</Paragraphs>
  <Slides>34</Slides>
  <Notes>3</Notes>
  <HiddenSlides>0</HiddenSlides>
  <MMClips>28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8" baseType="lpstr">
      <vt:lpstr>Calibri</vt:lpstr>
      <vt:lpstr>Century Gothic</vt:lpstr>
      <vt:lpstr>Wingdings 2</vt:lpstr>
      <vt:lpstr>Citazione</vt:lpstr>
      <vt:lpstr>Estudio de la etiqueta CNT en DB-IPIC</vt:lpstr>
      <vt:lpstr>Introducción </vt:lpstr>
      <vt:lpstr>Objetivos de la lengua</vt:lpstr>
      <vt:lpstr>El contexto y el tipo de interacción</vt:lpstr>
      <vt:lpstr>Etiqueta CNT</vt:lpstr>
      <vt:lpstr>Ejemplos en DB-IPIC</vt:lpstr>
      <vt:lpstr>Presentazione standard di PowerPoint</vt:lpstr>
      <vt:lpstr>Presentazione standard di PowerPoint</vt:lpstr>
      <vt:lpstr>Presentazione standard di PowerPoint</vt:lpstr>
      <vt:lpstr>Ejercicio</vt:lpstr>
      <vt:lpstr>Datos estadísticos</vt:lpstr>
      <vt:lpstr>Resultados</vt:lpstr>
      <vt:lpstr>Etiqueta PAR</vt:lpstr>
      <vt:lpstr>CNT/PAR en comparación</vt:lpstr>
      <vt:lpstr>Ejemplos en DB-IPIC: CNT/PAR en comparación</vt:lpstr>
      <vt:lpstr>Ejercicio </vt:lpstr>
      <vt:lpstr>Etiqueta INP</vt:lpstr>
      <vt:lpstr>CNT/INP en comparación</vt:lpstr>
      <vt:lpstr>Ejemplos: CNT/ INP</vt:lpstr>
      <vt:lpstr>Presentazione standard di PowerPoint</vt:lpstr>
      <vt:lpstr>Ejercicio </vt:lpstr>
      <vt:lpstr>Etiqueta DCT</vt:lpstr>
      <vt:lpstr>CNT/DCT en comparación</vt:lpstr>
      <vt:lpstr>Ejemplos: CNT/DCT</vt:lpstr>
      <vt:lpstr>Presentazione standard di PowerPoint</vt:lpstr>
      <vt:lpstr>Presentazione standard di PowerPoint</vt:lpstr>
      <vt:lpstr>Ejercicio </vt:lpstr>
      <vt:lpstr>Ejemplos con las etiquetas estudiadas juntas</vt:lpstr>
      <vt:lpstr>Presentazione standard di PowerPoint</vt:lpstr>
      <vt:lpstr>Datos estadísticos</vt:lpstr>
      <vt:lpstr>Resultados</vt:lpstr>
      <vt:lpstr>Conclusiones</vt:lpstr>
      <vt:lpstr>Bibliografía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Etiqueta CNT</dc:title>
  <dc:creator>Arianna</dc:creator>
  <cp:lastModifiedBy>Maria Carlota Nicolas Martinez</cp:lastModifiedBy>
  <cp:revision>155</cp:revision>
  <dcterms:created xsi:type="dcterms:W3CDTF">2020-03-02T17:04:13Z</dcterms:created>
  <dcterms:modified xsi:type="dcterms:W3CDTF">2020-03-18T15:36:43Z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0x010100E6C983326493A14C9853D45F1A246A1F</vt:lpwstr>
  </property>
</Properties>
</file>