
<file path=[Content_Types].xml><?xml version="1.0" encoding="utf-8"?>
<Types xmlns="http://schemas.openxmlformats.org/package/2006/content-types">
  <Default Extension="jpe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1" r:id="rId5"/>
    <p:sldId id="259" r:id="rId6"/>
    <p:sldId id="260" r:id="rId7"/>
    <p:sldId id="262" r:id="rId8"/>
    <p:sldId id="263" r:id="rId9"/>
    <p:sldId id="265" r:id="rId10"/>
    <p:sldId id="266" r:id="rId11"/>
    <p:sldId id="267" r:id="rId12"/>
    <p:sldId id="277" r:id="rId13"/>
    <p:sldId id="264" r:id="rId14"/>
    <p:sldId id="268" r:id="rId15"/>
    <p:sldId id="269" r:id="rId16"/>
    <p:sldId id="278" r:id="rId17"/>
    <p:sldId id="270" r:id="rId18"/>
    <p:sldId id="271" r:id="rId19"/>
    <p:sldId id="273" r:id="rId20"/>
    <p:sldId id="274" r:id="rId21"/>
    <p:sldId id="282" r:id="rId22"/>
    <p:sldId id="279" r:id="rId23"/>
    <p:sldId id="280" r:id="rId24"/>
    <p:sldId id="272" r:id="rId25"/>
    <p:sldId id="275" r:id="rId26"/>
    <p:sldId id="283" r:id="rId27"/>
    <p:sldId id="276" r:id="rId28"/>
    <p:sldId id="286" r:id="rId29"/>
    <p:sldId id="287" r:id="rId30"/>
    <p:sldId id="289" r:id="rId31"/>
    <p:sldId id="28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30732B16-898F-49A8-8C6D-7135BDAC1FFA}">
          <p14:sldIdLst>
            <p14:sldId id="256"/>
            <p14:sldId id="257"/>
            <p14:sldId id="258"/>
            <p14:sldId id="261"/>
            <p14:sldId id="259"/>
            <p14:sldId id="260"/>
            <p14:sldId id="262"/>
            <p14:sldId id="263"/>
            <p14:sldId id="265"/>
            <p14:sldId id="266"/>
            <p14:sldId id="267"/>
            <p14:sldId id="277"/>
            <p14:sldId id="264"/>
            <p14:sldId id="268"/>
            <p14:sldId id="269"/>
            <p14:sldId id="278"/>
            <p14:sldId id="270"/>
            <p14:sldId id="271"/>
            <p14:sldId id="273"/>
            <p14:sldId id="274"/>
            <p14:sldId id="282"/>
            <p14:sldId id="279"/>
            <p14:sldId id="280"/>
            <p14:sldId id="272"/>
            <p14:sldId id="275"/>
            <p14:sldId id="283"/>
            <p14:sldId id="276"/>
            <p14:sldId id="286"/>
            <p14:sldId id="287"/>
            <p14:sldId id="289"/>
            <p14:sldId id="28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arlota Nicolas Martinez" initials="MCNM" lastIdx="14" clrIdx="0">
    <p:extLst>
      <p:ext uri="{19B8F6BF-5375-455C-9EA6-DF929625EA0E}">
        <p15:presenceInfo xmlns:p15="http://schemas.microsoft.com/office/powerpoint/2012/main" userId="Maria Carlota Nicolas Martin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B0EE2F-B7FC-4864-A928-776E2B4210DB}" v="12" dt="2020-03-18T14:54:29.38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59" d="100"/>
          <a:sy n="59" d="100"/>
        </p:scale>
        <p:origin x="8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Carlota Nicolas Martinez" userId="66466273-e8bf-4af3-870a-71ff20de8ef4" providerId="ADAL" clId="{3FB0EE2F-B7FC-4864-A928-776E2B4210DB}"/>
    <pc:docChg chg="custSel modSld">
      <pc:chgData name="Maria Carlota Nicolas Martinez" userId="66466273-e8bf-4af3-870a-71ff20de8ef4" providerId="ADAL" clId="{3FB0EE2F-B7FC-4864-A928-776E2B4210DB}" dt="2020-03-18T14:54:29.383" v="26"/>
      <pc:docMkLst>
        <pc:docMk/>
      </pc:docMkLst>
      <pc:sldChg chg="modSp addCm">
        <pc:chgData name="Maria Carlota Nicolas Martinez" userId="66466273-e8bf-4af3-870a-71ff20de8ef4" providerId="ADAL" clId="{3FB0EE2F-B7FC-4864-A928-776E2B4210DB}" dt="2020-03-18T14:40:38.643" v="1" actId="1589"/>
        <pc:sldMkLst>
          <pc:docMk/>
          <pc:sldMk cId="1028835216" sldId="257"/>
        </pc:sldMkLst>
        <pc:spChg chg="mod">
          <ac:chgData name="Maria Carlota Nicolas Martinez" userId="66466273-e8bf-4af3-870a-71ff20de8ef4" providerId="ADAL" clId="{3FB0EE2F-B7FC-4864-A928-776E2B4210DB}" dt="2020-03-18T14:40:25.415" v="0" actId="13926"/>
          <ac:spMkLst>
            <pc:docMk/>
            <pc:sldMk cId="1028835216" sldId="257"/>
            <ac:spMk id="3" creationId="{2ACA2B23-D699-4FA1-8220-C2C4F9405A1D}"/>
          </ac:spMkLst>
        </pc:spChg>
      </pc:sldChg>
      <pc:sldChg chg="addCm modCm">
        <pc:chgData name="Maria Carlota Nicolas Martinez" userId="66466273-e8bf-4af3-870a-71ff20de8ef4" providerId="ADAL" clId="{3FB0EE2F-B7FC-4864-A928-776E2B4210DB}" dt="2020-03-18T14:41:58.515" v="3"/>
        <pc:sldMkLst>
          <pc:docMk/>
          <pc:sldMk cId="1542102009" sldId="259"/>
        </pc:sldMkLst>
      </pc:sldChg>
      <pc:sldChg chg="addCm modCm">
        <pc:chgData name="Maria Carlota Nicolas Martinez" userId="66466273-e8bf-4af3-870a-71ff20de8ef4" providerId="ADAL" clId="{3FB0EE2F-B7FC-4864-A928-776E2B4210DB}" dt="2020-03-18T14:44:23.001" v="5"/>
        <pc:sldMkLst>
          <pc:docMk/>
          <pc:sldMk cId="3565645501" sldId="263"/>
        </pc:sldMkLst>
      </pc:sldChg>
      <pc:sldChg chg="addCm modCm">
        <pc:chgData name="Maria Carlota Nicolas Martinez" userId="66466273-e8bf-4af3-870a-71ff20de8ef4" providerId="ADAL" clId="{3FB0EE2F-B7FC-4864-A928-776E2B4210DB}" dt="2020-03-18T14:47:43.421" v="9"/>
        <pc:sldMkLst>
          <pc:docMk/>
          <pc:sldMk cId="575287712" sldId="273"/>
        </pc:sldMkLst>
      </pc:sldChg>
      <pc:sldChg chg="addCm modCm">
        <pc:chgData name="Maria Carlota Nicolas Martinez" userId="66466273-e8bf-4af3-870a-71ff20de8ef4" providerId="ADAL" clId="{3FB0EE2F-B7FC-4864-A928-776E2B4210DB}" dt="2020-03-18T14:50:28.511" v="16"/>
        <pc:sldMkLst>
          <pc:docMk/>
          <pc:sldMk cId="3729821665" sldId="275"/>
        </pc:sldMkLst>
      </pc:sldChg>
      <pc:sldChg chg="addCm modCm">
        <pc:chgData name="Maria Carlota Nicolas Martinez" userId="66466273-e8bf-4af3-870a-71ff20de8ef4" providerId="ADAL" clId="{3FB0EE2F-B7FC-4864-A928-776E2B4210DB}" dt="2020-03-18T14:45:32.018" v="7"/>
        <pc:sldMkLst>
          <pc:docMk/>
          <pc:sldMk cId="933117654" sldId="277"/>
        </pc:sldMkLst>
      </pc:sldChg>
      <pc:sldChg chg="addCm modCm">
        <pc:chgData name="Maria Carlota Nicolas Martinez" userId="66466273-e8bf-4af3-870a-71ff20de8ef4" providerId="ADAL" clId="{3FB0EE2F-B7FC-4864-A928-776E2B4210DB}" dt="2020-03-18T14:48:25.705" v="11"/>
        <pc:sldMkLst>
          <pc:docMk/>
          <pc:sldMk cId="1064201308" sldId="280"/>
        </pc:sldMkLst>
      </pc:sldChg>
      <pc:sldChg chg="addCm modCm">
        <pc:chgData name="Maria Carlota Nicolas Martinez" userId="66466273-e8bf-4af3-870a-71ff20de8ef4" providerId="ADAL" clId="{3FB0EE2F-B7FC-4864-A928-776E2B4210DB}" dt="2020-03-18T14:51:27.091" v="18"/>
        <pc:sldMkLst>
          <pc:docMk/>
          <pc:sldMk cId="3288726314" sldId="283"/>
        </pc:sldMkLst>
      </pc:sldChg>
      <pc:sldChg chg="addCm modCm">
        <pc:chgData name="Maria Carlota Nicolas Martinez" userId="66466273-e8bf-4af3-870a-71ff20de8ef4" providerId="ADAL" clId="{3FB0EE2F-B7FC-4864-A928-776E2B4210DB}" dt="2020-03-18T14:52:58.294" v="22"/>
        <pc:sldMkLst>
          <pc:docMk/>
          <pc:sldMk cId="2599141345" sldId="287"/>
        </pc:sldMkLst>
      </pc:sldChg>
      <pc:sldChg chg="addCm modCm">
        <pc:chgData name="Maria Carlota Nicolas Martinez" userId="66466273-e8bf-4af3-870a-71ff20de8ef4" providerId="ADAL" clId="{3FB0EE2F-B7FC-4864-A928-776E2B4210DB}" dt="2020-03-18T14:54:29.383" v="26"/>
        <pc:sldMkLst>
          <pc:docMk/>
          <pc:sldMk cId="3420460739" sldId="288"/>
        </pc:sldMkLst>
      </pc:sldChg>
      <pc:sldChg chg="addCm modCm">
        <pc:chgData name="Maria Carlota Nicolas Martinez" userId="66466273-e8bf-4af3-870a-71ff20de8ef4" providerId="ADAL" clId="{3FB0EE2F-B7FC-4864-A928-776E2B4210DB}" dt="2020-03-18T14:52:41.392" v="20"/>
        <pc:sldMkLst>
          <pc:docMk/>
          <pc:sldMk cId="405621665" sldId="289"/>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3-18T15:40:38.625" idx="1">
    <p:pos x="3426" y="1008"/>
    <p:text/>
    <p:extLst>
      <p:ext uri="{C676402C-5697-4E1C-873F-D02D1690AC5C}">
        <p15:threadingInfo xmlns:p15="http://schemas.microsoft.com/office/powerpoint/2012/main" timeZoneBias="-6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0-03-18T15:52:26.101" idx="11">
    <p:pos x="10" y="10"/>
    <p:text>no tiene relación con tu trabajo</p:text>
    <p:extLst>
      <p:ext uri="{C676402C-5697-4E1C-873F-D02D1690AC5C}">
        <p15:threadingInfo xmlns:p15="http://schemas.microsoft.com/office/powerpoint/2012/main" timeZoneBias="-6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0-03-18T15:53:24.934" idx="13">
    <p:pos x="2085" y="2249"/>
    <p:text>Haz ejercicios reacionados con esto</p:text>
    <p:extLst>
      <p:ext uri="{C676402C-5697-4E1C-873F-D02D1690AC5C}">
        <p15:threadingInfo xmlns:p15="http://schemas.microsoft.com/office/powerpoint/2012/main" timeZoneBias="-60"/>
      </p:ext>
    </p:extLst>
  </p:cm>
  <p:cm authorId="1" dt="2020-03-18T15:54:02.592" idx="14">
    <p:pos x="2167" y="3538"/>
    <p:text>también el análisis de los tiempos te ofrece material par ahacer más ejercicios y mejores</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18T15:41:29.112" idx="2">
    <p:pos x="3367" y="2955"/>
    <p:text>di de que fuente has cogido esta defnición</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3-18T15:43:40.309" idx="3">
    <p:pos x="2503" y="3319"/>
    <p:text>no creo que esta sea una buena razón, se puede usar en monólogos con otros fiens. Piensa en cuáles</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3-18T15:45:01.652" idx="4">
    <p:pos x="3175" y="2194"/>
    <p:text>esto también puede ser significativo, puedes ir a ver estos casos</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3-18T15:47:10.586" idx="5">
    <p:pos x="4299" y="2667"/>
    <p:text>me sorprende este cuadro,has ido a mirar los casos??</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3-18T15:48:13.258" idx="6">
    <p:pos x="3950" y="411"/>
    <p:text>no entiendo la importancia de esto</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3-18T15:48:58.641" idx="7">
    <p:pos x="2537" y="1899"/>
    <p:text/>
    <p:extLst>
      <p:ext uri="{C676402C-5697-4E1C-873F-D02D1690AC5C}">
        <p15:threadingInfo xmlns:p15="http://schemas.microsoft.com/office/powerpoint/2012/main" timeZoneBias="-60"/>
      </p:ext>
    </p:extLst>
  </p:cm>
  <p:cm authorId="1" dt="2020-03-18T15:49:49.339" idx="8">
    <p:pos x="5191" y="2414"/>
    <p:text>tienes que controlar esto</p:text>
    <p:extLst>
      <p:ext uri="{C676402C-5697-4E1C-873F-D02D1690AC5C}">
        <p15:threadingInfo xmlns:p15="http://schemas.microsoft.com/office/powerpoint/2012/main" timeZoneBias="-60"/>
      </p:ext>
    </p:extLst>
  </p:cm>
  <p:cm authorId="1" dt="2020-03-18T15:50:18.499" idx="9">
    <p:pos x="1262" y="3785"/>
    <p:text>tienes que ver los casos</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3-18T15:51:00.887" idx="10">
    <p:pos x="1454" y="3819"/>
    <p:text>pon cuales son estas locuciones, como categoría no tiene sentido ponerla</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3-18T15:52:44.174" idx="12">
    <p:pos x="10" y="10"/>
    <p:text>muy genérico</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011149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053174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0084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674984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5771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4196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86867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47861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5916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73508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126405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656554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98892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66764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37831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3248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AC24A9-CCB6-4F8D-B8DB-C2F3692CFA5A}"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34994627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media" Target="../media/media4.mp3"/><Relationship Id="rId2" Type="http://schemas.openxmlformats.org/officeDocument/2006/relationships/audio" Target="../media/media3.mp3"/><Relationship Id="rId1" Type="http://schemas.microsoft.com/office/2007/relationships/media" Target="../media/media3.mp3"/><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audio" Target="../media/media4.mp3"/></Relationships>
</file>

<file path=ppt/slides/_rels/slide11.xml.rels><?xml version="1.0" encoding="UTF-8" standalone="yes"?>
<Relationships xmlns="http://schemas.openxmlformats.org/package/2006/relationships"><Relationship Id="rId3" Type="http://schemas.microsoft.com/office/2007/relationships/media" Target="../media/media6.mp3"/><Relationship Id="rId2" Type="http://schemas.openxmlformats.org/officeDocument/2006/relationships/audio" Target="../media/media5.mp3"/><Relationship Id="rId1" Type="http://schemas.microsoft.com/office/2007/relationships/media" Target="../media/media5.mp3"/><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audio" Target="../media/media6.mp3"/></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microsoft.com/office/2007/relationships/media" Target="../media/media8.mp3"/><Relationship Id="rId7" Type="http://schemas.openxmlformats.org/officeDocument/2006/relationships/slideLayout" Target="../slideLayouts/slideLayout2.xml"/><Relationship Id="rId2" Type="http://schemas.openxmlformats.org/officeDocument/2006/relationships/audio" Target="../media/media7.mp3"/><Relationship Id="rId1" Type="http://schemas.microsoft.com/office/2007/relationships/media" Target="../media/media7.mp3"/><Relationship Id="rId6" Type="http://schemas.openxmlformats.org/officeDocument/2006/relationships/audio" Target="../media/media9.mp3"/><Relationship Id="rId5" Type="http://schemas.microsoft.com/office/2007/relationships/media" Target="../media/media9.mp3"/><Relationship Id="rId4" Type="http://schemas.openxmlformats.org/officeDocument/2006/relationships/audio" Target="../media/media8.mp3"/></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media" Target="../media/media2.mp3"/><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audio" Target="../media/media2.mp3"/></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DD152C-4CDF-4AE8-8261-5833A8F196D8}"/>
              </a:ext>
            </a:extLst>
          </p:cNvPr>
          <p:cNvPicPr>
            <a:picLocks noChangeAspect="1"/>
          </p:cNvPicPr>
          <p:nvPr/>
        </p:nvPicPr>
        <p:blipFill rotWithShape="1">
          <a:blip r:embed="rId2"/>
          <a:srcRect l="10464" r="10873"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p:nvSpPr>
          <p:cNvPr id="2" name="Título 1">
            <a:extLst>
              <a:ext uri="{FF2B5EF4-FFF2-40B4-BE49-F238E27FC236}">
                <a16:creationId xmlns:a16="http://schemas.microsoft.com/office/drawing/2014/main" id="{848862EC-D0CB-4BA7-94D5-BA75B920C2BC}"/>
              </a:ext>
            </a:extLst>
          </p:cNvPr>
          <p:cNvSpPr>
            <a:spLocks noGrp="1"/>
          </p:cNvSpPr>
          <p:nvPr>
            <p:ph type="ctrTitle"/>
          </p:nvPr>
        </p:nvSpPr>
        <p:spPr>
          <a:xfrm>
            <a:off x="436456" y="1538197"/>
            <a:ext cx="4470906" cy="1613082"/>
          </a:xfrm>
        </p:spPr>
        <p:txBody>
          <a:bodyPr anchor="b">
            <a:normAutofit/>
          </a:bodyPr>
          <a:lstStyle/>
          <a:p>
            <a:pPr algn="ctr"/>
            <a:r>
              <a:rPr lang="es-ES" sz="4800" dirty="0"/>
              <a:t>UNIDADES PROSÓDICAS</a:t>
            </a:r>
          </a:p>
        </p:txBody>
      </p:sp>
      <p:sp>
        <p:nvSpPr>
          <p:cNvPr id="3" name="Subtítulo 2">
            <a:extLst>
              <a:ext uri="{FF2B5EF4-FFF2-40B4-BE49-F238E27FC236}">
                <a16:creationId xmlns:a16="http://schemas.microsoft.com/office/drawing/2014/main" id="{52452DA7-586B-4C21-A0FC-BCDF292F4AC9}"/>
              </a:ext>
            </a:extLst>
          </p:cNvPr>
          <p:cNvSpPr>
            <a:spLocks noGrp="1"/>
          </p:cNvSpPr>
          <p:nvPr>
            <p:ph type="subTitle" idx="1"/>
          </p:nvPr>
        </p:nvSpPr>
        <p:spPr>
          <a:xfrm>
            <a:off x="705256" y="3438939"/>
            <a:ext cx="3933306" cy="554050"/>
          </a:xfrm>
        </p:spPr>
        <p:txBody>
          <a:bodyPr>
            <a:normAutofit fontScale="92500"/>
          </a:bodyPr>
          <a:lstStyle/>
          <a:p>
            <a:r>
              <a:rPr lang="es-ES" sz="2400" b="1" dirty="0">
                <a:solidFill>
                  <a:schemeClr val="tx1"/>
                </a:solidFill>
              </a:rPr>
              <a:t>EL INTRODUCTOR LOCUTIVO</a:t>
            </a:r>
          </a:p>
        </p:txBody>
      </p:sp>
    </p:spTree>
    <p:extLst>
      <p:ext uri="{BB962C8B-B14F-4D97-AF65-F5344CB8AC3E}">
        <p14:creationId xmlns:p14="http://schemas.microsoft.com/office/powerpoint/2010/main" val="1443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25F5F1-10EC-4E16-AE54-28DB509921A6}"/>
              </a:ext>
            </a:extLst>
          </p:cNvPr>
          <p:cNvSpPr>
            <a:spLocks noGrp="1"/>
          </p:cNvSpPr>
          <p:nvPr>
            <p:ph type="title"/>
          </p:nvPr>
        </p:nvSpPr>
        <p:spPr>
          <a:xfrm>
            <a:off x="677334" y="609600"/>
            <a:ext cx="8596668" cy="636104"/>
          </a:xfrm>
        </p:spPr>
        <p:txBody>
          <a:bodyPr>
            <a:normAutofit fontScale="90000"/>
          </a:bodyPr>
          <a:lstStyle/>
          <a:p>
            <a:r>
              <a:rPr lang="es-ES" dirty="0"/>
              <a:t>EJEMPLOS EN MONÓLOGOS</a:t>
            </a:r>
          </a:p>
        </p:txBody>
      </p:sp>
      <p:sp>
        <p:nvSpPr>
          <p:cNvPr id="3" name="Marcador de contenido 2">
            <a:extLst>
              <a:ext uri="{FF2B5EF4-FFF2-40B4-BE49-F238E27FC236}">
                <a16:creationId xmlns:a16="http://schemas.microsoft.com/office/drawing/2014/main" id="{1B71EDD5-C26B-469D-B30F-56311383E8DE}"/>
              </a:ext>
            </a:extLst>
          </p:cNvPr>
          <p:cNvSpPr>
            <a:spLocks noGrp="1"/>
          </p:cNvSpPr>
          <p:nvPr>
            <p:ph idx="1"/>
          </p:nvPr>
        </p:nvSpPr>
        <p:spPr>
          <a:xfrm>
            <a:off x="677334" y="1590747"/>
            <a:ext cx="8596668" cy="489846"/>
          </a:xfrm>
        </p:spPr>
        <p:txBody>
          <a:bodyPr/>
          <a:lstStyle/>
          <a:p>
            <a:r>
              <a:rPr lang="es-ES" dirty="0">
                <a:solidFill>
                  <a:schemeClr val="tx1"/>
                </a:solidFill>
              </a:rPr>
              <a:t>PÚBLICO:</a:t>
            </a:r>
          </a:p>
        </p:txBody>
      </p:sp>
      <p:sp>
        <p:nvSpPr>
          <p:cNvPr id="4" name="CuadroTexto 3">
            <a:extLst>
              <a:ext uri="{FF2B5EF4-FFF2-40B4-BE49-F238E27FC236}">
                <a16:creationId xmlns:a16="http://schemas.microsoft.com/office/drawing/2014/main" id="{D2640BE0-965F-46DC-85AF-6172B60C048D}"/>
              </a:ext>
            </a:extLst>
          </p:cNvPr>
          <p:cNvSpPr txBox="1"/>
          <p:nvPr/>
        </p:nvSpPr>
        <p:spPr>
          <a:xfrm>
            <a:off x="795130" y="2756942"/>
            <a:ext cx="7248940" cy="369332"/>
          </a:xfrm>
          <a:prstGeom prst="rect">
            <a:avLst/>
          </a:prstGeom>
          <a:noFill/>
        </p:spPr>
        <p:txBody>
          <a:bodyPr wrap="square" rtlCol="0">
            <a:spAutoFit/>
          </a:bodyPr>
          <a:lstStyle/>
          <a:p>
            <a:r>
              <a:rPr lang="es-ES" dirty="0"/>
              <a:t>Primero/ desprestigiaba la escuela pública / &lt; eso por supuesto &gt; //</a:t>
            </a:r>
          </a:p>
        </p:txBody>
      </p:sp>
      <p:cxnSp>
        <p:nvCxnSpPr>
          <p:cNvPr id="6" name="Conector recto 5">
            <a:extLst>
              <a:ext uri="{FF2B5EF4-FFF2-40B4-BE49-F238E27FC236}">
                <a16:creationId xmlns:a16="http://schemas.microsoft.com/office/drawing/2014/main" id="{A4972B2C-2DDE-4D7C-A7E4-9CC1736D1580}"/>
              </a:ext>
            </a:extLst>
          </p:cNvPr>
          <p:cNvCxnSpPr>
            <a:cxnSpLocks/>
          </p:cNvCxnSpPr>
          <p:nvPr/>
        </p:nvCxnSpPr>
        <p:spPr>
          <a:xfrm flipV="1">
            <a:off x="795130" y="231913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24573C84-30A0-496C-B1A2-10AAB617672A}"/>
              </a:ext>
            </a:extLst>
          </p:cNvPr>
          <p:cNvCxnSpPr/>
          <p:nvPr/>
        </p:nvCxnSpPr>
        <p:spPr>
          <a:xfrm>
            <a:off x="795130" y="2319130"/>
            <a:ext cx="1033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F24A39C9-B44D-4AB1-8660-524D52BFDD09}"/>
              </a:ext>
            </a:extLst>
          </p:cNvPr>
          <p:cNvCxnSpPr/>
          <p:nvPr/>
        </p:nvCxnSpPr>
        <p:spPr>
          <a:xfrm>
            <a:off x="1828800" y="231913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id="{31D17E8E-E5FF-42CD-93F6-5C54E803D333}"/>
              </a:ext>
            </a:extLst>
          </p:cNvPr>
          <p:cNvCxnSpPr>
            <a:cxnSpLocks/>
          </p:cNvCxnSpPr>
          <p:nvPr/>
        </p:nvCxnSpPr>
        <p:spPr>
          <a:xfrm flipV="1">
            <a:off x="1967947" y="231913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F78C2B7B-609B-482B-AB87-5C0E46F325F5}"/>
              </a:ext>
            </a:extLst>
          </p:cNvPr>
          <p:cNvCxnSpPr>
            <a:cxnSpLocks/>
          </p:cNvCxnSpPr>
          <p:nvPr/>
        </p:nvCxnSpPr>
        <p:spPr>
          <a:xfrm>
            <a:off x="1967947" y="2319130"/>
            <a:ext cx="33925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48B51866-54BA-4AC4-ADD5-911C814DD141}"/>
              </a:ext>
            </a:extLst>
          </p:cNvPr>
          <p:cNvCxnSpPr/>
          <p:nvPr/>
        </p:nvCxnSpPr>
        <p:spPr>
          <a:xfrm>
            <a:off x="5360505" y="231913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D50084EB-25CA-4F55-A160-68768760560A}"/>
              </a:ext>
            </a:extLst>
          </p:cNvPr>
          <p:cNvCxnSpPr>
            <a:cxnSpLocks/>
          </p:cNvCxnSpPr>
          <p:nvPr/>
        </p:nvCxnSpPr>
        <p:spPr>
          <a:xfrm flipV="1">
            <a:off x="5526156" y="231913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01A0C594-B578-444A-B4B0-52041CBCC1B0}"/>
              </a:ext>
            </a:extLst>
          </p:cNvPr>
          <p:cNvCxnSpPr>
            <a:cxnSpLocks/>
          </p:cNvCxnSpPr>
          <p:nvPr/>
        </p:nvCxnSpPr>
        <p:spPr>
          <a:xfrm>
            <a:off x="5526156" y="2319130"/>
            <a:ext cx="2517914" cy="201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AAFD97E6-AD8F-4727-8CC3-021832CC71BF}"/>
              </a:ext>
            </a:extLst>
          </p:cNvPr>
          <p:cNvCxnSpPr>
            <a:cxnSpLocks/>
          </p:cNvCxnSpPr>
          <p:nvPr/>
        </p:nvCxnSpPr>
        <p:spPr>
          <a:xfrm flipV="1">
            <a:off x="8037443" y="2339253"/>
            <a:ext cx="0" cy="437812"/>
          </a:xfrm>
          <a:prstGeom prst="line">
            <a:avLst/>
          </a:prstGeom>
        </p:spPr>
        <p:style>
          <a:lnRef idx="1">
            <a:schemeClr val="accent1"/>
          </a:lnRef>
          <a:fillRef idx="0">
            <a:schemeClr val="accent1"/>
          </a:fillRef>
          <a:effectRef idx="0">
            <a:schemeClr val="accent1"/>
          </a:effectRef>
          <a:fontRef idx="minor">
            <a:schemeClr val="tx1"/>
          </a:fontRef>
        </p:style>
      </p:cxnSp>
      <p:sp>
        <p:nvSpPr>
          <p:cNvPr id="30" name="CuadroTexto 29">
            <a:extLst>
              <a:ext uri="{FF2B5EF4-FFF2-40B4-BE49-F238E27FC236}">
                <a16:creationId xmlns:a16="http://schemas.microsoft.com/office/drawing/2014/main" id="{DD210A69-2B82-40AE-A2BE-BC5E87545D39}"/>
              </a:ext>
            </a:extLst>
          </p:cNvPr>
          <p:cNvSpPr txBox="1"/>
          <p:nvPr/>
        </p:nvSpPr>
        <p:spPr>
          <a:xfrm>
            <a:off x="887895" y="2435226"/>
            <a:ext cx="887897" cy="369332"/>
          </a:xfrm>
          <a:prstGeom prst="rect">
            <a:avLst/>
          </a:prstGeom>
          <a:noFill/>
        </p:spPr>
        <p:txBody>
          <a:bodyPr wrap="square" rtlCol="0">
            <a:spAutoFit/>
          </a:bodyPr>
          <a:lstStyle/>
          <a:p>
            <a:pPr algn="ctr"/>
            <a:r>
              <a:rPr lang="es-ES" b="1" dirty="0"/>
              <a:t>INT</a:t>
            </a:r>
          </a:p>
        </p:txBody>
      </p:sp>
      <p:sp>
        <p:nvSpPr>
          <p:cNvPr id="31" name="CuadroTexto 30">
            <a:extLst>
              <a:ext uri="{FF2B5EF4-FFF2-40B4-BE49-F238E27FC236}">
                <a16:creationId xmlns:a16="http://schemas.microsoft.com/office/drawing/2014/main" id="{1D8B33EE-B202-4DB0-843C-4C4191CE7CB2}"/>
              </a:ext>
            </a:extLst>
          </p:cNvPr>
          <p:cNvSpPr txBox="1"/>
          <p:nvPr/>
        </p:nvSpPr>
        <p:spPr>
          <a:xfrm>
            <a:off x="2133600" y="2374359"/>
            <a:ext cx="3061254" cy="369332"/>
          </a:xfrm>
          <a:prstGeom prst="rect">
            <a:avLst/>
          </a:prstGeom>
          <a:noFill/>
        </p:spPr>
        <p:txBody>
          <a:bodyPr wrap="square" rtlCol="0">
            <a:spAutoFit/>
          </a:bodyPr>
          <a:lstStyle/>
          <a:p>
            <a:pPr algn="ctr"/>
            <a:r>
              <a:rPr lang="es-ES" dirty="0">
                <a:solidFill>
                  <a:schemeClr val="tx1">
                    <a:lumMod val="50000"/>
                    <a:lumOff val="50000"/>
                  </a:schemeClr>
                </a:solidFill>
              </a:rPr>
              <a:t>COM</a:t>
            </a:r>
          </a:p>
        </p:txBody>
      </p:sp>
      <p:sp>
        <p:nvSpPr>
          <p:cNvPr id="32" name="CuadroTexto 31">
            <a:extLst>
              <a:ext uri="{FF2B5EF4-FFF2-40B4-BE49-F238E27FC236}">
                <a16:creationId xmlns:a16="http://schemas.microsoft.com/office/drawing/2014/main" id="{81D70E78-D4E0-49BF-BF3C-26F36EC473B9}"/>
              </a:ext>
            </a:extLst>
          </p:cNvPr>
          <p:cNvSpPr txBox="1"/>
          <p:nvPr/>
        </p:nvSpPr>
        <p:spPr>
          <a:xfrm>
            <a:off x="5658678" y="2374359"/>
            <a:ext cx="2047454" cy="369332"/>
          </a:xfrm>
          <a:prstGeom prst="rect">
            <a:avLst/>
          </a:prstGeom>
          <a:noFill/>
        </p:spPr>
        <p:txBody>
          <a:bodyPr wrap="square" rtlCol="0">
            <a:spAutoFit/>
          </a:bodyPr>
          <a:lstStyle/>
          <a:p>
            <a:pPr algn="ctr"/>
            <a:r>
              <a:rPr lang="es-ES" dirty="0">
                <a:solidFill>
                  <a:schemeClr val="tx1">
                    <a:lumMod val="50000"/>
                    <a:lumOff val="50000"/>
                  </a:schemeClr>
                </a:solidFill>
              </a:rPr>
              <a:t>APC</a:t>
            </a:r>
          </a:p>
        </p:txBody>
      </p:sp>
      <p:pic>
        <p:nvPicPr>
          <p:cNvPr id="33" name="MONOLOGO P 1">
            <a:hlinkClick r:id="" action="ppaction://media"/>
            <a:extLst>
              <a:ext uri="{FF2B5EF4-FFF2-40B4-BE49-F238E27FC236}">
                <a16:creationId xmlns:a16="http://schemas.microsoft.com/office/drawing/2014/main" id="{36785FAB-2C2C-40CA-A30A-9AD38173A17D}"/>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468139" y="2319130"/>
            <a:ext cx="609600" cy="609600"/>
          </a:xfrm>
          <a:prstGeom prst="rect">
            <a:avLst/>
          </a:prstGeom>
        </p:spPr>
      </p:pic>
      <p:sp>
        <p:nvSpPr>
          <p:cNvPr id="34" name="Marcador de contenido 2">
            <a:extLst>
              <a:ext uri="{FF2B5EF4-FFF2-40B4-BE49-F238E27FC236}">
                <a16:creationId xmlns:a16="http://schemas.microsoft.com/office/drawing/2014/main" id="{07A7DF83-1A93-4669-B0A8-28FD12D9B0FB}"/>
              </a:ext>
            </a:extLst>
          </p:cNvPr>
          <p:cNvSpPr txBox="1">
            <a:spLocks/>
          </p:cNvSpPr>
          <p:nvPr/>
        </p:nvSpPr>
        <p:spPr>
          <a:xfrm>
            <a:off x="795130" y="3796240"/>
            <a:ext cx="8596668" cy="48984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tx1"/>
                </a:solidFill>
              </a:rPr>
              <a:t>PRIVADO O FAMILIAR:</a:t>
            </a:r>
          </a:p>
        </p:txBody>
      </p:sp>
      <p:sp>
        <p:nvSpPr>
          <p:cNvPr id="35" name="CuadroTexto 34">
            <a:extLst>
              <a:ext uri="{FF2B5EF4-FFF2-40B4-BE49-F238E27FC236}">
                <a16:creationId xmlns:a16="http://schemas.microsoft.com/office/drawing/2014/main" id="{6B366297-9AED-4A6A-BA6F-0B2924E65A7F}"/>
              </a:ext>
            </a:extLst>
          </p:cNvPr>
          <p:cNvSpPr txBox="1"/>
          <p:nvPr/>
        </p:nvSpPr>
        <p:spPr>
          <a:xfrm>
            <a:off x="795130" y="5365522"/>
            <a:ext cx="8596668" cy="369332"/>
          </a:xfrm>
          <a:prstGeom prst="rect">
            <a:avLst/>
          </a:prstGeom>
          <a:noFill/>
        </p:spPr>
        <p:txBody>
          <a:bodyPr wrap="square" rtlCol="0">
            <a:spAutoFit/>
          </a:bodyPr>
          <a:lstStyle/>
          <a:p>
            <a:r>
              <a:rPr lang="es-ES" dirty="0"/>
              <a:t>Y mi padre dijo / bueno pues / voy a intentar a ver si lo puedo arreglar //</a:t>
            </a:r>
          </a:p>
        </p:txBody>
      </p:sp>
      <p:cxnSp>
        <p:nvCxnSpPr>
          <p:cNvPr id="37" name="Conector recto 36">
            <a:extLst>
              <a:ext uri="{FF2B5EF4-FFF2-40B4-BE49-F238E27FC236}">
                <a16:creationId xmlns:a16="http://schemas.microsoft.com/office/drawing/2014/main" id="{CE924E0F-D651-49DD-A471-7AE504F0E956}"/>
              </a:ext>
            </a:extLst>
          </p:cNvPr>
          <p:cNvCxnSpPr>
            <a:cxnSpLocks/>
          </p:cNvCxnSpPr>
          <p:nvPr/>
        </p:nvCxnSpPr>
        <p:spPr>
          <a:xfrm flipV="1">
            <a:off x="887895" y="4623742"/>
            <a:ext cx="0" cy="604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D926F641-874D-46D3-9D36-DA3DF946EA29}"/>
              </a:ext>
            </a:extLst>
          </p:cNvPr>
          <p:cNvCxnSpPr>
            <a:cxnSpLocks/>
          </p:cNvCxnSpPr>
          <p:nvPr/>
        </p:nvCxnSpPr>
        <p:spPr>
          <a:xfrm>
            <a:off x="887895" y="4617117"/>
            <a:ext cx="1742661" cy="6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8338BD0C-F044-4604-9CC0-9A5B98091C96}"/>
              </a:ext>
            </a:extLst>
          </p:cNvPr>
          <p:cNvCxnSpPr>
            <a:cxnSpLocks/>
          </p:cNvCxnSpPr>
          <p:nvPr/>
        </p:nvCxnSpPr>
        <p:spPr>
          <a:xfrm flipV="1">
            <a:off x="2736573" y="4623742"/>
            <a:ext cx="0" cy="604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ector recto 39">
            <a:extLst>
              <a:ext uri="{FF2B5EF4-FFF2-40B4-BE49-F238E27FC236}">
                <a16:creationId xmlns:a16="http://schemas.microsoft.com/office/drawing/2014/main" id="{DF848A77-6BB1-4B23-8BB0-CC45BE2CB323}"/>
              </a:ext>
            </a:extLst>
          </p:cNvPr>
          <p:cNvCxnSpPr>
            <a:cxnSpLocks/>
          </p:cNvCxnSpPr>
          <p:nvPr/>
        </p:nvCxnSpPr>
        <p:spPr>
          <a:xfrm flipV="1">
            <a:off x="2736573" y="4617117"/>
            <a:ext cx="1179443" cy="6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AF939202-1541-4D73-9F67-86B20458D257}"/>
              </a:ext>
            </a:extLst>
          </p:cNvPr>
          <p:cNvCxnSpPr>
            <a:cxnSpLocks/>
          </p:cNvCxnSpPr>
          <p:nvPr/>
        </p:nvCxnSpPr>
        <p:spPr>
          <a:xfrm flipV="1">
            <a:off x="4059794" y="4623742"/>
            <a:ext cx="0" cy="604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22500D23-4B39-4530-BA84-EC2012A3594C}"/>
              </a:ext>
            </a:extLst>
          </p:cNvPr>
          <p:cNvCxnSpPr>
            <a:cxnSpLocks/>
          </p:cNvCxnSpPr>
          <p:nvPr/>
        </p:nvCxnSpPr>
        <p:spPr>
          <a:xfrm>
            <a:off x="4059794" y="4617117"/>
            <a:ext cx="44083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ector recto 44">
            <a:extLst>
              <a:ext uri="{FF2B5EF4-FFF2-40B4-BE49-F238E27FC236}">
                <a16:creationId xmlns:a16="http://schemas.microsoft.com/office/drawing/2014/main" id="{27C41540-D3B3-4AAC-8090-CD1E4B860A4B}"/>
              </a:ext>
            </a:extLst>
          </p:cNvPr>
          <p:cNvCxnSpPr>
            <a:cxnSpLocks/>
          </p:cNvCxnSpPr>
          <p:nvPr/>
        </p:nvCxnSpPr>
        <p:spPr>
          <a:xfrm flipV="1">
            <a:off x="2630556" y="4623742"/>
            <a:ext cx="0" cy="611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DB50487F-EDC9-48E4-BAAA-A7346D41E752}"/>
              </a:ext>
            </a:extLst>
          </p:cNvPr>
          <p:cNvCxnSpPr>
            <a:cxnSpLocks/>
          </p:cNvCxnSpPr>
          <p:nvPr/>
        </p:nvCxnSpPr>
        <p:spPr>
          <a:xfrm flipV="1">
            <a:off x="3916016" y="4623742"/>
            <a:ext cx="0" cy="611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id="{EC86E0BF-53C9-42DB-89C4-C667495881DB}"/>
              </a:ext>
            </a:extLst>
          </p:cNvPr>
          <p:cNvCxnSpPr>
            <a:cxnSpLocks/>
          </p:cNvCxnSpPr>
          <p:nvPr/>
        </p:nvCxnSpPr>
        <p:spPr>
          <a:xfrm flipV="1">
            <a:off x="8468139" y="4623742"/>
            <a:ext cx="0" cy="604730"/>
          </a:xfrm>
          <a:prstGeom prst="line">
            <a:avLst/>
          </a:prstGeom>
        </p:spPr>
        <p:style>
          <a:lnRef idx="1">
            <a:schemeClr val="accent1"/>
          </a:lnRef>
          <a:fillRef idx="0">
            <a:schemeClr val="accent1"/>
          </a:fillRef>
          <a:effectRef idx="0">
            <a:schemeClr val="accent1"/>
          </a:effectRef>
          <a:fontRef idx="minor">
            <a:schemeClr val="tx1"/>
          </a:fontRef>
        </p:style>
      </p:cxnSp>
      <p:sp>
        <p:nvSpPr>
          <p:cNvPr id="56" name="CuadroTexto 55">
            <a:extLst>
              <a:ext uri="{FF2B5EF4-FFF2-40B4-BE49-F238E27FC236}">
                <a16:creationId xmlns:a16="http://schemas.microsoft.com/office/drawing/2014/main" id="{189BD724-6AEB-4F0A-9132-47EC61F4F0E7}"/>
              </a:ext>
            </a:extLst>
          </p:cNvPr>
          <p:cNvSpPr txBox="1"/>
          <p:nvPr/>
        </p:nvSpPr>
        <p:spPr>
          <a:xfrm>
            <a:off x="974363" y="4720733"/>
            <a:ext cx="1532616" cy="369332"/>
          </a:xfrm>
          <a:prstGeom prst="rect">
            <a:avLst/>
          </a:prstGeom>
          <a:noFill/>
        </p:spPr>
        <p:txBody>
          <a:bodyPr wrap="square" rtlCol="0">
            <a:spAutoFit/>
          </a:bodyPr>
          <a:lstStyle/>
          <a:p>
            <a:pPr algn="ctr"/>
            <a:r>
              <a:rPr lang="es-ES" b="1" dirty="0"/>
              <a:t>INT</a:t>
            </a:r>
          </a:p>
        </p:txBody>
      </p:sp>
      <p:sp>
        <p:nvSpPr>
          <p:cNvPr id="57" name="CuadroTexto 56">
            <a:extLst>
              <a:ext uri="{FF2B5EF4-FFF2-40B4-BE49-F238E27FC236}">
                <a16:creationId xmlns:a16="http://schemas.microsoft.com/office/drawing/2014/main" id="{7434A153-F743-4958-967C-0DE81DDF321E}"/>
              </a:ext>
            </a:extLst>
          </p:cNvPr>
          <p:cNvSpPr txBox="1"/>
          <p:nvPr/>
        </p:nvSpPr>
        <p:spPr>
          <a:xfrm>
            <a:off x="2948929" y="4720733"/>
            <a:ext cx="830252" cy="369332"/>
          </a:xfrm>
          <a:prstGeom prst="rect">
            <a:avLst/>
          </a:prstGeom>
          <a:noFill/>
        </p:spPr>
        <p:txBody>
          <a:bodyPr wrap="square" rtlCol="0">
            <a:spAutoFit/>
          </a:bodyPr>
          <a:lstStyle/>
          <a:p>
            <a:pPr algn="ctr"/>
            <a:r>
              <a:rPr lang="es-ES" dirty="0" err="1">
                <a:solidFill>
                  <a:schemeClr val="tx1">
                    <a:lumMod val="50000"/>
                    <a:lumOff val="50000"/>
                  </a:schemeClr>
                </a:solidFill>
              </a:rPr>
              <a:t>INP_r</a:t>
            </a:r>
            <a:endParaRPr lang="es-ES" dirty="0">
              <a:solidFill>
                <a:schemeClr val="tx1">
                  <a:lumMod val="50000"/>
                  <a:lumOff val="50000"/>
                </a:schemeClr>
              </a:solidFill>
            </a:endParaRPr>
          </a:p>
        </p:txBody>
      </p:sp>
      <p:sp>
        <p:nvSpPr>
          <p:cNvPr id="58" name="CuadroTexto 57">
            <a:extLst>
              <a:ext uri="{FF2B5EF4-FFF2-40B4-BE49-F238E27FC236}">
                <a16:creationId xmlns:a16="http://schemas.microsoft.com/office/drawing/2014/main" id="{6FAF20D3-1237-4E89-A5A9-5B7501E22B0D}"/>
              </a:ext>
            </a:extLst>
          </p:cNvPr>
          <p:cNvSpPr txBox="1"/>
          <p:nvPr/>
        </p:nvSpPr>
        <p:spPr>
          <a:xfrm>
            <a:off x="4214191" y="4720733"/>
            <a:ext cx="4110164" cy="369332"/>
          </a:xfrm>
          <a:prstGeom prst="rect">
            <a:avLst/>
          </a:prstGeom>
          <a:noFill/>
        </p:spPr>
        <p:txBody>
          <a:bodyPr wrap="square" rtlCol="0">
            <a:spAutoFit/>
          </a:bodyPr>
          <a:lstStyle/>
          <a:p>
            <a:pPr algn="ctr"/>
            <a:r>
              <a:rPr lang="es-ES" dirty="0" err="1">
                <a:solidFill>
                  <a:schemeClr val="tx1">
                    <a:lumMod val="50000"/>
                    <a:lumOff val="50000"/>
                  </a:schemeClr>
                </a:solidFill>
              </a:rPr>
              <a:t>COM_r</a:t>
            </a:r>
            <a:endParaRPr lang="es-ES" dirty="0">
              <a:solidFill>
                <a:schemeClr val="tx1">
                  <a:lumMod val="50000"/>
                  <a:lumOff val="50000"/>
                </a:schemeClr>
              </a:solidFill>
            </a:endParaRPr>
          </a:p>
        </p:txBody>
      </p:sp>
      <p:pic>
        <p:nvPicPr>
          <p:cNvPr id="59" name="MONOLOGO F 2">
            <a:hlinkClick r:id="" action="ppaction://media"/>
            <a:extLst>
              <a:ext uri="{FF2B5EF4-FFF2-40B4-BE49-F238E27FC236}">
                <a16:creationId xmlns:a16="http://schemas.microsoft.com/office/drawing/2014/main" id="{50C4C91B-27A6-4A7C-8F7F-7D64EF1A8D32}"/>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8782198" y="4631129"/>
            <a:ext cx="609600" cy="609600"/>
          </a:xfrm>
          <a:prstGeom prst="rect">
            <a:avLst/>
          </a:prstGeom>
        </p:spPr>
      </p:pic>
    </p:spTree>
    <p:extLst>
      <p:ext uri="{BB962C8B-B14F-4D97-AF65-F5344CB8AC3E}">
        <p14:creationId xmlns:p14="http://schemas.microsoft.com/office/powerpoint/2010/main" val="2924932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507" fill="hold"/>
                                        <p:tgtEl>
                                          <p:spTgt spid="33"/>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3474" fill="hold"/>
                                        <p:tgtEl>
                                          <p:spTgt spid="5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33"/>
                </p:tgtEl>
              </p:cMediaNode>
            </p:audio>
            <p:audio>
              <p:cMediaNode vol="80000">
                <p:cTn id="12" fill="hold" display="0">
                  <p:stCondLst>
                    <p:cond delay="indefinite"/>
                  </p:stCondLst>
                  <p:endCondLst>
                    <p:cond evt="onStopAudio" delay="0">
                      <p:tgtEl>
                        <p:sldTgt/>
                      </p:tgtEl>
                    </p:cond>
                  </p:endCondLst>
                </p:cTn>
                <p:tgtEl>
                  <p:spTgt spid="59"/>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7F2CAE-B4EF-4A5B-B484-893B13F1FB14}"/>
              </a:ext>
            </a:extLst>
          </p:cNvPr>
          <p:cNvSpPr>
            <a:spLocks noGrp="1"/>
          </p:cNvSpPr>
          <p:nvPr>
            <p:ph type="title"/>
          </p:nvPr>
        </p:nvSpPr>
        <p:spPr>
          <a:xfrm>
            <a:off x="677334" y="663852"/>
            <a:ext cx="8596668" cy="728870"/>
          </a:xfrm>
        </p:spPr>
        <p:txBody>
          <a:bodyPr/>
          <a:lstStyle/>
          <a:p>
            <a:r>
              <a:rPr lang="es-ES" dirty="0"/>
              <a:t>EJEMPLOS EN CONVERSACIONES</a:t>
            </a:r>
          </a:p>
        </p:txBody>
      </p:sp>
      <p:sp>
        <p:nvSpPr>
          <p:cNvPr id="3" name="Marcador de contenido 2">
            <a:extLst>
              <a:ext uri="{FF2B5EF4-FFF2-40B4-BE49-F238E27FC236}">
                <a16:creationId xmlns:a16="http://schemas.microsoft.com/office/drawing/2014/main" id="{00953307-9336-4DF1-B479-FE129A53C6BB}"/>
              </a:ext>
            </a:extLst>
          </p:cNvPr>
          <p:cNvSpPr>
            <a:spLocks noGrp="1"/>
          </p:cNvSpPr>
          <p:nvPr>
            <p:ph idx="1"/>
          </p:nvPr>
        </p:nvSpPr>
        <p:spPr>
          <a:xfrm>
            <a:off x="677334" y="4107927"/>
            <a:ext cx="8596668" cy="516350"/>
          </a:xfrm>
        </p:spPr>
        <p:txBody>
          <a:bodyPr/>
          <a:lstStyle/>
          <a:p>
            <a:r>
              <a:rPr lang="es-ES" dirty="0">
                <a:solidFill>
                  <a:schemeClr val="tx1"/>
                </a:solidFill>
              </a:rPr>
              <a:t>PRIVADO O FAMILIAR</a:t>
            </a:r>
          </a:p>
        </p:txBody>
      </p:sp>
      <p:sp>
        <p:nvSpPr>
          <p:cNvPr id="4" name="Marcador de contenido 2">
            <a:extLst>
              <a:ext uri="{FF2B5EF4-FFF2-40B4-BE49-F238E27FC236}">
                <a16:creationId xmlns:a16="http://schemas.microsoft.com/office/drawing/2014/main" id="{42612C3D-D146-45CF-994E-21C7038DAA36}"/>
              </a:ext>
            </a:extLst>
          </p:cNvPr>
          <p:cNvSpPr txBox="1">
            <a:spLocks/>
          </p:cNvSpPr>
          <p:nvPr/>
        </p:nvSpPr>
        <p:spPr>
          <a:xfrm>
            <a:off x="677334" y="1705635"/>
            <a:ext cx="8596668" cy="51635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tx1"/>
                </a:solidFill>
              </a:rPr>
              <a:t>PÚBLICO</a:t>
            </a:r>
          </a:p>
        </p:txBody>
      </p:sp>
      <p:sp>
        <p:nvSpPr>
          <p:cNvPr id="6" name="CuadroTexto 5">
            <a:extLst>
              <a:ext uri="{FF2B5EF4-FFF2-40B4-BE49-F238E27FC236}">
                <a16:creationId xmlns:a16="http://schemas.microsoft.com/office/drawing/2014/main" id="{D5F61F04-A0DF-4813-8C1A-78802E80B897}"/>
              </a:ext>
            </a:extLst>
          </p:cNvPr>
          <p:cNvSpPr txBox="1"/>
          <p:nvPr/>
        </p:nvSpPr>
        <p:spPr>
          <a:xfrm>
            <a:off x="929125" y="5445499"/>
            <a:ext cx="7287223" cy="369332"/>
          </a:xfrm>
          <a:prstGeom prst="rect">
            <a:avLst/>
          </a:prstGeom>
          <a:noFill/>
        </p:spPr>
        <p:txBody>
          <a:bodyPr wrap="square" rtlCol="0">
            <a:spAutoFit/>
          </a:bodyPr>
          <a:lstStyle/>
          <a:p>
            <a:r>
              <a:rPr lang="es-ES" dirty="0"/>
              <a:t>Me dijeron / que no / que era mucho &lt; para tanto &gt; …</a:t>
            </a:r>
          </a:p>
        </p:txBody>
      </p:sp>
      <p:sp>
        <p:nvSpPr>
          <p:cNvPr id="7" name="CuadroTexto 6">
            <a:extLst>
              <a:ext uri="{FF2B5EF4-FFF2-40B4-BE49-F238E27FC236}">
                <a16:creationId xmlns:a16="http://schemas.microsoft.com/office/drawing/2014/main" id="{8A5985D9-E601-461B-BD7D-C2EBCC8FBFF5}"/>
              </a:ext>
            </a:extLst>
          </p:cNvPr>
          <p:cNvSpPr txBox="1"/>
          <p:nvPr/>
        </p:nvSpPr>
        <p:spPr>
          <a:xfrm>
            <a:off x="677334" y="3173379"/>
            <a:ext cx="9328058" cy="369332"/>
          </a:xfrm>
          <a:prstGeom prst="rect">
            <a:avLst/>
          </a:prstGeom>
          <a:noFill/>
        </p:spPr>
        <p:txBody>
          <a:bodyPr wrap="square" rtlCol="0">
            <a:spAutoFit/>
          </a:bodyPr>
          <a:lstStyle/>
          <a:p>
            <a:r>
              <a:rPr lang="es-ES" dirty="0"/>
              <a:t>&lt; pues por ejemplo / </a:t>
            </a:r>
            <a:r>
              <a:rPr lang="es-ES" dirty="0" err="1"/>
              <a:t>HIDj</a:t>
            </a:r>
            <a:r>
              <a:rPr lang="es-ES" dirty="0"/>
              <a:t> &gt; / llama directamente al hotel / y cancela el mismo día //</a:t>
            </a:r>
          </a:p>
        </p:txBody>
      </p:sp>
      <p:cxnSp>
        <p:nvCxnSpPr>
          <p:cNvPr id="8" name="Conector recto 7">
            <a:extLst>
              <a:ext uri="{FF2B5EF4-FFF2-40B4-BE49-F238E27FC236}">
                <a16:creationId xmlns:a16="http://schemas.microsoft.com/office/drawing/2014/main" id="{FD1B1B19-9ADE-48B6-B02E-6BF957FF6C36}"/>
              </a:ext>
            </a:extLst>
          </p:cNvPr>
          <p:cNvCxnSpPr>
            <a:cxnSpLocks/>
          </p:cNvCxnSpPr>
          <p:nvPr/>
        </p:nvCxnSpPr>
        <p:spPr>
          <a:xfrm flipV="1">
            <a:off x="677334" y="265706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02223E42-192E-4F7F-8720-51A839E039B4}"/>
              </a:ext>
            </a:extLst>
          </p:cNvPr>
          <p:cNvCxnSpPr>
            <a:cxnSpLocks/>
          </p:cNvCxnSpPr>
          <p:nvPr/>
        </p:nvCxnSpPr>
        <p:spPr>
          <a:xfrm>
            <a:off x="677334" y="2657060"/>
            <a:ext cx="2072492" cy="6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AF8649CA-F25E-45F3-90BC-044CB116B8F0}"/>
              </a:ext>
            </a:extLst>
          </p:cNvPr>
          <p:cNvCxnSpPr>
            <a:cxnSpLocks/>
          </p:cNvCxnSpPr>
          <p:nvPr/>
        </p:nvCxnSpPr>
        <p:spPr>
          <a:xfrm flipV="1">
            <a:off x="2882347" y="265706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D3AE89A6-5A5B-4840-B856-A8D3A926A61D}"/>
              </a:ext>
            </a:extLst>
          </p:cNvPr>
          <p:cNvCxnSpPr>
            <a:cxnSpLocks/>
          </p:cNvCxnSpPr>
          <p:nvPr/>
        </p:nvCxnSpPr>
        <p:spPr>
          <a:xfrm>
            <a:off x="2882347" y="2657060"/>
            <a:ext cx="755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id="{7F011B81-F1F1-4A0C-9AC9-C511923F5FB4}"/>
              </a:ext>
            </a:extLst>
          </p:cNvPr>
          <p:cNvCxnSpPr>
            <a:cxnSpLocks/>
          </p:cNvCxnSpPr>
          <p:nvPr/>
        </p:nvCxnSpPr>
        <p:spPr>
          <a:xfrm flipV="1">
            <a:off x="3816625" y="265706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C561DEE5-AB92-4579-880A-C5D74789A401}"/>
              </a:ext>
            </a:extLst>
          </p:cNvPr>
          <p:cNvCxnSpPr>
            <a:cxnSpLocks/>
          </p:cNvCxnSpPr>
          <p:nvPr/>
        </p:nvCxnSpPr>
        <p:spPr>
          <a:xfrm>
            <a:off x="3816625" y="2657060"/>
            <a:ext cx="29221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948317C0-C53E-41F3-B3AC-28E48B7CE0FD}"/>
              </a:ext>
            </a:extLst>
          </p:cNvPr>
          <p:cNvCxnSpPr>
            <a:cxnSpLocks/>
          </p:cNvCxnSpPr>
          <p:nvPr/>
        </p:nvCxnSpPr>
        <p:spPr>
          <a:xfrm flipV="1">
            <a:off x="7017026" y="2650433"/>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1CD6522A-58A3-4D93-A0A1-CD2890D031C6}"/>
              </a:ext>
            </a:extLst>
          </p:cNvPr>
          <p:cNvCxnSpPr>
            <a:cxnSpLocks/>
          </p:cNvCxnSpPr>
          <p:nvPr/>
        </p:nvCxnSpPr>
        <p:spPr>
          <a:xfrm>
            <a:off x="7017026" y="2650433"/>
            <a:ext cx="2710070" cy="13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ACA9D4BF-0E3D-4124-B209-F61C3CEFD4D8}"/>
              </a:ext>
            </a:extLst>
          </p:cNvPr>
          <p:cNvCxnSpPr/>
          <p:nvPr/>
        </p:nvCxnSpPr>
        <p:spPr>
          <a:xfrm>
            <a:off x="2749826" y="2663687"/>
            <a:ext cx="0" cy="431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5F36F772-7D52-42D1-8002-27FBE28927E7}"/>
              </a:ext>
            </a:extLst>
          </p:cNvPr>
          <p:cNvCxnSpPr>
            <a:cxnSpLocks/>
          </p:cNvCxnSpPr>
          <p:nvPr/>
        </p:nvCxnSpPr>
        <p:spPr>
          <a:xfrm>
            <a:off x="3637722" y="2650433"/>
            <a:ext cx="0" cy="435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06ED995E-854D-44B6-9C7E-0B46FC806E3C}"/>
              </a:ext>
            </a:extLst>
          </p:cNvPr>
          <p:cNvCxnSpPr/>
          <p:nvPr/>
        </p:nvCxnSpPr>
        <p:spPr>
          <a:xfrm>
            <a:off x="6738730" y="2663687"/>
            <a:ext cx="0" cy="431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E98FD960-E67B-47B4-BDF6-4B33475D8482}"/>
              </a:ext>
            </a:extLst>
          </p:cNvPr>
          <p:cNvCxnSpPr>
            <a:cxnSpLocks/>
          </p:cNvCxnSpPr>
          <p:nvPr/>
        </p:nvCxnSpPr>
        <p:spPr>
          <a:xfrm>
            <a:off x="9727096" y="2663687"/>
            <a:ext cx="0" cy="509692"/>
          </a:xfrm>
          <a:prstGeom prst="line">
            <a:avLst/>
          </a:prstGeom>
        </p:spPr>
        <p:style>
          <a:lnRef idx="1">
            <a:schemeClr val="accent1"/>
          </a:lnRef>
          <a:fillRef idx="0">
            <a:schemeClr val="accent1"/>
          </a:fillRef>
          <a:effectRef idx="0">
            <a:schemeClr val="accent1"/>
          </a:effectRef>
          <a:fontRef idx="minor">
            <a:schemeClr val="tx1"/>
          </a:fontRef>
        </p:style>
      </p:cxnSp>
      <p:sp>
        <p:nvSpPr>
          <p:cNvPr id="35" name="CuadroTexto 34">
            <a:extLst>
              <a:ext uri="{FF2B5EF4-FFF2-40B4-BE49-F238E27FC236}">
                <a16:creationId xmlns:a16="http://schemas.microsoft.com/office/drawing/2014/main" id="{B30515F1-19B5-410F-9427-4A7AF44F2803}"/>
              </a:ext>
            </a:extLst>
          </p:cNvPr>
          <p:cNvSpPr txBox="1"/>
          <p:nvPr/>
        </p:nvSpPr>
        <p:spPr>
          <a:xfrm>
            <a:off x="936487" y="2656542"/>
            <a:ext cx="1542406" cy="369332"/>
          </a:xfrm>
          <a:prstGeom prst="rect">
            <a:avLst/>
          </a:prstGeom>
          <a:noFill/>
        </p:spPr>
        <p:txBody>
          <a:bodyPr wrap="square" rtlCol="0">
            <a:spAutoFit/>
          </a:bodyPr>
          <a:lstStyle/>
          <a:p>
            <a:pPr algn="ctr"/>
            <a:r>
              <a:rPr lang="es-ES" b="1" dirty="0"/>
              <a:t>INT</a:t>
            </a:r>
          </a:p>
        </p:txBody>
      </p:sp>
      <p:sp>
        <p:nvSpPr>
          <p:cNvPr id="36" name="CuadroTexto 35">
            <a:extLst>
              <a:ext uri="{FF2B5EF4-FFF2-40B4-BE49-F238E27FC236}">
                <a16:creationId xmlns:a16="http://schemas.microsoft.com/office/drawing/2014/main" id="{7F840DF8-F0DA-4E2C-A843-4868553BDFFE}"/>
              </a:ext>
            </a:extLst>
          </p:cNvPr>
          <p:cNvSpPr txBox="1"/>
          <p:nvPr/>
        </p:nvSpPr>
        <p:spPr>
          <a:xfrm>
            <a:off x="2938667" y="2722803"/>
            <a:ext cx="755375" cy="369332"/>
          </a:xfrm>
          <a:prstGeom prst="rect">
            <a:avLst/>
          </a:prstGeom>
          <a:noFill/>
        </p:spPr>
        <p:txBody>
          <a:bodyPr wrap="square" rtlCol="0">
            <a:spAutoFit/>
          </a:bodyPr>
          <a:lstStyle/>
          <a:p>
            <a:pPr algn="ctr"/>
            <a:r>
              <a:rPr lang="es-ES" b="1" dirty="0">
                <a:solidFill>
                  <a:schemeClr val="tx1">
                    <a:lumMod val="50000"/>
                    <a:lumOff val="50000"/>
                  </a:schemeClr>
                </a:solidFill>
              </a:rPr>
              <a:t>TOP</a:t>
            </a:r>
          </a:p>
        </p:txBody>
      </p:sp>
      <p:sp>
        <p:nvSpPr>
          <p:cNvPr id="37" name="CuadroTexto 36">
            <a:extLst>
              <a:ext uri="{FF2B5EF4-FFF2-40B4-BE49-F238E27FC236}">
                <a16:creationId xmlns:a16="http://schemas.microsoft.com/office/drawing/2014/main" id="{13FF5615-2C49-4B20-8E85-C36D2B37B3B7}"/>
              </a:ext>
            </a:extLst>
          </p:cNvPr>
          <p:cNvSpPr txBox="1"/>
          <p:nvPr/>
        </p:nvSpPr>
        <p:spPr>
          <a:xfrm>
            <a:off x="3872945" y="2730367"/>
            <a:ext cx="2802830" cy="369260"/>
          </a:xfrm>
          <a:prstGeom prst="rect">
            <a:avLst/>
          </a:prstGeom>
          <a:noFill/>
        </p:spPr>
        <p:txBody>
          <a:bodyPr wrap="square" rtlCol="0">
            <a:spAutoFit/>
          </a:bodyPr>
          <a:lstStyle/>
          <a:p>
            <a:pPr algn="ctr"/>
            <a:r>
              <a:rPr lang="es-ES" dirty="0">
                <a:solidFill>
                  <a:schemeClr val="tx1">
                    <a:lumMod val="50000"/>
                    <a:lumOff val="50000"/>
                  </a:schemeClr>
                </a:solidFill>
              </a:rPr>
              <a:t>CMM</a:t>
            </a:r>
          </a:p>
        </p:txBody>
      </p:sp>
      <p:sp>
        <p:nvSpPr>
          <p:cNvPr id="38" name="CuadroTexto 37">
            <a:extLst>
              <a:ext uri="{FF2B5EF4-FFF2-40B4-BE49-F238E27FC236}">
                <a16:creationId xmlns:a16="http://schemas.microsoft.com/office/drawing/2014/main" id="{7E5A08C2-3FD9-4003-A806-7DD4AC91D682}"/>
              </a:ext>
            </a:extLst>
          </p:cNvPr>
          <p:cNvSpPr txBox="1"/>
          <p:nvPr/>
        </p:nvSpPr>
        <p:spPr>
          <a:xfrm>
            <a:off x="6978742" y="2722803"/>
            <a:ext cx="2802830" cy="369260"/>
          </a:xfrm>
          <a:prstGeom prst="rect">
            <a:avLst/>
          </a:prstGeom>
          <a:noFill/>
        </p:spPr>
        <p:txBody>
          <a:bodyPr wrap="square" rtlCol="0">
            <a:spAutoFit/>
          </a:bodyPr>
          <a:lstStyle/>
          <a:p>
            <a:pPr algn="ctr"/>
            <a:r>
              <a:rPr lang="es-ES" dirty="0">
                <a:solidFill>
                  <a:schemeClr val="tx1">
                    <a:lumMod val="50000"/>
                    <a:lumOff val="50000"/>
                  </a:schemeClr>
                </a:solidFill>
              </a:rPr>
              <a:t>CMM</a:t>
            </a:r>
          </a:p>
        </p:txBody>
      </p:sp>
      <p:pic>
        <p:nvPicPr>
          <p:cNvPr id="40" name="CONV P 1">
            <a:hlinkClick r:id="" action="ppaction://media"/>
            <a:extLst>
              <a:ext uri="{FF2B5EF4-FFF2-40B4-BE49-F238E27FC236}">
                <a16:creationId xmlns:a16="http://schemas.microsoft.com/office/drawing/2014/main" id="{ED82F370-86F1-4B9F-AE9B-5564093669F9}"/>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0078279" y="2688291"/>
            <a:ext cx="609600" cy="609600"/>
          </a:xfrm>
          <a:prstGeom prst="rect">
            <a:avLst/>
          </a:prstGeom>
        </p:spPr>
      </p:pic>
      <p:cxnSp>
        <p:nvCxnSpPr>
          <p:cNvPr id="41" name="Conector recto 40">
            <a:extLst>
              <a:ext uri="{FF2B5EF4-FFF2-40B4-BE49-F238E27FC236}">
                <a16:creationId xmlns:a16="http://schemas.microsoft.com/office/drawing/2014/main" id="{AE6C3127-EACF-4C14-9CE8-166E262065F9}"/>
              </a:ext>
            </a:extLst>
          </p:cNvPr>
          <p:cNvCxnSpPr>
            <a:cxnSpLocks/>
          </p:cNvCxnSpPr>
          <p:nvPr/>
        </p:nvCxnSpPr>
        <p:spPr>
          <a:xfrm flipV="1">
            <a:off x="929125" y="4752280"/>
            <a:ext cx="0" cy="7744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71D3F176-C81C-4EAC-B3AD-3877D4EE37F6}"/>
              </a:ext>
            </a:extLst>
          </p:cNvPr>
          <p:cNvCxnSpPr>
            <a:cxnSpLocks/>
          </p:cNvCxnSpPr>
          <p:nvPr/>
        </p:nvCxnSpPr>
        <p:spPr>
          <a:xfrm>
            <a:off x="929125" y="4752280"/>
            <a:ext cx="11978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ector recto 44">
            <a:extLst>
              <a:ext uri="{FF2B5EF4-FFF2-40B4-BE49-F238E27FC236}">
                <a16:creationId xmlns:a16="http://schemas.microsoft.com/office/drawing/2014/main" id="{E0883232-70E1-4F6D-9F70-CAE0936424AD}"/>
              </a:ext>
            </a:extLst>
          </p:cNvPr>
          <p:cNvCxnSpPr>
            <a:cxnSpLocks/>
          </p:cNvCxnSpPr>
          <p:nvPr/>
        </p:nvCxnSpPr>
        <p:spPr>
          <a:xfrm flipV="1">
            <a:off x="2221212" y="4752281"/>
            <a:ext cx="0" cy="781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ector recto 45">
            <a:extLst>
              <a:ext uri="{FF2B5EF4-FFF2-40B4-BE49-F238E27FC236}">
                <a16:creationId xmlns:a16="http://schemas.microsoft.com/office/drawing/2014/main" id="{D45A85FF-3164-4DE8-A7FD-D6EF682FEBAB}"/>
              </a:ext>
            </a:extLst>
          </p:cNvPr>
          <p:cNvCxnSpPr>
            <a:cxnSpLocks/>
          </p:cNvCxnSpPr>
          <p:nvPr/>
        </p:nvCxnSpPr>
        <p:spPr>
          <a:xfrm>
            <a:off x="2221212" y="4752394"/>
            <a:ext cx="899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ector recto 49">
            <a:extLst>
              <a:ext uri="{FF2B5EF4-FFF2-40B4-BE49-F238E27FC236}">
                <a16:creationId xmlns:a16="http://schemas.microsoft.com/office/drawing/2014/main" id="{56493F80-0440-4105-9116-A33D6A197FE1}"/>
              </a:ext>
            </a:extLst>
          </p:cNvPr>
          <p:cNvCxnSpPr>
            <a:cxnSpLocks/>
          </p:cNvCxnSpPr>
          <p:nvPr/>
        </p:nvCxnSpPr>
        <p:spPr>
          <a:xfrm flipV="1">
            <a:off x="3279912" y="4765648"/>
            <a:ext cx="0" cy="76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ector recto 50">
            <a:extLst>
              <a:ext uri="{FF2B5EF4-FFF2-40B4-BE49-F238E27FC236}">
                <a16:creationId xmlns:a16="http://schemas.microsoft.com/office/drawing/2014/main" id="{CC9BA8ED-742F-48AF-84EF-A260F2237CE7}"/>
              </a:ext>
            </a:extLst>
          </p:cNvPr>
          <p:cNvCxnSpPr>
            <a:cxnSpLocks/>
          </p:cNvCxnSpPr>
          <p:nvPr/>
        </p:nvCxnSpPr>
        <p:spPr>
          <a:xfrm flipV="1">
            <a:off x="3279912" y="4759021"/>
            <a:ext cx="3395863" cy="6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D0317F6B-955E-4198-BF83-0E1DF5A0DA0D}"/>
              </a:ext>
            </a:extLst>
          </p:cNvPr>
          <p:cNvCxnSpPr>
            <a:cxnSpLocks/>
          </p:cNvCxnSpPr>
          <p:nvPr/>
        </p:nvCxnSpPr>
        <p:spPr>
          <a:xfrm>
            <a:off x="2126973" y="4752280"/>
            <a:ext cx="0" cy="781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id="{F72C5816-65EE-4FF0-8DF8-5EF053350A29}"/>
              </a:ext>
            </a:extLst>
          </p:cNvPr>
          <p:cNvCxnSpPr>
            <a:cxnSpLocks/>
          </p:cNvCxnSpPr>
          <p:nvPr/>
        </p:nvCxnSpPr>
        <p:spPr>
          <a:xfrm>
            <a:off x="3120887" y="4759021"/>
            <a:ext cx="0" cy="781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ector recto 56">
            <a:extLst>
              <a:ext uri="{FF2B5EF4-FFF2-40B4-BE49-F238E27FC236}">
                <a16:creationId xmlns:a16="http://schemas.microsoft.com/office/drawing/2014/main" id="{2AE5B60F-3C00-4DA7-8B9E-9A0A3FF3275D}"/>
              </a:ext>
            </a:extLst>
          </p:cNvPr>
          <p:cNvCxnSpPr>
            <a:cxnSpLocks/>
          </p:cNvCxnSpPr>
          <p:nvPr/>
        </p:nvCxnSpPr>
        <p:spPr>
          <a:xfrm>
            <a:off x="6675775" y="4752280"/>
            <a:ext cx="0" cy="767854"/>
          </a:xfrm>
          <a:prstGeom prst="line">
            <a:avLst/>
          </a:prstGeom>
        </p:spPr>
        <p:style>
          <a:lnRef idx="1">
            <a:schemeClr val="accent1"/>
          </a:lnRef>
          <a:fillRef idx="0">
            <a:schemeClr val="accent1"/>
          </a:fillRef>
          <a:effectRef idx="0">
            <a:schemeClr val="accent1"/>
          </a:effectRef>
          <a:fontRef idx="minor">
            <a:schemeClr val="tx1"/>
          </a:fontRef>
        </p:style>
      </p:cxnSp>
      <p:sp>
        <p:nvSpPr>
          <p:cNvPr id="65" name="CuadroTexto 64">
            <a:extLst>
              <a:ext uri="{FF2B5EF4-FFF2-40B4-BE49-F238E27FC236}">
                <a16:creationId xmlns:a16="http://schemas.microsoft.com/office/drawing/2014/main" id="{265A3C0B-6EFD-4BF6-85D0-959FEE89A14D}"/>
              </a:ext>
            </a:extLst>
          </p:cNvPr>
          <p:cNvSpPr txBox="1"/>
          <p:nvPr/>
        </p:nvSpPr>
        <p:spPr>
          <a:xfrm>
            <a:off x="1073426" y="4880284"/>
            <a:ext cx="959307" cy="369332"/>
          </a:xfrm>
          <a:prstGeom prst="rect">
            <a:avLst/>
          </a:prstGeom>
          <a:noFill/>
        </p:spPr>
        <p:txBody>
          <a:bodyPr wrap="square" rtlCol="0">
            <a:spAutoFit/>
          </a:bodyPr>
          <a:lstStyle/>
          <a:p>
            <a:pPr algn="ctr"/>
            <a:r>
              <a:rPr lang="es-ES" b="1" dirty="0"/>
              <a:t>INT</a:t>
            </a:r>
          </a:p>
        </p:txBody>
      </p:sp>
      <p:sp>
        <p:nvSpPr>
          <p:cNvPr id="66" name="CuadroTexto 65">
            <a:extLst>
              <a:ext uri="{FF2B5EF4-FFF2-40B4-BE49-F238E27FC236}">
                <a16:creationId xmlns:a16="http://schemas.microsoft.com/office/drawing/2014/main" id="{5076D53F-26F2-4DCE-A280-E0AD98F8D10A}"/>
              </a:ext>
            </a:extLst>
          </p:cNvPr>
          <p:cNvSpPr txBox="1"/>
          <p:nvPr/>
        </p:nvSpPr>
        <p:spPr>
          <a:xfrm>
            <a:off x="2307522" y="4880284"/>
            <a:ext cx="735496" cy="369328"/>
          </a:xfrm>
          <a:prstGeom prst="rect">
            <a:avLst/>
          </a:prstGeom>
          <a:noFill/>
        </p:spPr>
        <p:txBody>
          <a:bodyPr wrap="square" rtlCol="0">
            <a:spAutoFit/>
          </a:bodyPr>
          <a:lstStyle/>
          <a:p>
            <a:pPr algn="ctr"/>
            <a:r>
              <a:rPr lang="es-ES" dirty="0">
                <a:solidFill>
                  <a:schemeClr val="tx1">
                    <a:lumMod val="50000"/>
                    <a:lumOff val="50000"/>
                  </a:schemeClr>
                </a:solidFill>
              </a:rPr>
              <a:t>CMM</a:t>
            </a:r>
          </a:p>
        </p:txBody>
      </p:sp>
      <p:sp>
        <p:nvSpPr>
          <p:cNvPr id="67" name="CuadroTexto 66">
            <a:extLst>
              <a:ext uri="{FF2B5EF4-FFF2-40B4-BE49-F238E27FC236}">
                <a16:creationId xmlns:a16="http://schemas.microsoft.com/office/drawing/2014/main" id="{2281F209-2595-4E68-BF22-C3DD1871A7C0}"/>
              </a:ext>
            </a:extLst>
          </p:cNvPr>
          <p:cNvSpPr txBox="1"/>
          <p:nvPr/>
        </p:nvSpPr>
        <p:spPr>
          <a:xfrm>
            <a:off x="4530583" y="4883653"/>
            <a:ext cx="735496" cy="369328"/>
          </a:xfrm>
          <a:prstGeom prst="rect">
            <a:avLst/>
          </a:prstGeom>
          <a:noFill/>
        </p:spPr>
        <p:txBody>
          <a:bodyPr wrap="square" rtlCol="0">
            <a:spAutoFit/>
          </a:bodyPr>
          <a:lstStyle/>
          <a:p>
            <a:pPr algn="ctr"/>
            <a:r>
              <a:rPr lang="es-ES" dirty="0">
                <a:solidFill>
                  <a:schemeClr val="tx1">
                    <a:lumMod val="50000"/>
                    <a:lumOff val="50000"/>
                  </a:schemeClr>
                </a:solidFill>
              </a:rPr>
              <a:t>CMM</a:t>
            </a:r>
          </a:p>
        </p:txBody>
      </p:sp>
      <p:pic>
        <p:nvPicPr>
          <p:cNvPr id="68" name="CONV F 2">
            <a:hlinkClick r:id="" action="ppaction://media"/>
            <a:extLst>
              <a:ext uri="{FF2B5EF4-FFF2-40B4-BE49-F238E27FC236}">
                <a16:creationId xmlns:a16="http://schemas.microsoft.com/office/drawing/2014/main" id="{F176F5C5-84DA-414C-8979-5EEEB24F253E}"/>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7124875" y="4872277"/>
            <a:ext cx="609600" cy="609600"/>
          </a:xfrm>
          <a:prstGeom prst="rect">
            <a:avLst/>
          </a:prstGeom>
        </p:spPr>
      </p:pic>
    </p:spTree>
    <p:extLst>
      <p:ext uri="{BB962C8B-B14F-4D97-AF65-F5344CB8AC3E}">
        <p14:creationId xmlns:p14="http://schemas.microsoft.com/office/powerpoint/2010/main" val="104690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388" fill="hold"/>
                                        <p:tgtEl>
                                          <p:spTgt spid="40"/>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2533" fill="hold"/>
                                        <p:tgtEl>
                                          <p:spTgt spid="6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40"/>
                </p:tgtEl>
              </p:cMediaNode>
            </p:audio>
            <p:audio>
              <p:cMediaNode vol="80000">
                <p:cTn id="12" fill="hold" display="0">
                  <p:stCondLst>
                    <p:cond delay="indefinite"/>
                  </p:stCondLst>
                  <p:endCondLst>
                    <p:cond evt="onStopAudio" delay="0">
                      <p:tgtEl>
                        <p:sldTgt/>
                      </p:tgtEl>
                    </p:cond>
                  </p:endCondLst>
                </p:cTn>
                <p:tgtEl>
                  <p:spTgt spid="68"/>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E5F3E3-E40F-4F88-82CD-324A9B546B50}"/>
              </a:ext>
            </a:extLst>
          </p:cNvPr>
          <p:cNvSpPr>
            <a:spLocks noGrp="1"/>
          </p:cNvSpPr>
          <p:nvPr>
            <p:ph type="title"/>
          </p:nvPr>
        </p:nvSpPr>
        <p:spPr>
          <a:xfrm>
            <a:off x="677334" y="609600"/>
            <a:ext cx="8596668" cy="728870"/>
          </a:xfrm>
        </p:spPr>
        <p:txBody>
          <a:bodyPr/>
          <a:lstStyle/>
          <a:p>
            <a:pPr algn="ctr"/>
            <a:r>
              <a:rPr lang="es-ES" dirty="0"/>
              <a:t>INT EN POSICIÓN INICIAL</a:t>
            </a:r>
          </a:p>
        </p:txBody>
      </p:sp>
      <p:graphicFrame>
        <p:nvGraphicFramePr>
          <p:cNvPr id="10" name="Tabla 10">
            <a:extLst>
              <a:ext uri="{FF2B5EF4-FFF2-40B4-BE49-F238E27FC236}">
                <a16:creationId xmlns:a16="http://schemas.microsoft.com/office/drawing/2014/main" id="{19B65A36-DF4C-44C0-9D9E-787F92493C71}"/>
              </a:ext>
            </a:extLst>
          </p:cNvPr>
          <p:cNvGraphicFramePr>
            <a:graphicFrameLocks noGrp="1"/>
          </p:cNvGraphicFramePr>
          <p:nvPr>
            <p:ph idx="1"/>
            <p:extLst>
              <p:ext uri="{D42A27DB-BD31-4B8C-83A1-F6EECF244321}">
                <p14:modId xmlns:p14="http://schemas.microsoft.com/office/powerpoint/2010/main" val="674115733"/>
              </p:ext>
            </p:extLst>
          </p:nvPr>
        </p:nvGraphicFramePr>
        <p:xfrm>
          <a:off x="677863" y="2160588"/>
          <a:ext cx="8596311" cy="320654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62548160"/>
                    </a:ext>
                  </a:extLst>
                </a:gridCol>
                <a:gridCol w="2865437">
                  <a:extLst>
                    <a:ext uri="{9D8B030D-6E8A-4147-A177-3AD203B41FA5}">
                      <a16:colId xmlns:a16="http://schemas.microsoft.com/office/drawing/2014/main" val="1760011074"/>
                    </a:ext>
                  </a:extLst>
                </a:gridCol>
                <a:gridCol w="2865437">
                  <a:extLst>
                    <a:ext uri="{9D8B030D-6E8A-4147-A177-3AD203B41FA5}">
                      <a16:colId xmlns:a16="http://schemas.microsoft.com/office/drawing/2014/main" val="3621530696"/>
                    </a:ext>
                  </a:extLst>
                </a:gridCol>
              </a:tblGrid>
              <a:tr h="641308">
                <a:tc>
                  <a:txBody>
                    <a:bodyPr/>
                    <a:lstStyle/>
                    <a:p>
                      <a:r>
                        <a:rPr lang="es-ES" dirty="0"/>
                        <a:t>ENUNCIADOS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2131448394"/>
                  </a:ext>
                </a:extLst>
              </a:tr>
              <a:tr h="641308">
                <a:tc>
                  <a:txBody>
                    <a:bodyPr/>
                    <a:lstStyle/>
                    <a:p>
                      <a:r>
                        <a:rPr lang="es-ES" dirty="0"/>
                        <a:t>DIÁLOGOS</a:t>
                      </a:r>
                    </a:p>
                  </a:txBody>
                  <a:tcPr/>
                </a:tc>
                <a:tc>
                  <a:txBody>
                    <a:bodyPr/>
                    <a:lstStyle/>
                    <a:p>
                      <a:pPr algn="ctr"/>
                      <a:r>
                        <a:rPr lang="es-ES" dirty="0"/>
                        <a:t>26</a:t>
                      </a:r>
                    </a:p>
                  </a:txBody>
                  <a:tcPr/>
                </a:tc>
                <a:tc>
                  <a:txBody>
                    <a:bodyPr/>
                    <a:lstStyle/>
                    <a:p>
                      <a:pPr algn="ctr"/>
                      <a:r>
                        <a:rPr lang="es-ES" dirty="0"/>
                        <a:t>13</a:t>
                      </a:r>
                    </a:p>
                  </a:txBody>
                  <a:tcPr/>
                </a:tc>
                <a:extLst>
                  <a:ext uri="{0D108BD9-81ED-4DB2-BD59-A6C34878D82A}">
                    <a16:rowId xmlns:a16="http://schemas.microsoft.com/office/drawing/2014/main" val="325397289"/>
                  </a:ext>
                </a:extLst>
              </a:tr>
              <a:tr h="641308">
                <a:tc>
                  <a:txBody>
                    <a:bodyPr/>
                    <a:lstStyle/>
                    <a:p>
                      <a:r>
                        <a:rPr lang="es-ES" dirty="0"/>
                        <a:t>MONÓLOGOS</a:t>
                      </a:r>
                    </a:p>
                  </a:txBody>
                  <a:tcPr/>
                </a:tc>
                <a:tc>
                  <a:txBody>
                    <a:bodyPr/>
                    <a:lstStyle/>
                    <a:p>
                      <a:pPr algn="ctr"/>
                      <a:r>
                        <a:rPr lang="es-ES" dirty="0"/>
                        <a:t>5</a:t>
                      </a:r>
                    </a:p>
                  </a:txBody>
                  <a:tcPr/>
                </a:tc>
                <a:tc>
                  <a:txBody>
                    <a:bodyPr/>
                    <a:lstStyle/>
                    <a:p>
                      <a:pPr algn="ctr"/>
                      <a:r>
                        <a:rPr lang="es-ES" dirty="0"/>
                        <a:t>14</a:t>
                      </a:r>
                    </a:p>
                  </a:txBody>
                  <a:tcPr/>
                </a:tc>
                <a:extLst>
                  <a:ext uri="{0D108BD9-81ED-4DB2-BD59-A6C34878D82A}">
                    <a16:rowId xmlns:a16="http://schemas.microsoft.com/office/drawing/2014/main" val="3124104724"/>
                  </a:ext>
                </a:extLst>
              </a:tr>
              <a:tr h="641308">
                <a:tc>
                  <a:txBody>
                    <a:bodyPr/>
                    <a:lstStyle/>
                    <a:p>
                      <a:r>
                        <a:rPr lang="es-ES" dirty="0"/>
                        <a:t>CONVERSACIONES</a:t>
                      </a:r>
                    </a:p>
                  </a:txBody>
                  <a:tcPr/>
                </a:tc>
                <a:tc>
                  <a:txBody>
                    <a:bodyPr/>
                    <a:lstStyle/>
                    <a:p>
                      <a:pPr algn="ctr"/>
                      <a:r>
                        <a:rPr lang="es-ES" dirty="0"/>
                        <a:t>18</a:t>
                      </a:r>
                    </a:p>
                  </a:txBody>
                  <a:tcPr/>
                </a:tc>
                <a:tc>
                  <a:txBody>
                    <a:bodyPr/>
                    <a:lstStyle/>
                    <a:p>
                      <a:pPr algn="ctr"/>
                      <a:r>
                        <a:rPr lang="es-ES" dirty="0"/>
                        <a:t>18</a:t>
                      </a:r>
                    </a:p>
                  </a:txBody>
                  <a:tcPr/>
                </a:tc>
                <a:extLst>
                  <a:ext uri="{0D108BD9-81ED-4DB2-BD59-A6C34878D82A}">
                    <a16:rowId xmlns:a16="http://schemas.microsoft.com/office/drawing/2014/main" val="1775688065"/>
                  </a:ext>
                </a:extLst>
              </a:tr>
              <a:tr h="641308">
                <a:tc>
                  <a:txBody>
                    <a:bodyPr/>
                    <a:lstStyle/>
                    <a:p>
                      <a:r>
                        <a:rPr lang="es-ES" dirty="0"/>
                        <a:t>TOTAL: 94</a:t>
                      </a:r>
                    </a:p>
                  </a:txBody>
                  <a:tcPr/>
                </a:tc>
                <a:tc>
                  <a:txBody>
                    <a:bodyPr/>
                    <a:lstStyle/>
                    <a:p>
                      <a:pPr algn="ctr"/>
                      <a:r>
                        <a:rPr lang="es-ES" dirty="0"/>
                        <a:t>49</a:t>
                      </a:r>
                    </a:p>
                  </a:txBody>
                  <a:tcPr/>
                </a:tc>
                <a:tc>
                  <a:txBody>
                    <a:bodyPr/>
                    <a:lstStyle/>
                    <a:p>
                      <a:pPr algn="ctr"/>
                      <a:r>
                        <a:rPr lang="es-ES" dirty="0"/>
                        <a:t>45</a:t>
                      </a:r>
                    </a:p>
                  </a:txBody>
                  <a:tcPr/>
                </a:tc>
                <a:extLst>
                  <a:ext uri="{0D108BD9-81ED-4DB2-BD59-A6C34878D82A}">
                    <a16:rowId xmlns:a16="http://schemas.microsoft.com/office/drawing/2014/main" val="4078359842"/>
                  </a:ext>
                </a:extLst>
              </a:tr>
            </a:tbl>
          </a:graphicData>
        </a:graphic>
      </p:graphicFrame>
    </p:spTree>
    <p:extLst>
      <p:ext uri="{BB962C8B-B14F-4D97-AF65-F5344CB8AC3E}">
        <p14:creationId xmlns:p14="http://schemas.microsoft.com/office/powerpoint/2010/main" val="933117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C7D5CE-10EC-4BA4-BCA9-AB1FF5CBF68B}"/>
              </a:ext>
            </a:extLst>
          </p:cNvPr>
          <p:cNvSpPr>
            <a:spLocks noGrp="1"/>
          </p:cNvSpPr>
          <p:nvPr>
            <p:ph type="title"/>
          </p:nvPr>
        </p:nvSpPr>
        <p:spPr>
          <a:xfrm>
            <a:off x="1141568" y="887066"/>
            <a:ext cx="4091614" cy="867508"/>
          </a:xfrm>
        </p:spPr>
        <p:txBody>
          <a:bodyPr/>
          <a:lstStyle/>
          <a:p>
            <a:r>
              <a:rPr lang="es-ES" dirty="0"/>
              <a:t>INT EN ESTANCIAS</a:t>
            </a:r>
          </a:p>
        </p:txBody>
      </p:sp>
      <p:sp>
        <p:nvSpPr>
          <p:cNvPr id="3" name="Marcador de contenido 2">
            <a:extLst>
              <a:ext uri="{FF2B5EF4-FFF2-40B4-BE49-F238E27FC236}">
                <a16:creationId xmlns:a16="http://schemas.microsoft.com/office/drawing/2014/main" id="{6E2A3C42-4B5B-4F97-918B-702BA4008B28}"/>
              </a:ext>
            </a:extLst>
          </p:cNvPr>
          <p:cNvSpPr>
            <a:spLocks noGrp="1"/>
          </p:cNvSpPr>
          <p:nvPr>
            <p:ph idx="1"/>
          </p:nvPr>
        </p:nvSpPr>
        <p:spPr>
          <a:xfrm>
            <a:off x="5975961" y="4070838"/>
            <a:ext cx="1520613" cy="1171135"/>
          </a:xfrm>
        </p:spPr>
        <p:txBody>
          <a:bodyPr/>
          <a:lstStyle/>
          <a:p>
            <a:pPr algn="just">
              <a:lnSpc>
                <a:spcPct val="150000"/>
              </a:lnSpc>
            </a:pPr>
            <a:r>
              <a:rPr lang="es-ES" dirty="0">
                <a:solidFill>
                  <a:schemeClr val="tx1"/>
                </a:solidFill>
              </a:rPr>
              <a:t>Público</a:t>
            </a:r>
          </a:p>
          <a:p>
            <a:pPr algn="just">
              <a:lnSpc>
                <a:spcPct val="150000"/>
              </a:lnSpc>
            </a:pPr>
            <a:r>
              <a:rPr lang="es-ES" dirty="0">
                <a:solidFill>
                  <a:schemeClr val="tx1"/>
                </a:solidFill>
              </a:rPr>
              <a:t>Familiar</a:t>
            </a:r>
          </a:p>
        </p:txBody>
      </p:sp>
      <p:sp>
        <p:nvSpPr>
          <p:cNvPr id="4" name="Título 1">
            <a:extLst>
              <a:ext uri="{FF2B5EF4-FFF2-40B4-BE49-F238E27FC236}">
                <a16:creationId xmlns:a16="http://schemas.microsoft.com/office/drawing/2014/main" id="{5E9F007C-D87B-4464-A88A-7C0A16846F77}"/>
              </a:ext>
            </a:extLst>
          </p:cNvPr>
          <p:cNvSpPr txBox="1">
            <a:spLocks/>
          </p:cNvSpPr>
          <p:nvPr/>
        </p:nvSpPr>
        <p:spPr>
          <a:xfrm>
            <a:off x="1086339" y="2007793"/>
            <a:ext cx="4806620" cy="528470"/>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a:t>¿Qué es una estancia?</a:t>
            </a:r>
          </a:p>
        </p:txBody>
      </p:sp>
      <p:sp>
        <p:nvSpPr>
          <p:cNvPr id="5" name="Flecha: hacia abajo 4">
            <a:extLst>
              <a:ext uri="{FF2B5EF4-FFF2-40B4-BE49-F238E27FC236}">
                <a16:creationId xmlns:a16="http://schemas.microsoft.com/office/drawing/2014/main" id="{F4B7E0E8-2954-480F-AFD8-DE5E03765216}"/>
              </a:ext>
            </a:extLst>
          </p:cNvPr>
          <p:cNvSpPr/>
          <p:nvPr/>
        </p:nvSpPr>
        <p:spPr>
          <a:xfrm>
            <a:off x="2709074" y="2719144"/>
            <a:ext cx="478301" cy="5284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BE83247F-2DB4-45FB-85CC-A7CF0917E42B}"/>
              </a:ext>
            </a:extLst>
          </p:cNvPr>
          <p:cNvSpPr txBox="1"/>
          <p:nvPr/>
        </p:nvSpPr>
        <p:spPr>
          <a:xfrm>
            <a:off x="956603" y="3506963"/>
            <a:ext cx="4276579" cy="2534476"/>
          </a:xfrm>
          <a:prstGeom prst="rect">
            <a:avLst/>
          </a:prstGeom>
          <a:noFill/>
        </p:spPr>
        <p:txBody>
          <a:bodyPr wrap="square" rtlCol="0">
            <a:spAutoFit/>
          </a:bodyPr>
          <a:lstStyle/>
          <a:p>
            <a:pPr algn="just">
              <a:lnSpc>
                <a:spcPct val="150000"/>
              </a:lnSpc>
            </a:pPr>
            <a:r>
              <a:rPr lang="es-ES" dirty="0"/>
              <a:t>Se diferencia del enunciado en que no es un modelo prosódico con un programa unitario, sino que sigue un proceso de anexión de información que sigue el fluir del pensamiento del hablante</a:t>
            </a:r>
          </a:p>
        </p:txBody>
      </p:sp>
      <p:sp>
        <p:nvSpPr>
          <p:cNvPr id="7" name="Abrir llave 6">
            <a:extLst>
              <a:ext uri="{FF2B5EF4-FFF2-40B4-BE49-F238E27FC236}">
                <a16:creationId xmlns:a16="http://schemas.microsoft.com/office/drawing/2014/main" id="{104F4B5E-81E2-463E-BA3A-D0CB9D21D087}"/>
              </a:ext>
            </a:extLst>
          </p:cNvPr>
          <p:cNvSpPr/>
          <p:nvPr/>
        </p:nvSpPr>
        <p:spPr>
          <a:xfrm>
            <a:off x="5450767" y="3137095"/>
            <a:ext cx="525194" cy="3038622"/>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Abrir llave 7">
            <a:extLst>
              <a:ext uri="{FF2B5EF4-FFF2-40B4-BE49-F238E27FC236}">
                <a16:creationId xmlns:a16="http://schemas.microsoft.com/office/drawing/2014/main" id="{12DD01E3-82E1-42FE-AAE5-FD5551783710}"/>
              </a:ext>
            </a:extLst>
          </p:cNvPr>
          <p:cNvSpPr/>
          <p:nvPr/>
        </p:nvSpPr>
        <p:spPr>
          <a:xfrm>
            <a:off x="7496574" y="3603966"/>
            <a:ext cx="525194" cy="2104878"/>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9" name="Marcador de contenido 2">
            <a:extLst>
              <a:ext uri="{FF2B5EF4-FFF2-40B4-BE49-F238E27FC236}">
                <a16:creationId xmlns:a16="http://schemas.microsoft.com/office/drawing/2014/main" id="{9A5BC0FE-6D18-43B0-9E82-D7B39E3C0482}"/>
              </a:ext>
            </a:extLst>
          </p:cNvPr>
          <p:cNvSpPr txBox="1">
            <a:spLocks/>
          </p:cNvSpPr>
          <p:nvPr/>
        </p:nvSpPr>
        <p:spPr>
          <a:xfrm>
            <a:off x="8021768" y="3786992"/>
            <a:ext cx="2050700" cy="173882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lnSpc>
                <a:spcPct val="150000"/>
              </a:lnSpc>
            </a:pPr>
            <a:r>
              <a:rPr lang="es-ES" dirty="0">
                <a:solidFill>
                  <a:schemeClr val="tx1"/>
                </a:solidFill>
              </a:rPr>
              <a:t>Diálogo</a:t>
            </a:r>
          </a:p>
          <a:p>
            <a:pPr algn="just">
              <a:lnSpc>
                <a:spcPct val="150000"/>
              </a:lnSpc>
            </a:pPr>
            <a:r>
              <a:rPr lang="es-ES" dirty="0">
                <a:solidFill>
                  <a:schemeClr val="tx1"/>
                </a:solidFill>
              </a:rPr>
              <a:t>Monólogo</a:t>
            </a:r>
          </a:p>
          <a:p>
            <a:pPr algn="just">
              <a:lnSpc>
                <a:spcPct val="150000"/>
              </a:lnSpc>
            </a:pPr>
            <a:r>
              <a:rPr lang="es-ES" dirty="0">
                <a:solidFill>
                  <a:schemeClr val="tx1"/>
                </a:solidFill>
              </a:rPr>
              <a:t>Conversación</a:t>
            </a:r>
          </a:p>
        </p:txBody>
      </p:sp>
    </p:spTree>
    <p:extLst>
      <p:ext uri="{BB962C8B-B14F-4D97-AF65-F5344CB8AC3E}">
        <p14:creationId xmlns:p14="http://schemas.microsoft.com/office/powerpoint/2010/main" val="2064411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413A0A-D1BD-43DB-8128-DEF81D757052}"/>
              </a:ext>
            </a:extLst>
          </p:cNvPr>
          <p:cNvSpPr>
            <a:spLocks noGrp="1"/>
          </p:cNvSpPr>
          <p:nvPr>
            <p:ph type="title"/>
          </p:nvPr>
        </p:nvSpPr>
        <p:spPr>
          <a:xfrm>
            <a:off x="916045" y="848139"/>
            <a:ext cx="8596668" cy="689113"/>
          </a:xfrm>
        </p:spPr>
        <p:txBody>
          <a:bodyPr/>
          <a:lstStyle/>
          <a:p>
            <a:pPr algn="ctr"/>
            <a:r>
              <a:rPr lang="es-ES" dirty="0"/>
              <a:t>ASPECTOS GENERALES</a:t>
            </a:r>
          </a:p>
        </p:txBody>
      </p:sp>
      <p:graphicFrame>
        <p:nvGraphicFramePr>
          <p:cNvPr id="7" name="Tabla 7">
            <a:extLst>
              <a:ext uri="{FF2B5EF4-FFF2-40B4-BE49-F238E27FC236}">
                <a16:creationId xmlns:a16="http://schemas.microsoft.com/office/drawing/2014/main" id="{E7FEDD49-98D2-4587-BD8C-157672CD85B8}"/>
              </a:ext>
            </a:extLst>
          </p:cNvPr>
          <p:cNvGraphicFramePr>
            <a:graphicFrameLocks noGrp="1"/>
          </p:cNvGraphicFramePr>
          <p:nvPr>
            <p:ph idx="1"/>
            <p:extLst>
              <p:ext uri="{D42A27DB-BD31-4B8C-83A1-F6EECF244321}">
                <p14:modId xmlns:p14="http://schemas.microsoft.com/office/powerpoint/2010/main" val="721148703"/>
              </p:ext>
            </p:extLst>
          </p:nvPr>
        </p:nvGraphicFramePr>
        <p:xfrm>
          <a:off x="916402" y="2134083"/>
          <a:ext cx="8596311" cy="3392075"/>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3403348246"/>
                    </a:ext>
                  </a:extLst>
                </a:gridCol>
                <a:gridCol w="2865437">
                  <a:extLst>
                    <a:ext uri="{9D8B030D-6E8A-4147-A177-3AD203B41FA5}">
                      <a16:colId xmlns:a16="http://schemas.microsoft.com/office/drawing/2014/main" val="1192721463"/>
                    </a:ext>
                  </a:extLst>
                </a:gridCol>
                <a:gridCol w="2865437">
                  <a:extLst>
                    <a:ext uri="{9D8B030D-6E8A-4147-A177-3AD203B41FA5}">
                      <a16:colId xmlns:a16="http://schemas.microsoft.com/office/drawing/2014/main" val="1463047435"/>
                    </a:ext>
                  </a:extLst>
                </a:gridCol>
              </a:tblGrid>
              <a:tr h="678415">
                <a:tc>
                  <a:txBody>
                    <a:bodyPr/>
                    <a:lstStyle/>
                    <a:p>
                      <a:pPr algn="ctr"/>
                      <a:r>
                        <a:rPr lang="es-ES" dirty="0"/>
                        <a:t>ESTANCIAS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3848336329"/>
                  </a:ext>
                </a:extLst>
              </a:tr>
              <a:tr h="678415">
                <a:tc>
                  <a:txBody>
                    <a:bodyPr/>
                    <a:lstStyle/>
                    <a:p>
                      <a:r>
                        <a:rPr lang="es-ES" dirty="0"/>
                        <a:t>DIÁLOGOS</a:t>
                      </a:r>
                    </a:p>
                  </a:txBody>
                  <a:tcPr/>
                </a:tc>
                <a:tc>
                  <a:txBody>
                    <a:bodyPr/>
                    <a:lstStyle/>
                    <a:p>
                      <a:pPr algn="ctr"/>
                      <a:r>
                        <a:rPr lang="es-ES" dirty="0"/>
                        <a:t>13</a:t>
                      </a:r>
                    </a:p>
                  </a:txBody>
                  <a:tcPr/>
                </a:tc>
                <a:tc>
                  <a:txBody>
                    <a:bodyPr/>
                    <a:lstStyle/>
                    <a:p>
                      <a:pPr algn="ctr"/>
                      <a:r>
                        <a:rPr lang="es-ES" dirty="0"/>
                        <a:t>4</a:t>
                      </a:r>
                    </a:p>
                  </a:txBody>
                  <a:tcPr/>
                </a:tc>
                <a:extLst>
                  <a:ext uri="{0D108BD9-81ED-4DB2-BD59-A6C34878D82A}">
                    <a16:rowId xmlns:a16="http://schemas.microsoft.com/office/drawing/2014/main" val="947638017"/>
                  </a:ext>
                </a:extLst>
              </a:tr>
              <a:tr h="678415">
                <a:tc>
                  <a:txBody>
                    <a:bodyPr/>
                    <a:lstStyle/>
                    <a:p>
                      <a:r>
                        <a:rPr lang="es-ES" dirty="0"/>
                        <a:t>MONÓLOGOS</a:t>
                      </a:r>
                    </a:p>
                  </a:txBody>
                  <a:tcPr/>
                </a:tc>
                <a:tc>
                  <a:txBody>
                    <a:bodyPr/>
                    <a:lstStyle/>
                    <a:p>
                      <a:pPr algn="ctr"/>
                      <a:r>
                        <a:rPr lang="es-ES" dirty="0"/>
                        <a:t>6</a:t>
                      </a:r>
                    </a:p>
                  </a:txBody>
                  <a:tcPr/>
                </a:tc>
                <a:tc>
                  <a:txBody>
                    <a:bodyPr/>
                    <a:lstStyle/>
                    <a:p>
                      <a:pPr algn="ctr"/>
                      <a:r>
                        <a:rPr lang="es-ES" dirty="0"/>
                        <a:t>15</a:t>
                      </a:r>
                    </a:p>
                  </a:txBody>
                  <a:tcPr/>
                </a:tc>
                <a:extLst>
                  <a:ext uri="{0D108BD9-81ED-4DB2-BD59-A6C34878D82A}">
                    <a16:rowId xmlns:a16="http://schemas.microsoft.com/office/drawing/2014/main" val="3275471539"/>
                  </a:ext>
                </a:extLst>
              </a:tr>
              <a:tr h="678415">
                <a:tc>
                  <a:txBody>
                    <a:bodyPr/>
                    <a:lstStyle/>
                    <a:p>
                      <a:r>
                        <a:rPr lang="es-ES" dirty="0"/>
                        <a:t>CONVERSACIONES</a:t>
                      </a:r>
                    </a:p>
                    <a:p>
                      <a:endParaRPr lang="es-ES" dirty="0"/>
                    </a:p>
                  </a:txBody>
                  <a:tcPr/>
                </a:tc>
                <a:tc>
                  <a:txBody>
                    <a:bodyPr/>
                    <a:lstStyle/>
                    <a:p>
                      <a:pPr algn="ctr"/>
                      <a:r>
                        <a:rPr lang="es-ES" dirty="0"/>
                        <a:t>14</a:t>
                      </a:r>
                    </a:p>
                  </a:txBody>
                  <a:tcPr/>
                </a:tc>
                <a:tc>
                  <a:txBody>
                    <a:bodyPr/>
                    <a:lstStyle/>
                    <a:p>
                      <a:pPr algn="ctr"/>
                      <a:r>
                        <a:rPr lang="es-ES" dirty="0"/>
                        <a:t>7</a:t>
                      </a:r>
                    </a:p>
                  </a:txBody>
                  <a:tcPr/>
                </a:tc>
                <a:extLst>
                  <a:ext uri="{0D108BD9-81ED-4DB2-BD59-A6C34878D82A}">
                    <a16:rowId xmlns:a16="http://schemas.microsoft.com/office/drawing/2014/main" val="3375901140"/>
                  </a:ext>
                </a:extLst>
              </a:tr>
              <a:tr h="678415">
                <a:tc>
                  <a:txBody>
                    <a:bodyPr/>
                    <a:lstStyle/>
                    <a:p>
                      <a:r>
                        <a:rPr lang="es-ES" dirty="0"/>
                        <a:t>TOTAL: 60</a:t>
                      </a:r>
                    </a:p>
                  </a:txBody>
                  <a:tcPr/>
                </a:tc>
                <a:tc>
                  <a:txBody>
                    <a:bodyPr/>
                    <a:lstStyle/>
                    <a:p>
                      <a:pPr algn="ctr"/>
                      <a:r>
                        <a:rPr lang="es-ES" dirty="0"/>
                        <a:t>33</a:t>
                      </a:r>
                    </a:p>
                  </a:txBody>
                  <a:tcPr/>
                </a:tc>
                <a:tc>
                  <a:txBody>
                    <a:bodyPr/>
                    <a:lstStyle/>
                    <a:p>
                      <a:pPr algn="ctr"/>
                      <a:r>
                        <a:rPr lang="es-ES" dirty="0"/>
                        <a:t>26</a:t>
                      </a:r>
                    </a:p>
                  </a:txBody>
                  <a:tcPr/>
                </a:tc>
                <a:extLst>
                  <a:ext uri="{0D108BD9-81ED-4DB2-BD59-A6C34878D82A}">
                    <a16:rowId xmlns:a16="http://schemas.microsoft.com/office/drawing/2014/main" val="2697351241"/>
                  </a:ext>
                </a:extLst>
              </a:tr>
            </a:tbl>
          </a:graphicData>
        </a:graphic>
      </p:graphicFrame>
    </p:spTree>
    <p:extLst>
      <p:ext uri="{BB962C8B-B14F-4D97-AF65-F5344CB8AC3E}">
        <p14:creationId xmlns:p14="http://schemas.microsoft.com/office/powerpoint/2010/main" val="325315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1FA1B7-EC3B-420E-81DB-D0E310BF052C}"/>
              </a:ext>
            </a:extLst>
          </p:cNvPr>
          <p:cNvSpPr>
            <a:spLocks noGrp="1"/>
          </p:cNvSpPr>
          <p:nvPr>
            <p:ph type="title"/>
          </p:nvPr>
        </p:nvSpPr>
        <p:spPr>
          <a:xfrm>
            <a:off x="1008638" y="675861"/>
            <a:ext cx="8596668" cy="781878"/>
          </a:xfrm>
        </p:spPr>
        <p:txBody>
          <a:bodyPr/>
          <a:lstStyle/>
          <a:p>
            <a:pPr algn="ctr"/>
            <a:r>
              <a:rPr lang="es-ES" dirty="0"/>
              <a:t>ANÁLISIS GENERAL</a:t>
            </a:r>
          </a:p>
        </p:txBody>
      </p:sp>
      <p:sp>
        <p:nvSpPr>
          <p:cNvPr id="3" name="Marcador de contenido 2">
            <a:extLst>
              <a:ext uri="{FF2B5EF4-FFF2-40B4-BE49-F238E27FC236}">
                <a16:creationId xmlns:a16="http://schemas.microsoft.com/office/drawing/2014/main" id="{9DD7BF6C-956B-4E82-806F-913B2C57B242}"/>
              </a:ext>
            </a:extLst>
          </p:cNvPr>
          <p:cNvSpPr>
            <a:spLocks noGrp="1"/>
          </p:cNvSpPr>
          <p:nvPr>
            <p:ph idx="1"/>
          </p:nvPr>
        </p:nvSpPr>
        <p:spPr>
          <a:xfrm>
            <a:off x="677334" y="1766909"/>
            <a:ext cx="8596668" cy="3880773"/>
          </a:xfrm>
        </p:spPr>
        <p:txBody>
          <a:bodyPr/>
          <a:lstStyle/>
          <a:p>
            <a:pPr algn="just">
              <a:lnSpc>
                <a:spcPct val="150000"/>
              </a:lnSpc>
            </a:pPr>
            <a:r>
              <a:rPr lang="es-ES" dirty="0">
                <a:solidFill>
                  <a:schemeClr val="tx1"/>
                </a:solidFill>
              </a:rPr>
              <a:t>A niveles totales, vemos que los resultados entre público y privado son prácticamente equitativos, lo que nos sugiere, al igual que ocurría con los enunciados, que la presencia del Introductor locutivo en el habla no depende del contexto en el que se desarrolle. </a:t>
            </a:r>
          </a:p>
          <a:p>
            <a:pPr algn="just">
              <a:lnSpc>
                <a:spcPct val="150000"/>
              </a:lnSpc>
            </a:pPr>
            <a:r>
              <a:rPr lang="es-ES" dirty="0">
                <a:solidFill>
                  <a:schemeClr val="tx1"/>
                </a:solidFill>
              </a:rPr>
              <a:t>Sin embargo, si nos paramos a observar más detalladamente, el número en las conversaciones y diálogos de contexto público supera significativamente el contexto privado. Lo que ocurre al contrario con los monólogos, que se desarrollan en mayor medida en un contexto familiar. </a:t>
            </a:r>
          </a:p>
        </p:txBody>
      </p:sp>
    </p:spTree>
    <p:extLst>
      <p:ext uri="{BB962C8B-B14F-4D97-AF65-F5344CB8AC3E}">
        <p14:creationId xmlns:p14="http://schemas.microsoft.com/office/powerpoint/2010/main" val="91569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C4C59C-169D-45DD-91B1-52ECADF231E4}"/>
              </a:ext>
            </a:extLst>
          </p:cNvPr>
          <p:cNvSpPr>
            <a:spLocks noGrp="1"/>
          </p:cNvSpPr>
          <p:nvPr>
            <p:ph type="title"/>
          </p:nvPr>
        </p:nvSpPr>
        <p:spPr/>
        <p:txBody>
          <a:bodyPr/>
          <a:lstStyle/>
          <a:p>
            <a:pPr algn="ctr"/>
            <a:r>
              <a:rPr lang="es-ES" dirty="0"/>
              <a:t>INT EN POSICIÓN INICIAL</a:t>
            </a:r>
          </a:p>
        </p:txBody>
      </p:sp>
      <p:graphicFrame>
        <p:nvGraphicFramePr>
          <p:cNvPr id="4" name="Tabla 4">
            <a:extLst>
              <a:ext uri="{FF2B5EF4-FFF2-40B4-BE49-F238E27FC236}">
                <a16:creationId xmlns:a16="http://schemas.microsoft.com/office/drawing/2014/main" id="{F062FA0E-912F-4261-9C8C-085D1DDD3D53}"/>
              </a:ext>
            </a:extLst>
          </p:cNvPr>
          <p:cNvGraphicFramePr>
            <a:graphicFrameLocks noGrp="1"/>
          </p:cNvGraphicFramePr>
          <p:nvPr>
            <p:ph idx="1"/>
            <p:extLst>
              <p:ext uri="{D42A27DB-BD31-4B8C-83A1-F6EECF244321}">
                <p14:modId xmlns:p14="http://schemas.microsoft.com/office/powerpoint/2010/main" val="1721125354"/>
              </p:ext>
            </p:extLst>
          </p:nvPr>
        </p:nvGraphicFramePr>
        <p:xfrm>
          <a:off x="889898" y="1930400"/>
          <a:ext cx="8596311" cy="312703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664537417"/>
                    </a:ext>
                  </a:extLst>
                </a:gridCol>
                <a:gridCol w="2865437">
                  <a:extLst>
                    <a:ext uri="{9D8B030D-6E8A-4147-A177-3AD203B41FA5}">
                      <a16:colId xmlns:a16="http://schemas.microsoft.com/office/drawing/2014/main" val="3590660301"/>
                    </a:ext>
                  </a:extLst>
                </a:gridCol>
                <a:gridCol w="2865437">
                  <a:extLst>
                    <a:ext uri="{9D8B030D-6E8A-4147-A177-3AD203B41FA5}">
                      <a16:colId xmlns:a16="http://schemas.microsoft.com/office/drawing/2014/main" val="2233503053"/>
                    </a:ext>
                  </a:extLst>
                </a:gridCol>
              </a:tblGrid>
              <a:tr h="625406">
                <a:tc>
                  <a:txBody>
                    <a:bodyPr/>
                    <a:lstStyle/>
                    <a:p>
                      <a:r>
                        <a:rPr lang="es-ES" dirty="0"/>
                        <a:t>ESTANCIAS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3437434345"/>
                  </a:ext>
                </a:extLst>
              </a:tr>
              <a:tr h="625406">
                <a:tc>
                  <a:txBody>
                    <a:bodyPr/>
                    <a:lstStyle/>
                    <a:p>
                      <a:r>
                        <a:rPr lang="es-ES" dirty="0"/>
                        <a:t>DIÁLOGOS</a:t>
                      </a:r>
                    </a:p>
                  </a:txBody>
                  <a:tcPr/>
                </a:tc>
                <a:tc>
                  <a:txBody>
                    <a:bodyPr/>
                    <a:lstStyle/>
                    <a:p>
                      <a:pPr algn="ctr"/>
                      <a:r>
                        <a:rPr lang="es-ES" dirty="0"/>
                        <a:t>11</a:t>
                      </a:r>
                    </a:p>
                  </a:txBody>
                  <a:tcPr/>
                </a:tc>
                <a:tc>
                  <a:txBody>
                    <a:bodyPr/>
                    <a:lstStyle/>
                    <a:p>
                      <a:pPr algn="ctr"/>
                      <a:r>
                        <a:rPr lang="es-ES" dirty="0"/>
                        <a:t>2</a:t>
                      </a:r>
                    </a:p>
                  </a:txBody>
                  <a:tcPr/>
                </a:tc>
                <a:extLst>
                  <a:ext uri="{0D108BD9-81ED-4DB2-BD59-A6C34878D82A}">
                    <a16:rowId xmlns:a16="http://schemas.microsoft.com/office/drawing/2014/main" val="3314816852"/>
                  </a:ext>
                </a:extLst>
              </a:tr>
              <a:tr h="625406">
                <a:tc>
                  <a:txBody>
                    <a:bodyPr/>
                    <a:lstStyle/>
                    <a:p>
                      <a:r>
                        <a:rPr lang="es-ES" dirty="0"/>
                        <a:t>MONÓLOGOS</a:t>
                      </a:r>
                    </a:p>
                  </a:txBody>
                  <a:tcPr/>
                </a:tc>
                <a:tc>
                  <a:txBody>
                    <a:bodyPr/>
                    <a:lstStyle/>
                    <a:p>
                      <a:pPr algn="ctr"/>
                      <a:r>
                        <a:rPr lang="es-ES" dirty="0"/>
                        <a:t>4</a:t>
                      </a:r>
                    </a:p>
                  </a:txBody>
                  <a:tcPr/>
                </a:tc>
                <a:tc>
                  <a:txBody>
                    <a:bodyPr/>
                    <a:lstStyle/>
                    <a:p>
                      <a:pPr algn="ctr"/>
                      <a:r>
                        <a:rPr lang="es-ES" dirty="0"/>
                        <a:t>9</a:t>
                      </a:r>
                    </a:p>
                  </a:txBody>
                  <a:tcPr/>
                </a:tc>
                <a:extLst>
                  <a:ext uri="{0D108BD9-81ED-4DB2-BD59-A6C34878D82A}">
                    <a16:rowId xmlns:a16="http://schemas.microsoft.com/office/drawing/2014/main" val="1051336188"/>
                  </a:ext>
                </a:extLst>
              </a:tr>
              <a:tr h="625406">
                <a:tc>
                  <a:txBody>
                    <a:bodyPr/>
                    <a:lstStyle/>
                    <a:p>
                      <a:r>
                        <a:rPr lang="es-ES" dirty="0"/>
                        <a:t>CONVERSACIONES</a:t>
                      </a:r>
                    </a:p>
                  </a:txBody>
                  <a:tcPr/>
                </a:tc>
                <a:tc>
                  <a:txBody>
                    <a:bodyPr/>
                    <a:lstStyle/>
                    <a:p>
                      <a:pPr algn="ctr"/>
                      <a:r>
                        <a:rPr lang="es-ES" dirty="0"/>
                        <a:t>9</a:t>
                      </a:r>
                    </a:p>
                  </a:txBody>
                  <a:tcPr/>
                </a:tc>
                <a:tc>
                  <a:txBody>
                    <a:bodyPr/>
                    <a:lstStyle/>
                    <a:p>
                      <a:pPr algn="ctr"/>
                      <a:r>
                        <a:rPr lang="es-ES" dirty="0"/>
                        <a:t>6</a:t>
                      </a:r>
                    </a:p>
                  </a:txBody>
                  <a:tcPr/>
                </a:tc>
                <a:extLst>
                  <a:ext uri="{0D108BD9-81ED-4DB2-BD59-A6C34878D82A}">
                    <a16:rowId xmlns:a16="http://schemas.microsoft.com/office/drawing/2014/main" val="403778244"/>
                  </a:ext>
                </a:extLst>
              </a:tr>
              <a:tr h="625406">
                <a:tc>
                  <a:txBody>
                    <a:bodyPr/>
                    <a:lstStyle/>
                    <a:p>
                      <a:r>
                        <a:rPr lang="es-ES" dirty="0"/>
                        <a:t>TOTAL: 41</a:t>
                      </a:r>
                    </a:p>
                  </a:txBody>
                  <a:tcPr/>
                </a:tc>
                <a:tc>
                  <a:txBody>
                    <a:bodyPr/>
                    <a:lstStyle/>
                    <a:p>
                      <a:pPr algn="ctr"/>
                      <a:r>
                        <a:rPr lang="es-ES" dirty="0"/>
                        <a:t>24</a:t>
                      </a:r>
                    </a:p>
                  </a:txBody>
                  <a:tcPr/>
                </a:tc>
                <a:tc>
                  <a:txBody>
                    <a:bodyPr/>
                    <a:lstStyle/>
                    <a:p>
                      <a:pPr algn="ctr"/>
                      <a:r>
                        <a:rPr lang="es-ES" dirty="0"/>
                        <a:t>17</a:t>
                      </a:r>
                    </a:p>
                  </a:txBody>
                  <a:tcPr/>
                </a:tc>
                <a:extLst>
                  <a:ext uri="{0D108BD9-81ED-4DB2-BD59-A6C34878D82A}">
                    <a16:rowId xmlns:a16="http://schemas.microsoft.com/office/drawing/2014/main" val="130296822"/>
                  </a:ext>
                </a:extLst>
              </a:tr>
            </a:tbl>
          </a:graphicData>
        </a:graphic>
      </p:graphicFrame>
    </p:spTree>
    <p:extLst>
      <p:ext uri="{BB962C8B-B14F-4D97-AF65-F5344CB8AC3E}">
        <p14:creationId xmlns:p14="http://schemas.microsoft.com/office/powerpoint/2010/main" val="246309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ocadillo: rectángulo 5">
            <a:extLst>
              <a:ext uri="{FF2B5EF4-FFF2-40B4-BE49-F238E27FC236}">
                <a16:creationId xmlns:a16="http://schemas.microsoft.com/office/drawing/2014/main" id="{D4FEE1E7-EA98-4772-8A16-E776C3B9DCC1}"/>
              </a:ext>
            </a:extLst>
          </p:cNvPr>
          <p:cNvSpPr/>
          <p:nvPr/>
        </p:nvSpPr>
        <p:spPr>
          <a:xfrm>
            <a:off x="2425148" y="1490869"/>
            <a:ext cx="6135756" cy="3538331"/>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9407BDA2-5EE0-4B6C-AC7A-0A5D466B8F46}"/>
              </a:ext>
            </a:extLst>
          </p:cNvPr>
          <p:cNvSpPr txBox="1"/>
          <p:nvPr/>
        </p:nvSpPr>
        <p:spPr>
          <a:xfrm>
            <a:off x="3313043" y="1822173"/>
            <a:ext cx="4359965" cy="2598532"/>
          </a:xfrm>
          <a:prstGeom prst="rect">
            <a:avLst/>
          </a:prstGeom>
          <a:noFill/>
        </p:spPr>
        <p:txBody>
          <a:bodyPr wrap="square" rtlCol="0">
            <a:spAutoFit/>
          </a:bodyPr>
          <a:lstStyle/>
          <a:p>
            <a:pPr algn="ctr">
              <a:lnSpc>
                <a:spcPct val="150000"/>
              </a:lnSpc>
            </a:pPr>
            <a:r>
              <a:rPr lang="es-ES" sz="2800" dirty="0"/>
              <a:t>CATEGORÍAS GRAMATICALES CON MAYOR PRESENCIA EN EL INTRODUCTOR LOCUTIVO</a:t>
            </a:r>
          </a:p>
        </p:txBody>
      </p:sp>
    </p:spTree>
    <p:extLst>
      <p:ext uri="{BB962C8B-B14F-4D97-AF65-F5344CB8AC3E}">
        <p14:creationId xmlns:p14="http://schemas.microsoft.com/office/powerpoint/2010/main" val="3681357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4B4F5A-CB1E-4B06-8DAF-4E5D3B8FAA83}"/>
              </a:ext>
            </a:extLst>
          </p:cNvPr>
          <p:cNvSpPr>
            <a:spLocks noGrp="1"/>
          </p:cNvSpPr>
          <p:nvPr>
            <p:ph type="title"/>
          </p:nvPr>
        </p:nvSpPr>
        <p:spPr>
          <a:xfrm>
            <a:off x="797772" y="768626"/>
            <a:ext cx="8596668" cy="649357"/>
          </a:xfrm>
        </p:spPr>
        <p:txBody>
          <a:bodyPr/>
          <a:lstStyle/>
          <a:p>
            <a:pPr algn="ctr"/>
            <a:r>
              <a:rPr lang="es-ES" dirty="0"/>
              <a:t>PREPOSICIONES</a:t>
            </a:r>
          </a:p>
        </p:txBody>
      </p:sp>
      <p:graphicFrame>
        <p:nvGraphicFramePr>
          <p:cNvPr id="8" name="Tabla 8">
            <a:extLst>
              <a:ext uri="{FF2B5EF4-FFF2-40B4-BE49-F238E27FC236}">
                <a16:creationId xmlns:a16="http://schemas.microsoft.com/office/drawing/2014/main" id="{CFCDCBBB-429F-42AA-BCA6-84D43D0349CB}"/>
              </a:ext>
            </a:extLst>
          </p:cNvPr>
          <p:cNvGraphicFramePr>
            <a:graphicFrameLocks noGrp="1"/>
          </p:cNvGraphicFramePr>
          <p:nvPr>
            <p:ph idx="1"/>
            <p:extLst>
              <p:ext uri="{D42A27DB-BD31-4B8C-83A1-F6EECF244321}">
                <p14:modId xmlns:p14="http://schemas.microsoft.com/office/powerpoint/2010/main" val="2014889624"/>
              </p:ext>
            </p:extLst>
          </p:nvPr>
        </p:nvGraphicFramePr>
        <p:xfrm>
          <a:off x="677863" y="2160588"/>
          <a:ext cx="8596312" cy="259588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435244954"/>
                    </a:ext>
                  </a:extLst>
                </a:gridCol>
                <a:gridCol w="4298156">
                  <a:extLst>
                    <a:ext uri="{9D8B030D-6E8A-4147-A177-3AD203B41FA5}">
                      <a16:colId xmlns:a16="http://schemas.microsoft.com/office/drawing/2014/main" val="2557377667"/>
                    </a:ext>
                  </a:extLst>
                </a:gridCol>
              </a:tblGrid>
              <a:tr h="370840">
                <a:tc>
                  <a:txBody>
                    <a:bodyPr/>
                    <a:lstStyle/>
                    <a:p>
                      <a:pPr algn="ctr"/>
                      <a:r>
                        <a:rPr lang="es-ES" dirty="0"/>
                        <a:t>TIPO</a:t>
                      </a:r>
                    </a:p>
                  </a:txBody>
                  <a:tcPr/>
                </a:tc>
                <a:tc>
                  <a:txBody>
                    <a:bodyPr/>
                    <a:lstStyle/>
                    <a:p>
                      <a:pPr algn="ctr"/>
                      <a:r>
                        <a:rPr lang="es-ES" dirty="0"/>
                        <a:t>NÚMERO</a:t>
                      </a:r>
                    </a:p>
                  </a:txBody>
                  <a:tcPr/>
                </a:tc>
                <a:extLst>
                  <a:ext uri="{0D108BD9-81ED-4DB2-BD59-A6C34878D82A}">
                    <a16:rowId xmlns:a16="http://schemas.microsoft.com/office/drawing/2014/main" val="804608863"/>
                  </a:ext>
                </a:extLst>
              </a:tr>
              <a:tr h="370840">
                <a:tc>
                  <a:txBody>
                    <a:bodyPr/>
                    <a:lstStyle/>
                    <a:p>
                      <a:pPr algn="ctr"/>
                      <a:r>
                        <a:rPr lang="es-ES" dirty="0"/>
                        <a:t>A</a:t>
                      </a:r>
                    </a:p>
                  </a:txBody>
                  <a:tcPr/>
                </a:tc>
                <a:tc>
                  <a:txBody>
                    <a:bodyPr/>
                    <a:lstStyle/>
                    <a:p>
                      <a:pPr algn="ctr"/>
                      <a:r>
                        <a:rPr lang="es-ES" dirty="0"/>
                        <a:t>5</a:t>
                      </a:r>
                    </a:p>
                  </a:txBody>
                  <a:tcPr/>
                </a:tc>
                <a:extLst>
                  <a:ext uri="{0D108BD9-81ED-4DB2-BD59-A6C34878D82A}">
                    <a16:rowId xmlns:a16="http://schemas.microsoft.com/office/drawing/2014/main" val="3842220210"/>
                  </a:ext>
                </a:extLst>
              </a:tr>
              <a:tr h="370840">
                <a:tc>
                  <a:txBody>
                    <a:bodyPr/>
                    <a:lstStyle/>
                    <a:p>
                      <a:pPr algn="ctr"/>
                      <a:r>
                        <a:rPr lang="es-ES" dirty="0"/>
                        <a:t>CON</a:t>
                      </a:r>
                    </a:p>
                  </a:txBody>
                  <a:tcPr/>
                </a:tc>
                <a:tc>
                  <a:txBody>
                    <a:bodyPr/>
                    <a:lstStyle/>
                    <a:p>
                      <a:pPr algn="ctr"/>
                      <a:r>
                        <a:rPr lang="es-ES" dirty="0"/>
                        <a:t>3</a:t>
                      </a:r>
                    </a:p>
                  </a:txBody>
                  <a:tcPr/>
                </a:tc>
                <a:extLst>
                  <a:ext uri="{0D108BD9-81ED-4DB2-BD59-A6C34878D82A}">
                    <a16:rowId xmlns:a16="http://schemas.microsoft.com/office/drawing/2014/main" val="968351860"/>
                  </a:ext>
                </a:extLst>
              </a:tr>
              <a:tr h="370840">
                <a:tc>
                  <a:txBody>
                    <a:bodyPr/>
                    <a:lstStyle/>
                    <a:p>
                      <a:pPr algn="ctr"/>
                      <a:r>
                        <a:rPr lang="es-ES" dirty="0"/>
                        <a:t>DE</a:t>
                      </a:r>
                    </a:p>
                  </a:txBody>
                  <a:tcPr/>
                </a:tc>
                <a:tc>
                  <a:txBody>
                    <a:bodyPr/>
                    <a:lstStyle/>
                    <a:p>
                      <a:pPr algn="ctr"/>
                      <a:r>
                        <a:rPr lang="es-ES" dirty="0"/>
                        <a:t>1</a:t>
                      </a:r>
                    </a:p>
                  </a:txBody>
                  <a:tcPr/>
                </a:tc>
                <a:extLst>
                  <a:ext uri="{0D108BD9-81ED-4DB2-BD59-A6C34878D82A}">
                    <a16:rowId xmlns:a16="http://schemas.microsoft.com/office/drawing/2014/main" val="1208570376"/>
                  </a:ext>
                </a:extLst>
              </a:tr>
              <a:tr h="370840">
                <a:tc>
                  <a:txBody>
                    <a:bodyPr/>
                    <a:lstStyle/>
                    <a:p>
                      <a:pPr algn="ctr"/>
                      <a:r>
                        <a:rPr lang="es-ES" dirty="0"/>
                        <a:t>SOBRE</a:t>
                      </a:r>
                    </a:p>
                  </a:txBody>
                  <a:tcPr/>
                </a:tc>
                <a:tc>
                  <a:txBody>
                    <a:bodyPr/>
                    <a:lstStyle/>
                    <a:p>
                      <a:pPr algn="ctr"/>
                      <a:r>
                        <a:rPr lang="es-ES" dirty="0"/>
                        <a:t>2</a:t>
                      </a:r>
                    </a:p>
                  </a:txBody>
                  <a:tcPr/>
                </a:tc>
                <a:extLst>
                  <a:ext uri="{0D108BD9-81ED-4DB2-BD59-A6C34878D82A}">
                    <a16:rowId xmlns:a16="http://schemas.microsoft.com/office/drawing/2014/main" val="918697756"/>
                  </a:ext>
                </a:extLst>
              </a:tr>
              <a:tr h="370840">
                <a:tc>
                  <a:txBody>
                    <a:bodyPr/>
                    <a:lstStyle/>
                    <a:p>
                      <a:pPr algn="ctr"/>
                      <a:r>
                        <a:rPr lang="es-ES" dirty="0"/>
                        <a:t>EN </a:t>
                      </a:r>
                    </a:p>
                  </a:txBody>
                  <a:tcPr/>
                </a:tc>
                <a:tc>
                  <a:txBody>
                    <a:bodyPr/>
                    <a:lstStyle/>
                    <a:p>
                      <a:pPr algn="ctr"/>
                      <a:r>
                        <a:rPr lang="es-ES" dirty="0"/>
                        <a:t>4</a:t>
                      </a:r>
                    </a:p>
                  </a:txBody>
                  <a:tcPr/>
                </a:tc>
                <a:extLst>
                  <a:ext uri="{0D108BD9-81ED-4DB2-BD59-A6C34878D82A}">
                    <a16:rowId xmlns:a16="http://schemas.microsoft.com/office/drawing/2014/main" val="3189776338"/>
                  </a:ext>
                </a:extLst>
              </a:tr>
              <a:tr h="370840">
                <a:tc>
                  <a:txBody>
                    <a:bodyPr/>
                    <a:lstStyle/>
                    <a:p>
                      <a:pPr algn="ctr"/>
                      <a:r>
                        <a:rPr lang="es-ES" dirty="0"/>
                        <a:t>POR</a:t>
                      </a:r>
                    </a:p>
                  </a:txBody>
                  <a:tcPr/>
                </a:tc>
                <a:tc>
                  <a:txBody>
                    <a:bodyPr/>
                    <a:lstStyle/>
                    <a:p>
                      <a:pPr algn="ctr"/>
                      <a:r>
                        <a:rPr lang="es-ES" dirty="0"/>
                        <a:t>13</a:t>
                      </a:r>
                    </a:p>
                  </a:txBody>
                  <a:tcPr/>
                </a:tc>
                <a:extLst>
                  <a:ext uri="{0D108BD9-81ED-4DB2-BD59-A6C34878D82A}">
                    <a16:rowId xmlns:a16="http://schemas.microsoft.com/office/drawing/2014/main" val="3215874001"/>
                  </a:ext>
                </a:extLst>
              </a:tr>
            </a:tbl>
          </a:graphicData>
        </a:graphic>
      </p:graphicFrame>
    </p:spTree>
    <p:extLst>
      <p:ext uri="{BB962C8B-B14F-4D97-AF65-F5344CB8AC3E}">
        <p14:creationId xmlns:p14="http://schemas.microsoft.com/office/powerpoint/2010/main" val="1632983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41E671-E11E-4933-B212-04243BE6595A}"/>
              </a:ext>
            </a:extLst>
          </p:cNvPr>
          <p:cNvSpPr>
            <a:spLocks noGrp="1"/>
          </p:cNvSpPr>
          <p:nvPr>
            <p:ph type="title"/>
          </p:nvPr>
        </p:nvSpPr>
        <p:spPr>
          <a:xfrm>
            <a:off x="677334" y="609600"/>
            <a:ext cx="8596668" cy="689113"/>
          </a:xfrm>
        </p:spPr>
        <p:txBody>
          <a:bodyPr/>
          <a:lstStyle/>
          <a:p>
            <a:pPr algn="ctr"/>
            <a:r>
              <a:rPr lang="es-ES" dirty="0"/>
              <a:t>PRONOMBRES PERSONALES</a:t>
            </a:r>
          </a:p>
        </p:txBody>
      </p:sp>
      <p:graphicFrame>
        <p:nvGraphicFramePr>
          <p:cNvPr id="6" name="Tabla 6">
            <a:extLst>
              <a:ext uri="{FF2B5EF4-FFF2-40B4-BE49-F238E27FC236}">
                <a16:creationId xmlns:a16="http://schemas.microsoft.com/office/drawing/2014/main" id="{E74AE7FC-1AB9-4E01-8DB0-DF7FBEA50E76}"/>
              </a:ext>
            </a:extLst>
          </p:cNvPr>
          <p:cNvGraphicFramePr>
            <a:graphicFrameLocks noGrp="1"/>
          </p:cNvGraphicFramePr>
          <p:nvPr>
            <p:ph idx="1"/>
            <p:extLst>
              <p:ext uri="{D42A27DB-BD31-4B8C-83A1-F6EECF244321}">
                <p14:modId xmlns:p14="http://schemas.microsoft.com/office/powerpoint/2010/main" val="1989541268"/>
              </p:ext>
            </p:extLst>
          </p:nvPr>
        </p:nvGraphicFramePr>
        <p:xfrm>
          <a:off x="1524477" y="2150407"/>
          <a:ext cx="6902382" cy="2557185"/>
        </p:xfrm>
        <a:graphic>
          <a:graphicData uri="http://schemas.openxmlformats.org/drawingml/2006/table">
            <a:tbl>
              <a:tblPr firstRow="1" bandRow="1">
                <a:tableStyleId>{5C22544A-7EE6-4342-B048-85BDC9FD1C3A}</a:tableStyleId>
              </a:tblPr>
              <a:tblGrid>
                <a:gridCol w="3451191">
                  <a:extLst>
                    <a:ext uri="{9D8B030D-6E8A-4147-A177-3AD203B41FA5}">
                      <a16:colId xmlns:a16="http://schemas.microsoft.com/office/drawing/2014/main" val="1566474065"/>
                    </a:ext>
                  </a:extLst>
                </a:gridCol>
                <a:gridCol w="3451191">
                  <a:extLst>
                    <a:ext uri="{9D8B030D-6E8A-4147-A177-3AD203B41FA5}">
                      <a16:colId xmlns:a16="http://schemas.microsoft.com/office/drawing/2014/main" val="3473371918"/>
                    </a:ext>
                  </a:extLst>
                </a:gridCol>
              </a:tblGrid>
              <a:tr h="511437">
                <a:tc>
                  <a:txBody>
                    <a:bodyPr/>
                    <a:lstStyle/>
                    <a:p>
                      <a:pPr algn="ctr"/>
                      <a:r>
                        <a:rPr lang="es-ES" dirty="0"/>
                        <a:t>TIPO</a:t>
                      </a:r>
                    </a:p>
                  </a:txBody>
                  <a:tcPr/>
                </a:tc>
                <a:tc>
                  <a:txBody>
                    <a:bodyPr/>
                    <a:lstStyle/>
                    <a:p>
                      <a:pPr algn="ctr"/>
                      <a:r>
                        <a:rPr lang="es-ES" dirty="0"/>
                        <a:t>NÚMERO</a:t>
                      </a:r>
                    </a:p>
                  </a:txBody>
                  <a:tcPr/>
                </a:tc>
                <a:extLst>
                  <a:ext uri="{0D108BD9-81ED-4DB2-BD59-A6C34878D82A}">
                    <a16:rowId xmlns:a16="http://schemas.microsoft.com/office/drawing/2014/main" val="2789884749"/>
                  </a:ext>
                </a:extLst>
              </a:tr>
              <a:tr h="511437">
                <a:tc>
                  <a:txBody>
                    <a:bodyPr/>
                    <a:lstStyle/>
                    <a:p>
                      <a:r>
                        <a:rPr lang="es-ES" dirty="0"/>
                        <a:t>1ª PERSONA SING.</a:t>
                      </a:r>
                    </a:p>
                  </a:txBody>
                  <a:tcPr/>
                </a:tc>
                <a:tc>
                  <a:txBody>
                    <a:bodyPr/>
                    <a:lstStyle/>
                    <a:p>
                      <a:pPr algn="ctr"/>
                      <a:r>
                        <a:rPr lang="es-ES" dirty="0"/>
                        <a:t>43</a:t>
                      </a:r>
                    </a:p>
                  </a:txBody>
                  <a:tcPr/>
                </a:tc>
                <a:extLst>
                  <a:ext uri="{0D108BD9-81ED-4DB2-BD59-A6C34878D82A}">
                    <a16:rowId xmlns:a16="http://schemas.microsoft.com/office/drawing/2014/main" val="1908809355"/>
                  </a:ext>
                </a:extLst>
              </a:tr>
              <a:tr h="511437">
                <a:tc>
                  <a:txBody>
                    <a:bodyPr/>
                    <a:lstStyle/>
                    <a:p>
                      <a:r>
                        <a:rPr lang="es-ES" dirty="0"/>
                        <a:t>2ª PERSONA SING.</a:t>
                      </a:r>
                    </a:p>
                  </a:txBody>
                  <a:tcPr/>
                </a:tc>
                <a:tc>
                  <a:txBody>
                    <a:bodyPr/>
                    <a:lstStyle/>
                    <a:p>
                      <a:pPr algn="ctr"/>
                      <a:r>
                        <a:rPr lang="es-ES" dirty="0"/>
                        <a:t>12</a:t>
                      </a:r>
                    </a:p>
                  </a:txBody>
                  <a:tcPr/>
                </a:tc>
                <a:extLst>
                  <a:ext uri="{0D108BD9-81ED-4DB2-BD59-A6C34878D82A}">
                    <a16:rowId xmlns:a16="http://schemas.microsoft.com/office/drawing/2014/main" val="830906297"/>
                  </a:ext>
                </a:extLst>
              </a:tr>
              <a:tr h="511437">
                <a:tc>
                  <a:txBody>
                    <a:bodyPr/>
                    <a:lstStyle/>
                    <a:p>
                      <a:r>
                        <a:rPr lang="es-ES" dirty="0"/>
                        <a:t>3ª PERSONA SING.</a:t>
                      </a:r>
                    </a:p>
                  </a:txBody>
                  <a:tcPr/>
                </a:tc>
                <a:tc>
                  <a:txBody>
                    <a:bodyPr/>
                    <a:lstStyle/>
                    <a:p>
                      <a:pPr algn="ctr"/>
                      <a:r>
                        <a:rPr lang="es-ES" dirty="0"/>
                        <a:t>9</a:t>
                      </a:r>
                    </a:p>
                  </a:txBody>
                  <a:tcPr/>
                </a:tc>
                <a:extLst>
                  <a:ext uri="{0D108BD9-81ED-4DB2-BD59-A6C34878D82A}">
                    <a16:rowId xmlns:a16="http://schemas.microsoft.com/office/drawing/2014/main" val="2246864916"/>
                  </a:ext>
                </a:extLst>
              </a:tr>
              <a:tr h="511437">
                <a:tc>
                  <a:txBody>
                    <a:bodyPr/>
                    <a:lstStyle/>
                    <a:p>
                      <a:r>
                        <a:rPr lang="es-ES" dirty="0"/>
                        <a:t>PLURALES</a:t>
                      </a:r>
                    </a:p>
                  </a:txBody>
                  <a:tcPr/>
                </a:tc>
                <a:tc>
                  <a:txBody>
                    <a:bodyPr/>
                    <a:lstStyle/>
                    <a:p>
                      <a:pPr algn="ctr"/>
                      <a:r>
                        <a:rPr lang="es-ES" dirty="0"/>
                        <a:t>0</a:t>
                      </a:r>
                    </a:p>
                  </a:txBody>
                  <a:tcPr/>
                </a:tc>
                <a:extLst>
                  <a:ext uri="{0D108BD9-81ED-4DB2-BD59-A6C34878D82A}">
                    <a16:rowId xmlns:a16="http://schemas.microsoft.com/office/drawing/2014/main" val="3300084979"/>
                  </a:ext>
                </a:extLst>
              </a:tr>
            </a:tbl>
          </a:graphicData>
        </a:graphic>
      </p:graphicFrame>
    </p:spTree>
    <p:extLst>
      <p:ext uri="{BB962C8B-B14F-4D97-AF65-F5344CB8AC3E}">
        <p14:creationId xmlns:p14="http://schemas.microsoft.com/office/powerpoint/2010/main" val="57528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55C3BE-B5C9-43EB-9AB7-1D8BCC1C7755}"/>
              </a:ext>
            </a:extLst>
          </p:cNvPr>
          <p:cNvSpPr>
            <a:spLocks noGrp="1"/>
          </p:cNvSpPr>
          <p:nvPr>
            <p:ph type="title"/>
          </p:nvPr>
        </p:nvSpPr>
        <p:spPr>
          <a:xfrm>
            <a:off x="1021891" y="696222"/>
            <a:ext cx="6015014" cy="755374"/>
          </a:xfrm>
        </p:spPr>
        <p:txBody>
          <a:bodyPr/>
          <a:lstStyle/>
          <a:p>
            <a:r>
              <a:rPr lang="es-ES" dirty="0"/>
              <a:t>¿QUÉ ES LA PROSODIA?</a:t>
            </a:r>
          </a:p>
        </p:txBody>
      </p:sp>
      <p:sp>
        <p:nvSpPr>
          <p:cNvPr id="3" name="Marcador de contenido 2">
            <a:extLst>
              <a:ext uri="{FF2B5EF4-FFF2-40B4-BE49-F238E27FC236}">
                <a16:creationId xmlns:a16="http://schemas.microsoft.com/office/drawing/2014/main" id="{2ACA2B23-D699-4FA1-8220-C2C4F9405A1D}"/>
              </a:ext>
            </a:extLst>
          </p:cNvPr>
          <p:cNvSpPr>
            <a:spLocks noGrp="1"/>
          </p:cNvSpPr>
          <p:nvPr>
            <p:ph idx="1"/>
          </p:nvPr>
        </p:nvSpPr>
        <p:spPr>
          <a:xfrm>
            <a:off x="677334" y="1564241"/>
            <a:ext cx="5219883" cy="1735550"/>
          </a:xfrm>
        </p:spPr>
        <p:txBody>
          <a:bodyPr>
            <a:normAutofit/>
          </a:bodyPr>
          <a:lstStyle/>
          <a:p>
            <a:pPr algn="just">
              <a:lnSpc>
                <a:spcPct val="150000"/>
              </a:lnSpc>
            </a:pPr>
            <a:r>
              <a:rPr lang="es-ES" dirty="0">
                <a:solidFill>
                  <a:schemeClr val="tx1"/>
                </a:solidFill>
                <a:latin typeface="+mj-lt"/>
              </a:rPr>
              <a:t>La </a:t>
            </a:r>
            <a:r>
              <a:rPr lang="es-ES" b="1" dirty="0">
                <a:solidFill>
                  <a:schemeClr val="tx1"/>
                </a:solidFill>
                <a:latin typeface="+mj-lt"/>
              </a:rPr>
              <a:t>prosodia</a:t>
            </a:r>
            <a:r>
              <a:rPr lang="es-ES" dirty="0">
                <a:solidFill>
                  <a:schemeClr val="tx1"/>
                </a:solidFill>
                <a:latin typeface="+mj-lt"/>
              </a:rPr>
              <a:t> es una </a:t>
            </a:r>
            <a:r>
              <a:rPr lang="es-ES" dirty="0">
                <a:solidFill>
                  <a:schemeClr val="tx1"/>
                </a:solidFill>
                <a:highlight>
                  <a:srgbClr val="FFFF00"/>
                </a:highlight>
                <a:latin typeface="+mj-lt"/>
              </a:rPr>
              <a:t>corriente lingüística </a:t>
            </a:r>
            <a:r>
              <a:rPr lang="es-ES" dirty="0">
                <a:solidFill>
                  <a:schemeClr val="tx1"/>
                </a:solidFill>
                <a:latin typeface="+mj-lt"/>
              </a:rPr>
              <a:t>cuya función es analizar y representar formalmente elementos de la expresión oral, como el acento, los tonos y la entonación.</a:t>
            </a:r>
          </a:p>
        </p:txBody>
      </p:sp>
      <p:sp>
        <p:nvSpPr>
          <p:cNvPr id="4" name="Título 1">
            <a:extLst>
              <a:ext uri="{FF2B5EF4-FFF2-40B4-BE49-F238E27FC236}">
                <a16:creationId xmlns:a16="http://schemas.microsoft.com/office/drawing/2014/main" id="{38DEC324-2B35-4F0D-8D00-08BA7CF46156}"/>
              </a:ext>
            </a:extLst>
          </p:cNvPr>
          <p:cNvSpPr txBox="1">
            <a:spLocks/>
          </p:cNvSpPr>
          <p:nvPr/>
        </p:nvSpPr>
        <p:spPr>
          <a:xfrm>
            <a:off x="1021891" y="3564837"/>
            <a:ext cx="5524683" cy="75537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a:t>¿POR QUÉ ES IMPORTANTE?</a:t>
            </a:r>
          </a:p>
        </p:txBody>
      </p:sp>
      <p:sp>
        <p:nvSpPr>
          <p:cNvPr id="6" name="Marcador de contenido 2">
            <a:extLst>
              <a:ext uri="{FF2B5EF4-FFF2-40B4-BE49-F238E27FC236}">
                <a16:creationId xmlns:a16="http://schemas.microsoft.com/office/drawing/2014/main" id="{BA4711C3-208C-4BE9-9F59-8B474B6933A5}"/>
              </a:ext>
            </a:extLst>
          </p:cNvPr>
          <p:cNvSpPr txBox="1">
            <a:spLocks/>
          </p:cNvSpPr>
          <p:nvPr/>
        </p:nvSpPr>
        <p:spPr>
          <a:xfrm>
            <a:off x="876117" y="4296775"/>
            <a:ext cx="5418666" cy="199396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lnSpc>
                <a:spcPct val="150000"/>
              </a:lnSpc>
            </a:pPr>
            <a:r>
              <a:rPr lang="es-ES" dirty="0">
                <a:solidFill>
                  <a:schemeClr val="tx1"/>
                </a:solidFill>
              </a:rPr>
              <a:t>No solo cumple una función clave en la organización e interpretación del discurso sino que también transmite información emotiva, sociolingüística y dialectal. </a:t>
            </a:r>
          </a:p>
        </p:txBody>
      </p:sp>
    </p:spTree>
    <p:extLst>
      <p:ext uri="{BB962C8B-B14F-4D97-AF65-F5344CB8AC3E}">
        <p14:creationId xmlns:p14="http://schemas.microsoft.com/office/powerpoint/2010/main" val="102883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EA74FE-04DE-4F27-A0E1-C838558CC044}"/>
              </a:ext>
            </a:extLst>
          </p:cNvPr>
          <p:cNvSpPr>
            <a:spLocks noGrp="1"/>
          </p:cNvSpPr>
          <p:nvPr>
            <p:ph type="title"/>
          </p:nvPr>
        </p:nvSpPr>
        <p:spPr>
          <a:xfrm>
            <a:off x="677690" y="1033669"/>
            <a:ext cx="8596668" cy="702365"/>
          </a:xfrm>
        </p:spPr>
        <p:txBody>
          <a:bodyPr/>
          <a:lstStyle/>
          <a:p>
            <a:pPr algn="ctr"/>
            <a:r>
              <a:rPr lang="es-ES" dirty="0"/>
              <a:t>CONJUNCIONES</a:t>
            </a:r>
          </a:p>
        </p:txBody>
      </p:sp>
      <p:graphicFrame>
        <p:nvGraphicFramePr>
          <p:cNvPr id="4" name="Tabla 4">
            <a:extLst>
              <a:ext uri="{FF2B5EF4-FFF2-40B4-BE49-F238E27FC236}">
                <a16:creationId xmlns:a16="http://schemas.microsoft.com/office/drawing/2014/main" id="{B76A787B-37B6-474B-A27A-863CE8394BCC}"/>
              </a:ext>
            </a:extLst>
          </p:cNvPr>
          <p:cNvGraphicFramePr>
            <a:graphicFrameLocks noGrp="1"/>
          </p:cNvGraphicFramePr>
          <p:nvPr>
            <p:ph idx="1"/>
            <p:extLst>
              <p:ext uri="{D42A27DB-BD31-4B8C-83A1-F6EECF244321}">
                <p14:modId xmlns:p14="http://schemas.microsoft.com/office/powerpoint/2010/main" val="724946911"/>
              </p:ext>
            </p:extLst>
          </p:nvPr>
        </p:nvGraphicFramePr>
        <p:xfrm>
          <a:off x="677690" y="2720250"/>
          <a:ext cx="8596312" cy="141750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404560523"/>
                    </a:ext>
                  </a:extLst>
                </a:gridCol>
                <a:gridCol w="4298156">
                  <a:extLst>
                    <a:ext uri="{9D8B030D-6E8A-4147-A177-3AD203B41FA5}">
                      <a16:colId xmlns:a16="http://schemas.microsoft.com/office/drawing/2014/main" val="3172589215"/>
                    </a:ext>
                  </a:extLst>
                </a:gridCol>
              </a:tblGrid>
              <a:tr h="472500">
                <a:tc>
                  <a:txBody>
                    <a:bodyPr/>
                    <a:lstStyle/>
                    <a:p>
                      <a:pPr algn="ctr"/>
                      <a:r>
                        <a:rPr lang="es-ES" dirty="0"/>
                        <a:t>TIPO</a:t>
                      </a:r>
                    </a:p>
                  </a:txBody>
                  <a:tcPr/>
                </a:tc>
                <a:tc>
                  <a:txBody>
                    <a:bodyPr/>
                    <a:lstStyle/>
                    <a:p>
                      <a:pPr algn="ctr"/>
                      <a:r>
                        <a:rPr lang="es-ES" dirty="0"/>
                        <a:t>NÚMERO</a:t>
                      </a:r>
                    </a:p>
                  </a:txBody>
                  <a:tcPr/>
                </a:tc>
                <a:extLst>
                  <a:ext uri="{0D108BD9-81ED-4DB2-BD59-A6C34878D82A}">
                    <a16:rowId xmlns:a16="http://schemas.microsoft.com/office/drawing/2014/main" val="2409158824"/>
                  </a:ext>
                </a:extLst>
              </a:tr>
              <a:tr h="472500">
                <a:tc>
                  <a:txBody>
                    <a:bodyPr/>
                    <a:lstStyle/>
                    <a:p>
                      <a:pPr algn="ctr"/>
                      <a:r>
                        <a:rPr lang="es-ES" dirty="0"/>
                        <a:t>Y</a:t>
                      </a:r>
                    </a:p>
                  </a:txBody>
                  <a:tcPr/>
                </a:tc>
                <a:tc>
                  <a:txBody>
                    <a:bodyPr/>
                    <a:lstStyle/>
                    <a:p>
                      <a:pPr algn="ctr"/>
                      <a:r>
                        <a:rPr lang="es-ES" dirty="0"/>
                        <a:t>44</a:t>
                      </a:r>
                    </a:p>
                  </a:txBody>
                  <a:tcPr/>
                </a:tc>
                <a:extLst>
                  <a:ext uri="{0D108BD9-81ED-4DB2-BD59-A6C34878D82A}">
                    <a16:rowId xmlns:a16="http://schemas.microsoft.com/office/drawing/2014/main" val="118437660"/>
                  </a:ext>
                </a:extLst>
              </a:tr>
              <a:tr h="472500">
                <a:tc>
                  <a:txBody>
                    <a:bodyPr/>
                    <a:lstStyle/>
                    <a:p>
                      <a:pPr algn="ctr"/>
                      <a:r>
                        <a:rPr lang="es-ES" dirty="0"/>
                        <a:t>PERO</a:t>
                      </a:r>
                    </a:p>
                  </a:txBody>
                  <a:tcPr/>
                </a:tc>
                <a:tc>
                  <a:txBody>
                    <a:bodyPr/>
                    <a:lstStyle/>
                    <a:p>
                      <a:pPr algn="ctr"/>
                      <a:r>
                        <a:rPr lang="es-ES" dirty="0"/>
                        <a:t>6</a:t>
                      </a:r>
                    </a:p>
                  </a:txBody>
                  <a:tcPr/>
                </a:tc>
                <a:extLst>
                  <a:ext uri="{0D108BD9-81ED-4DB2-BD59-A6C34878D82A}">
                    <a16:rowId xmlns:a16="http://schemas.microsoft.com/office/drawing/2014/main" val="1640312788"/>
                  </a:ext>
                </a:extLst>
              </a:tr>
            </a:tbl>
          </a:graphicData>
        </a:graphic>
      </p:graphicFrame>
    </p:spTree>
    <p:extLst>
      <p:ext uri="{BB962C8B-B14F-4D97-AF65-F5344CB8AC3E}">
        <p14:creationId xmlns:p14="http://schemas.microsoft.com/office/powerpoint/2010/main" val="1922268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C0E370-15CD-4CE6-B5B3-D0A383CB6024}"/>
              </a:ext>
            </a:extLst>
          </p:cNvPr>
          <p:cNvSpPr>
            <a:spLocks noGrp="1"/>
          </p:cNvSpPr>
          <p:nvPr>
            <p:ph type="title"/>
          </p:nvPr>
        </p:nvSpPr>
        <p:spPr>
          <a:xfrm>
            <a:off x="677334" y="609600"/>
            <a:ext cx="8596668" cy="781878"/>
          </a:xfrm>
        </p:spPr>
        <p:txBody>
          <a:bodyPr/>
          <a:lstStyle/>
          <a:p>
            <a:pPr algn="ctr"/>
            <a:r>
              <a:rPr lang="es-ES" dirty="0"/>
              <a:t>PRONOMBRE RELATIVO “QUE”</a:t>
            </a:r>
          </a:p>
        </p:txBody>
      </p:sp>
      <p:graphicFrame>
        <p:nvGraphicFramePr>
          <p:cNvPr id="12" name="Tabla 12">
            <a:extLst>
              <a:ext uri="{FF2B5EF4-FFF2-40B4-BE49-F238E27FC236}">
                <a16:creationId xmlns:a16="http://schemas.microsoft.com/office/drawing/2014/main" id="{06F131E4-6FAC-4F04-A384-AB9E913BDFC1}"/>
              </a:ext>
            </a:extLst>
          </p:cNvPr>
          <p:cNvGraphicFramePr>
            <a:graphicFrameLocks noGrp="1"/>
          </p:cNvGraphicFramePr>
          <p:nvPr>
            <p:ph idx="1"/>
            <p:extLst>
              <p:ext uri="{D42A27DB-BD31-4B8C-83A1-F6EECF244321}">
                <p14:modId xmlns:p14="http://schemas.microsoft.com/office/powerpoint/2010/main" val="2789024991"/>
              </p:ext>
            </p:extLst>
          </p:nvPr>
        </p:nvGraphicFramePr>
        <p:xfrm>
          <a:off x="677334" y="1948553"/>
          <a:ext cx="8596311" cy="185420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4054147593"/>
                    </a:ext>
                  </a:extLst>
                </a:gridCol>
                <a:gridCol w="2865437">
                  <a:extLst>
                    <a:ext uri="{9D8B030D-6E8A-4147-A177-3AD203B41FA5}">
                      <a16:colId xmlns:a16="http://schemas.microsoft.com/office/drawing/2014/main" val="217519953"/>
                    </a:ext>
                  </a:extLst>
                </a:gridCol>
                <a:gridCol w="2865437">
                  <a:extLst>
                    <a:ext uri="{9D8B030D-6E8A-4147-A177-3AD203B41FA5}">
                      <a16:colId xmlns:a16="http://schemas.microsoft.com/office/drawing/2014/main" val="849540075"/>
                    </a:ext>
                  </a:extLst>
                </a:gridCol>
              </a:tblGrid>
              <a:tr h="370840">
                <a:tc>
                  <a:txBody>
                    <a:bodyPr/>
                    <a:lstStyle/>
                    <a:p>
                      <a:r>
                        <a:rPr lang="es-ES" dirty="0"/>
                        <a:t>ENUNCIADOS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3462706573"/>
                  </a:ext>
                </a:extLst>
              </a:tr>
              <a:tr h="370840">
                <a:tc>
                  <a:txBody>
                    <a:bodyPr/>
                    <a:lstStyle/>
                    <a:p>
                      <a:r>
                        <a:rPr lang="es-ES" dirty="0"/>
                        <a:t>DIÁLOGOS</a:t>
                      </a:r>
                    </a:p>
                  </a:txBody>
                  <a:tcPr/>
                </a:tc>
                <a:tc>
                  <a:txBody>
                    <a:bodyPr/>
                    <a:lstStyle/>
                    <a:p>
                      <a:pPr algn="ctr"/>
                      <a:r>
                        <a:rPr lang="es-ES" dirty="0"/>
                        <a:t>5</a:t>
                      </a:r>
                    </a:p>
                  </a:txBody>
                  <a:tcPr/>
                </a:tc>
                <a:tc>
                  <a:txBody>
                    <a:bodyPr/>
                    <a:lstStyle/>
                    <a:p>
                      <a:pPr algn="ctr"/>
                      <a:r>
                        <a:rPr lang="es-ES" dirty="0"/>
                        <a:t>7</a:t>
                      </a:r>
                    </a:p>
                  </a:txBody>
                  <a:tcPr/>
                </a:tc>
                <a:extLst>
                  <a:ext uri="{0D108BD9-81ED-4DB2-BD59-A6C34878D82A}">
                    <a16:rowId xmlns:a16="http://schemas.microsoft.com/office/drawing/2014/main" val="3675315145"/>
                  </a:ext>
                </a:extLst>
              </a:tr>
              <a:tr h="370840">
                <a:tc>
                  <a:txBody>
                    <a:bodyPr/>
                    <a:lstStyle/>
                    <a:p>
                      <a:r>
                        <a:rPr lang="es-ES" dirty="0"/>
                        <a:t>MONÓLOGOS</a:t>
                      </a:r>
                    </a:p>
                  </a:txBody>
                  <a:tcPr/>
                </a:tc>
                <a:tc>
                  <a:txBody>
                    <a:bodyPr/>
                    <a:lstStyle/>
                    <a:p>
                      <a:pPr algn="ctr"/>
                      <a:r>
                        <a:rPr lang="es-ES" dirty="0"/>
                        <a:t>1</a:t>
                      </a:r>
                    </a:p>
                  </a:txBody>
                  <a:tcPr/>
                </a:tc>
                <a:tc>
                  <a:txBody>
                    <a:bodyPr/>
                    <a:lstStyle/>
                    <a:p>
                      <a:pPr algn="ctr"/>
                      <a:r>
                        <a:rPr lang="es-ES" dirty="0"/>
                        <a:t>11</a:t>
                      </a:r>
                    </a:p>
                  </a:txBody>
                  <a:tcPr/>
                </a:tc>
                <a:extLst>
                  <a:ext uri="{0D108BD9-81ED-4DB2-BD59-A6C34878D82A}">
                    <a16:rowId xmlns:a16="http://schemas.microsoft.com/office/drawing/2014/main" val="4060894361"/>
                  </a:ext>
                </a:extLst>
              </a:tr>
              <a:tr h="370840">
                <a:tc>
                  <a:txBody>
                    <a:bodyPr/>
                    <a:lstStyle/>
                    <a:p>
                      <a:r>
                        <a:rPr lang="es-ES" dirty="0"/>
                        <a:t>CONVERSACIONES</a:t>
                      </a:r>
                    </a:p>
                  </a:txBody>
                  <a:tcPr/>
                </a:tc>
                <a:tc>
                  <a:txBody>
                    <a:bodyPr/>
                    <a:lstStyle/>
                    <a:p>
                      <a:pPr algn="ctr"/>
                      <a:r>
                        <a:rPr lang="es-ES" dirty="0"/>
                        <a:t>6</a:t>
                      </a:r>
                    </a:p>
                  </a:txBody>
                  <a:tcPr/>
                </a:tc>
                <a:tc>
                  <a:txBody>
                    <a:bodyPr/>
                    <a:lstStyle/>
                    <a:p>
                      <a:pPr algn="ctr"/>
                      <a:r>
                        <a:rPr lang="es-ES" dirty="0"/>
                        <a:t>4</a:t>
                      </a:r>
                    </a:p>
                  </a:txBody>
                  <a:tcPr/>
                </a:tc>
                <a:extLst>
                  <a:ext uri="{0D108BD9-81ED-4DB2-BD59-A6C34878D82A}">
                    <a16:rowId xmlns:a16="http://schemas.microsoft.com/office/drawing/2014/main" val="2526581996"/>
                  </a:ext>
                </a:extLst>
              </a:tr>
              <a:tr h="370840">
                <a:tc>
                  <a:txBody>
                    <a:bodyPr/>
                    <a:lstStyle/>
                    <a:p>
                      <a:r>
                        <a:rPr lang="es-ES" dirty="0"/>
                        <a:t>TOTAL: 34</a:t>
                      </a:r>
                    </a:p>
                  </a:txBody>
                  <a:tcPr/>
                </a:tc>
                <a:tc>
                  <a:txBody>
                    <a:bodyPr/>
                    <a:lstStyle/>
                    <a:p>
                      <a:pPr algn="ctr"/>
                      <a:r>
                        <a:rPr lang="es-ES" dirty="0"/>
                        <a:t>12</a:t>
                      </a:r>
                    </a:p>
                  </a:txBody>
                  <a:tcPr/>
                </a:tc>
                <a:tc>
                  <a:txBody>
                    <a:bodyPr/>
                    <a:lstStyle/>
                    <a:p>
                      <a:pPr algn="ctr"/>
                      <a:r>
                        <a:rPr lang="es-ES" dirty="0"/>
                        <a:t>22</a:t>
                      </a:r>
                    </a:p>
                  </a:txBody>
                  <a:tcPr/>
                </a:tc>
                <a:extLst>
                  <a:ext uri="{0D108BD9-81ED-4DB2-BD59-A6C34878D82A}">
                    <a16:rowId xmlns:a16="http://schemas.microsoft.com/office/drawing/2014/main" val="168880987"/>
                  </a:ext>
                </a:extLst>
              </a:tr>
            </a:tbl>
          </a:graphicData>
        </a:graphic>
      </p:graphicFrame>
      <p:graphicFrame>
        <p:nvGraphicFramePr>
          <p:cNvPr id="15" name="Tabla 12">
            <a:extLst>
              <a:ext uri="{FF2B5EF4-FFF2-40B4-BE49-F238E27FC236}">
                <a16:creationId xmlns:a16="http://schemas.microsoft.com/office/drawing/2014/main" id="{F7FFF95D-9070-47B5-BCF0-9BB060DA67BB}"/>
              </a:ext>
            </a:extLst>
          </p:cNvPr>
          <p:cNvGraphicFramePr>
            <a:graphicFrameLocks/>
          </p:cNvGraphicFramePr>
          <p:nvPr>
            <p:extLst>
              <p:ext uri="{D42A27DB-BD31-4B8C-83A1-F6EECF244321}">
                <p14:modId xmlns:p14="http://schemas.microsoft.com/office/powerpoint/2010/main" val="3815871095"/>
              </p:ext>
            </p:extLst>
          </p:nvPr>
        </p:nvGraphicFramePr>
        <p:xfrm>
          <a:off x="677334" y="4394200"/>
          <a:ext cx="8596311" cy="185420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4054147593"/>
                    </a:ext>
                  </a:extLst>
                </a:gridCol>
                <a:gridCol w="2865437">
                  <a:extLst>
                    <a:ext uri="{9D8B030D-6E8A-4147-A177-3AD203B41FA5}">
                      <a16:colId xmlns:a16="http://schemas.microsoft.com/office/drawing/2014/main" val="217519953"/>
                    </a:ext>
                  </a:extLst>
                </a:gridCol>
                <a:gridCol w="2865437">
                  <a:extLst>
                    <a:ext uri="{9D8B030D-6E8A-4147-A177-3AD203B41FA5}">
                      <a16:colId xmlns:a16="http://schemas.microsoft.com/office/drawing/2014/main" val="849540075"/>
                    </a:ext>
                  </a:extLst>
                </a:gridCol>
              </a:tblGrid>
              <a:tr h="370840">
                <a:tc>
                  <a:txBody>
                    <a:bodyPr/>
                    <a:lstStyle/>
                    <a:p>
                      <a:r>
                        <a:rPr lang="es-ES" dirty="0"/>
                        <a:t>ESTANCIAS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3462706573"/>
                  </a:ext>
                </a:extLst>
              </a:tr>
              <a:tr h="370840">
                <a:tc>
                  <a:txBody>
                    <a:bodyPr/>
                    <a:lstStyle/>
                    <a:p>
                      <a:r>
                        <a:rPr lang="es-ES" dirty="0"/>
                        <a:t>DIÁLOGOS</a:t>
                      </a:r>
                    </a:p>
                  </a:txBody>
                  <a:tcPr/>
                </a:tc>
                <a:tc>
                  <a:txBody>
                    <a:bodyPr/>
                    <a:lstStyle/>
                    <a:p>
                      <a:pPr algn="ctr"/>
                      <a:r>
                        <a:rPr lang="es-ES" dirty="0"/>
                        <a:t>5</a:t>
                      </a:r>
                    </a:p>
                  </a:txBody>
                  <a:tcPr/>
                </a:tc>
                <a:tc>
                  <a:txBody>
                    <a:bodyPr/>
                    <a:lstStyle/>
                    <a:p>
                      <a:pPr algn="ctr"/>
                      <a:r>
                        <a:rPr lang="es-ES" dirty="0"/>
                        <a:t>2</a:t>
                      </a:r>
                    </a:p>
                  </a:txBody>
                  <a:tcPr/>
                </a:tc>
                <a:extLst>
                  <a:ext uri="{0D108BD9-81ED-4DB2-BD59-A6C34878D82A}">
                    <a16:rowId xmlns:a16="http://schemas.microsoft.com/office/drawing/2014/main" val="3675315145"/>
                  </a:ext>
                </a:extLst>
              </a:tr>
              <a:tr h="370840">
                <a:tc>
                  <a:txBody>
                    <a:bodyPr/>
                    <a:lstStyle/>
                    <a:p>
                      <a:r>
                        <a:rPr lang="es-ES" dirty="0"/>
                        <a:t>MONÓLOGOS</a:t>
                      </a:r>
                    </a:p>
                  </a:txBody>
                  <a:tcPr/>
                </a:tc>
                <a:tc>
                  <a:txBody>
                    <a:bodyPr/>
                    <a:lstStyle/>
                    <a:p>
                      <a:pPr algn="ctr"/>
                      <a:r>
                        <a:rPr lang="es-ES" dirty="0"/>
                        <a:t>2</a:t>
                      </a:r>
                    </a:p>
                  </a:txBody>
                  <a:tcPr/>
                </a:tc>
                <a:tc>
                  <a:txBody>
                    <a:bodyPr/>
                    <a:lstStyle/>
                    <a:p>
                      <a:pPr algn="ctr"/>
                      <a:r>
                        <a:rPr lang="es-ES" dirty="0"/>
                        <a:t>6</a:t>
                      </a:r>
                    </a:p>
                  </a:txBody>
                  <a:tcPr/>
                </a:tc>
                <a:extLst>
                  <a:ext uri="{0D108BD9-81ED-4DB2-BD59-A6C34878D82A}">
                    <a16:rowId xmlns:a16="http://schemas.microsoft.com/office/drawing/2014/main" val="4060894361"/>
                  </a:ext>
                </a:extLst>
              </a:tr>
              <a:tr h="370840">
                <a:tc>
                  <a:txBody>
                    <a:bodyPr/>
                    <a:lstStyle/>
                    <a:p>
                      <a:r>
                        <a:rPr lang="es-ES" dirty="0"/>
                        <a:t>CONVERSACIONES</a:t>
                      </a:r>
                    </a:p>
                  </a:txBody>
                  <a:tcPr/>
                </a:tc>
                <a:tc>
                  <a:txBody>
                    <a:bodyPr/>
                    <a:lstStyle/>
                    <a:p>
                      <a:pPr algn="ctr"/>
                      <a:r>
                        <a:rPr lang="es-ES" dirty="0"/>
                        <a:t>4</a:t>
                      </a:r>
                    </a:p>
                  </a:txBody>
                  <a:tcPr/>
                </a:tc>
                <a:tc>
                  <a:txBody>
                    <a:bodyPr/>
                    <a:lstStyle/>
                    <a:p>
                      <a:pPr algn="ctr"/>
                      <a:r>
                        <a:rPr lang="es-ES" dirty="0"/>
                        <a:t>2</a:t>
                      </a:r>
                    </a:p>
                  </a:txBody>
                  <a:tcPr/>
                </a:tc>
                <a:extLst>
                  <a:ext uri="{0D108BD9-81ED-4DB2-BD59-A6C34878D82A}">
                    <a16:rowId xmlns:a16="http://schemas.microsoft.com/office/drawing/2014/main" val="2526581996"/>
                  </a:ext>
                </a:extLst>
              </a:tr>
              <a:tr h="370840">
                <a:tc>
                  <a:txBody>
                    <a:bodyPr/>
                    <a:lstStyle/>
                    <a:p>
                      <a:r>
                        <a:rPr lang="es-ES" dirty="0"/>
                        <a:t>TOTAL: 21</a:t>
                      </a:r>
                    </a:p>
                  </a:txBody>
                  <a:tcPr/>
                </a:tc>
                <a:tc>
                  <a:txBody>
                    <a:bodyPr/>
                    <a:lstStyle/>
                    <a:p>
                      <a:pPr algn="ctr"/>
                      <a:r>
                        <a:rPr lang="es-ES" dirty="0"/>
                        <a:t>11</a:t>
                      </a:r>
                    </a:p>
                  </a:txBody>
                  <a:tcPr/>
                </a:tc>
                <a:tc>
                  <a:txBody>
                    <a:bodyPr/>
                    <a:lstStyle/>
                    <a:p>
                      <a:pPr algn="ctr"/>
                      <a:r>
                        <a:rPr lang="es-ES" dirty="0"/>
                        <a:t>10</a:t>
                      </a:r>
                    </a:p>
                  </a:txBody>
                  <a:tcPr/>
                </a:tc>
                <a:extLst>
                  <a:ext uri="{0D108BD9-81ED-4DB2-BD59-A6C34878D82A}">
                    <a16:rowId xmlns:a16="http://schemas.microsoft.com/office/drawing/2014/main" val="168880987"/>
                  </a:ext>
                </a:extLst>
              </a:tr>
            </a:tbl>
          </a:graphicData>
        </a:graphic>
      </p:graphicFrame>
    </p:spTree>
    <p:extLst>
      <p:ext uri="{BB962C8B-B14F-4D97-AF65-F5344CB8AC3E}">
        <p14:creationId xmlns:p14="http://schemas.microsoft.com/office/powerpoint/2010/main" val="382992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31E2ED-88FB-40F2-8890-CD110A4274B1}"/>
              </a:ext>
            </a:extLst>
          </p:cNvPr>
          <p:cNvSpPr>
            <a:spLocks noGrp="1"/>
          </p:cNvSpPr>
          <p:nvPr>
            <p:ph type="title"/>
          </p:nvPr>
        </p:nvSpPr>
        <p:spPr>
          <a:xfrm>
            <a:off x="677334" y="609600"/>
            <a:ext cx="8596668" cy="755374"/>
          </a:xfrm>
        </p:spPr>
        <p:txBody>
          <a:bodyPr/>
          <a:lstStyle/>
          <a:p>
            <a:pPr algn="ctr"/>
            <a:r>
              <a:rPr lang="es-ES" dirty="0"/>
              <a:t>LEMA “DECIR”</a:t>
            </a:r>
          </a:p>
        </p:txBody>
      </p:sp>
      <p:graphicFrame>
        <p:nvGraphicFramePr>
          <p:cNvPr id="4" name="Tabla 4">
            <a:extLst>
              <a:ext uri="{FF2B5EF4-FFF2-40B4-BE49-F238E27FC236}">
                <a16:creationId xmlns:a16="http://schemas.microsoft.com/office/drawing/2014/main" id="{729F2F5D-FA43-45C5-810B-E47F1B57904D}"/>
              </a:ext>
            </a:extLst>
          </p:cNvPr>
          <p:cNvGraphicFramePr>
            <a:graphicFrameLocks noGrp="1"/>
          </p:cNvGraphicFramePr>
          <p:nvPr>
            <p:ph idx="1"/>
            <p:extLst>
              <p:ext uri="{D42A27DB-BD31-4B8C-83A1-F6EECF244321}">
                <p14:modId xmlns:p14="http://schemas.microsoft.com/office/powerpoint/2010/main" val="1050450627"/>
              </p:ext>
            </p:extLst>
          </p:nvPr>
        </p:nvGraphicFramePr>
        <p:xfrm>
          <a:off x="770629" y="1802779"/>
          <a:ext cx="8596311" cy="185420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2889861300"/>
                    </a:ext>
                  </a:extLst>
                </a:gridCol>
                <a:gridCol w="2865437">
                  <a:extLst>
                    <a:ext uri="{9D8B030D-6E8A-4147-A177-3AD203B41FA5}">
                      <a16:colId xmlns:a16="http://schemas.microsoft.com/office/drawing/2014/main" val="4154622199"/>
                    </a:ext>
                  </a:extLst>
                </a:gridCol>
                <a:gridCol w="2865437">
                  <a:extLst>
                    <a:ext uri="{9D8B030D-6E8A-4147-A177-3AD203B41FA5}">
                      <a16:colId xmlns:a16="http://schemas.microsoft.com/office/drawing/2014/main" val="1579801187"/>
                    </a:ext>
                  </a:extLst>
                </a:gridCol>
              </a:tblGrid>
              <a:tr h="370840">
                <a:tc>
                  <a:txBody>
                    <a:bodyPr/>
                    <a:lstStyle/>
                    <a:p>
                      <a:r>
                        <a:rPr lang="es-ES" dirty="0"/>
                        <a:t>ENUNCIADOS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2102695165"/>
                  </a:ext>
                </a:extLst>
              </a:tr>
              <a:tr h="370840">
                <a:tc>
                  <a:txBody>
                    <a:bodyPr/>
                    <a:lstStyle/>
                    <a:p>
                      <a:r>
                        <a:rPr lang="es-ES" dirty="0"/>
                        <a:t>DIÁLOGOS</a:t>
                      </a:r>
                    </a:p>
                  </a:txBody>
                  <a:tcPr/>
                </a:tc>
                <a:tc>
                  <a:txBody>
                    <a:bodyPr/>
                    <a:lstStyle/>
                    <a:p>
                      <a:pPr algn="ctr"/>
                      <a:r>
                        <a:rPr lang="es-ES" dirty="0"/>
                        <a:t>21</a:t>
                      </a:r>
                    </a:p>
                  </a:txBody>
                  <a:tcPr/>
                </a:tc>
                <a:tc>
                  <a:txBody>
                    <a:bodyPr/>
                    <a:lstStyle/>
                    <a:p>
                      <a:pPr algn="ctr"/>
                      <a:r>
                        <a:rPr lang="es-ES" dirty="0"/>
                        <a:t>9</a:t>
                      </a:r>
                    </a:p>
                  </a:txBody>
                  <a:tcPr/>
                </a:tc>
                <a:extLst>
                  <a:ext uri="{0D108BD9-81ED-4DB2-BD59-A6C34878D82A}">
                    <a16:rowId xmlns:a16="http://schemas.microsoft.com/office/drawing/2014/main" val="102964813"/>
                  </a:ext>
                </a:extLst>
              </a:tr>
              <a:tr h="370840">
                <a:tc>
                  <a:txBody>
                    <a:bodyPr/>
                    <a:lstStyle/>
                    <a:p>
                      <a:r>
                        <a:rPr lang="es-ES" dirty="0"/>
                        <a:t>MONÓLOGOS</a:t>
                      </a:r>
                    </a:p>
                  </a:txBody>
                  <a:tcPr/>
                </a:tc>
                <a:tc>
                  <a:txBody>
                    <a:bodyPr/>
                    <a:lstStyle/>
                    <a:p>
                      <a:pPr algn="ctr"/>
                      <a:r>
                        <a:rPr lang="es-ES" dirty="0"/>
                        <a:t>1</a:t>
                      </a:r>
                    </a:p>
                  </a:txBody>
                  <a:tcPr/>
                </a:tc>
                <a:tc>
                  <a:txBody>
                    <a:bodyPr/>
                    <a:lstStyle/>
                    <a:p>
                      <a:pPr algn="ctr"/>
                      <a:r>
                        <a:rPr lang="es-ES" dirty="0"/>
                        <a:t>13</a:t>
                      </a:r>
                    </a:p>
                  </a:txBody>
                  <a:tcPr/>
                </a:tc>
                <a:extLst>
                  <a:ext uri="{0D108BD9-81ED-4DB2-BD59-A6C34878D82A}">
                    <a16:rowId xmlns:a16="http://schemas.microsoft.com/office/drawing/2014/main" val="381202445"/>
                  </a:ext>
                </a:extLst>
              </a:tr>
              <a:tr h="370840">
                <a:tc>
                  <a:txBody>
                    <a:bodyPr/>
                    <a:lstStyle/>
                    <a:p>
                      <a:r>
                        <a:rPr lang="es-ES" dirty="0"/>
                        <a:t>CONVERSACIONES</a:t>
                      </a:r>
                    </a:p>
                  </a:txBody>
                  <a:tcPr/>
                </a:tc>
                <a:tc>
                  <a:txBody>
                    <a:bodyPr/>
                    <a:lstStyle/>
                    <a:p>
                      <a:pPr algn="ctr"/>
                      <a:r>
                        <a:rPr lang="es-ES" dirty="0"/>
                        <a:t>16</a:t>
                      </a:r>
                    </a:p>
                  </a:txBody>
                  <a:tcPr/>
                </a:tc>
                <a:tc>
                  <a:txBody>
                    <a:bodyPr/>
                    <a:lstStyle/>
                    <a:p>
                      <a:pPr algn="ctr"/>
                      <a:r>
                        <a:rPr lang="es-ES" dirty="0"/>
                        <a:t>16</a:t>
                      </a:r>
                    </a:p>
                  </a:txBody>
                  <a:tcPr/>
                </a:tc>
                <a:extLst>
                  <a:ext uri="{0D108BD9-81ED-4DB2-BD59-A6C34878D82A}">
                    <a16:rowId xmlns:a16="http://schemas.microsoft.com/office/drawing/2014/main" val="2015021130"/>
                  </a:ext>
                </a:extLst>
              </a:tr>
              <a:tr h="370840">
                <a:tc>
                  <a:txBody>
                    <a:bodyPr/>
                    <a:lstStyle/>
                    <a:p>
                      <a:r>
                        <a:rPr lang="es-ES" dirty="0"/>
                        <a:t>TOTAL: 76</a:t>
                      </a:r>
                    </a:p>
                  </a:txBody>
                  <a:tcPr/>
                </a:tc>
                <a:tc>
                  <a:txBody>
                    <a:bodyPr/>
                    <a:lstStyle/>
                    <a:p>
                      <a:pPr algn="ctr"/>
                      <a:r>
                        <a:rPr lang="es-ES" dirty="0"/>
                        <a:t>38</a:t>
                      </a:r>
                    </a:p>
                  </a:txBody>
                  <a:tcPr/>
                </a:tc>
                <a:tc>
                  <a:txBody>
                    <a:bodyPr/>
                    <a:lstStyle/>
                    <a:p>
                      <a:pPr algn="ctr"/>
                      <a:r>
                        <a:rPr lang="es-ES" dirty="0"/>
                        <a:t>38</a:t>
                      </a:r>
                    </a:p>
                  </a:txBody>
                  <a:tcPr/>
                </a:tc>
                <a:extLst>
                  <a:ext uri="{0D108BD9-81ED-4DB2-BD59-A6C34878D82A}">
                    <a16:rowId xmlns:a16="http://schemas.microsoft.com/office/drawing/2014/main" val="31760373"/>
                  </a:ext>
                </a:extLst>
              </a:tr>
            </a:tbl>
          </a:graphicData>
        </a:graphic>
      </p:graphicFrame>
      <p:graphicFrame>
        <p:nvGraphicFramePr>
          <p:cNvPr id="6" name="Tabla 6">
            <a:extLst>
              <a:ext uri="{FF2B5EF4-FFF2-40B4-BE49-F238E27FC236}">
                <a16:creationId xmlns:a16="http://schemas.microsoft.com/office/drawing/2014/main" id="{620C4119-6F15-42DC-92DE-D8C04E5822E3}"/>
              </a:ext>
            </a:extLst>
          </p:cNvPr>
          <p:cNvGraphicFramePr>
            <a:graphicFrameLocks noGrp="1"/>
          </p:cNvGraphicFramePr>
          <p:nvPr>
            <p:extLst>
              <p:ext uri="{D42A27DB-BD31-4B8C-83A1-F6EECF244321}">
                <p14:modId xmlns:p14="http://schemas.microsoft.com/office/powerpoint/2010/main" val="3275792775"/>
              </p:ext>
            </p:extLst>
          </p:nvPr>
        </p:nvGraphicFramePr>
        <p:xfrm>
          <a:off x="770629" y="4094784"/>
          <a:ext cx="8704674" cy="1854200"/>
        </p:xfrm>
        <a:graphic>
          <a:graphicData uri="http://schemas.openxmlformats.org/drawingml/2006/table">
            <a:tbl>
              <a:tblPr firstRow="1" bandRow="1">
                <a:tableStyleId>{5C22544A-7EE6-4342-B048-85BDC9FD1C3A}</a:tableStyleId>
              </a:tblPr>
              <a:tblGrid>
                <a:gridCol w="2901558">
                  <a:extLst>
                    <a:ext uri="{9D8B030D-6E8A-4147-A177-3AD203B41FA5}">
                      <a16:colId xmlns:a16="http://schemas.microsoft.com/office/drawing/2014/main" val="2312358417"/>
                    </a:ext>
                  </a:extLst>
                </a:gridCol>
                <a:gridCol w="2901558">
                  <a:extLst>
                    <a:ext uri="{9D8B030D-6E8A-4147-A177-3AD203B41FA5}">
                      <a16:colId xmlns:a16="http://schemas.microsoft.com/office/drawing/2014/main" val="1708006876"/>
                    </a:ext>
                  </a:extLst>
                </a:gridCol>
                <a:gridCol w="2901558">
                  <a:extLst>
                    <a:ext uri="{9D8B030D-6E8A-4147-A177-3AD203B41FA5}">
                      <a16:colId xmlns:a16="http://schemas.microsoft.com/office/drawing/2014/main" val="1830884719"/>
                    </a:ext>
                  </a:extLst>
                </a:gridCol>
              </a:tblGrid>
              <a:tr h="370840">
                <a:tc>
                  <a:txBody>
                    <a:bodyPr/>
                    <a:lstStyle/>
                    <a:p>
                      <a:r>
                        <a:rPr lang="es-ES" dirty="0"/>
                        <a:t>ESTANCIAS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4171381193"/>
                  </a:ext>
                </a:extLst>
              </a:tr>
              <a:tr h="370840">
                <a:tc>
                  <a:txBody>
                    <a:bodyPr/>
                    <a:lstStyle/>
                    <a:p>
                      <a:r>
                        <a:rPr lang="es-ES" dirty="0"/>
                        <a:t>DIÁLOGOS</a:t>
                      </a:r>
                    </a:p>
                  </a:txBody>
                  <a:tcPr/>
                </a:tc>
                <a:tc>
                  <a:txBody>
                    <a:bodyPr/>
                    <a:lstStyle/>
                    <a:p>
                      <a:pPr algn="ctr"/>
                      <a:r>
                        <a:rPr lang="es-ES" dirty="0"/>
                        <a:t>4</a:t>
                      </a:r>
                    </a:p>
                  </a:txBody>
                  <a:tcPr/>
                </a:tc>
                <a:tc>
                  <a:txBody>
                    <a:bodyPr/>
                    <a:lstStyle/>
                    <a:p>
                      <a:pPr algn="ctr"/>
                      <a:r>
                        <a:rPr lang="es-ES" dirty="0"/>
                        <a:t>0</a:t>
                      </a:r>
                    </a:p>
                  </a:txBody>
                  <a:tcPr/>
                </a:tc>
                <a:extLst>
                  <a:ext uri="{0D108BD9-81ED-4DB2-BD59-A6C34878D82A}">
                    <a16:rowId xmlns:a16="http://schemas.microsoft.com/office/drawing/2014/main" val="460624830"/>
                  </a:ext>
                </a:extLst>
              </a:tr>
              <a:tr h="370840">
                <a:tc>
                  <a:txBody>
                    <a:bodyPr/>
                    <a:lstStyle/>
                    <a:p>
                      <a:r>
                        <a:rPr lang="es-ES" dirty="0"/>
                        <a:t>MONÓLOGOS</a:t>
                      </a:r>
                    </a:p>
                  </a:txBody>
                  <a:tcPr/>
                </a:tc>
                <a:tc>
                  <a:txBody>
                    <a:bodyPr/>
                    <a:lstStyle/>
                    <a:p>
                      <a:pPr algn="ctr"/>
                      <a:r>
                        <a:rPr lang="es-ES" dirty="0"/>
                        <a:t>2</a:t>
                      </a:r>
                    </a:p>
                  </a:txBody>
                  <a:tcPr/>
                </a:tc>
                <a:tc>
                  <a:txBody>
                    <a:bodyPr/>
                    <a:lstStyle/>
                    <a:p>
                      <a:pPr algn="ctr"/>
                      <a:r>
                        <a:rPr lang="es-ES" dirty="0"/>
                        <a:t>5</a:t>
                      </a:r>
                    </a:p>
                  </a:txBody>
                  <a:tcPr/>
                </a:tc>
                <a:extLst>
                  <a:ext uri="{0D108BD9-81ED-4DB2-BD59-A6C34878D82A}">
                    <a16:rowId xmlns:a16="http://schemas.microsoft.com/office/drawing/2014/main" val="4090457324"/>
                  </a:ext>
                </a:extLst>
              </a:tr>
              <a:tr h="370840">
                <a:tc>
                  <a:txBody>
                    <a:bodyPr/>
                    <a:lstStyle/>
                    <a:p>
                      <a:r>
                        <a:rPr lang="es-ES" dirty="0"/>
                        <a:t>CONVERSACIONES</a:t>
                      </a:r>
                    </a:p>
                  </a:txBody>
                  <a:tcPr/>
                </a:tc>
                <a:tc>
                  <a:txBody>
                    <a:bodyPr/>
                    <a:lstStyle/>
                    <a:p>
                      <a:pPr algn="ctr"/>
                      <a:r>
                        <a:rPr lang="es-ES" dirty="0"/>
                        <a:t>7</a:t>
                      </a:r>
                    </a:p>
                  </a:txBody>
                  <a:tcPr/>
                </a:tc>
                <a:tc>
                  <a:txBody>
                    <a:bodyPr/>
                    <a:lstStyle/>
                    <a:p>
                      <a:pPr algn="ctr"/>
                      <a:r>
                        <a:rPr lang="es-ES" dirty="0"/>
                        <a:t>3</a:t>
                      </a:r>
                    </a:p>
                  </a:txBody>
                  <a:tcPr/>
                </a:tc>
                <a:extLst>
                  <a:ext uri="{0D108BD9-81ED-4DB2-BD59-A6C34878D82A}">
                    <a16:rowId xmlns:a16="http://schemas.microsoft.com/office/drawing/2014/main" val="978663623"/>
                  </a:ext>
                </a:extLst>
              </a:tr>
              <a:tr h="370840">
                <a:tc>
                  <a:txBody>
                    <a:bodyPr/>
                    <a:lstStyle/>
                    <a:p>
                      <a:r>
                        <a:rPr lang="es-ES" dirty="0"/>
                        <a:t>TOTAL: 21</a:t>
                      </a:r>
                    </a:p>
                  </a:txBody>
                  <a:tcPr/>
                </a:tc>
                <a:tc>
                  <a:txBody>
                    <a:bodyPr/>
                    <a:lstStyle/>
                    <a:p>
                      <a:pPr algn="ctr"/>
                      <a:r>
                        <a:rPr lang="es-ES" dirty="0"/>
                        <a:t>13</a:t>
                      </a:r>
                    </a:p>
                  </a:txBody>
                  <a:tcPr/>
                </a:tc>
                <a:tc>
                  <a:txBody>
                    <a:bodyPr/>
                    <a:lstStyle/>
                    <a:p>
                      <a:pPr algn="ctr"/>
                      <a:r>
                        <a:rPr lang="es-ES" dirty="0"/>
                        <a:t>8</a:t>
                      </a:r>
                    </a:p>
                  </a:txBody>
                  <a:tcPr/>
                </a:tc>
                <a:extLst>
                  <a:ext uri="{0D108BD9-81ED-4DB2-BD59-A6C34878D82A}">
                    <a16:rowId xmlns:a16="http://schemas.microsoft.com/office/drawing/2014/main" val="3096009665"/>
                  </a:ext>
                </a:extLst>
              </a:tr>
            </a:tbl>
          </a:graphicData>
        </a:graphic>
      </p:graphicFrame>
    </p:spTree>
    <p:extLst>
      <p:ext uri="{BB962C8B-B14F-4D97-AF65-F5344CB8AC3E}">
        <p14:creationId xmlns:p14="http://schemas.microsoft.com/office/powerpoint/2010/main" val="25209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B9A710-91F6-4FEC-B01B-B69DEC9B39B3}"/>
              </a:ext>
            </a:extLst>
          </p:cNvPr>
          <p:cNvSpPr>
            <a:spLocks noGrp="1"/>
          </p:cNvSpPr>
          <p:nvPr>
            <p:ph type="title"/>
          </p:nvPr>
        </p:nvSpPr>
        <p:spPr>
          <a:xfrm>
            <a:off x="677334" y="609600"/>
            <a:ext cx="8596668" cy="728870"/>
          </a:xfrm>
        </p:spPr>
        <p:txBody>
          <a:bodyPr/>
          <a:lstStyle/>
          <a:p>
            <a:pPr algn="ctr"/>
            <a:r>
              <a:rPr lang="es-ES" dirty="0"/>
              <a:t>ADVERBIO O LOCUCIÓN ADVERBIAL</a:t>
            </a:r>
          </a:p>
        </p:txBody>
      </p:sp>
      <p:graphicFrame>
        <p:nvGraphicFramePr>
          <p:cNvPr id="4" name="Tabla 4">
            <a:extLst>
              <a:ext uri="{FF2B5EF4-FFF2-40B4-BE49-F238E27FC236}">
                <a16:creationId xmlns:a16="http://schemas.microsoft.com/office/drawing/2014/main" id="{BCD1CF08-995C-4857-9ABC-EE2A10DD2D80}"/>
              </a:ext>
            </a:extLst>
          </p:cNvPr>
          <p:cNvGraphicFramePr>
            <a:graphicFrameLocks noGrp="1"/>
          </p:cNvGraphicFramePr>
          <p:nvPr>
            <p:ph idx="1"/>
            <p:extLst>
              <p:ext uri="{D42A27DB-BD31-4B8C-83A1-F6EECF244321}">
                <p14:modId xmlns:p14="http://schemas.microsoft.com/office/powerpoint/2010/main" val="3812402170"/>
              </p:ext>
            </p:extLst>
          </p:nvPr>
        </p:nvGraphicFramePr>
        <p:xfrm>
          <a:off x="677334" y="1574799"/>
          <a:ext cx="8596311" cy="2175565"/>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2727233071"/>
                    </a:ext>
                  </a:extLst>
                </a:gridCol>
                <a:gridCol w="2865437">
                  <a:extLst>
                    <a:ext uri="{9D8B030D-6E8A-4147-A177-3AD203B41FA5}">
                      <a16:colId xmlns:a16="http://schemas.microsoft.com/office/drawing/2014/main" val="1387729146"/>
                    </a:ext>
                  </a:extLst>
                </a:gridCol>
                <a:gridCol w="2865437">
                  <a:extLst>
                    <a:ext uri="{9D8B030D-6E8A-4147-A177-3AD203B41FA5}">
                      <a16:colId xmlns:a16="http://schemas.microsoft.com/office/drawing/2014/main" val="3183099316"/>
                    </a:ext>
                  </a:extLst>
                </a:gridCol>
              </a:tblGrid>
              <a:tr h="435113">
                <a:tc>
                  <a:txBody>
                    <a:bodyPr/>
                    <a:lstStyle/>
                    <a:p>
                      <a:r>
                        <a:rPr lang="es-ES" dirty="0"/>
                        <a:t>ENUNCIADOS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995234133"/>
                  </a:ext>
                </a:extLst>
              </a:tr>
              <a:tr h="435113">
                <a:tc>
                  <a:txBody>
                    <a:bodyPr/>
                    <a:lstStyle/>
                    <a:p>
                      <a:r>
                        <a:rPr lang="es-ES" dirty="0"/>
                        <a:t>DIÁLOGOS</a:t>
                      </a:r>
                    </a:p>
                  </a:txBody>
                  <a:tcPr/>
                </a:tc>
                <a:tc>
                  <a:txBody>
                    <a:bodyPr/>
                    <a:lstStyle/>
                    <a:p>
                      <a:pPr algn="ctr"/>
                      <a:r>
                        <a:rPr lang="es-ES" dirty="0"/>
                        <a:t>3</a:t>
                      </a:r>
                    </a:p>
                  </a:txBody>
                  <a:tcPr/>
                </a:tc>
                <a:tc>
                  <a:txBody>
                    <a:bodyPr/>
                    <a:lstStyle/>
                    <a:p>
                      <a:pPr algn="ctr"/>
                      <a:r>
                        <a:rPr lang="es-ES" dirty="0"/>
                        <a:t>2</a:t>
                      </a:r>
                    </a:p>
                  </a:txBody>
                  <a:tcPr/>
                </a:tc>
                <a:extLst>
                  <a:ext uri="{0D108BD9-81ED-4DB2-BD59-A6C34878D82A}">
                    <a16:rowId xmlns:a16="http://schemas.microsoft.com/office/drawing/2014/main" val="336365744"/>
                  </a:ext>
                </a:extLst>
              </a:tr>
              <a:tr h="435113">
                <a:tc>
                  <a:txBody>
                    <a:bodyPr/>
                    <a:lstStyle/>
                    <a:p>
                      <a:r>
                        <a:rPr lang="es-ES" dirty="0"/>
                        <a:t>MONÓLOGOS</a:t>
                      </a:r>
                    </a:p>
                  </a:txBody>
                  <a:tcPr/>
                </a:tc>
                <a:tc>
                  <a:txBody>
                    <a:bodyPr/>
                    <a:lstStyle/>
                    <a:p>
                      <a:pPr algn="ctr"/>
                      <a:r>
                        <a:rPr lang="es-ES" dirty="0"/>
                        <a:t>2</a:t>
                      </a:r>
                    </a:p>
                  </a:txBody>
                  <a:tcPr/>
                </a:tc>
                <a:tc>
                  <a:txBody>
                    <a:bodyPr/>
                    <a:lstStyle/>
                    <a:p>
                      <a:pPr algn="ctr"/>
                      <a:r>
                        <a:rPr lang="es-ES" dirty="0"/>
                        <a:t>2</a:t>
                      </a:r>
                    </a:p>
                  </a:txBody>
                  <a:tcPr/>
                </a:tc>
                <a:extLst>
                  <a:ext uri="{0D108BD9-81ED-4DB2-BD59-A6C34878D82A}">
                    <a16:rowId xmlns:a16="http://schemas.microsoft.com/office/drawing/2014/main" val="393755862"/>
                  </a:ext>
                </a:extLst>
              </a:tr>
              <a:tr h="435113">
                <a:tc>
                  <a:txBody>
                    <a:bodyPr/>
                    <a:lstStyle/>
                    <a:p>
                      <a:r>
                        <a:rPr lang="es-ES" dirty="0"/>
                        <a:t>CONVERSACIONES</a:t>
                      </a:r>
                    </a:p>
                  </a:txBody>
                  <a:tcPr/>
                </a:tc>
                <a:tc>
                  <a:txBody>
                    <a:bodyPr/>
                    <a:lstStyle/>
                    <a:p>
                      <a:pPr algn="ctr"/>
                      <a:r>
                        <a:rPr lang="es-ES" dirty="0"/>
                        <a:t>3</a:t>
                      </a:r>
                    </a:p>
                  </a:txBody>
                  <a:tcPr/>
                </a:tc>
                <a:tc>
                  <a:txBody>
                    <a:bodyPr/>
                    <a:lstStyle/>
                    <a:p>
                      <a:pPr algn="ctr"/>
                      <a:r>
                        <a:rPr lang="es-ES" dirty="0"/>
                        <a:t>1</a:t>
                      </a:r>
                    </a:p>
                  </a:txBody>
                  <a:tcPr/>
                </a:tc>
                <a:extLst>
                  <a:ext uri="{0D108BD9-81ED-4DB2-BD59-A6C34878D82A}">
                    <a16:rowId xmlns:a16="http://schemas.microsoft.com/office/drawing/2014/main" val="4213190663"/>
                  </a:ext>
                </a:extLst>
              </a:tr>
              <a:tr h="435113">
                <a:tc>
                  <a:txBody>
                    <a:bodyPr/>
                    <a:lstStyle/>
                    <a:p>
                      <a:r>
                        <a:rPr lang="es-ES" dirty="0"/>
                        <a:t>TOTAL: 13</a:t>
                      </a:r>
                    </a:p>
                  </a:txBody>
                  <a:tcPr/>
                </a:tc>
                <a:tc>
                  <a:txBody>
                    <a:bodyPr/>
                    <a:lstStyle/>
                    <a:p>
                      <a:pPr algn="ctr"/>
                      <a:r>
                        <a:rPr lang="es-ES" dirty="0"/>
                        <a:t>8</a:t>
                      </a:r>
                    </a:p>
                  </a:txBody>
                  <a:tcPr/>
                </a:tc>
                <a:tc>
                  <a:txBody>
                    <a:bodyPr/>
                    <a:lstStyle/>
                    <a:p>
                      <a:pPr algn="ctr"/>
                      <a:r>
                        <a:rPr lang="es-ES" dirty="0"/>
                        <a:t>5</a:t>
                      </a:r>
                    </a:p>
                  </a:txBody>
                  <a:tcPr/>
                </a:tc>
                <a:extLst>
                  <a:ext uri="{0D108BD9-81ED-4DB2-BD59-A6C34878D82A}">
                    <a16:rowId xmlns:a16="http://schemas.microsoft.com/office/drawing/2014/main" val="2300742581"/>
                  </a:ext>
                </a:extLst>
              </a:tr>
            </a:tbl>
          </a:graphicData>
        </a:graphic>
      </p:graphicFrame>
      <p:graphicFrame>
        <p:nvGraphicFramePr>
          <p:cNvPr id="6" name="Tabla 6">
            <a:extLst>
              <a:ext uri="{FF2B5EF4-FFF2-40B4-BE49-F238E27FC236}">
                <a16:creationId xmlns:a16="http://schemas.microsoft.com/office/drawing/2014/main" id="{E096741D-EF55-4A84-9B41-895DE13BEBDB}"/>
              </a:ext>
            </a:extLst>
          </p:cNvPr>
          <p:cNvGraphicFramePr>
            <a:graphicFrameLocks noGrp="1"/>
          </p:cNvGraphicFramePr>
          <p:nvPr>
            <p:extLst>
              <p:ext uri="{D42A27DB-BD31-4B8C-83A1-F6EECF244321}">
                <p14:modId xmlns:p14="http://schemas.microsoft.com/office/powerpoint/2010/main" val="124542818"/>
              </p:ext>
            </p:extLst>
          </p:nvPr>
        </p:nvGraphicFramePr>
        <p:xfrm>
          <a:off x="677334" y="4233700"/>
          <a:ext cx="8596311" cy="201470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1867823235"/>
                    </a:ext>
                  </a:extLst>
                </a:gridCol>
                <a:gridCol w="2865437">
                  <a:extLst>
                    <a:ext uri="{9D8B030D-6E8A-4147-A177-3AD203B41FA5}">
                      <a16:colId xmlns:a16="http://schemas.microsoft.com/office/drawing/2014/main" val="856618186"/>
                    </a:ext>
                  </a:extLst>
                </a:gridCol>
                <a:gridCol w="2865437">
                  <a:extLst>
                    <a:ext uri="{9D8B030D-6E8A-4147-A177-3AD203B41FA5}">
                      <a16:colId xmlns:a16="http://schemas.microsoft.com/office/drawing/2014/main" val="2331836226"/>
                    </a:ext>
                  </a:extLst>
                </a:gridCol>
              </a:tblGrid>
              <a:tr h="398512">
                <a:tc>
                  <a:txBody>
                    <a:bodyPr/>
                    <a:lstStyle/>
                    <a:p>
                      <a:r>
                        <a:rPr lang="es-ES" dirty="0"/>
                        <a:t>ESTANCIAS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2428501548"/>
                  </a:ext>
                </a:extLst>
              </a:tr>
              <a:tr h="404047">
                <a:tc>
                  <a:txBody>
                    <a:bodyPr/>
                    <a:lstStyle/>
                    <a:p>
                      <a:r>
                        <a:rPr lang="es-ES" dirty="0"/>
                        <a:t>DIÁLOGOS</a:t>
                      </a:r>
                    </a:p>
                  </a:txBody>
                  <a:tcPr/>
                </a:tc>
                <a:tc>
                  <a:txBody>
                    <a:bodyPr/>
                    <a:lstStyle/>
                    <a:p>
                      <a:pPr algn="ctr"/>
                      <a:r>
                        <a:rPr lang="es-ES" dirty="0"/>
                        <a:t>2</a:t>
                      </a:r>
                    </a:p>
                  </a:txBody>
                  <a:tcPr/>
                </a:tc>
                <a:tc>
                  <a:txBody>
                    <a:bodyPr/>
                    <a:lstStyle/>
                    <a:p>
                      <a:pPr algn="ctr"/>
                      <a:r>
                        <a:rPr lang="es-ES" dirty="0"/>
                        <a:t>1</a:t>
                      </a:r>
                    </a:p>
                  </a:txBody>
                  <a:tcPr/>
                </a:tc>
                <a:extLst>
                  <a:ext uri="{0D108BD9-81ED-4DB2-BD59-A6C34878D82A}">
                    <a16:rowId xmlns:a16="http://schemas.microsoft.com/office/drawing/2014/main" val="1423116568"/>
                  </a:ext>
                </a:extLst>
              </a:tr>
              <a:tr h="404047">
                <a:tc>
                  <a:txBody>
                    <a:bodyPr/>
                    <a:lstStyle/>
                    <a:p>
                      <a:r>
                        <a:rPr lang="es-ES" dirty="0"/>
                        <a:t>MONÓLOGOS</a:t>
                      </a:r>
                    </a:p>
                  </a:txBody>
                  <a:tcPr/>
                </a:tc>
                <a:tc>
                  <a:txBody>
                    <a:bodyPr/>
                    <a:lstStyle/>
                    <a:p>
                      <a:pPr algn="ctr"/>
                      <a:r>
                        <a:rPr lang="es-ES" dirty="0"/>
                        <a:t>2</a:t>
                      </a:r>
                    </a:p>
                  </a:txBody>
                  <a:tcPr/>
                </a:tc>
                <a:tc>
                  <a:txBody>
                    <a:bodyPr/>
                    <a:lstStyle/>
                    <a:p>
                      <a:pPr algn="ctr"/>
                      <a:r>
                        <a:rPr lang="es-ES" dirty="0"/>
                        <a:t>2</a:t>
                      </a:r>
                    </a:p>
                  </a:txBody>
                  <a:tcPr/>
                </a:tc>
                <a:extLst>
                  <a:ext uri="{0D108BD9-81ED-4DB2-BD59-A6C34878D82A}">
                    <a16:rowId xmlns:a16="http://schemas.microsoft.com/office/drawing/2014/main" val="623204499"/>
                  </a:ext>
                </a:extLst>
              </a:tr>
              <a:tr h="404047">
                <a:tc>
                  <a:txBody>
                    <a:bodyPr/>
                    <a:lstStyle/>
                    <a:p>
                      <a:r>
                        <a:rPr lang="es-ES" dirty="0"/>
                        <a:t>CONVERSACIONES</a:t>
                      </a:r>
                    </a:p>
                  </a:txBody>
                  <a:tcPr/>
                </a:tc>
                <a:tc>
                  <a:txBody>
                    <a:bodyPr/>
                    <a:lstStyle/>
                    <a:p>
                      <a:pPr algn="ctr"/>
                      <a:r>
                        <a:rPr lang="es-ES" dirty="0"/>
                        <a:t>2</a:t>
                      </a:r>
                    </a:p>
                  </a:txBody>
                  <a:tcPr/>
                </a:tc>
                <a:tc>
                  <a:txBody>
                    <a:bodyPr/>
                    <a:lstStyle/>
                    <a:p>
                      <a:pPr algn="ctr"/>
                      <a:r>
                        <a:rPr lang="es-ES" dirty="0"/>
                        <a:t>1</a:t>
                      </a:r>
                    </a:p>
                  </a:txBody>
                  <a:tcPr/>
                </a:tc>
                <a:extLst>
                  <a:ext uri="{0D108BD9-81ED-4DB2-BD59-A6C34878D82A}">
                    <a16:rowId xmlns:a16="http://schemas.microsoft.com/office/drawing/2014/main" val="4031969789"/>
                  </a:ext>
                </a:extLst>
              </a:tr>
              <a:tr h="404047">
                <a:tc>
                  <a:txBody>
                    <a:bodyPr/>
                    <a:lstStyle/>
                    <a:p>
                      <a:r>
                        <a:rPr lang="es-ES" dirty="0"/>
                        <a:t>TOTAL: 10</a:t>
                      </a:r>
                    </a:p>
                  </a:txBody>
                  <a:tcPr/>
                </a:tc>
                <a:tc>
                  <a:txBody>
                    <a:bodyPr/>
                    <a:lstStyle/>
                    <a:p>
                      <a:pPr algn="ctr"/>
                      <a:r>
                        <a:rPr lang="es-ES" dirty="0"/>
                        <a:t>6</a:t>
                      </a:r>
                    </a:p>
                  </a:txBody>
                  <a:tcPr/>
                </a:tc>
                <a:tc>
                  <a:txBody>
                    <a:bodyPr/>
                    <a:lstStyle/>
                    <a:p>
                      <a:pPr algn="ctr"/>
                      <a:r>
                        <a:rPr lang="es-ES" dirty="0"/>
                        <a:t>4</a:t>
                      </a:r>
                    </a:p>
                  </a:txBody>
                  <a:tcPr/>
                </a:tc>
                <a:extLst>
                  <a:ext uri="{0D108BD9-81ED-4DB2-BD59-A6C34878D82A}">
                    <a16:rowId xmlns:a16="http://schemas.microsoft.com/office/drawing/2014/main" val="2542142324"/>
                  </a:ext>
                </a:extLst>
              </a:tr>
            </a:tbl>
          </a:graphicData>
        </a:graphic>
      </p:graphicFrame>
    </p:spTree>
    <p:extLst>
      <p:ext uri="{BB962C8B-B14F-4D97-AF65-F5344CB8AC3E}">
        <p14:creationId xmlns:p14="http://schemas.microsoft.com/office/powerpoint/2010/main" val="1064201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D83DAF-75EB-4EF9-8A84-BAD1553233CD}"/>
              </a:ext>
            </a:extLst>
          </p:cNvPr>
          <p:cNvSpPr>
            <a:spLocks noGrp="1"/>
          </p:cNvSpPr>
          <p:nvPr>
            <p:ph type="title"/>
          </p:nvPr>
        </p:nvSpPr>
        <p:spPr>
          <a:xfrm>
            <a:off x="848139" y="516208"/>
            <a:ext cx="2179979" cy="636104"/>
          </a:xfrm>
        </p:spPr>
        <p:txBody>
          <a:bodyPr>
            <a:normAutofit fontScale="90000"/>
          </a:bodyPr>
          <a:lstStyle/>
          <a:p>
            <a:r>
              <a:rPr lang="es-ES" dirty="0"/>
              <a:t>EJEMPLOS</a:t>
            </a:r>
          </a:p>
        </p:txBody>
      </p:sp>
      <p:sp>
        <p:nvSpPr>
          <p:cNvPr id="3" name="Marcador de contenido 2">
            <a:extLst>
              <a:ext uri="{FF2B5EF4-FFF2-40B4-BE49-F238E27FC236}">
                <a16:creationId xmlns:a16="http://schemas.microsoft.com/office/drawing/2014/main" id="{D7758FEF-6D4C-4902-BE60-16E0A91B695F}"/>
              </a:ext>
            </a:extLst>
          </p:cNvPr>
          <p:cNvSpPr>
            <a:spLocks noGrp="1"/>
          </p:cNvSpPr>
          <p:nvPr>
            <p:ph idx="1"/>
          </p:nvPr>
        </p:nvSpPr>
        <p:spPr>
          <a:xfrm>
            <a:off x="531560" y="2001563"/>
            <a:ext cx="9341309" cy="636104"/>
          </a:xfrm>
        </p:spPr>
        <p:txBody>
          <a:bodyPr>
            <a:normAutofit/>
          </a:bodyPr>
          <a:lstStyle/>
          <a:p>
            <a:r>
              <a:rPr lang="es-ES" sz="1500" dirty="0">
                <a:solidFill>
                  <a:schemeClr val="tx1"/>
                </a:solidFill>
              </a:rPr>
              <a:t>&lt; </a:t>
            </a:r>
            <a:r>
              <a:rPr lang="es-ES" sz="1500" b="1" dirty="0">
                <a:solidFill>
                  <a:schemeClr val="tx1"/>
                </a:solidFill>
              </a:rPr>
              <a:t>yo</a:t>
            </a:r>
            <a:r>
              <a:rPr lang="es-ES" sz="1500" dirty="0">
                <a:solidFill>
                  <a:schemeClr val="tx1"/>
                </a:solidFill>
              </a:rPr>
              <a:t> </a:t>
            </a:r>
            <a:r>
              <a:rPr lang="es-ES" sz="1500" b="1" dirty="0">
                <a:solidFill>
                  <a:schemeClr val="tx1"/>
                </a:solidFill>
              </a:rPr>
              <a:t>decía</a:t>
            </a:r>
            <a:r>
              <a:rPr lang="es-ES" sz="1500" dirty="0">
                <a:solidFill>
                  <a:schemeClr val="tx1"/>
                </a:solidFill>
              </a:rPr>
              <a:t> &gt; [/2] </a:t>
            </a:r>
            <a:r>
              <a:rPr lang="es-ES" sz="1500" b="1" dirty="0">
                <a:solidFill>
                  <a:schemeClr val="tx1"/>
                </a:solidFill>
              </a:rPr>
              <a:t>yo</a:t>
            </a:r>
            <a:r>
              <a:rPr lang="es-ES" sz="1500" dirty="0">
                <a:solidFill>
                  <a:schemeClr val="tx1"/>
                </a:solidFill>
              </a:rPr>
              <a:t> le </a:t>
            </a:r>
            <a:r>
              <a:rPr lang="es-ES" sz="1500" b="1" dirty="0">
                <a:solidFill>
                  <a:schemeClr val="tx1"/>
                </a:solidFill>
              </a:rPr>
              <a:t>decía</a:t>
            </a:r>
            <a:r>
              <a:rPr lang="es-ES" sz="1500" dirty="0">
                <a:solidFill>
                  <a:schemeClr val="tx1"/>
                </a:solidFill>
              </a:rPr>
              <a:t> </a:t>
            </a:r>
            <a:r>
              <a:rPr lang="es-ES" sz="1500" b="1" u="sng" dirty="0">
                <a:solidFill>
                  <a:schemeClr val="tx1"/>
                </a:solidFill>
              </a:rPr>
              <a:t>a</a:t>
            </a:r>
            <a:r>
              <a:rPr lang="es-ES" sz="1500" dirty="0">
                <a:solidFill>
                  <a:schemeClr val="tx1"/>
                </a:solidFill>
              </a:rPr>
              <a:t> </a:t>
            </a:r>
            <a:r>
              <a:rPr lang="es-ES" sz="1500" b="1" dirty="0">
                <a:solidFill>
                  <a:schemeClr val="tx1"/>
                </a:solidFill>
              </a:rPr>
              <a:t>él</a:t>
            </a:r>
            <a:r>
              <a:rPr lang="es-ES" sz="1500" dirty="0">
                <a:solidFill>
                  <a:schemeClr val="tx1"/>
                </a:solidFill>
              </a:rPr>
              <a:t> / me has hecho fumar más a mí / de los [/2] del  resto de mi vida //</a:t>
            </a:r>
          </a:p>
        </p:txBody>
      </p:sp>
      <p:cxnSp>
        <p:nvCxnSpPr>
          <p:cNvPr id="5" name="Conector recto 4">
            <a:extLst>
              <a:ext uri="{FF2B5EF4-FFF2-40B4-BE49-F238E27FC236}">
                <a16:creationId xmlns:a16="http://schemas.microsoft.com/office/drawing/2014/main" id="{73002333-FE30-496E-8890-C766D9E94D58}"/>
              </a:ext>
            </a:extLst>
          </p:cNvPr>
          <p:cNvCxnSpPr/>
          <p:nvPr/>
        </p:nvCxnSpPr>
        <p:spPr>
          <a:xfrm flipV="1">
            <a:off x="848139" y="163001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C48F60BF-DA1E-4AD0-A5B2-0B4927313EE5}"/>
              </a:ext>
            </a:extLst>
          </p:cNvPr>
          <p:cNvCxnSpPr/>
          <p:nvPr/>
        </p:nvCxnSpPr>
        <p:spPr>
          <a:xfrm>
            <a:off x="848139" y="1630017"/>
            <a:ext cx="29287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4FE67D58-E8F2-449A-B142-9584F561B2BB}"/>
              </a:ext>
            </a:extLst>
          </p:cNvPr>
          <p:cNvCxnSpPr/>
          <p:nvPr/>
        </p:nvCxnSpPr>
        <p:spPr>
          <a:xfrm>
            <a:off x="3776870" y="163001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90AD8F13-0469-4586-AC1F-AC63B9F577E5}"/>
              </a:ext>
            </a:extLst>
          </p:cNvPr>
          <p:cNvCxnSpPr/>
          <p:nvPr/>
        </p:nvCxnSpPr>
        <p:spPr>
          <a:xfrm flipV="1">
            <a:off x="3916017" y="163001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18D6E851-A6E0-408E-B000-CD2BE3A18729}"/>
              </a:ext>
            </a:extLst>
          </p:cNvPr>
          <p:cNvCxnSpPr>
            <a:cxnSpLocks/>
          </p:cNvCxnSpPr>
          <p:nvPr/>
        </p:nvCxnSpPr>
        <p:spPr>
          <a:xfrm>
            <a:off x="3916017" y="1630017"/>
            <a:ext cx="26438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B59774B6-6D56-4081-8856-1623743269EC}"/>
              </a:ext>
            </a:extLst>
          </p:cNvPr>
          <p:cNvCxnSpPr/>
          <p:nvPr/>
        </p:nvCxnSpPr>
        <p:spPr>
          <a:xfrm>
            <a:off x="6553200" y="163001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a:extLst>
              <a:ext uri="{FF2B5EF4-FFF2-40B4-BE49-F238E27FC236}">
                <a16:creationId xmlns:a16="http://schemas.microsoft.com/office/drawing/2014/main" id="{5D80B13A-15AB-4A80-9959-9D79BBA45FDB}"/>
              </a:ext>
            </a:extLst>
          </p:cNvPr>
          <p:cNvCxnSpPr>
            <a:cxnSpLocks/>
          </p:cNvCxnSpPr>
          <p:nvPr/>
        </p:nvCxnSpPr>
        <p:spPr>
          <a:xfrm flipV="1">
            <a:off x="6630193" y="163001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57A26121-F2AC-4500-A0F7-A0B74C6C252D}"/>
              </a:ext>
            </a:extLst>
          </p:cNvPr>
          <p:cNvCxnSpPr>
            <a:cxnSpLocks/>
          </p:cNvCxnSpPr>
          <p:nvPr/>
        </p:nvCxnSpPr>
        <p:spPr>
          <a:xfrm>
            <a:off x="6630193" y="1630017"/>
            <a:ext cx="30836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recto 26">
            <a:extLst>
              <a:ext uri="{FF2B5EF4-FFF2-40B4-BE49-F238E27FC236}">
                <a16:creationId xmlns:a16="http://schemas.microsoft.com/office/drawing/2014/main" id="{21EC2D53-D142-434D-8FBE-36009FB16A95}"/>
              </a:ext>
            </a:extLst>
          </p:cNvPr>
          <p:cNvCxnSpPr/>
          <p:nvPr/>
        </p:nvCxnSpPr>
        <p:spPr>
          <a:xfrm>
            <a:off x="9713843" y="1630017"/>
            <a:ext cx="0" cy="371546"/>
          </a:xfrm>
          <a:prstGeom prst="line">
            <a:avLst/>
          </a:prstGeom>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F94EE25B-41D2-4AC2-B02A-D54A85B922A7}"/>
              </a:ext>
            </a:extLst>
          </p:cNvPr>
          <p:cNvSpPr txBox="1"/>
          <p:nvPr/>
        </p:nvSpPr>
        <p:spPr>
          <a:xfrm>
            <a:off x="1921566" y="1639621"/>
            <a:ext cx="781878" cy="369332"/>
          </a:xfrm>
          <a:prstGeom prst="rect">
            <a:avLst/>
          </a:prstGeom>
          <a:noFill/>
        </p:spPr>
        <p:txBody>
          <a:bodyPr wrap="square" rtlCol="0">
            <a:spAutoFit/>
          </a:bodyPr>
          <a:lstStyle/>
          <a:p>
            <a:pPr algn="ctr"/>
            <a:r>
              <a:rPr lang="es-ES" b="1" dirty="0"/>
              <a:t>INT</a:t>
            </a:r>
          </a:p>
        </p:txBody>
      </p:sp>
      <p:sp>
        <p:nvSpPr>
          <p:cNvPr id="29" name="CuadroTexto 28">
            <a:extLst>
              <a:ext uri="{FF2B5EF4-FFF2-40B4-BE49-F238E27FC236}">
                <a16:creationId xmlns:a16="http://schemas.microsoft.com/office/drawing/2014/main" id="{5B1E0083-35B1-4A37-9192-CC0F16FE8A2E}"/>
              </a:ext>
            </a:extLst>
          </p:cNvPr>
          <p:cNvSpPr txBox="1"/>
          <p:nvPr/>
        </p:nvSpPr>
        <p:spPr>
          <a:xfrm>
            <a:off x="4134678" y="1639621"/>
            <a:ext cx="2160096" cy="369332"/>
          </a:xfrm>
          <a:prstGeom prst="rect">
            <a:avLst/>
          </a:prstGeom>
          <a:noFill/>
        </p:spPr>
        <p:txBody>
          <a:bodyPr wrap="square" rtlCol="0">
            <a:spAutoFit/>
          </a:bodyPr>
          <a:lstStyle/>
          <a:p>
            <a:pPr algn="ctr"/>
            <a:r>
              <a:rPr lang="es-ES" dirty="0" err="1">
                <a:solidFill>
                  <a:schemeClr val="tx1">
                    <a:lumMod val="50000"/>
                    <a:lumOff val="50000"/>
                  </a:schemeClr>
                </a:solidFill>
              </a:rPr>
              <a:t>SCA_r</a:t>
            </a:r>
            <a:endParaRPr lang="es-ES" dirty="0">
              <a:solidFill>
                <a:schemeClr val="tx1">
                  <a:lumMod val="50000"/>
                  <a:lumOff val="50000"/>
                </a:schemeClr>
              </a:solidFill>
            </a:endParaRPr>
          </a:p>
        </p:txBody>
      </p:sp>
      <p:sp>
        <p:nvSpPr>
          <p:cNvPr id="30" name="CuadroTexto 29">
            <a:extLst>
              <a:ext uri="{FF2B5EF4-FFF2-40B4-BE49-F238E27FC236}">
                <a16:creationId xmlns:a16="http://schemas.microsoft.com/office/drawing/2014/main" id="{00DBA51B-8EFD-4A08-9F42-D2BF7B36F274}"/>
              </a:ext>
            </a:extLst>
          </p:cNvPr>
          <p:cNvSpPr txBox="1"/>
          <p:nvPr/>
        </p:nvSpPr>
        <p:spPr>
          <a:xfrm>
            <a:off x="7030287" y="1663048"/>
            <a:ext cx="2160096" cy="369332"/>
          </a:xfrm>
          <a:prstGeom prst="rect">
            <a:avLst/>
          </a:prstGeom>
          <a:noFill/>
        </p:spPr>
        <p:txBody>
          <a:bodyPr wrap="square" rtlCol="0">
            <a:spAutoFit/>
          </a:bodyPr>
          <a:lstStyle/>
          <a:p>
            <a:pPr algn="ctr"/>
            <a:r>
              <a:rPr lang="es-ES" dirty="0" err="1">
                <a:solidFill>
                  <a:schemeClr val="tx1">
                    <a:lumMod val="50000"/>
                    <a:lumOff val="50000"/>
                  </a:schemeClr>
                </a:solidFill>
              </a:rPr>
              <a:t>COM_r</a:t>
            </a:r>
            <a:endParaRPr lang="es-ES" dirty="0">
              <a:solidFill>
                <a:schemeClr val="tx1">
                  <a:lumMod val="50000"/>
                  <a:lumOff val="50000"/>
                </a:schemeClr>
              </a:solidFill>
            </a:endParaRPr>
          </a:p>
        </p:txBody>
      </p:sp>
      <p:pic>
        <p:nvPicPr>
          <p:cNvPr id="31" name="EJEMPLO PREP 1">
            <a:hlinkClick r:id="" action="ppaction://media"/>
            <a:extLst>
              <a:ext uri="{FF2B5EF4-FFF2-40B4-BE49-F238E27FC236}">
                <a16:creationId xmlns:a16="http://schemas.microsoft.com/office/drawing/2014/main" id="{86371A04-D71F-4266-ABF3-6A37CEC172F2}"/>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9998782" y="1615701"/>
            <a:ext cx="609600" cy="609600"/>
          </a:xfrm>
          <a:prstGeom prst="rect">
            <a:avLst/>
          </a:prstGeom>
        </p:spPr>
      </p:pic>
      <p:sp>
        <p:nvSpPr>
          <p:cNvPr id="32" name="Marcador de contenido 2">
            <a:extLst>
              <a:ext uri="{FF2B5EF4-FFF2-40B4-BE49-F238E27FC236}">
                <a16:creationId xmlns:a16="http://schemas.microsoft.com/office/drawing/2014/main" id="{A5503F32-0F81-44FE-9D5F-FD291AA022FA}"/>
              </a:ext>
            </a:extLst>
          </p:cNvPr>
          <p:cNvSpPr txBox="1">
            <a:spLocks/>
          </p:cNvSpPr>
          <p:nvPr/>
        </p:nvSpPr>
        <p:spPr>
          <a:xfrm>
            <a:off x="596349" y="3376528"/>
            <a:ext cx="4465251" cy="63610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sz="1500" dirty="0">
                <a:solidFill>
                  <a:schemeClr val="tx1"/>
                </a:solidFill>
              </a:rPr>
              <a:t>&lt; </a:t>
            </a:r>
            <a:r>
              <a:rPr lang="es-ES" sz="1500" b="1" u="sng" dirty="0">
                <a:solidFill>
                  <a:schemeClr val="tx1"/>
                </a:solidFill>
              </a:rPr>
              <a:t>por</a:t>
            </a:r>
            <a:r>
              <a:rPr lang="es-ES" sz="1500" b="1" dirty="0">
                <a:solidFill>
                  <a:schemeClr val="tx1"/>
                </a:solidFill>
              </a:rPr>
              <a:t> ejemplo tú</a:t>
            </a:r>
            <a:r>
              <a:rPr lang="es-ES" sz="1500" dirty="0">
                <a:solidFill>
                  <a:schemeClr val="tx1"/>
                </a:solidFill>
              </a:rPr>
              <a:t> / en un ocaso &gt; //</a:t>
            </a:r>
          </a:p>
        </p:txBody>
      </p:sp>
      <p:cxnSp>
        <p:nvCxnSpPr>
          <p:cNvPr id="33" name="Conector recto 32">
            <a:extLst>
              <a:ext uri="{FF2B5EF4-FFF2-40B4-BE49-F238E27FC236}">
                <a16:creationId xmlns:a16="http://schemas.microsoft.com/office/drawing/2014/main" id="{18EE09A2-83A3-4C37-BF99-66A1AA768DC6}"/>
              </a:ext>
            </a:extLst>
          </p:cNvPr>
          <p:cNvCxnSpPr>
            <a:cxnSpLocks/>
          </p:cNvCxnSpPr>
          <p:nvPr/>
        </p:nvCxnSpPr>
        <p:spPr>
          <a:xfrm flipV="1">
            <a:off x="974034" y="2935356"/>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ECD1C02F-7D15-44D7-A845-1F693086315F}"/>
              </a:ext>
            </a:extLst>
          </p:cNvPr>
          <p:cNvCxnSpPr>
            <a:cxnSpLocks/>
          </p:cNvCxnSpPr>
          <p:nvPr/>
        </p:nvCxnSpPr>
        <p:spPr>
          <a:xfrm>
            <a:off x="974034" y="2935356"/>
            <a:ext cx="14776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4B1970DE-E111-4967-B22D-74FDFCE6D612}"/>
              </a:ext>
            </a:extLst>
          </p:cNvPr>
          <p:cNvCxnSpPr>
            <a:cxnSpLocks/>
          </p:cNvCxnSpPr>
          <p:nvPr/>
        </p:nvCxnSpPr>
        <p:spPr>
          <a:xfrm flipV="1">
            <a:off x="2630550" y="2935356"/>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66FFD782-3EB9-4549-810C-E9F528301B3F}"/>
              </a:ext>
            </a:extLst>
          </p:cNvPr>
          <p:cNvCxnSpPr>
            <a:cxnSpLocks/>
          </p:cNvCxnSpPr>
          <p:nvPr/>
        </p:nvCxnSpPr>
        <p:spPr>
          <a:xfrm>
            <a:off x="2630550" y="2935356"/>
            <a:ext cx="14643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52508906-EDCD-428C-ABF9-CD49DB779221}"/>
              </a:ext>
            </a:extLst>
          </p:cNvPr>
          <p:cNvCxnSpPr/>
          <p:nvPr/>
        </p:nvCxnSpPr>
        <p:spPr>
          <a:xfrm>
            <a:off x="2451652" y="2935356"/>
            <a:ext cx="0" cy="3645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cto 43">
            <a:extLst>
              <a:ext uri="{FF2B5EF4-FFF2-40B4-BE49-F238E27FC236}">
                <a16:creationId xmlns:a16="http://schemas.microsoft.com/office/drawing/2014/main" id="{B72C490C-88F7-4DD5-A9DF-25D8733A8568}"/>
              </a:ext>
            </a:extLst>
          </p:cNvPr>
          <p:cNvCxnSpPr/>
          <p:nvPr/>
        </p:nvCxnSpPr>
        <p:spPr>
          <a:xfrm>
            <a:off x="4094916" y="2935356"/>
            <a:ext cx="0" cy="371546"/>
          </a:xfrm>
          <a:prstGeom prst="line">
            <a:avLst/>
          </a:prstGeom>
        </p:spPr>
        <p:style>
          <a:lnRef idx="1">
            <a:schemeClr val="accent1"/>
          </a:lnRef>
          <a:fillRef idx="0">
            <a:schemeClr val="accent1"/>
          </a:fillRef>
          <a:effectRef idx="0">
            <a:schemeClr val="accent1"/>
          </a:effectRef>
          <a:fontRef idx="minor">
            <a:schemeClr val="tx1"/>
          </a:fontRef>
        </p:style>
      </p:cxnSp>
      <p:sp>
        <p:nvSpPr>
          <p:cNvPr id="45" name="CuadroTexto 44">
            <a:extLst>
              <a:ext uri="{FF2B5EF4-FFF2-40B4-BE49-F238E27FC236}">
                <a16:creationId xmlns:a16="http://schemas.microsoft.com/office/drawing/2014/main" id="{E67A0649-3F36-43CD-B6EE-24A92277C23F}"/>
              </a:ext>
            </a:extLst>
          </p:cNvPr>
          <p:cNvSpPr txBox="1"/>
          <p:nvPr/>
        </p:nvSpPr>
        <p:spPr>
          <a:xfrm>
            <a:off x="1507434" y="2999225"/>
            <a:ext cx="649356" cy="369332"/>
          </a:xfrm>
          <a:prstGeom prst="rect">
            <a:avLst/>
          </a:prstGeom>
          <a:noFill/>
        </p:spPr>
        <p:txBody>
          <a:bodyPr wrap="square" rtlCol="0">
            <a:spAutoFit/>
          </a:bodyPr>
          <a:lstStyle/>
          <a:p>
            <a:r>
              <a:rPr lang="es-ES" b="1" dirty="0"/>
              <a:t>INT</a:t>
            </a:r>
          </a:p>
        </p:txBody>
      </p:sp>
      <p:sp>
        <p:nvSpPr>
          <p:cNvPr id="46" name="CuadroTexto 45">
            <a:extLst>
              <a:ext uri="{FF2B5EF4-FFF2-40B4-BE49-F238E27FC236}">
                <a16:creationId xmlns:a16="http://schemas.microsoft.com/office/drawing/2014/main" id="{9A5F74BE-870F-43BE-8509-BECF70C477D7}"/>
              </a:ext>
            </a:extLst>
          </p:cNvPr>
          <p:cNvSpPr txBox="1"/>
          <p:nvPr/>
        </p:nvSpPr>
        <p:spPr>
          <a:xfrm>
            <a:off x="3097690" y="2999225"/>
            <a:ext cx="887894" cy="369332"/>
          </a:xfrm>
          <a:prstGeom prst="rect">
            <a:avLst/>
          </a:prstGeom>
          <a:noFill/>
        </p:spPr>
        <p:txBody>
          <a:bodyPr wrap="square" rtlCol="0">
            <a:spAutoFit/>
          </a:bodyPr>
          <a:lstStyle/>
          <a:p>
            <a:r>
              <a:rPr lang="es-ES" b="1" dirty="0">
                <a:solidFill>
                  <a:schemeClr val="tx1">
                    <a:lumMod val="50000"/>
                    <a:lumOff val="50000"/>
                  </a:schemeClr>
                </a:solidFill>
              </a:rPr>
              <a:t>COM</a:t>
            </a:r>
          </a:p>
        </p:txBody>
      </p:sp>
      <p:pic>
        <p:nvPicPr>
          <p:cNvPr id="47" name="EJEMPLO PREP 2">
            <a:hlinkClick r:id="" action="ppaction://media"/>
            <a:extLst>
              <a:ext uri="{FF2B5EF4-FFF2-40B4-BE49-F238E27FC236}">
                <a16:creationId xmlns:a16="http://schemas.microsoft.com/office/drawing/2014/main" id="{EE3C3BEA-8D65-4B48-BC81-C9B6CF6B4204}"/>
              </a:ext>
            </a:extLst>
          </p:cNvPr>
          <p:cNvPicPr>
            <a:picLocks noChangeAspect="1"/>
          </p:cNvPicPr>
          <p:nvPr>
            <a:audioFile r:link="rId4"/>
            <p:extLst>
              <p:ext uri="{DAA4B4D4-6D71-4841-9C94-3DE7FCFB9230}">
                <p14:media xmlns:p14="http://schemas.microsoft.com/office/powerpoint/2010/main" r:embed="rId3"/>
              </p:ext>
            </p:extLst>
          </p:nvPr>
        </p:nvPicPr>
        <p:blipFill>
          <a:blip r:embed="rId8"/>
          <a:stretch>
            <a:fillRect/>
          </a:stretch>
        </p:blipFill>
        <p:spPr>
          <a:xfrm>
            <a:off x="4452000" y="3002102"/>
            <a:ext cx="609600" cy="609600"/>
          </a:xfrm>
          <a:prstGeom prst="rect">
            <a:avLst/>
          </a:prstGeom>
        </p:spPr>
      </p:pic>
      <p:sp>
        <p:nvSpPr>
          <p:cNvPr id="48" name="Marcador de contenido 2">
            <a:extLst>
              <a:ext uri="{FF2B5EF4-FFF2-40B4-BE49-F238E27FC236}">
                <a16:creationId xmlns:a16="http://schemas.microsoft.com/office/drawing/2014/main" id="{998B374E-F123-4080-AFCE-72A41463C515}"/>
              </a:ext>
            </a:extLst>
          </p:cNvPr>
          <p:cNvSpPr txBox="1">
            <a:spLocks/>
          </p:cNvSpPr>
          <p:nvPr/>
        </p:nvSpPr>
        <p:spPr>
          <a:xfrm>
            <a:off x="596349" y="4499448"/>
            <a:ext cx="9700590" cy="43036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sz="1500" b="1" dirty="0">
                <a:solidFill>
                  <a:schemeClr val="tx1"/>
                </a:solidFill>
              </a:rPr>
              <a:t>y</a:t>
            </a:r>
            <a:r>
              <a:rPr lang="es-ES" sz="1500" dirty="0">
                <a:solidFill>
                  <a:schemeClr val="tx1"/>
                </a:solidFill>
              </a:rPr>
              <a:t> </a:t>
            </a:r>
            <a:r>
              <a:rPr lang="es-ES" sz="1500" b="1" u="sng" dirty="0">
                <a:solidFill>
                  <a:schemeClr val="tx1"/>
                </a:solidFill>
              </a:rPr>
              <a:t>sobre</a:t>
            </a:r>
            <a:r>
              <a:rPr lang="es-ES" sz="1500" dirty="0">
                <a:solidFill>
                  <a:schemeClr val="tx1"/>
                </a:solidFill>
              </a:rPr>
              <a:t> todo se </a:t>
            </a:r>
            <a:r>
              <a:rPr lang="es-ES" sz="1500" b="1" dirty="0">
                <a:solidFill>
                  <a:schemeClr val="tx1"/>
                </a:solidFill>
              </a:rPr>
              <a:t>le</a:t>
            </a:r>
            <a:r>
              <a:rPr lang="es-ES" sz="1500" dirty="0">
                <a:solidFill>
                  <a:schemeClr val="tx1"/>
                </a:solidFill>
              </a:rPr>
              <a:t> exige / un conocimiento / de los medios técnicos / que se están utilizando /</a:t>
            </a:r>
          </a:p>
          <a:p>
            <a:endParaRPr lang="es-ES" sz="1500" dirty="0">
              <a:solidFill>
                <a:schemeClr val="tx1"/>
              </a:solidFill>
            </a:endParaRPr>
          </a:p>
          <a:p>
            <a:endParaRPr lang="es-ES" sz="1500" dirty="0">
              <a:solidFill>
                <a:schemeClr val="tx1"/>
              </a:solidFill>
            </a:endParaRPr>
          </a:p>
          <a:p>
            <a:endParaRPr lang="es-ES" sz="1500" dirty="0"/>
          </a:p>
          <a:p>
            <a:endParaRPr lang="es-ES" sz="1500" dirty="0"/>
          </a:p>
          <a:p>
            <a:endParaRPr lang="es-ES" sz="1500" dirty="0"/>
          </a:p>
        </p:txBody>
      </p:sp>
      <p:sp>
        <p:nvSpPr>
          <p:cNvPr id="49" name="CuadroTexto 48">
            <a:extLst>
              <a:ext uri="{FF2B5EF4-FFF2-40B4-BE49-F238E27FC236}">
                <a16:creationId xmlns:a16="http://schemas.microsoft.com/office/drawing/2014/main" id="{6925CC9F-E22B-4A14-BB03-99DF68E4B9EC}"/>
              </a:ext>
            </a:extLst>
          </p:cNvPr>
          <p:cNvSpPr txBox="1"/>
          <p:nvPr/>
        </p:nvSpPr>
        <p:spPr>
          <a:xfrm>
            <a:off x="685801" y="5326129"/>
            <a:ext cx="9640955" cy="1246495"/>
          </a:xfrm>
          <a:prstGeom prst="rect">
            <a:avLst/>
          </a:prstGeom>
          <a:noFill/>
        </p:spPr>
        <p:txBody>
          <a:bodyPr wrap="square" rtlCol="0">
            <a:spAutoFit/>
          </a:bodyPr>
          <a:lstStyle/>
          <a:p>
            <a:r>
              <a:rPr lang="es-ES" sz="1500" dirty="0"/>
              <a:t>que sea capaz &amp;d [1/] de [/2] de analizar una maqueta / el desarrollo de una maqueta / </a:t>
            </a:r>
          </a:p>
          <a:p>
            <a:endParaRPr lang="es-ES" sz="1500" dirty="0"/>
          </a:p>
          <a:p>
            <a:endParaRPr lang="es-ES" sz="1500" dirty="0"/>
          </a:p>
          <a:p>
            <a:endParaRPr lang="es-ES" sz="1500" dirty="0"/>
          </a:p>
          <a:p>
            <a:r>
              <a:rPr lang="es-ES" sz="1500" dirty="0"/>
              <a:t>el desarrollo de un producto / etcétera //</a:t>
            </a:r>
          </a:p>
        </p:txBody>
      </p:sp>
      <p:cxnSp>
        <p:nvCxnSpPr>
          <p:cNvPr id="50" name="Conector recto 49">
            <a:extLst>
              <a:ext uri="{FF2B5EF4-FFF2-40B4-BE49-F238E27FC236}">
                <a16:creationId xmlns:a16="http://schemas.microsoft.com/office/drawing/2014/main" id="{AA21D5EA-44E8-42A1-908D-8B1E07E09980}"/>
              </a:ext>
            </a:extLst>
          </p:cNvPr>
          <p:cNvCxnSpPr>
            <a:cxnSpLocks/>
          </p:cNvCxnSpPr>
          <p:nvPr/>
        </p:nvCxnSpPr>
        <p:spPr>
          <a:xfrm flipV="1">
            <a:off x="974034" y="4214191"/>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ector recto 50">
            <a:extLst>
              <a:ext uri="{FF2B5EF4-FFF2-40B4-BE49-F238E27FC236}">
                <a16:creationId xmlns:a16="http://schemas.microsoft.com/office/drawing/2014/main" id="{3AF04174-AC37-4B6C-AD13-87AB4B15AE3E}"/>
              </a:ext>
            </a:extLst>
          </p:cNvPr>
          <p:cNvCxnSpPr>
            <a:cxnSpLocks/>
          </p:cNvCxnSpPr>
          <p:nvPr/>
        </p:nvCxnSpPr>
        <p:spPr>
          <a:xfrm>
            <a:off x="974034" y="4214191"/>
            <a:ext cx="21236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74E64BF3-78AA-45D3-8751-9DF618F00AB8}"/>
              </a:ext>
            </a:extLst>
          </p:cNvPr>
          <p:cNvCxnSpPr>
            <a:cxnSpLocks/>
          </p:cNvCxnSpPr>
          <p:nvPr/>
        </p:nvCxnSpPr>
        <p:spPr>
          <a:xfrm flipV="1">
            <a:off x="3246775" y="4214191"/>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id="{5912C674-8D80-4533-9AD4-8D84536FC4AD}"/>
              </a:ext>
            </a:extLst>
          </p:cNvPr>
          <p:cNvCxnSpPr>
            <a:cxnSpLocks/>
          </p:cNvCxnSpPr>
          <p:nvPr/>
        </p:nvCxnSpPr>
        <p:spPr>
          <a:xfrm>
            <a:off x="3246775" y="4214191"/>
            <a:ext cx="15100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id="{5875470D-AA17-459F-BA9F-5138FA808476}"/>
              </a:ext>
            </a:extLst>
          </p:cNvPr>
          <p:cNvCxnSpPr>
            <a:cxnSpLocks/>
          </p:cNvCxnSpPr>
          <p:nvPr/>
        </p:nvCxnSpPr>
        <p:spPr>
          <a:xfrm flipV="1">
            <a:off x="4916555" y="4214190"/>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ector recto 56">
            <a:extLst>
              <a:ext uri="{FF2B5EF4-FFF2-40B4-BE49-F238E27FC236}">
                <a16:creationId xmlns:a16="http://schemas.microsoft.com/office/drawing/2014/main" id="{924306B5-DFF3-4105-B135-7F41F546DD11}"/>
              </a:ext>
            </a:extLst>
          </p:cNvPr>
          <p:cNvCxnSpPr>
            <a:cxnSpLocks/>
          </p:cNvCxnSpPr>
          <p:nvPr/>
        </p:nvCxnSpPr>
        <p:spPr>
          <a:xfrm>
            <a:off x="4916555" y="4214190"/>
            <a:ext cx="189506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Conector recto 59">
            <a:extLst>
              <a:ext uri="{FF2B5EF4-FFF2-40B4-BE49-F238E27FC236}">
                <a16:creationId xmlns:a16="http://schemas.microsoft.com/office/drawing/2014/main" id="{A81462F2-A686-4EBC-B47B-17800D2FFF95}"/>
              </a:ext>
            </a:extLst>
          </p:cNvPr>
          <p:cNvCxnSpPr>
            <a:cxnSpLocks/>
          </p:cNvCxnSpPr>
          <p:nvPr/>
        </p:nvCxnSpPr>
        <p:spPr>
          <a:xfrm flipV="1">
            <a:off x="7030287" y="4187685"/>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ector recto 60">
            <a:extLst>
              <a:ext uri="{FF2B5EF4-FFF2-40B4-BE49-F238E27FC236}">
                <a16:creationId xmlns:a16="http://schemas.microsoft.com/office/drawing/2014/main" id="{8B62CE2F-9C9A-41C4-AE94-3BACE2396F4A}"/>
              </a:ext>
            </a:extLst>
          </p:cNvPr>
          <p:cNvCxnSpPr>
            <a:cxnSpLocks/>
          </p:cNvCxnSpPr>
          <p:nvPr/>
        </p:nvCxnSpPr>
        <p:spPr>
          <a:xfrm>
            <a:off x="7030287" y="4187685"/>
            <a:ext cx="2160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ector recto 63">
            <a:extLst>
              <a:ext uri="{FF2B5EF4-FFF2-40B4-BE49-F238E27FC236}">
                <a16:creationId xmlns:a16="http://schemas.microsoft.com/office/drawing/2014/main" id="{85AAF9EB-DAAF-4CA9-A920-C55EAE4ADB5F}"/>
              </a:ext>
            </a:extLst>
          </p:cNvPr>
          <p:cNvCxnSpPr>
            <a:cxnSpLocks/>
          </p:cNvCxnSpPr>
          <p:nvPr/>
        </p:nvCxnSpPr>
        <p:spPr>
          <a:xfrm flipV="1">
            <a:off x="685801" y="504907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ector recto 64">
            <a:extLst>
              <a:ext uri="{FF2B5EF4-FFF2-40B4-BE49-F238E27FC236}">
                <a16:creationId xmlns:a16="http://schemas.microsoft.com/office/drawing/2014/main" id="{568A8375-8B71-46EE-8AB1-615B10C399AA}"/>
              </a:ext>
            </a:extLst>
          </p:cNvPr>
          <p:cNvCxnSpPr>
            <a:cxnSpLocks/>
          </p:cNvCxnSpPr>
          <p:nvPr/>
        </p:nvCxnSpPr>
        <p:spPr>
          <a:xfrm>
            <a:off x="685801" y="5049077"/>
            <a:ext cx="49496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Conector recto 67">
            <a:extLst>
              <a:ext uri="{FF2B5EF4-FFF2-40B4-BE49-F238E27FC236}">
                <a16:creationId xmlns:a16="http://schemas.microsoft.com/office/drawing/2014/main" id="{9F5395B4-3B60-40FC-9F28-8868DD3288E5}"/>
              </a:ext>
            </a:extLst>
          </p:cNvPr>
          <p:cNvCxnSpPr>
            <a:cxnSpLocks/>
          </p:cNvCxnSpPr>
          <p:nvPr/>
        </p:nvCxnSpPr>
        <p:spPr>
          <a:xfrm flipV="1">
            <a:off x="5738182" y="504907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23802A69-2AF9-40E5-95DC-E36106513A37}"/>
              </a:ext>
            </a:extLst>
          </p:cNvPr>
          <p:cNvCxnSpPr>
            <a:cxnSpLocks/>
          </p:cNvCxnSpPr>
          <p:nvPr/>
        </p:nvCxnSpPr>
        <p:spPr>
          <a:xfrm>
            <a:off x="5738182" y="5049077"/>
            <a:ext cx="27200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Conector recto 71">
            <a:extLst>
              <a:ext uri="{FF2B5EF4-FFF2-40B4-BE49-F238E27FC236}">
                <a16:creationId xmlns:a16="http://schemas.microsoft.com/office/drawing/2014/main" id="{4712B249-6E6E-4DA3-9773-2835E3DA9888}"/>
              </a:ext>
            </a:extLst>
          </p:cNvPr>
          <p:cNvCxnSpPr>
            <a:cxnSpLocks/>
          </p:cNvCxnSpPr>
          <p:nvPr/>
        </p:nvCxnSpPr>
        <p:spPr>
          <a:xfrm flipV="1">
            <a:off x="685801" y="5936123"/>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ector recto 72">
            <a:extLst>
              <a:ext uri="{FF2B5EF4-FFF2-40B4-BE49-F238E27FC236}">
                <a16:creationId xmlns:a16="http://schemas.microsoft.com/office/drawing/2014/main" id="{AF06A5A4-7B40-457B-8C0D-6CB355BE1771}"/>
              </a:ext>
            </a:extLst>
          </p:cNvPr>
          <p:cNvCxnSpPr>
            <a:cxnSpLocks/>
          </p:cNvCxnSpPr>
          <p:nvPr/>
        </p:nvCxnSpPr>
        <p:spPr>
          <a:xfrm>
            <a:off x="685801" y="5936123"/>
            <a:ext cx="2590786" cy="13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ector recto 75">
            <a:extLst>
              <a:ext uri="{FF2B5EF4-FFF2-40B4-BE49-F238E27FC236}">
                <a16:creationId xmlns:a16="http://schemas.microsoft.com/office/drawing/2014/main" id="{EC660248-CDA1-4497-8080-9B35A5C89363}"/>
              </a:ext>
            </a:extLst>
          </p:cNvPr>
          <p:cNvCxnSpPr>
            <a:cxnSpLocks/>
          </p:cNvCxnSpPr>
          <p:nvPr/>
        </p:nvCxnSpPr>
        <p:spPr>
          <a:xfrm flipV="1">
            <a:off x="3362733" y="5928278"/>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id="{8AF7E321-B41F-4CA9-80D5-29DCB38318EB}"/>
              </a:ext>
            </a:extLst>
          </p:cNvPr>
          <p:cNvCxnSpPr>
            <a:cxnSpLocks/>
          </p:cNvCxnSpPr>
          <p:nvPr/>
        </p:nvCxnSpPr>
        <p:spPr>
          <a:xfrm>
            <a:off x="3362733" y="5942749"/>
            <a:ext cx="10892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Conector recto 80">
            <a:extLst>
              <a:ext uri="{FF2B5EF4-FFF2-40B4-BE49-F238E27FC236}">
                <a16:creationId xmlns:a16="http://schemas.microsoft.com/office/drawing/2014/main" id="{4855979B-406B-4DB7-A94D-D9ABE74FFC33}"/>
              </a:ext>
            </a:extLst>
          </p:cNvPr>
          <p:cNvCxnSpPr/>
          <p:nvPr/>
        </p:nvCxnSpPr>
        <p:spPr>
          <a:xfrm>
            <a:off x="3097690" y="4214190"/>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ector recto 82">
            <a:extLst>
              <a:ext uri="{FF2B5EF4-FFF2-40B4-BE49-F238E27FC236}">
                <a16:creationId xmlns:a16="http://schemas.microsoft.com/office/drawing/2014/main" id="{BC50405B-0ADB-47D4-BF0F-43F62DE302AD}"/>
              </a:ext>
            </a:extLst>
          </p:cNvPr>
          <p:cNvCxnSpPr/>
          <p:nvPr/>
        </p:nvCxnSpPr>
        <p:spPr>
          <a:xfrm>
            <a:off x="4760107" y="4234310"/>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ector recto 84">
            <a:extLst>
              <a:ext uri="{FF2B5EF4-FFF2-40B4-BE49-F238E27FC236}">
                <a16:creationId xmlns:a16="http://schemas.microsoft.com/office/drawing/2014/main" id="{9DA53B24-E228-4B57-B717-497C29558D28}"/>
              </a:ext>
            </a:extLst>
          </p:cNvPr>
          <p:cNvCxnSpPr/>
          <p:nvPr/>
        </p:nvCxnSpPr>
        <p:spPr>
          <a:xfrm>
            <a:off x="6811617" y="4221057"/>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Conector recto 85">
            <a:extLst>
              <a:ext uri="{FF2B5EF4-FFF2-40B4-BE49-F238E27FC236}">
                <a16:creationId xmlns:a16="http://schemas.microsoft.com/office/drawing/2014/main" id="{6A1CD5E6-44AB-4E5F-BF4B-C650BEBC7268}"/>
              </a:ext>
            </a:extLst>
          </p:cNvPr>
          <p:cNvCxnSpPr/>
          <p:nvPr/>
        </p:nvCxnSpPr>
        <p:spPr>
          <a:xfrm>
            <a:off x="9190383" y="4188409"/>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Conector recto 86">
            <a:extLst>
              <a:ext uri="{FF2B5EF4-FFF2-40B4-BE49-F238E27FC236}">
                <a16:creationId xmlns:a16="http://schemas.microsoft.com/office/drawing/2014/main" id="{86739727-A1EB-4D68-94A4-F8E23F5A6B58}"/>
              </a:ext>
            </a:extLst>
          </p:cNvPr>
          <p:cNvCxnSpPr/>
          <p:nvPr/>
        </p:nvCxnSpPr>
        <p:spPr>
          <a:xfrm>
            <a:off x="5635482" y="5062329"/>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Conector recto 88">
            <a:extLst>
              <a:ext uri="{FF2B5EF4-FFF2-40B4-BE49-F238E27FC236}">
                <a16:creationId xmlns:a16="http://schemas.microsoft.com/office/drawing/2014/main" id="{E62AE561-47CD-4147-B3F9-AFF2FF4F67F2}"/>
              </a:ext>
            </a:extLst>
          </p:cNvPr>
          <p:cNvCxnSpPr/>
          <p:nvPr/>
        </p:nvCxnSpPr>
        <p:spPr>
          <a:xfrm>
            <a:off x="8458194" y="5062329"/>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Conector recto 90">
            <a:extLst>
              <a:ext uri="{FF2B5EF4-FFF2-40B4-BE49-F238E27FC236}">
                <a16:creationId xmlns:a16="http://schemas.microsoft.com/office/drawing/2014/main" id="{2952D074-AD93-42A8-A093-F62632D3873B}"/>
              </a:ext>
            </a:extLst>
          </p:cNvPr>
          <p:cNvCxnSpPr/>
          <p:nvPr/>
        </p:nvCxnSpPr>
        <p:spPr>
          <a:xfrm>
            <a:off x="3276587" y="5962627"/>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Conector recto 92">
            <a:extLst>
              <a:ext uri="{FF2B5EF4-FFF2-40B4-BE49-F238E27FC236}">
                <a16:creationId xmlns:a16="http://schemas.microsoft.com/office/drawing/2014/main" id="{1F34E9D5-53B4-4905-ABDE-E78E3510ECE4}"/>
              </a:ext>
            </a:extLst>
          </p:cNvPr>
          <p:cNvCxnSpPr/>
          <p:nvPr/>
        </p:nvCxnSpPr>
        <p:spPr>
          <a:xfrm>
            <a:off x="4452000" y="5962627"/>
            <a:ext cx="0" cy="345041"/>
          </a:xfrm>
          <a:prstGeom prst="line">
            <a:avLst/>
          </a:prstGeom>
        </p:spPr>
        <p:style>
          <a:lnRef idx="1">
            <a:schemeClr val="accent1"/>
          </a:lnRef>
          <a:fillRef idx="0">
            <a:schemeClr val="accent1"/>
          </a:fillRef>
          <a:effectRef idx="0">
            <a:schemeClr val="accent1"/>
          </a:effectRef>
          <a:fontRef idx="minor">
            <a:schemeClr val="tx1"/>
          </a:fontRef>
        </p:style>
      </p:cxnSp>
      <p:sp>
        <p:nvSpPr>
          <p:cNvPr id="95" name="CuadroTexto 94">
            <a:extLst>
              <a:ext uri="{FF2B5EF4-FFF2-40B4-BE49-F238E27FC236}">
                <a16:creationId xmlns:a16="http://schemas.microsoft.com/office/drawing/2014/main" id="{7195804F-81D5-4232-8054-F7A3CB1338FE}"/>
              </a:ext>
            </a:extLst>
          </p:cNvPr>
          <p:cNvSpPr txBox="1"/>
          <p:nvPr/>
        </p:nvSpPr>
        <p:spPr>
          <a:xfrm>
            <a:off x="1785354" y="4237329"/>
            <a:ext cx="649356" cy="369332"/>
          </a:xfrm>
          <a:prstGeom prst="rect">
            <a:avLst/>
          </a:prstGeom>
          <a:noFill/>
        </p:spPr>
        <p:txBody>
          <a:bodyPr wrap="square" rtlCol="0">
            <a:spAutoFit/>
          </a:bodyPr>
          <a:lstStyle/>
          <a:p>
            <a:r>
              <a:rPr lang="es-ES" b="1" dirty="0"/>
              <a:t>INT</a:t>
            </a:r>
          </a:p>
        </p:txBody>
      </p:sp>
      <p:sp>
        <p:nvSpPr>
          <p:cNvPr id="96" name="CuadroTexto 95">
            <a:extLst>
              <a:ext uri="{FF2B5EF4-FFF2-40B4-BE49-F238E27FC236}">
                <a16:creationId xmlns:a16="http://schemas.microsoft.com/office/drawing/2014/main" id="{A6D37D9C-637E-4BD0-A043-3696C11C7C01}"/>
              </a:ext>
            </a:extLst>
          </p:cNvPr>
          <p:cNvSpPr txBox="1"/>
          <p:nvPr/>
        </p:nvSpPr>
        <p:spPr>
          <a:xfrm>
            <a:off x="3750718" y="4237329"/>
            <a:ext cx="649356" cy="369332"/>
          </a:xfrm>
          <a:prstGeom prst="rect">
            <a:avLst/>
          </a:prstGeom>
          <a:noFill/>
        </p:spPr>
        <p:txBody>
          <a:bodyPr wrap="square" rtlCol="0">
            <a:spAutoFit/>
          </a:bodyPr>
          <a:lstStyle/>
          <a:p>
            <a:r>
              <a:rPr lang="es-ES" dirty="0">
                <a:solidFill>
                  <a:schemeClr val="tx1">
                    <a:lumMod val="50000"/>
                    <a:lumOff val="50000"/>
                  </a:schemeClr>
                </a:solidFill>
              </a:rPr>
              <a:t>SCA</a:t>
            </a:r>
          </a:p>
        </p:txBody>
      </p:sp>
      <p:sp>
        <p:nvSpPr>
          <p:cNvPr id="97" name="CuadroTexto 96">
            <a:extLst>
              <a:ext uri="{FF2B5EF4-FFF2-40B4-BE49-F238E27FC236}">
                <a16:creationId xmlns:a16="http://schemas.microsoft.com/office/drawing/2014/main" id="{AD17942B-BE6E-4050-8D09-045362E3997E}"/>
              </a:ext>
            </a:extLst>
          </p:cNvPr>
          <p:cNvSpPr txBox="1"/>
          <p:nvPr/>
        </p:nvSpPr>
        <p:spPr>
          <a:xfrm>
            <a:off x="5625914" y="4216967"/>
            <a:ext cx="649356" cy="369332"/>
          </a:xfrm>
          <a:prstGeom prst="rect">
            <a:avLst/>
          </a:prstGeom>
          <a:noFill/>
        </p:spPr>
        <p:txBody>
          <a:bodyPr wrap="square" rtlCol="0">
            <a:spAutoFit/>
          </a:bodyPr>
          <a:lstStyle/>
          <a:p>
            <a:r>
              <a:rPr lang="es-ES" dirty="0">
                <a:solidFill>
                  <a:schemeClr val="tx1">
                    <a:lumMod val="50000"/>
                    <a:lumOff val="50000"/>
                  </a:schemeClr>
                </a:solidFill>
              </a:rPr>
              <a:t>COB</a:t>
            </a:r>
          </a:p>
        </p:txBody>
      </p:sp>
      <p:sp>
        <p:nvSpPr>
          <p:cNvPr id="98" name="CuadroTexto 97">
            <a:extLst>
              <a:ext uri="{FF2B5EF4-FFF2-40B4-BE49-F238E27FC236}">
                <a16:creationId xmlns:a16="http://schemas.microsoft.com/office/drawing/2014/main" id="{D4161ECA-F3F7-4639-9715-571136379C2F}"/>
              </a:ext>
            </a:extLst>
          </p:cNvPr>
          <p:cNvSpPr txBox="1"/>
          <p:nvPr/>
        </p:nvSpPr>
        <p:spPr>
          <a:xfrm>
            <a:off x="7844557" y="4210259"/>
            <a:ext cx="649356" cy="369332"/>
          </a:xfrm>
          <a:prstGeom prst="rect">
            <a:avLst/>
          </a:prstGeom>
          <a:noFill/>
        </p:spPr>
        <p:txBody>
          <a:bodyPr wrap="square" rtlCol="0">
            <a:spAutoFit/>
          </a:bodyPr>
          <a:lstStyle/>
          <a:p>
            <a:r>
              <a:rPr lang="es-ES" dirty="0">
                <a:solidFill>
                  <a:schemeClr val="tx1">
                    <a:lumMod val="50000"/>
                    <a:lumOff val="50000"/>
                  </a:schemeClr>
                </a:solidFill>
              </a:rPr>
              <a:t>COB</a:t>
            </a:r>
          </a:p>
        </p:txBody>
      </p:sp>
      <p:sp>
        <p:nvSpPr>
          <p:cNvPr id="99" name="CuadroTexto 98">
            <a:extLst>
              <a:ext uri="{FF2B5EF4-FFF2-40B4-BE49-F238E27FC236}">
                <a16:creationId xmlns:a16="http://schemas.microsoft.com/office/drawing/2014/main" id="{B618E0A9-3BDB-4D03-B874-A0CAA56DE77D}"/>
              </a:ext>
            </a:extLst>
          </p:cNvPr>
          <p:cNvSpPr txBox="1"/>
          <p:nvPr/>
        </p:nvSpPr>
        <p:spPr>
          <a:xfrm>
            <a:off x="2835964" y="5045672"/>
            <a:ext cx="649356" cy="369332"/>
          </a:xfrm>
          <a:prstGeom prst="rect">
            <a:avLst/>
          </a:prstGeom>
          <a:noFill/>
        </p:spPr>
        <p:txBody>
          <a:bodyPr wrap="square" rtlCol="0">
            <a:spAutoFit/>
          </a:bodyPr>
          <a:lstStyle/>
          <a:p>
            <a:r>
              <a:rPr lang="es-ES" dirty="0">
                <a:solidFill>
                  <a:schemeClr val="tx1">
                    <a:lumMod val="50000"/>
                    <a:lumOff val="50000"/>
                  </a:schemeClr>
                </a:solidFill>
              </a:rPr>
              <a:t>COB</a:t>
            </a:r>
          </a:p>
        </p:txBody>
      </p:sp>
      <p:sp>
        <p:nvSpPr>
          <p:cNvPr id="100" name="CuadroTexto 99">
            <a:extLst>
              <a:ext uri="{FF2B5EF4-FFF2-40B4-BE49-F238E27FC236}">
                <a16:creationId xmlns:a16="http://schemas.microsoft.com/office/drawing/2014/main" id="{89639589-69A5-4DFC-AFD9-9153C9F6884E}"/>
              </a:ext>
            </a:extLst>
          </p:cNvPr>
          <p:cNvSpPr txBox="1"/>
          <p:nvPr/>
        </p:nvSpPr>
        <p:spPr>
          <a:xfrm>
            <a:off x="6811617" y="5056905"/>
            <a:ext cx="649356" cy="369332"/>
          </a:xfrm>
          <a:prstGeom prst="rect">
            <a:avLst/>
          </a:prstGeom>
          <a:noFill/>
        </p:spPr>
        <p:txBody>
          <a:bodyPr wrap="square" rtlCol="0">
            <a:spAutoFit/>
          </a:bodyPr>
          <a:lstStyle/>
          <a:p>
            <a:r>
              <a:rPr lang="es-ES" dirty="0">
                <a:solidFill>
                  <a:schemeClr val="tx1">
                    <a:lumMod val="50000"/>
                    <a:lumOff val="50000"/>
                  </a:schemeClr>
                </a:solidFill>
              </a:rPr>
              <a:t>COB</a:t>
            </a:r>
          </a:p>
        </p:txBody>
      </p:sp>
      <p:sp>
        <p:nvSpPr>
          <p:cNvPr id="101" name="CuadroTexto 100">
            <a:extLst>
              <a:ext uri="{FF2B5EF4-FFF2-40B4-BE49-F238E27FC236}">
                <a16:creationId xmlns:a16="http://schemas.microsoft.com/office/drawing/2014/main" id="{E711B2B3-FF71-4EE0-88A8-4EA9BC4D85C8}"/>
              </a:ext>
            </a:extLst>
          </p:cNvPr>
          <p:cNvSpPr txBox="1"/>
          <p:nvPr/>
        </p:nvSpPr>
        <p:spPr>
          <a:xfrm>
            <a:off x="1718002" y="5972460"/>
            <a:ext cx="649356" cy="369332"/>
          </a:xfrm>
          <a:prstGeom prst="rect">
            <a:avLst/>
          </a:prstGeom>
          <a:noFill/>
        </p:spPr>
        <p:txBody>
          <a:bodyPr wrap="square" rtlCol="0">
            <a:spAutoFit/>
          </a:bodyPr>
          <a:lstStyle/>
          <a:p>
            <a:r>
              <a:rPr lang="es-ES" dirty="0">
                <a:solidFill>
                  <a:schemeClr val="tx1">
                    <a:lumMod val="50000"/>
                    <a:lumOff val="50000"/>
                  </a:schemeClr>
                </a:solidFill>
              </a:rPr>
              <a:t>COB</a:t>
            </a:r>
          </a:p>
        </p:txBody>
      </p:sp>
      <p:sp>
        <p:nvSpPr>
          <p:cNvPr id="102" name="CuadroTexto 101">
            <a:extLst>
              <a:ext uri="{FF2B5EF4-FFF2-40B4-BE49-F238E27FC236}">
                <a16:creationId xmlns:a16="http://schemas.microsoft.com/office/drawing/2014/main" id="{1F437E42-48DD-4039-A548-A8A0179524A3}"/>
              </a:ext>
            </a:extLst>
          </p:cNvPr>
          <p:cNvSpPr txBox="1"/>
          <p:nvPr/>
        </p:nvSpPr>
        <p:spPr>
          <a:xfrm>
            <a:off x="3627768" y="5984109"/>
            <a:ext cx="649356" cy="369332"/>
          </a:xfrm>
          <a:prstGeom prst="rect">
            <a:avLst/>
          </a:prstGeom>
          <a:noFill/>
        </p:spPr>
        <p:txBody>
          <a:bodyPr wrap="square" rtlCol="0">
            <a:spAutoFit/>
          </a:bodyPr>
          <a:lstStyle/>
          <a:p>
            <a:r>
              <a:rPr lang="es-ES" dirty="0">
                <a:solidFill>
                  <a:schemeClr val="tx1">
                    <a:lumMod val="50000"/>
                    <a:lumOff val="50000"/>
                  </a:schemeClr>
                </a:solidFill>
              </a:rPr>
              <a:t>COM</a:t>
            </a:r>
          </a:p>
        </p:txBody>
      </p:sp>
      <p:pic>
        <p:nvPicPr>
          <p:cNvPr id="103" name="EJEMPLO PREP CONJ Y PRON">
            <a:hlinkClick r:id="" action="ppaction://media"/>
            <a:extLst>
              <a:ext uri="{FF2B5EF4-FFF2-40B4-BE49-F238E27FC236}">
                <a16:creationId xmlns:a16="http://schemas.microsoft.com/office/drawing/2014/main" id="{4C4E7842-2B1C-4A63-A971-B343A2910B49}"/>
              </a:ext>
            </a:extLst>
          </p:cNvPr>
          <p:cNvPicPr>
            <a:picLocks noChangeAspect="1"/>
          </p:cNvPicPr>
          <p:nvPr>
            <a:audioFile r:link="rId6"/>
            <p:extLst>
              <p:ext uri="{DAA4B4D4-6D71-4841-9C94-3DE7FCFB9230}">
                <p14:media xmlns:p14="http://schemas.microsoft.com/office/powerpoint/2010/main" r:embed="rId5"/>
              </p:ext>
            </p:extLst>
          </p:nvPr>
        </p:nvPicPr>
        <p:blipFill>
          <a:blip r:embed="rId8"/>
          <a:stretch>
            <a:fillRect/>
          </a:stretch>
        </p:blipFill>
        <p:spPr>
          <a:xfrm>
            <a:off x="5202214" y="5948221"/>
            <a:ext cx="609600" cy="609600"/>
          </a:xfrm>
          <a:prstGeom prst="rect">
            <a:avLst/>
          </a:prstGeom>
        </p:spPr>
      </p:pic>
    </p:spTree>
    <p:extLst>
      <p:ext uri="{BB962C8B-B14F-4D97-AF65-F5344CB8AC3E}">
        <p14:creationId xmlns:p14="http://schemas.microsoft.com/office/powerpoint/2010/main" val="224993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728" fill="hold"/>
                                        <p:tgtEl>
                                          <p:spTgt spid="31"/>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985" fill="hold"/>
                                        <p:tgtEl>
                                          <p:spTgt spid="47"/>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14994" fill="hold"/>
                                        <p:tgtEl>
                                          <p:spTgt spid="10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5" fill="hold" display="0">
                  <p:stCondLst>
                    <p:cond delay="indefinite"/>
                  </p:stCondLst>
                  <p:endCondLst>
                    <p:cond evt="onStopAudio" delay="0">
                      <p:tgtEl>
                        <p:sldTgt/>
                      </p:tgtEl>
                    </p:cond>
                  </p:endCondLst>
                </p:cTn>
                <p:tgtEl>
                  <p:spTgt spid="31"/>
                </p:tgtEl>
              </p:cMediaNode>
            </p:audio>
            <p:audio>
              <p:cMediaNode vol="80000">
                <p:cTn id="16" fill="hold" display="0">
                  <p:stCondLst>
                    <p:cond delay="indefinite"/>
                  </p:stCondLst>
                  <p:endCondLst>
                    <p:cond evt="onStopAudio" delay="0">
                      <p:tgtEl>
                        <p:sldTgt/>
                      </p:tgtEl>
                    </p:cond>
                  </p:endCondLst>
                </p:cTn>
                <p:tgtEl>
                  <p:spTgt spid="47"/>
                </p:tgtEl>
              </p:cMediaNode>
            </p:audio>
            <p:audio>
              <p:cMediaNode vol="80000">
                <p:cTn id="17" fill="hold" display="0">
                  <p:stCondLst>
                    <p:cond delay="indefinite"/>
                  </p:stCondLst>
                  <p:endCondLst>
                    <p:cond evt="onStopAudio" delay="0">
                      <p:tgtEl>
                        <p:sldTgt/>
                      </p:tgtEl>
                    </p:cond>
                  </p:endCondLst>
                </p:cTn>
                <p:tgtEl>
                  <p:spTgt spid="103"/>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182D00-C2C1-4314-B821-CABA6DD707B0}"/>
              </a:ext>
            </a:extLst>
          </p:cNvPr>
          <p:cNvSpPr>
            <a:spLocks noGrp="1"/>
          </p:cNvSpPr>
          <p:nvPr>
            <p:ph type="title"/>
          </p:nvPr>
        </p:nvSpPr>
        <p:spPr>
          <a:xfrm>
            <a:off x="783351" y="357809"/>
            <a:ext cx="8596668" cy="768626"/>
          </a:xfrm>
        </p:spPr>
        <p:txBody>
          <a:bodyPr/>
          <a:lstStyle/>
          <a:p>
            <a:pPr algn="ctr"/>
            <a:r>
              <a:rPr lang="es-ES" dirty="0"/>
              <a:t>ANÁLISIS DE DATOS </a:t>
            </a:r>
          </a:p>
        </p:txBody>
      </p:sp>
      <p:sp>
        <p:nvSpPr>
          <p:cNvPr id="3" name="Marcador de contenido 2">
            <a:extLst>
              <a:ext uri="{FF2B5EF4-FFF2-40B4-BE49-F238E27FC236}">
                <a16:creationId xmlns:a16="http://schemas.microsoft.com/office/drawing/2014/main" id="{F78C54F3-0D71-4A28-89E6-B5ED32BBFD9B}"/>
              </a:ext>
            </a:extLst>
          </p:cNvPr>
          <p:cNvSpPr>
            <a:spLocks noGrp="1"/>
          </p:cNvSpPr>
          <p:nvPr>
            <p:ph idx="1"/>
          </p:nvPr>
        </p:nvSpPr>
        <p:spPr>
          <a:xfrm>
            <a:off x="690586" y="1133061"/>
            <a:ext cx="8596668" cy="5367130"/>
          </a:xfrm>
        </p:spPr>
        <p:txBody>
          <a:bodyPr>
            <a:noAutofit/>
          </a:bodyPr>
          <a:lstStyle/>
          <a:p>
            <a:pPr algn="just">
              <a:lnSpc>
                <a:spcPct val="150000"/>
              </a:lnSpc>
            </a:pPr>
            <a:r>
              <a:rPr lang="es-ES" sz="1500" dirty="0">
                <a:solidFill>
                  <a:schemeClr val="tx1"/>
                </a:solidFill>
              </a:rPr>
              <a:t>La presencia de estas categorías gramaticales no es sorprendente. </a:t>
            </a:r>
          </a:p>
          <a:p>
            <a:pPr algn="just">
              <a:lnSpc>
                <a:spcPct val="150000"/>
              </a:lnSpc>
            </a:pPr>
            <a:r>
              <a:rPr lang="es-ES" sz="1500" dirty="0">
                <a:solidFill>
                  <a:schemeClr val="tx1"/>
                </a:solidFill>
              </a:rPr>
              <a:t>En lo que respecta a las preposiciones, su función semántica es crucial para concretar el significado de la palabra siguiente con el de la anterior, como puede ser lugar, tiempo, destino, causa, etc. Recordemos que el Introductor locutivo también antecede a las ejemplificaciones, por lo que la preposición </a:t>
            </a:r>
            <a:r>
              <a:rPr lang="es-ES" sz="1500" i="1" u="sng" dirty="0">
                <a:solidFill>
                  <a:schemeClr val="tx1"/>
                </a:solidFill>
              </a:rPr>
              <a:t>por </a:t>
            </a:r>
            <a:r>
              <a:rPr lang="es-ES" sz="1500" dirty="0">
                <a:solidFill>
                  <a:schemeClr val="tx1"/>
                </a:solidFill>
              </a:rPr>
              <a:t>será la más empleada debido a locuciones adverbiales como “por ejemplo”. </a:t>
            </a:r>
          </a:p>
          <a:p>
            <a:pPr algn="just">
              <a:lnSpc>
                <a:spcPct val="150000"/>
              </a:lnSpc>
            </a:pPr>
            <a:r>
              <a:rPr lang="es-ES" sz="1500" dirty="0">
                <a:solidFill>
                  <a:schemeClr val="tx1"/>
                </a:solidFill>
              </a:rPr>
              <a:t>En cuanto a los pronombres, es curioso como la primera persona del singular tiene más peso en la base de datos utilizada que la segunda o, incluso, la tercera. Posiblemente sea porque los hablantes tendamos a expresar más nuestras propias experiencias que las de otros. El plural no se muestra. </a:t>
            </a:r>
          </a:p>
          <a:p>
            <a:pPr algn="just">
              <a:lnSpc>
                <a:spcPct val="150000"/>
              </a:lnSpc>
            </a:pPr>
            <a:r>
              <a:rPr lang="es-ES" sz="1500" dirty="0">
                <a:solidFill>
                  <a:schemeClr val="tx1"/>
                </a:solidFill>
              </a:rPr>
              <a:t>Aparecen en mayor medida las conjunciones “y” –copulativa” y “pero” –adversativa-. La primera más que la segunda, potencialmente porque puede unir todo tipo de oraciones y enunciados, a diferencia de la segunda, que se encarga de anexionar una afirmación con una negación. </a:t>
            </a:r>
            <a:endParaRPr lang="es-ES" sz="1500" dirty="0"/>
          </a:p>
        </p:txBody>
      </p:sp>
    </p:spTree>
    <p:extLst>
      <p:ext uri="{BB962C8B-B14F-4D97-AF65-F5344CB8AC3E}">
        <p14:creationId xmlns:p14="http://schemas.microsoft.com/office/powerpoint/2010/main" val="372982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CB6D8B-682E-42A4-85C1-DA6BB4B940D8}"/>
              </a:ext>
            </a:extLst>
          </p:cNvPr>
          <p:cNvSpPr>
            <a:spLocks noGrp="1"/>
          </p:cNvSpPr>
          <p:nvPr>
            <p:ph type="title"/>
          </p:nvPr>
        </p:nvSpPr>
        <p:spPr>
          <a:xfrm>
            <a:off x="809855" y="675861"/>
            <a:ext cx="8596668" cy="675861"/>
          </a:xfrm>
        </p:spPr>
        <p:txBody>
          <a:bodyPr/>
          <a:lstStyle/>
          <a:p>
            <a:pPr algn="ctr"/>
            <a:r>
              <a:rPr lang="es-ES" dirty="0"/>
              <a:t>ANÁLISIS DE DATOS</a:t>
            </a:r>
          </a:p>
        </p:txBody>
      </p:sp>
      <p:sp>
        <p:nvSpPr>
          <p:cNvPr id="3" name="Marcador de contenido 2">
            <a:extLst>
              <a:ext uri="{FF2B5EF4-FFF2-40B4-BE49-F238E27FC236}">
                <a16:creationId xmlns:a16="http://schemas.microsoft.com/office/drawing/2014/main" id="{96F2D7A5-9B0B-4174-BB12-DCE3729C5B67}"/>
              </a:ext>
            </a:extLst>
          </p:cNvPr>
          <p:cNvSpPr>
            <a:spLocks noGrp="1"/>
          </p:cNvSpPr>
          <p:nvPr>
            <p:ph idx="1"/>
          </p:nvPr>
        </p:nvSpPr>
        <p:spPr>
          <a:xfrm>
            <a:off x="677334" y="1550505"/>
            <a:ext cx="8596668" cy="5088834"/>
          </a:xfrm>
        </p:spPr>
        <p:txBody>
          <a:bodyPr>
            <a:normAutofit lnSpcReduction="10000"/>
          </a:bodyPr>
          <a:lstStyle/>
          <a:p>
            <a:pPr algn="just">
              <a:lnSpc>
                <a:spcPct val="150000"/>
              </a:lnSpc>
            </a:pPr>
            <a:r>
              <a:rPr lang="es-ES" dirty="0">
                <a:solidFill>
                  <a:schemeClr val="tx1"/>
                </a:solidFill>
              </a:rPr>
              <a:t>El resto de categorías aunque no aparecen tanto como las anteriores, también tienen importancia. </a:t>
            </a:r>
          </a:p>
          <a:p>
            <a:pPr algn="just">
              <a:lnSpc>
                <a:spcPct val="150000"/>
              </a:lnSpc>
            </a:pPr>
            <a:r>
              <a:rPr lang="es-ES" dirty="0">
                <a:solidFill>
                  <a:schemeClr val="tx1"/>
                </a:solidFill>
              </a:rPr>
              <a:t>El pronombre relativo “que”, el cual he separado de los personales, permite realizar un discurso indirecto más conexo en ejemplos tan sencillos como “me dijo que la recogiera a las 19:00”. Esto nos lleva a explicar la elección del lema “decir”, quizás el verbo con mayor importancia dentro del Introductor locutivo. </a:t>
            </a:r>
          </a:p>
          <a:p>
            <a:pPr algn="just">
              <a:lnSpc>
                <a:spcPct val="150000"/>
              </a:lnSpc>
            </a:pPr>
            <a:r>
              <a:rPr lang="es-ES" dirty="0">
                <a:solidFill>
                  <a:schemeClr val="tx1"/>
                </a:solidFill>
              </a:rPr>
              <a:t>En cuanto al adverbio o locución adverbial, aunque los números aparenten una presencia menor, eso no les resta importancia. Como ya hemos explicado en las preposiciones, el INT también antecede a las ejemplificaciones, por lo que la locución adverbial de modo “por ejemplo” aparece en diversas ocasiones. </a:t>
            </a:r>
          </a:p>
          <a:p>
            <a:endParaRPr lang="es-ES" dirty="0"/>
          </a:p>
        </p:txBody>
      </p:sp>
    </p:spTree>
    <p:extLst>
      <p:ext uri="{BB962C8B-B14F-4D97-AF65-F5344CB8AC3E}">
        <p14:creationId xmlns:p14="http://schemas.microsoft.com/office/powerpoint/2010/main" val="328872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ocadillo nube: nube 3">
            <a:extLst>
              <a:ext uri="{FF2B5EF4-FFF2-40B4-BE49-F238E27FC236}">
                <a16:creationId xmlns:a16="http://schemas.microsoft.com/office/drawing/2014/main" id="{D115AB14-5C76-46DB-8515-BAC343158EA6}"/>
              </a:ext>
            </a:extLst>
          </p:cNvPr>
          <p:cNvSpPr/>
          <p:nvPr/>
        </p:nvSpPr>
        <p:spPr>
          <a:xfrm>
            <a:off x="2729948" y="1298714"/>
            <a:ext cx="5830956" cy="369735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a:extLst>
              <a:ext uri="{FF2B5EF4-FFF2-40B4-BE49-F238E27FC236}">
                <a16:creationId xmlns:a16="http://schemas.microsoft.com/office/drawing/2014/main" id="{1B325CFE-C77D-45B2-8818-71768B8BD345}"/>
              </a:ext>
            </a:extLst>
          </p:cNvPr>
          <p:cNvSpPr txBox="1"/>
          <p:nvPr/>
        </p:nvSpPr>
        <p:spPr>
          <a:xfrm>
            <a:off x="3167269" y="2851162"/>
            <a:ext cx="4956314" cy="830997"/>
          </a:xfrm>
          <a:prstGeom prst="rect">
            <a:avLst/>
          </a:prstGeom>
          <a:noFill/>
        </p:spPr>
        <p:txBody>
          <a:bodyPr wrap="square" rtlCol="0">
            <a:spAutoFit/>
          </a:bodyPr>
          <a:lstStyle/>
          <a:p>
            <a:pPr algn="ctr"/>
            <a:r>
              <a:rPr lang="es-ES" sz="2400" dirty="0"/>
              <a:t>PROPUESTA DE EJERCICIOS</a:t>
            </a:r>
          </a:p>
          <a:p>
            <a:pPr algn="ctr"/>
            <a:r>
              <a:rPr lang="es-ES" sz="2400" dirty="0"/>
              <a:t>EN LA ENSEÑANZA DE L2</a:t>
            </a:r>
          </a:p>
        </p:txBody>
      </p:sp>
    </p:spTree>
    <p:extLst>
      <p:ext uri="{BB962C8B-B14F-4D97-AF65-F5344CB8AC3E}">
        <p14:creationId xmlns:p14="http://schemas.microsoft.com/office/powerpoint/2010/main" val="365726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4B7E35-7B72-49F7-A66A-8851EB4BBD8F}"/>
              </a:ext>
            </a:extLst>
          </p:cNvPr>
          <p:cNvSpPr>
            <a:spLocks noGrp="1"/>
          </p:cNvSpPr>
          <p:nvPr>
            <p:ph type="title"/>
          </p:nvPr>
        </p:nvSpPr>
        <p:spPr>
          <a:xfrm>
            <a:off x="1167664" y="625457"/>
            <a:ext cx="8596668" cy="781878"/>
          </a:xfrm>
        </p:spPr>
        <p:txBody>
          <a:bodyPr/>
          <a:lstStyle/>
          <a:p>
            <a:pPr algn="ctr"/>
            <a:r>
              <a:rPr lang="es-ES" dirty="0"/>
              <a:t>EJERCICIO 1</a:t>
            </a:r>
          </a:p>
        </p:txBody>
      </p:sp>
      <p:sp>
        <p:nvSpPr>
          <p:cNvPr id="3" name="Marcador de contenido 2">
            <a:extLst>
              <a:ext uri="{FF2B5EF4-FFF2-40B4-BE49-F238E27FC236}">
                <a16:creationId xmlns:a16="http://schemas.microsoft.com/office/drawing/2014/main" id="{F1066964-FF91-4CAB-8605-851751E5CEC3}"/>
              </a:ext>
            </a:extLst>
          </p:cNvPr>
          <p:cNvSpPr>
            <a:spLocks noGrp="1"/>
          </p:cNvSpPr>
          <p:nvPr>
            <p:ph idx="1"/>
          </p:nvPr>
        </p:nvSpPr>
        <p:spPr>
          <a:xfrm>
            <a:off x="677334" y="1789044"/>
            <a:ext cx="8596668" cy="410333"/>
          </a:xfrm>
        </p:spPr>
        <p:txBody>
          <a:bodyPr/>
          <a:lstStyle/>
          <a:p>
            <a:r>
              <a:rPr lang="es-ES" dirty="0"/>
              <a:t>Dificultad</a:t>
            </a:r>
          </a:p>
        </p:txBody>
      </p:sp>
      <p:sp>
        <p:nvSpPr>
          <p:cNvPr id="4" name="Estrella: 5 puntas 3">
            <a:extLst>
              <a:ext uri="{FF2B5EF4-FFF2-40B4-BE49-F238E27FC236}">
                <a16:creationId xmlns:a16="http://schemas.microsoft.com/office/drawing/2014/main" id="{9D98FC37-7691-465F-888F-381A2F60C2A5}"/>
              </a:ext>
            </a:extLst>
          </p:cNvPr>
          <p:cNvSpPr/>
          <p:nvPr/>
        </p:nvSpPr>
        <p:spPr>
          <a:xfrm>
            <a:off x="2239617" y="1708563"/>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a:extLst>
              <a:ext uri="{FF2B5EF4-FFF2-40B4-BE49-F238E27FC236}">
                <a16:creationId xmlns:a16="http://schemas.microsoft.com/office/drawing/2014/main" id="{92A09092-E630-418F-8E03-D46C2CDF789C}"/>
              </a:ext>
            </a:extLst>
          </p:cNvPr>
          <p:cNvSpPr txBox="1"/>
          <p:nvPr/>
        </p:nvSpPr>
        <p:spPr>
          <a:xfrm>
            <a:off x="809855" y="2500121"/>
            <a:ext cx="5764695" cy="872483"/>
          </a:xfrm>
          <a:prstGeom prst="rect">
            <a:avLst/>
          </a:prstGeom>
          <a:noFill/>
        </p:spPr>
        <p:txBody>
          <a:bodyPr wrap="square" rtlCol="0">
            <a:spAutoFit/>
          </a:bodyPr>
          <a:lstStyle/>
          <a:p>
            <a:pPr algn="just">
              <a:lnSpc>
                <a:spcPct val="150000"/>
              </a:lnSpc>
            </a:pPr>
            <a:r>
              <a:rPr lang="es-ES" dirty="0"/>
              <a:t>Por parejas, cread un diálogo en discurso indirecto que permita el uso del INT lo máximo posible. </a:t>
            </a:r>
          </a:p>
        </p:txBody>
      </p:sp>
      <p:sp>
        <p:nvSpPr>
          <p:cNvPr id="6" name="CuadroTexto 5">
            <a:extLst>
              <a:ext uri="{FF2B5EF4-FFF2-40B4-BE49-F238E27FC236}">
                <a16:creationId xmlns:a16="http://schemas.microsoft.com/office/drawing/2014/main" id="{2D0CBA05-9E8D-4AF6-B25B-6864ABA03B34}"/>
              </a:ext>
            </a:extLst>
          </p:cNvPr>
          <p:cNvSpPr txBox="1"/>
          <p:nvPr/>
        </p:nvSpPr>
        <p:spPr>
          <a:xfrm>
            <a:off x="809855" y="3673348"/>
            <a:ext cx="8596667" cy="2118978"/>
          </a:xfrm>
          <a:prstGeom prst="rect">
            <a:avLst/>
          </a:prstGeom>
          <a:noFill/>
        </p:spPr>
        <p:txBody>
          <a:bodyPr wrap="square" rtlCol="0">
            <a:spAutoFit/>
          </a:bodyPr>
          <a:lstStyle/>
          <a:p>
            <a:pPr algn="just">
              <a:lnSpc>
                <a:spcPct val="150000"/>
              </a:lnSpc>
            </a:pPr>
            <a:r>
              <a:rPr lang="es-ES" dirty="0"/>
              <a:t>Ejemplo:</a:t>
            </a:r>
          </a:p>
          <a:p>
            <a:pPr algn="just">
              <a:lnSpc>
                <a:spcPct val="150000"/>
              </a:lnSpc>
            </a:pPr>
            <a:r>
              <a:rPr lang="es-ES" dirty="0"/>
              <a:t>Persona 1: - El otro día estuve con Francisco, me dijo que se fue de viaje a Grecia. </a:t>
            </a:r>
          </a:p>
          <a:p>
            <a:pPr algn="just">
              <a:lnSpc>
                <a:spcPct val="150000"/>
              </a:lnSpc>
            </a:pPr>
            <a:r>
              <a:rPr lang="es-ES" dirty="0"/>
              <a:t>Persona 2: - ¿No lo sabías? A mí me contó que estuvo con toda la familia: su madre, su hermana, su suegra, etc. </a:t>
            </a:r>
          </a:p>
        </p:txBody>
      </p:sp>
    </p:spTree>
    <p:extLst>
      <p:ext uri="{BB962C8B-B14F-4D97-AF65-F5344CB8AC3E}">
        <p14:creationId xmlns:p14="http://schemas.microsoft.com/office/powerpoint/2010/main" val="4917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C7E4D-4371-4638-A3EF-1F0D65C5B5EB}"/>
              </a:ext>
            </a:extLst>
          </p:cNvPr>
          <p:cNvSpPr>
            <a:spLocks noGrp="1"/>
          </p:cNvSpPr>
          <p:nvPr>
            <p:ph type="title"/>
          </p:nvPr>
        </p:nvSpPr>
        <p:spPr>
          <a:xfrm>
            <a:off x="862864" y="675621"/>
            <a:ext cx="8596668" cy="702365"/>
          </a:xfrm>
        </p:spPr>
        <p:txBody>
          <a:bodyPr/>
          <a:lstStyle/>
          <a:p>
            <a:pPr algn="ctr"/>
            <a:r>
              <a:rPr lang="es-ES" dirty="0"/>
              <a:t>EJERCICIO 2</a:t>
            </a:r>
          </a:p>
        </p:txBody>
      </p:sp>
      <p:sp>
        <p:nvSpPr>
          <p:cNvPr id="3" name="Marcador de contenido 2">
            <a:extLst>
              <a:ext uri="{FF2B5EF4-FFF2-40B4-BE49-F238E27FC236}">
                <a16:creationId xmlns:a16="http://schemas.microsoft.com/office/drawing/2014/main" id="{D4E3D8C9-68D6-4F7E-8995-A7B4DCBA3EEC}"/>
              </a:ext>
            </a:extLst>
          </p:cNvPr>
          <p:cNvSpPr>
            <a:spLocks noGrp="1"/>
          </p:cNvSpPr>
          <p:nvPr>
            <p:ph idx="1"/>
          </p:nvPr>
        </p:nvSpPr>
        <p:spPr>
          <a:xfrm>
            <a:off x="677334" y="1749772"/>
            <a:ext cx="8596668" cy="3880773"/>
          </a:xfrm>
        </p:spPr>
        <p:txBody>
          <a:bodyPr/>
          <a:lstStyle/>
          <a:p>
            <a:r>
              <a:rPr lang="es-ES" dirty="0"/>
              <a:t>Dificultad </a:t>
            </a:r>
          </a:p>
        </p:txBody>
      </p:sp>
      <p:sp>
        <p:nvSpPr>
          <p:cNvPr id="4" name="Estrella: 5 puntas 3">
            <a:extLst>
              <a:ext uri="{FF2B5EF4-FFF2-40B4-BE49-F238E27FC236}">
                <a16:creationId xmlns:a16="http://schemas.microsoft.com/office/drawing/2014/main" id="{84347F80-19E2-43C6-ADC6-D24D8A4D3E50}"/>
              </a:ext>
            </a:extLst>
          </p:cNvPr>
          <p:cNvSpPr/>
          <p:nvPr/>
        </p:nvSpPr>
        <p:spPr>
          <a:xfrm>
            <a:off x="2239617" y="1736036"/>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Estrella: 5 puntas 4">
            <a:extLst>
              <a:ext uri="{FF2B5EF4-FFF2-40B4-BE49-F238E27FC236}">
                <a16:creationId xmlns:a16="http://schemas.microsoft.com/office/drawing/2014/main" id="{52180558-2847-44C2-81F7-9A56F1CA08D0}"/>
              </a:ext>
            </a:extLst>
          </p:cNvPr>
          <p:cNvSpPr/>
          <p:nvPr/>
        </p:nvSpPr>
        <p:spPr>
          <a:xfrm>
            <a:off x="2920518" y="1749772"/>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 name="CuadroTexto 7">
            <a:extLst>
              <a:ext uri="{FF2B5EF4-FFF2-40B4-BE49-F238E27FC236}">
                <a16:creationId xmlns:a16="http://schemas.microsoft.com/office/drawing/2014/main" id="{215C3CFA-6B07-4506-8482-21DBEF15A013}"/>
              </a:ext>
            </a:extLst>
          </p:cNvPr>
          <p:cNvSpPr txBox="1"/>
          <p:nvPr/>
        </p:nvSpPr>
        <p:spPr>
          <a:xfrm>
            <a:off x="862864" y="2358887"/>
            <a:ext cx="8758214" cy="2446824"/>
          </a:xfrm>
          <a:prstGeom prst="rect">
            <a:avLst/>
          </a:prstGeom>
          <a:noFill/>
        </p:spPr>
        <p:txBody>
          <a:bodyPr wrap="square" rtlCol="0">
            <a:spAutoFit/>
          </a:bodyPr>
          <a:lstStyle/>
          <a:p>
            <a:pPr>
              <a:lnSpc>
                <a:spcPct val="150000"/>
              </a:lnSpc>
            </a:pPr>
            <a:r>
              <a:rPr lang="es-ES" dirty="0"/>
              <a:t>A partir de los diálogos que se han generado, repartíroslo de forma aleatoria y analizad gramaticalmente los tiempos verbales utilizados. </a:t>
            </a:r>
          </a:p>
          <a:p>
            <a:pPr>
              <a:lnSpc>
                <a:spcPct val="150000"/>
              </a:lnSpc>
            </a:pPr>
            <a:r>
              <a:rPr lang="es-ES" dirty="0"/>
              <a:t>Responded a las siguientes preguntas con respuesta justificada: </a:t>
            </a:r>
          </a:p>
          <a:p>
            <a:pPr marL="342900" indent="-342900">
              <a:lnSpc>
                <a:spcPct val="150000"/>
              </a:lnSpc>
              <a:buAutoNum type="alphaLcParenR"/>
            </a:pPr>
            <a:r>
              <a:rPr lang="es-ES" dirty="0"/>
              <a:t>¿cuáles son los verbos que más se repiten? </a:t>
            </a:r>
          </a:p>
          <a:p>
            <a:pPr marL="342900" indent="-342900">
              <a:lnSpc>
                <a:spcPct val="150000"/>
              </a:lnSpc>
              <a:buAutoNum type="alphaLcParenR"/>
            </a:pPr>
            <a:r>
              <a:rPr lang="es-ES" dirty="0"/>
              <a:t>¿Y el tiempo verbal?</a:t>
            </a:r>
          </a:p>
          <a:p>
            <a:pPr marL="342900" indent="-342900">
              <a:buAutoNum type="alphaLcParenR"/>
            </a:pPr>
            <a:endParaRPr lang="es-ES" dirty="0"/>
          </a:p>
        </p:txBody>
      </p:sp>
    </p:spTree>
    <p:extLst>
      <p:ext uri="{BB962C8B-B14F-4D97-AF65-F5344CB8AC3E}">
        <p14:creationId xmlns:p14="http://schemas.microsoft.com/office/powerpoint/2010/main" val="259914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6933F2-F5ED-4BD0-806C-F3D82AF08685}"/>
              </a:ext>
            </a:extLst>
          </p:cNvPr>
          <p:cNvSpPr>
            <a:spLocks noGrp="1"/>
          </p:cNvSpPr>
          <p:nvPr>
            <p:ph type="title"/>
          </p:nvPr>
        </p:nvSpPr>
        <p:spPr>
          <a:xfrm>
            <a:off x="677334" y="836542"/>
            <a:ext cx="3881414" cy="1298713"/>
          </a:xfrm>
        </p:spPr>
        <p:txBody>
          <a:bodyPr>
            <a:normAutofit/>
          </a:bodyPr>
          <a:lstStyle/>
          <a:p>
            <a:pPr algn="just"/>
            <a:r>
              <a:rPr lang="es-ES" sz="3200" dirty="0"/>
              <a:t>Unidades prosódicas textuales nucleares</a:t>
            </a:r>
          </a:p>
        </p:txBody>
      </p:sp>
      <p:sp>
        <p:nvSpPr>
          <p:cNvPr id="4" name="Abrir llave 3">
            <a:extLst>
              <a:ext uri="{FF2B5EF4-FFF2-40B4-BE49-F238E27FC236}">
                <a16:creationId xmlns:a16="http://schemas.microsoft.com/office/drawing/2014/main" id="{DC78A619-C955-42A3-A237-A432B783D236}"/>
              </a:ext>
            </a:extLst>
          </p:cNvPr>
          <p:cNvSpPr/>
          <p:nvPr/>
        </p:nvSpPr>
        <p:spPr>
          <a:xfrm>
            <a:off x="5114220" y="453885"/>
            <a:ext cx="768626" cy="1881809"/>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b="1" dirty="0"/>
          </a:p>
        </p:txBody>
      </p:sp>
      <p:sp>
        <p:nvSpPr>
          <p:cNvPr id="7" name="Título 1">
            <a:extLst>
              <a:ext uri="{FF2B5EF4-FFF2-40B4-BE49-F238E27FC236}">
                <a16:creationId xmlns:a16="http://schemas.microsoft.com/office/drawing/2014/main" id="{D0400B75-39B7-438C-AC63-14E8405E19ED}"/>
              </a:ext>
            </a:extLst>
          </p:cNvPr>
          <p:cNvSpPr txBox="1">
            <a:spLocks/>
          </p:cNvSpPr>
          <p:nvPr/>
        </p:nvSpPr>
        <p:spPr>
          <a:xfrm>
            <a:off x="677334" y="3650975"/>
            <a:ext cx="4513644" cy="129871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a:t>Unidades prosódicas textuales no nucleares</a:t>
            </a:r>
          </a:p>
        </p:txBody>
      </p:sp>
      <p:sp>
        <p:nvSpPr>
          <p:cNvPr id="8" name="Abrir llave 7">
            <a:extLst>
              <a:ext uri="{FF2B5EF4-FFF2-40B4-BE49-F238E27FC236}">
                <a16:creationId xmlns:a16="http://schemas.microsoft.com/office/drawing/2014/main" id="{DAC32E9F-AE66-4D3B-88D2-7070386AB0B1}"/>
              </a:ext>
            </a:extLst>
          </p:cNvPr>
          <p:cNvSpPr/>
          <p:nvPr/>
        </p:nvSpPr>
        <p:spPr>
          <a:xfrm>
            <a:off x="5114220" y="3024709"/>
            <a:ext cx="768626" cy="2968692"/>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b="1" dirty="0"/>
          </a:p>
        </p:txBody>
      </p:sp>
      <p:sp>
        <p:nvSpPr>
          <p:cNvPr id="10" name="Marcador de contenido 2">
            <a:extLst>
              <a:ext uri="{FF2B5EF4-FFF2-40B4-BE49-F238E27FC236}">
                <a16:creationId xmlns:a16="http://schemas.microsoft.com/office/drawing/2014/main" id="{155C2C1C-B3BB-426A-A0DC-166FAFB06D12}"/>
              </a:ext>
            </a:extLst>
          </p:cNvPr>
          <p:cNvSpPr>
            <a:spLocks noGrp="1"/>
          </p:cNvSpPr>
          <p:nvPr>
            <p:ph idx="1"/>
          </p:nvPr>
        </p:nvSpPr>
        <p:spPr>
          <a:xfrm>
            <a:off x="5870714" y="622852"/>
            <a:ext cx="3533128" cy="1726094"/>
          </a:xfrm>
        </p:spPr>
        <p:txBody>
          <a:bodyPr>
            <a:normAutofit/>
          </a:bodyPr>
          <a:lstStyle/>
          <a:p>
            <a:r>
              <a:rPr lang="fr-FR" dirty="0">
                <a:solidFill>
                  <a:schemeClr val="tx1"/>
                </a:solidFill>
              </a:rPr>
              <a:t>Comment</a:t>
            </a:r>
          </a:p>
          <a:p>
            <a:r>
              <a:rPr lang="fr-FR" dirty="0">
                <a:solidFill>
                  <a:schemeClr val="tx1"/>
                </a:solidFill>
              </a:rPr>
              <a:t>Multiple Comment</a:t>
            </a:r>
          </a:p>
          <a:p>
            <a:r>
              <a:rPr lang="fr-FR" dirty="0">
                <a:solidFill>
                  <a:schemeClr val="tx1"/>
                </a:solidFill>
              </a:rPr>
              <a:t>Bound Comment o Comment </a:t>
            </a:r>
            <a:r>
              <a:rPr lang="fr-FR" dirty="0" err="1">
                <a:solidFill>
                  <a:schemeClr val="tx1"/>
                </a:solidFill>
              </a:rPr>
              <a:t>Ligado</a:t>
            </a:r>
            <a:endParaRPr lang="fr-FR" dirty="0">
              <a:solidFill>
                <a:schemeClr val="tx1"/>
              </a:solidFill>
            </a:endParaRPr>
          </a:p>
          <a:p>
            <a:endParaRPr lang="es-ES" dirty="0"/>
          </a:p>
        </p:txBody>
      </p:sp>
      <p:sp>
        <p:nvSpPr>
          <p:cNvPr id="11" name="Marcador de contenido 2">
            <a:extLst>
              <a:ext uri="{FF2B5EF4-FFF2-40B4-BE49-F238E27FC236}">
                <a16:creationId xmlns:a16="http://schemas.microsoft.com/office/drawing/2014/main" id="{B22C42B4-9D20-410A-BC5A-DCA0FAA0E802}"/>
              </a:ext>
            </a:extLst>
          </p:cNvPr>
          <p:cNvSpPr txBox="1">
            <a:spLocks/>
          </p:cNvSpPr>
          <p:nvPr/>
        </p:nvSpPr>
        <p:spPr>
          <a:xfrm>
            <a:off x="5882846" y="3283025"/>
            <a:ext cx="3533128" cy="295212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tx1"/>
                </a:solidFill>
              </a:rPr>
              <a:t>Topic</a:t>
            </a:r>
          </a:p>
          <a:p>
            <a:r>
              <a:rPr lang="es-ES" dirty="0">
                <a:solidFill>
                  <a:schemeClr val="tx1"/>
                </a:solidFill>
              </a:rPr>
              <a:t>Lista de Topic</a:t>
            </a:r>
          </a:p>
          <a:p>
            <a:r>
              <a:rPr lang="es-ES" dirty="0">
                <a:solidFill>
                  <a:schemeClr val="tx1"/>
                </a:solidFill>
              </a:rPr>
              <a:t>Apéndice del </a:t>
            </a:r>
            <a:r>
              <a:rPr lang="es-ES" dirty="0" err="1">
                <a:solidFill>
                  <a:schemeClr val="tx1"/>
                </a:solidFill>
              </a:rPr>
              <a:t>Comment</a:t>
            </a:r>
            <a:endParaRPr lang="es-ES" dirty="0">
              <a:solidFill>
                <a:schemeClr val="tx1"/>
              </a:solidFill>
            </a:endParaRPr>
          </a:p>
          <a:p>
            <a:r>
              <a:rPr lang="es-ES" dirty="0">
                <a:solidFill>
                  <a:schemeClr val="tx1"/>
                </a:solidFill>
              </a:rPr>
              <a:t>Apéndice del </a:t>
            </a:r>
            <a:r>
              <a:rPr lang="es-ES" dirty="0" err="1">
                <a:solidFill>
                  <a:schemeClr val="tx1"/>
                </a:solidFill>
              </a:rPr>
              <a:t>Tópic</a:t>
            </a:r>
            <a:endParaRPr lang="es-ES" dirty="0">
              <a:solidFill>
                <a:schemeClr val="tx1"/>
              </a:solidFill>
            </a:endParaRPr>
          </a:p>
          <a:p>
            <a:r>
              <a:rPr lang="es-ES" dirty="0">
                <a:solidFill>
                  <a:schemeClr val="tx1"/>
                </a:solidFill>
              </a:rPr>
              <a:t>Paréntesis o Parentético</a:t>
            </a:r>
          </a:p>
          <a:p>
            <a:r>
              <a:rPr lang="es-ES" b="1" dirty="0">
                <a:solidFill>
                  <a:schemeClr val="tx1"/>
                </a:solidFill>
              </a:rPr>
              <a:t>Introductor Locutivo</a:t>
            </a:r>
          </a:p>
          <a:p>
            <a:endParaRPr lang="es-ES" dirty="0"/>
          </a:p>
        </p:txBody>
      </p:sp>
    </p:spTree>
    <p:extLst>
      <p:ext uri="{BB962C8B-B14F-4D97-AF65-F5344CB8AC3E}">
        <p14:creationId xmlns:p14="http://schemas.microsoft.com/office/powerpoint/2010/main" val="1228652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E44860-129E-48B5-B161-39B61481A2BA}"/>
              </a:ext>
            </a:extLst>
          </p:cNvPr>
          <p:cNvSpPr>
            <a:spLocks noGrp="1"/>
          </p:cNvSpPr>
          <p:nvPr>
            <p:ph type="title"/>
          </p:nvPr>
        </p:nvSpPr>
        <p:spPr>
          <a:xfrm>
            <a:off x="677334" y="609600"/>
            <a:ext cx="8596668" cy="755374"/>
          </a:xfrm>
        </p:spPr>
        <p:txBody>
          <a:bodyPr/>
          <a:lstStyle/>
          <a:p>
            <a:r>
              <a:rPr lang="es-ES" dirty="0"/>
              <a:t>EJERCICIO 3</a:t>
            </a:r>
          </a:p>
        </p:txBody>
      </p:sp>
      <p:sp>
        <p:nvSpPr>
          <p:cNvPr id="3" name="Marcador de contenido 2">
            <a:extLst>
              <a:ext uri="{FF2B5EF4-FFF2-40B4-BE49-F238E27FC236}">
                <a16:creationId xmlns:a16="http://schemas.microsoft.com/office/drawing/2014/main" id="{1B9B4257-D036-4617-BE2D-4C0DAF19E2B7}"/>
              </a:ext>
            </a:extLst>
          </p:cNvPr>
          <p:cNvSpPr>
            <a:spLocks noGrp="1"/>
          </p:cNvSpPr>
          <p:nvPr>
            <p:ph idx="1"/>
          </p:nvPr>
        </p:nvSpPr>
        <p:spPr/>
        <p:txBody>
          <a:bodyPr/>
          <a:lstStyle/>
          <a:p>
            <a:r>
              <a:rPr lang="es-ES" dirty="0"/>
              <a:t>Dificultad </a:t>
            </a:r>
          </a:p>
        </p:txBody>
      </p:sp>
      <p:sp>
        <p:nvSpPr>
          <p:cNvPr id="4" name="Estrella: 5 puntas 3">
            <a:extLst>
              <a:ext uri="{FF2B5EF4-FFF2-40B4-BE49-F238E27FC236}">
                <a16:creationId xmlns:a16="http://schemas.microsoft.com/office/drawing/2014/main" id="{77F94C8F-5328-4BE2-AABB-6AB6C5EFF114}"/>
              </a:ext>
            </a:extLst>
          </p:cNvPr>
          <p:cNvSpPr/>
          <p:nvPr/>
        </p:nvSpPr>
        <p:spPr>
          <a:xfrm>
            <a:off x="2252869" y="2067340"/>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Estrella: 5 puntas 5">
            <a:extLst>
              <a:ext uri="{FF2B5EF4-FFF2-40B4-BE49-F238E27FC236}">
                <a16:creationId xmlns:a16="http://schemas.microsoft.com/office/drawing/2014/main" id="{1D87E810-8A96-4A35-A54F-10AE7D71D1E1}"/>
              </a:ext>
            </a:extLst>
          </p:cNvPr>
          <p:cNvSpPr/>
          <p:nvPr/>
        </p:nvSpPr>
        <p:spPr>
          <a:xfrm>
            <a:off x="2838484" y="2067340"/>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Estrella: 5 puntas 6">
            <a:extLst>
              <a:ext uri="{FF2B5EF4-FFF2-40B4-BE49-F238E27FC236}">
                <a16:creationId xmlns:a16="http://schemas.microsoft.com/office/drawing/2014/main" id="{923FFC47-C265-48E8-B366-63125FCE6581}"/>
              </a:ext>
            </a:extLst>
          </p:cNvPr>
          <p:cNvSpPr/>
          <p:nvPr/>
        </p:nvSpPr>
        <p:spPr>
          <a:xfrm>
            <a:off x="3424099" y="2067340"/>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CuadroTexto 8">
            <a:extLst>
              <a:ext uri="{FF2B5EF4-FFF2-40B4-BE49-F238E27FC236}">
                <a16:creationId xmlns:a16="http://schemas.microsoft.com/office/drawing/2014/main" id="{EA596B9A-312F-4E39-81A3-9A5041B04BC6}"/>
              </a:ext>
            </a:extLst>
          </p:cNvPr>
          <p:cNvSpPr txBox="1"/>
          <p:nvPr/>
        </p:nvSpPr>
        <p:spPr>
          <a:xfrm>
            <a:off x="677334" y="2823794"/>
            <a:ext cx="8878956" cy="1287981"/>
          </a:xfrm>
          <a:prstGeom prst="rect">
            <a:avLst/>
          </a:prstGeom>
          <a:noFill/>
        </p:spPr>
        <p:txBody>
          <a:bodyPr wrap="square" rtlCol="0">
            <a:spAutoFit/>
          </a:bodyPr>
          <a:lstStyle/>
          <a:p>
            <a:pPr>
              <a:lnSpc>
                <a:spcPct val="150000"/>
              </a:lnSpc>
            </a:pPr>
            <a:r>
              <a:rPr lang="es-ES" dirty="0"/>
              <a:t>A partir de la base de datos de IPIC, selecciona 5 enunciados y 5 estancias –ya sean privadas o públicas- y analiza las locuciones adverbiales o adverbios que reconozcas. Explica su función en el contexto.   </a:t>
            </a:r>
          </a:p>
        </p:txBody>
      </p:sp>
    </p:spTree>
    <p:extLst>
      <p:ext uri="{BB962C8B-B14F-4D97-AF65-F5344CB8AC3E}">
        <p14:creationId xmlns:p14="http://schemas.microsoft.com/office/powerpoint/2010/main" val="40562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59BF8F-EDA8-41F0-B4E5-98448C154897}"/>
              </a:ext>
            </a:extLst>
          </p:cNvPr>
          <p:cNvSpPr>
            <a:spLocks noGrp="1"/>
          </p:cNvSpPr>
          <p:nvPr>
            <p:ph type="title"/>
          </p:nvPr>
        </p:nvSpPr>
        <p:spPr>
          <a:xfrm>
            <a:off x="677334" y="609600"/>
            <a:ext cx="8596668" cy="715617"/>
          </a:xfrm>
        </p:spPr>
        <p:txBody>
          <a:bodyPr/>
          <a:lstStyle/>
          <a:p>
            <a:pPr algn="ctr"/>
            <a:r>
              <a:rPr lang="es-ES" dirty="0"/>
              <a:t>OBJETIVOS DEL TRABAJO</a:t>
            </a:r>
          </a:p>
        </p:txBody>
      </p:sp>
      <p:sp>
        <p:nvSpPr>
          <p:cNvPr id="3" name="Marcador de contenido 2">
            <a:extLst>
              <a:ext uri="{FF2B5EF4-FFF2-40B4-BE49-F238E27FC236}">
                <a16:creationId xmlns:a16="http://schemas.microsoft.com/office/drawing/2014/main" id="{E28456C8-427A-47BC-BD5D-557AB4CC88E8}"/>
              </a:ext>
            </a:extLst>
          </p:cNvPr>
          <p:cNvSpPr>
            <a:spLocks noGrp="1"/>
          </p:cNvSpPr>
          <p:nvPr>
            <p:ph idx="1"/>
          </p:nvPr>
        </p:nvSpPr>
        <p:spPr>
          <a:xfrm>
            <a:off x="677334" y="1484243"/>
            <a:ext cx="8596668" cy="4764157"/>
          </a:xfrm>
        </p:spPr>
        <p:txBody>
          <a:bodyPr>
            <a:normAutofit fontScale="92500" lnSpcReduction="20000"/>
          </a:bodyPr>
          <a:lstStyle/>
          <a:p>
            <a:pPr algn="just">
              <a:lnSpc>
                <a:spcPct val="160000"/>
              </a:lnSpc>
            </a:pPr>
            <a:r>
              <a:rPr lang="es-ES" sz="1900" dirty="0">
                <a:solidFill>
                  <a:schemeClr val="tx1"/>
                </a:solidFill>
              </a:rPr>
              <a:t>El objetivo principal de este trabajo es conocer la importancia de la oralidad como fuente de información, tanto para el aprendizaje de una segunda lengua como para indagar en la propia lengua materna. </a:t>
            </a:r>
          </a:p>
          <a:p>
            <a:pPr lvl="0" algn="just">
              <a:lnSpc>
                <a:spcPct val="160000"/>
              </a:lnSpc>
              <a:buClr>
                <a:srgbClr val="90C226"/>
              </a:buClr>
            </a:pPr>
            <a:r>
              <a:rPr lang="es-ES" sz="1900" dirty="0">
                <a:solidFill>
                  <a:schemeClr val="tx1"/>
                </a:solidFill>
              </a:rPr>
              <a:t>El INT, aunque pertenece a una unidad textual no nuclear, es muy importante en la organización del discurso. En el aprendizaje de una L2, conocer su existencia es crucial para mantener una conversación clara en una narración de los hechos, ejemplificaciones o, incluso, en los propios pensamientos en voz alta. </a:t>
            </a:r>
          </a:p>
          <a:p>
            <a:pPr lvl="0" algn="just">
              <a:lnSpc>
                <a:spcPct val="160000"/>
              </a:lnSpc>
              <a:buClr>
                <a:srgbClr val="90C226"/>
              </a:buClr>
            </a:pPr>
            <a:r>
              <a:rPr lang="es-ES" sz="1900" dirty="0">
                <a:solidFill>
                  <a:schemeClr val="tx1"/>
                </a:solidFill>
              </a:rPr>
              <a:t>Este nos permite mantener una conversación coloquial o formal y  en cualquier nivel de gramática, debido a que induce a emplear tiempos verbales muy diversos, lo que demostrará el manejo de la L2. </a:t>
            </a:r>
          </a:p>
          <a:p>
            <a:endParaRPr lang="es-ES" dirty="0"/>
          </a:p>
        </p:txBody>
      </p:sp>
    </p:spTree>
    <p:extLst>
      <p:ext uri="{BB962C8B-B14F-4D97-AF65-F5344CB8AC3E}">
        <p14:creationId xmlns:p14="http://schemas.microsoft.com/office/powerpoint/2010/main" val="342046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F18D27-A728-4FDF-B83C-F81867565A77}"/>
              </a:ext>
            </a:extLst>
          </p:cNvPr>
          <p:cNvSpPr>
            <a:spLocks noGrp="1"/>
          </p:cNvSpPr>
          <p:nvPr>
            <p:ph type="title"/>
          </p:nvPr>
        </p:nvSpPr>
        <p:spPr>
          <a:xfrm>
            <a:off x="848492" y="831572"/>
            <a:ext cx="3417588" cy="1683026"/>
          </a:xfrm>
        </p:spPr>
        <p:txBody>
          <a:bodyPr>
            <a:normAutofit fontScale="90000"/>
          </a:bodyPr>
          <a:lstStyle/>
          <a:p>
            <a:pPr algn="just"/>
            <a:r>
              <a:rPr lang="es-ES" dirty="0"/>
              <a:t>Unidades informativas dialógicas</a:t>
            </a:r>
          </a:p>
        </p:txBody>
      </p:sp>
      <p:sp>
        <p:nvSpPr>
          <p:cNvPr id="3" name="Marcador de contenido 2">
            <a:extLst>
              <a:ext uri="{FF2B5EF4-FFF2-40B4-BE49-F238E27FC236}">
                <a16:creationId xmlns:a16="http://schemas.microsoft.com/office/drawing/2014/main" id="{157315B7-CC79-4A9F-AC81-C64131382725}"/>
              </a:ext>
            </a:extLst>
          </p:cNvPr>
          <p:cNvSpPr>
            <a:spLocks noGrp="1"/>
          </p:cNvSpPr>
          <p:nvPr>
            <p:ph idx="1"/>
          </p:nvPr>
        </p:nvSpPr>
        <p:spPr>
          <a:xfrm>
            <a:off x="4834068" y="503581"/>
            <a:ext cx="4239223" cy="2339009"/>
          </a:xfrm>
        </p:spPr>
        <p:txBody>
          <a:bodyPr>
            <a:normAutofit lnSpcReduction="10000"/>
          </a:bodyPr>
          <a:lstStyle/>
          <a:p>
            <a:r>
              <a:rPr lang="es-ES" dirty="0" err="1">
                <a:solidFill>
                  <a:schemeClr val="tx1"/>
                </a:solidFill>
              </a:rPr>
              <a:t>Incipit</a:t>
            </a:r>
            <a:endParaRPr lang="es-ES" dirty="0">
              <a:solidFill>
                <a:schemeClr val="tx1"/>
              </a:solidFill>
            </a:endParaRPr>
          </a:p>
          <a:p>
            <a:r>
              <a:rPr lang="es-ES" dirty="0">
                <a:solidFill>
                  <a:schemeClr val="tx1"/>
                </a:solidFill>
              </a:rPr>
              <a:t>Conativo</a:t>
            </a:r>
          </a:p>
          <a:p>
            <a:r>
              <a:rPr lang="es-ES" dirty="0">
                <a:solidFill>
                  <a:schemeClr val="tx1"/>
                </a:solidFill>
              </a:rPr>
              <a:t>Fático</a:t>
            </a:r>
          </a:p>
          <a:p>
            <a:r>
              <a:rPr lang="es-ES" dirty="0" err="1">
                <a:solidFill>
                  <a:schemeClr val="tx1"/>
                </a:solidFill>
              </a:rPr>
              <a:t>Alocutivo</a:t>
            </a:r>
            <a:endParaRPr lang="es-ES" dirty="0">
              <a:solidFill>
                <a:schemeClr val="tx1"/>
              </a:solidFill>
            </a:endParaRPr>
          </a:p>
          <a:p>
            <a:r>
              <a:rPr lang="es-ES" dirty="0">
                <a:solidFill>
                  <a:schemeClr val="tx1"/>
                </a:solidFill>
              </a:rPr>
              <a:t>Expresivo</a:t>
            </a:r>
          </a:p>
          <a:p>
            <a:r>
              <a:rPr lang="es-ES" dirty="0">
                <a:solidFill>
                  <a:schemeClr val="tx1"/>
                </a:solidFill>
              </a:rPr>
              <a:t>Discursivo</a:t>
            </a:r>
          </a:p>
        </p:txBody>
      </p:sp>
      <p:sp>
        <p:nvSpPr>
          <p:cNvPr id="4" name="Abrir llave 3">
            <a:extLst>
              <a:ext uri="{FF2B5EF4-FFF2-40B4-BE49-F238E27FC236}">
                <a16:creationId xmlns:a16="http://schemas.microsoft.com/office/drawing/2014/main" id="{68228CD2-B5BF-4938-8BFE-E6CC6D37A249}"/>
              </a:ext>
            </a:extLst>
          </p:cNvPr>
          <p:cNvSpPr/>
          <p:nvPr/>
        </p:nvSpPr>
        <p:spPr>
          <a:xfrm>
            <a:off x="3881767" y="477077"/>
            <a:ext cx="768626" cy="2339009"/>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b="1" dirty="0"/>
          </a:p>
        </p:txBody>
      </p:sp>
      <p:sp>
        <p:nvSpPr>
          <p:cNvPr id="5" name="Título 1">
            <a:extLst>
              <a:ext uri="{FF2B5EF4-FFF2-40B4-BE49-F238E27FC236}">
                <a16:creationId xmlns:a16="http://schemas.microsoft.com/office/drawing/2014/main" id="{7F500C4F-A92E-4852-A766-FE0FFA2820B3}"/>
              </a:ext>
            </a:extLst>
          </p:cNvPr>
          <p:cNvSpPr txBox="1">
            <a:spLocks/>
          </p:cNvSpPr>
          <p:nvPr/>
        </p:nvSpPr>
        <p:spPr>
          <a:xfrm>
            <a:off x="848492" y="3965710"/>
            <a:ext cx="2860612" cy="168302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a:t>Unidades no informativas</a:t>
            </a:r>
          </a:p>
        </p:txBody>
      </p:sp>
      <p:sp>
        <p:nvSpPr>
          <p:cNvPr id="6" name="Abrir llave 5">
            <a:extLst>
              <a:ext uri="{FF2B5EF4-FFF2-40B4-BE49-F238E27FC236}">
                <a16:creationId xmlns:a16="http://schemas.microsoft.com/office/drawing/2014/main" id="{925F125D-B6FD-4B9B-AE7E-D1AC058B5BC3}"/>
              </a:ext>
            </a:extLst>
          </p:cNvPr>
          <p:cNvSpPr/>
          <p:nvPr/>
        </p:nvSpPr>
        <p:spPr>
          <a:xfrm>
            <a:off x="3881767" y="3541643"/>
            <a:ext cx="768626" cy="2107093"/>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b="1" dirty="0"/>
          </a:p>
        </p:txBody>
      </p:sp>
      <p:sp>
        <p:nvSpPr>
          <p:cNvPr id="7" name="Marcador de contenido 2">
            <a:extLst>
              <a:ext uri="{FF2B5EF4-FFF2-40B4-BE49-F238E27FC236}">
                <a16:creationId xmlns:a16="http://schemas.microsoft.com/office/drawing/2014/main" id="{76C8A410-0E52-4D6D-AB63-9992B787DD58}"/>
              </a:ext>
            </a:extLst>
          </p:cNvPr>
          <p:cNvSpPr txBox="1">
            <a:spLocks/>
          </p:cNvSpPr>
          <p:nvPr/>
        </p:nvSpPr>
        <p:spPr>
          <a:xfrm>
            <a:off x="4823057" y="3703978"/>
            <a:ext cx="2478892" cy="178242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tx1"/>
                </a:solidFill>
              </a:rPr>
              <a:t>Escansión</a:t>
            </a:r>
          </a:p>
          <a:p>
            <a:r>
              <a:rPr lang="es-ES" dirty="0">
                <a:solidFill>
                  <a:schemeClr val="tx1"/>
                </a:solidFill>
              </a:rPr>
              <a:t>Interrupción</a:t>
            </a:r>
          </a:p>
          <a:p>
            <a:r>
              <a:rPr lang="es-ES" dirty="0">
                <a:solidFill>
                  <a:schemeClr val="tx1"/>
                </a:solidFill>
              </a:rPr>
              <a:t>Toma de tiempo</a:t>
            </a:r>
          </a:p>
          <a:p>
            <a:r>
              <a:rPr lang="es-ES" dirty="0">
                <a:solidFill>
                  <a:schemeClr val="tx1"/>
                </a:solidFill>
              </a:rPr>
              <a:t>Inclasificable</a:t>
            </a:r>
          </a:p>
        </p:txBody>
      </p:sp>
    </p:spTree>
    <p:extLst>
      <p:ext uri="{BB962C8B-B14F-4D97-AF65-F5344CB8AC3E}">
        <p14:creationId xmlns:p14="http://schemas.microsoft.com/office/powerpoint/2010/main" val="4123782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28897-3707-4916-AE89-92DB276480BC}"/>
              </a:ext>
            </a:extLst>
          </p:cNvPr>
          <p:cNvSpPr>
            <a:spLocks noGrp="1"/>
          </p:cNvSpPr>
          <p:nvPr>
            <p:ph type="title"/>
          </p:nvPr>
        </p:nvSpPr>
        <p:spPr>
          <a:xfrm>
            <a:off x="677334" y="609600"/>
            <a:ext cx="8596668" cy="781878"/>
          </a:xfrm>
        </p:spPr>
        <p:txBody>
          <a:bodyPr>
            <a:normAutofit/>
          </a:bodyPr>
          <a:lstStyle/>
          <a:p>
            <a:pPr algn="ctr"/>
            <a:r>
              <a:rPr lang="es-ES" sz="4000" dirty="0"/>
              <a:t>INTRODUCTOR LOCUTIVO</a:t>
            </a:r>
          </a:p>
        </p:txBody>
      </p:sp>
      <p:sp>
        <p:nvSpPr>
          <p:cNvPr id="3" name="Marcador de contenido 2">
            <a:extLst>
              <a:ext uri="{FF2B5EF4-FFF2-40B4-BE49-F238E27FC236}">
                <a16:creationId xmlns:a16="http://schemas.microsoft.com/office/drawing/2014/main" id="{580C69BA-8FBC-4B1A-96E5-5EDEB7B9446F}"/>
              </a:ext>
            </a:extLst>
          </p:cNvPr>
          <p:cNvSpPr>
            <a:spLocks noGrp="1"/>
          </p:cNvSpPr>
          <p:nvPr>
            <p:ph idx="1"/>
          </p:nvPr>
        </p:nvSpPr>
        <p:spPr>
          <a:xfrm>
            <a:off x="934834" y="3415010"/>
            <a:ext cx="8596668" cy="2561720"/>
          </a:xfrm>
        </p:spPr>
        <p:txBody>
          <a:bodyPr>
            <a:normAutofit/>
          </a:bodyPr>
          <a:lstStyle/>
          <a:p>
            <a:pPr algn="just">
              <a:lnSpc>
                <a:spcPct val="150000"/>
              </a:lnSpc>
            </a:pPr>
            <a:r>
              <a:rPr lang="es-ES" dirty="0">
                <a:solidFill>
                  <a:schemeClr val="tx1"/>
                </a:solidFill>
              </a:rPr>
              <a:t>Su función es indicar que el conjunto de las unidades informativas a las que precede, tienen un punto de vista diverso al del Enunciado. Normalmente se corresponden con un discurso indirecto, con un pensamiento en voz alta, una lista, una narración o una ejemplificación. </a:t>
            </a:r>
          </a:p>
        </p:txBody>
      </p:sp>
      <p:sp>
        <p:nvSpPr>
          <p:cNvPr id="4" name="Flecha: hacia abajo 3">
            <a:extLst>
              <a:ext uri="{FF2B5EF4-FFF2-40B4-BE49-F238E27FC236}">
                <a16:creationId xmlns:a16="http://schemas.microsoft.com/office/drawing/2014/main" id="{BD484AEB-5FDC-439F-A487-932C7DC8B0B1}"/>
              </a:ext>
            </a:extLst>
          </p:cNvPr>
          <p:cNvSpPr/>
          <p:nvPr/>
        </p:nvSpPr>
        <p:spPr>
          <a:xfrm>
            <a:off x="4147930" y="1711831"/>
            <a:ext cx="1404730" cy="14266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54210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8ECBDC-992B-4359-83EF-DFA41F6A97B7}"/>
              </a:ext>
            </a:extLst>
          </p:cNvPr>
          <p:cNvSpPr>
            <a:spLocks noGrp="1"/>
          </p:cNvSpPr>
          <p:nvPr>
            <p:ph type="title"/>
          </p:nvPr>
        </p:nvSpPr>
        <p:spPr>
          <a:xfrm>
            <a:off x="490331" y="816638"/>
            <a:ext cx="6056244" cy="715617"/>
          </a:xfrm>
        </p:spPr>
        <p:txBody>
          <a:bodyPr>
            <a:normAutofit/>
          </a:bodyPr>
          <a:lstStyle/>
          <a:p>
            <a:r>
              <a:rPr lang="es-ES" dirty="0"/>
              <a:t>INT EN ENUNCIADOS SIMPLES</a:t>
            </a:r>
          </a:p>
        </p:txBody>
      </p:sp>
      <p:sp>
        <p:nvSpPr>
          <p:cNvPr id="3" name="Marcador de contenido 2">
            <a:extLst>
              <a:ext uri="{FF2B5EF4-FFF2-40B4-BE49-F238E27FC236}">
                <a16:creationId xmlns:a16="http://schemas.microsoft.com/office/drawing/2014/main" id="{DE7DB4C7-2920-4CE8-82CB-BE8DD825847D}"/>
              </a:ext>
            </a:extLst>
          </p:cNvPr>
          <p:cNvSpPr>
            <a:spLocks noGrp="1"/>
          </p:cNvSpPr>
          <p:nvPr>
            <p:ph idx="1"/>
          </p:nvPr>
        </p:nvSpPr>
        <p:spPr>
          <a:xfrm>
            <a:off x="743596" y="3379546"/>
            <a:ext cx="4172962" cy="1696037"/>
          </a:xfrm>
        </p:spPr>
        <p:txBody>
          <a:bodyPr>
            <a:normAutofit/>
          </a:bodyPr>
          <a:lstStyle/>
          <a:p>
            <a:pPr algn="just">
              <a:lnSpc>
                <a:spcPct val="150000"/>
              </a:lnSpc>
            </a:pPr>
            <a:r>
              <a:rPr lang="es-ES" dirty="0">
                <a:solidFill>
                  <a:schemeClr val="tx1"/>
                </a:solidFill>
              </a:rPr>
              <a:t>Elemento mínimo indispensable con un único grupo tonal o forma prosódica reconocible</a:t>
            </a:r>
          </a:p>
        </p:txBody>
      </p:sp>
      <p:sp>
        <p:nvSpPr>
          <p:cNvPr id="5" name="Título 1">
            <a:extLst>
              <a:ext uri="{FF2B5EF4-FFF2-40B4-BE49-F238E27FC236}">
                <a16:creationId xmlns:a16="http://schemas.microsoft.com/office/drawing/2014/main" id="{EF22128E-BA24-4B49-A13F-6514FC717C57}"/>
              </a:ext>
            </a:extLst>
          </p:cNvPr>
          <p:cNvSpPr txBox="1">
            <a:spLocks/>
          </p:cNvSpPr>
          <p:nvPr/>
        </p:nvSpPr>
        <p:spPr>
          <a:xfrm>
            <a:off x="637577" y="1919308"/>
            <a:ext cx="4994597" cy="715617"/>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a:t>¿Qué es un enunciado simple?</a:t>
            </a:r>
          </a:p>
        </p:txBody>
      </p:sp>
      <p:sp>
        <p:nvSpPr>
          <p:cNvPr id="6" name="Flecha: hacia abajo 5">
            <a:extLst>
              <a:ext uri="{FF2B5EF4-FFF2-40B4-BE49-F238E27FC236}">
                <a16:creationId xmlns:a16="http://schemas.microsoft.com/office/drawing/2014/main" id="{D756B33B-377C-488E-9F3F-332D610F1F63}"/>
              </a:ext>
            </a:extLst>
          </p:cNvPr>
          <p:cNvSpPr/>
          <p:nvPr/>
        </p:nvSpPr>
        <p:spPr>
          <a:xfrm>
            <a:off x="2644546" y="2634925"/>
            <a:ext cx="371061" cy="519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Abrir llave 6">
            <a:extLst>
              <a:ext uri="{FF2B5EF4-FFF2-40B4-BE49-F238E27FC236}">
                <a16:creationId xmlns:a16="http://schemas.microsoft.com/office/drawing/2014/main" id="{24D49072-2A08-411B-92AD-69267EE40DA0}"/>
              </a:ext>
            </a:extLst>
          </p:cNvPr>
          <p:cNvSpPr/>
          <p:nvPr/>
        </p:nvSpPr>
        <p:spPr>
          <a:xfrm>
            <a:off x="5134480" y="3182778"/>
            <a:ext cx="728870" cy="1589779"/>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9" name="CuadroTexto 8">
            <a:extLst>
              <a:ext uri="{FF2B5EF4-FFF2-40B4-BE49-F238E27FC236}">
                <a16:creationId xmlns:a16="http://schemas.microsoft.com/office/drawing/2014/main" id="{7958BAD7-6B72-4256-82E4-B6AEEA9E56B1}"/>
              </a:ext>
            </a:extLst>
          </p:cNvPr>
          <p:cNvSpPr txBox="1"/>
          <p:nvPr/>
        </p:nvSpPr>
        <p:spPr>
          <a:xfrm>
            <a:off x="5632174" y="3499647"/>
            <a:ext cx="2385391" cy="872483"/>
          </a:xfrm>
          <a:prstGeom prst="rect">
            <a:avLst/>
          </a:prstGeom>
          <a:noFill/>
        </p:spPr>
        <p:txBody>
          <a:bodyPr wrap="square" rtlCol="0">
            <a:spAutoFit/>
          </a:bodyPr>
          <a:lstStyle/>
          <a:p>
            <a:pPr marL="285750" indent="-285750">
              <a:lnSpc>
                <a:spcPct val="150000"/>
              </a:lnSpc>
              <a:buFontTx/>
              <a:buChar char="-"/>
            </a:pPr>
            <a:r>
              <a:rPr lang="es-ES" dirty="0"/>
              <a:t>Público</a:t>
            </a:r>
          </a:p>
          <a:p>
            <a:pPr marL="285750" indent="-285750">
              <a:lnSpc>
                <a:spcPct val="150000"/>
              </a:lnSpc>
              <a:buFontTx/>
              <a:buChar char="-"/>
            </a:pPr>
            <a:r>
              <a:rPr lang="es-ES" dirty="0"/>
              <a:t>Familiar</a:t>
            </a:r>
          </a:p>
        </p:txBody>
      </p:sp>
      <p:sp>
        <p:nvSpPr>
          <p:cNvPr id="11" name="Abrir llave 10">
            <a:extLst>
              <a:ext uri="{FF2B5EF4-FFF2-40B4-BE49-F238E27FC236}">
                <a16:creationId xmlns:a16="http://schemas.microsoft.com/office/drawing/2014/main" id="{FA9142BE-5A81-4BD5-A321-C2A30D85BB1E}"/>
              </a:ext>
            </a:extLst>
          </p:cNvPr>
          <p:cNvSpPr/>
          <p:nvPr/>
        </p:nvSpPr>
        <p:spPr>
          <a:xfrm>
            <a:off x="7036904" y="3250812"/>
            <a:ext cx="728870" cy="1431235"/>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CuadroTexto 11">
            <a:extLst>
              <a:ext uri="{FF2B5EF4-FFF2-40B4-BE49-F238E27FC236}">
                <a16:creationId xmlns:a16="http://schemas.microsoft.com/office/drawing/2014/main" id="{2018747A-EF31-471A-945F-3C4020582899}"/>
              </a:ext>
            </a:extLst>
          </p:cNvPr>
          <p:cNvSpPr txBox="1"/>
          <p:nvPr/>
        </p:nvSpPr>
        <p:spPr>
          <a:xfrm>
            <a:off x="7765774" y="3290810"/>
            <a:ext cx="2207223" cy="1287981"/>
          </a:xfrm>
          <a:prstGeom prst="rect">
            <a:avLst/>
          </a:prstGeom>
          <a:noFill/>
        </p:spPr>
        <p:txBody>
          <a:bodyPr wrap="square" rtlCol="0">
            <a:spAutoFit/>
          </a:bodyPr>
          <a:lstStyle/>
          <a:p>
            <a:pPr marL="285750" indent="-285750">
              <a:lnSpc>
                <a:spcPct val="150000"/>
              </a:lnSpc>
              <a:buFontTx/>
              <a:buChar char="-"/>
            </a:pPr>
            <a:r>
              <a:rPr lang="es-ES" dirty="0"/>
              <a:t>Diálogos</a:t>
            </a:r>
          </a:p>
          <a:p>
            <a:pPr marL="285750" indent="-285750">
              <a:lnSpc>
                <a:spcPct val="150000"/>
              </a:lnSpc>
              <a:buFontTx/>
              <a:buChar char="-"/>
            </a:pPr>
            <a:r>
              <a:rPr lang="es-ES" dirty="0"/>
              <a:t>Monólogos</a:t>
            </a:r>
          </a:p>
          <a:p>
            <a:pPr marL="285750" indent="-285750">
              <a:lnSpc>
                <a:spcPct val="150000"/>
              </a:lnSpc>
              <a:buFontTx/>
              <a:buChar char="-"/>
            </a:pPr>
            <a:r>
              <a:rPr lang="es-ES" dirty="0"/>
              <a:t>Conversaciones</a:t>
            </a:r>
          </a:p>
        </p:txBody>
      </p:sp>
    </p:spTree>
    <p:extLst>
      <p:ext uri="{BB962C8B-B14F-4D97-AF65-F5344CB8AC3E}">
        <p14:creationId xmlns:p14="http://schemas.microsoft.com/office/powerpoint/2010/main" val="166755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2">
            <a:extLst>
              <a:ext uri="{FF2B5EF4-FFF2-40B4-BE49-F238E27FC236}">
                <a16:creationId xmlns:a16="http://schemas.microsoft.com/office/drawing/2014/main" id="{8AF974E5-9DF7-48C4-9F26-E22EA0BDDC9F}"/>
              </a:ext>
            </a:extLst>
          </p:cNvPr>
          <p:cNvGraphicFramePr>
            <a:graphicFrameLocks noGrp="1"/>
          </p:cNvGraphicFramePr>
          <p:nvPr>
            <p:ph idx="1"/>
            <p:extLst>
              <p:ext uri="{D42A27DB-BD31-4B8C-83A1-F6EECF244321}">
                <p14:modId xmlns:p14="http://schemas.microsoft.com/office/powerpoint/2010/main" val="4240315684"/>
              </p:ext>
            </p:extLst>
          </p:nvPr>
        </p:nvGraphicFramePr>
        <p:xfrm>
          <a:off x="846675" y="2188722"/>
          <a:ext cx="8596311" cy="310073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3589970948"/>
                    </a:ext>
                  </a:extLst>
                </a:gridCol>
                <a:gridCol w="2865437">
                  <a:extLst>
                    <a:ext uri="{9D8B030D-6E8A-4147-A177-3AD203B41FA5}">
                      <a16:colId xmlns:a16="http://schemas.microsoft.com/office/drawing/2014/main" val="2100423097"/>
                    </a:ext>
                  </a:extLst>
                </a:gridCol>
                <a:gridCol w="2865437">
                  <a:extLst>
                    <a:ext uri="{9D8B030D-6E8A-4147-A177-3AD203B41FA5}">
                      <a16:colId xmlns:a16="http://schemas.microsoft.com/office/drawing/2014/main" val="2712000001"/>
                    </a:ext>
                  </a:extLst>
                </a:gridCol>
              </a:tblGrid>
              <a:tr h="620146">
                <a:tc>
                  <a:txBody>
                    <a:bodyPr/>
                    <a:lstStyle/>
                    <a:p>
                      <a:pPr algn="ctr">
                        <a:lnSpc>
                          <a:spcPct val="150000"/>
                        </a:lnSpc>
                      </a:pPr>
                      <a:r>
                        <a:rPr lang="es-ES" dirty="0"/>
                        <a:t>ENUNCIADOS</a:t>
                      </a:r>
                    </a:p>
                  </a:txBody>
                  <a:tcPr/>
                </a:tc>
                <a:tc>
                  <a:txBody>
                    <a:bodyPr/>
                    <a:lstStyle/>
                    <a:p>
                      <a:pPr algn="ctr">
                        <a:lnSpc>
                          <a:spcPct val="150000"/>
                        </a:lnSpc>
                      </a:pPr>
                      <a:r>
                        <a:rPr lang="es-ES" dirty="0"/>
                        <a:t>PÚBLICOS</a:t>
                      </a:r>
                    </a:p>
                  </a:txBody>
                  <a:tcPr/>
                </a:tc>
                <a:tc>
                  <a:txBody>
                    <a:bodyPr/>
                    <a:lstStyle/>
                    <a:p>
                      <a:pPr algn="ctr">
                        <a:lnSpc>
                          <a:spcPct val="150000"/>
                        </a:lnSpc>
                      </a:pPr>
                      <a:r>
                        <a:rPr lang="es-ES" dirty="0"/>
                        <a:t>PRIVADOS</a:t>
                      </a:r>
                    </a:p>
                  </a:txBody>
                  <a:tcPr/>
                </a:tc>
                <a:extLst>
                  <a:ext uri="{0D108BD9-81ED-4DB2-BD59-A6C34878D82A}">
                    <a16:rowId xmlns:a16="http://schemas.microsoft.com/office/drawing/2014/main" val="3130895234"/>
                  </a:ext>
                </a:extLst>
              </a:tr>
              <a:tr h="620146">
                <a:tc>
                  <a:txBody>
                    <a:bodyPr/>
                    <a:lstStyle/>
                    <a:p>
                      <a:pPr algn="l"/>
                      <a:r>
                        <a:rPr lang="es-ES" dirty="0"/>
                        <a:t>DIÁLOGOS</a:t>
                      </a:r>
                    </a:p>
                  </a:txBody>
                  <a:tcPr/>
                </a:tc>
                <a:tc>
                  <a:txBody>
                    <a:bodyPr/>
                    <a:lstStyle/>
                    <a:p>
                      <a:pPr algn="ctr"/>
                      <a:r>
                        <a:rPr lang="es-ES" dirty="0"/>
                        <a:t>33</a:t>
                      </a:r>
                    </a:p>
                  </a:txBody>
                  <a:tcPr/>
                </a:tc>
                <a:tc>
                  <a:txBody>
                    <a:bodyPr/>
                    <a:lstStyle/>
                    <a:p>
                      <a:pPr algn="ctr"/>
                      <a:r>
                        <a:rPr lang="es-ES" dirty="0"/>
                        <a:t>22</a:t>
                      </a:r>
                    </a:p>
                  </a:txBody>
                  <a:tcPr/>
                </a:tc>
                <a:extLst>
                  <a:ext uri="{0D108BD9-81ED-4DB2-BD59-A6C34878D82A}">
                    <a16:rowId xmlns:a16="http://schemas.microsoft.com/office/drawing/2014/main" val="4076522667"/>
                  </a:ext>
                </a:extLst>
              </a:tr>
              <a:tr h="620146">
                <a:tc>
                  <a:txBody>
                    <a:bodyPr/>
                    <a:lstStyle/>
                    <a:p>
                      <a:pPr algn="l"/>
                      <a:r>
                        <a:rPr lang="es-ES" dirty="0"/>
                        <a:t>MONÓLOGOS</a:t>
                      </a:r>
                    </a:p>
                  </a:txBody>
                  <a:tcPr/>
                </a:tc>
                <a:tc>
                  <a:txBody>
                    <a:bodyPr/>
                    <a:lstStyle/>
                    <a:p>
                      <a:pPr algn="ctr"/>
                      <a:r>
                        <a:rPr lang="es-ES" dirty="0"/>
                        <a:t>5</a:t>
                      </a:r>
                    </a:p>
                  </a:txBody>
                  <a:tcPr/>
                </a:tc>
                <a:tc>
                  <a:txBody>
                    <a:bodyPr/>
                    <a:lstStyle/>
                    <a:p>
                      <a:pPr algn="ctr"/>
                      <a:r>
                        <a:rPr lang="es-ES" dirty="0"/>
                        <a:t>27</a:t>
                      </a:r>
                    </a:p>
                  </a:txBody>
                  <a:tcPr/>
                </a:tc>
                <a:extLst>
                  <a:ext uri="{0D108BD9-81ED-4DB2-BD59-A6C34878D82A}">
                    <a16:rowId xmlns:a16="http://schemas.microsoft.com/office/drawing/2014/main" val="2205245259"/>
                  </a:ext>
                </a:extLst>
              </a:tr>
              <a:tr h="620146">
                <a:tc>
                  <a:txBody>
                    <a:bodyPr/>
                    <a:lstStyle/>
                    <a:p>
                      <a:pPr algn="l"/>
                      <a:r>
                        <a:rPr lang="es-ES" dirty="0"/>
                        <a:t>CONVERSACIONES</a:t>
                      </a:r>
                    </a:p>
                  </a:txBody>
                  <a:tcPr/>
                </a:tc>
                <a:tc>
                  <a:txBody>
                    <a:bodyPr/>
                    <a:lstStyle/>
                    <a:p>
                      <a:pPr algn="ctr"/>
                      <a:r>
                        <a:rPr lang="es-ES" dirty="0"/>
                        <a:t>29</a:t>
                      </a:r>
                    </a:p>
                  </a:txBody>
                  <a:tcPr/>
                </a:tc>
                <a:tc>
                  <a:txBody>
                    <a:bodyPr/>
                    <a:lstStyle/>
                    <a:p>
                      <a:pPr algn="ctr"/>
                      <a:r>
                        <a:rPr lang="es-ES" dirty="0"/>
                        <a:t>20</a:t>
                      </a:r>
                    </a:p>
                  </a:txBody>
                  <a:tcPr/>
                </a:tc>
                <a:extLst>
                  <a:ext uri="{0D108BD9-81ED-4DB2-BD59-A6C34878D82A}">
                    <a16:rowId xmlns:a16="http://schemas.microsoft.com/office/drawing/2014/main" val="4149390301"/>
                  </a:ext>
                </a:extLst>
              </a:tr>
              <a:tr h="620146">
                <a:tc>
                  <a:txBody>
                    <a:bodyPr/>
                    <a:lstStyle/>
                    <a:p>
                      <a:pPr algn="l"/>
                      <a:r>
                        <a:rPr lang="es-ES" dirty="0"/>
                        <a:t>TOTAL: 136</a:t>
                      </a:r>
                    </a:p>
                  </a:txBody>
                  <a:tcPr/>
                </a:tc>
                <a:tc>
                  <a:txBody>
                    <a:bodyPr/>
                    <a:lstStyle/>
                    <a:p>
                      <a:pPr algn="ctr"/>
                      <a:r>
                        <a:rPr lang="es-ES" dirty="0"/>
                        <a:t>67</a:t>
                      </a:r>
                    </a:p>
                  </a:txBody>
                  <a:tcPr/>
                </a:tc>
                <a:tc>
                  <a:txBody>
                    <a:bodyPr/>
                    <a:lstStyle/>
                    <a:p>
                      <a:pPr algn="ctr"/>
                      <a:r>
                        <a:rPr lang="es-ES" dirty="0"/>
                        <a:t>69</a:t>
                      </a:r>
                    </a:p>
                  </a:txBody>
                  <a:tcPr/>
                </a:tc>
                <a:extLst>
                  <a:ext uri="{0D108BD9-81ED-4DB2-BD59-A6C34878D82A}">
                    <a16:rowId xmlns:a16="http://schemas.microsoft.com/office/drawing/2014/main" val="289754864"/>
                  </a:ext>
                </a:extLst>
              </a:tr>
            </a:tbl>
          </a:graphicData>
        </a:graphic>
      </p:graphicFrame>
      <p:sp>
        <p:nvSpPr>
          <p:cNvPr id="14" name="Título 1">
            <a:extLst>
              <a:ext uri="{FF2B5EF4-FFF2-40B4-BE49-F238E27FC236}">
                <a16:creationId xmlns:a16="http://schemas.microsoft.com/office/drawing/2014/main" id="{3EB30790-1648-4BDC-9DF7-21DB07391D25}"/>
              </a:ext>
            </a:extLst>
          </p:cNvPr>
          <p:cNvSpPr>
            <a:spLocks noGrp="1"/>
          </p:cNvSpPr>
          <p:nvPr>
            <p:ph type="title"/>
          </p:nvPr>
        </p:nvSpPr>
        <p:spPr>
          <a:xfrm>
            <a:off x="2924042" y="852931"/>
            <a:ext cx="4841324" cy="715617"/>
          </a:xfrm>
        </p:spPr>
        <p:txBody>
          <a:bodyPr>
            <a:normAutofit/>
          </a:bodyPr>
          <a:lstStyle/>
          <a:p>
            <a:r>
              <a:rPr lang="es-ES" dirty="0"/>
              <a:t>ASPECTOS GENERALES</a:t>
            </a:r>
          </a:p>
        </p:txBody>
      </p:sp>
    </p:spTree>
    <p:extLst>
      <p:ext uri="{BB962C8B-B14F-4D97-AF65-F5344CB8AC3E}">
        <p14:creationId xmlns:p14="http://schemas.microsoft.com/office/powerpoint/2010/main" val="3589518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3519C3A-A92D-4311-9663-6ED226B5EBE8}"/>
              </a:ext>
            </a:extLst>
          </p:cNvPr>
          <p:cNvSpPr>
            <a:spLocks noGrp="1"/>
          </p:cNvSpPr>
          <p:nvPr>
            <p:ph idx="1"/>
          </p:nvPr>
        </p:nvSpPr>
        <p:spPr>
          <a:xfrm>
            <a:off x="777308" y="1810248"/>
            <a:ext cx="8596668" cy="4614202"/>
          </a:xfrm>
        </p:spPr>
        <p:txBody>
          <a:bodyPr/>
          <a:lstStyle/>
          <a:p>
            <a:pPr algn="just">
              <a:lnSpc>
                <a:spcPct val="150000"/>
              </a:lnSpc>
            </a:pPr>
            <a:r>
              <a:rPr lang="es-ES" dirty="0">
                <a:solidFill>
                  <a:schemeClr val="tx1"/>
                </a:solidFill>
              </a:rPr>
              <a:t>Podemos observar que la presencia del Introductor locutivo en el contexto privado y en el público es prácticamente equitativa, salvo por una excepción: los monólogos en contextos públicos. Esto sugiere que el empleo del uso indirecto en el habla no depende de la situación, pues lo normal en una conversación es la narración de hechos ajenos al emisor o situaciones del pasado y, por lo tanto el traslado a la forma indirecta. </a:t>
            </a:r>
          </a:p>
          <a:p>
            <a:pPr algn="just">
              <a:lnSpc>
                <a:spcPct val="150000"/>
              </a:lnSpc>
            </a:pPr>
            <a:r>
              <a:rPr lang="es-ES" dirty="0">
                <a:solidFill>
                  <a:schemeClr val="tx1"/>
                </a:solidFill>
              </a:rPr>
              <a:t>El monólogo podría relacionarse en mayor medida con los pensamientos en voz alta, por tanto, en estas situaciones no se necesitaría apenas la presencia de esta unidad prosódica. </a:t>
            </a:r>
          </a:p>
          <a:p>
            <a:pPr algn="just"/>
            <a:endParaRPr lang="es-ES" dirty="0"/>
          </a:p>
          <a:p>
            <a:pPr algn="just"/>
            <a:endParaRPr lang="es-ES" dirty="0"/>
          </a:p>
          <a:p>
            <a:endParaRPr lang="es-ES" dirty="0"/>
          </a:p>
          <a:p>
            <a:endParaRPr lang="es-ES" dirty="0"/>
          </a:p>
        </p:txBody>
      </p:sp>
      <p:sp>
        <p:nvSpPr>
          <p:cNvPr id="4" name="Título 1">
            <a:extLst>
              <a:ext uri="{FF2B5EF4-FFF2-40B4-BE49-F238E27FC236}">
                <a16:creationId xmlns:a16="http://schemas.microsoft.com/office/drawing/2014/main" id="{655C7197-AB31-4315-B342-290596F6673A}"/>
              </a:ext>
            </a:extLst>
          </p:cNvPr>
          <p:cNvSpPr>
            <a:spLocks noGrp="1"/>
          </p:cNvSpPr>
          <p:nvPr>
            <p:ph type="title"/>
          </p:nvPr>
        </p:nvSpPr>
        <p:spPr>
          <a:xfrm>
            <a:off x="3016807" y="640896"/>
            <a:ext cx="4841324" cy="715617"/>
          </a:xfrm>
        </p:spPr>
        <p:txBody>
          <a:bodyPr>
            <a:normAutofit/>
          </a:bodyPr>
          <a:lstStyle/>
          <a:p>
            <a:pPr algn="ctr"/>
            <a:r>
              <a:rPr lang="es-ES" dirty="0"/>
              <a:t>ANÁLISIS GENERAL</a:t>
            </a:r>
          </a:p>
        </p:txBody>
      </p:sp>
    </p:spTree>
    <p:extLst>
      <p:ext uri="{BB962C8B-B14F-4D97-AF65-F5344CB8AC3E}">
        <p14:creationId xmlns:p14="http://schemas.microsoft.com/office/powerpoint/2010/main" val="3565645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F16A39-B4D1-48F5-953D-82B8E153544F}"/>
              </a:ext>
            </a:extLst>
          </p:cNvPr>
          <p:cNvSpPr>
            <a:spLocks noGrp="1"/>
          </p:cNvSpPr>
          <p:nvPr>
            <p:ph type="title"/>
          </p:nvPr>
        </p:nvSpPr>
        <p:spPr>
          <a:xfrm>
            <a:off x="677334" y="609600"/>
            <a:ext cx="8161866" cy="609600"/>
          </a:xfrm>
        </p:spPr>
        <p:txBody>
          <a:bodyPr>
            <a:normAutofit fontScale="90000"/>
          </a:bodyPr>
          <a:lstStyle/>
          <a:p>
            <a:r>
              <a:rPr lang="es-ES" dirty="0"/>
              <a:t>EJEMPLOS EN DIÁLOGOS</a:t>
            </a:r>
          </a:p>
        </p:txBody>
      </p:sp>
      <p:sp>
        <p:nvSpPr>
          <p:cNvPr id="3" name="Marcador de contenido 2">
            <a:extLst>
              <a:ext uri="{FF2B5EF4-FFF2-40B4-BE49-F238E27FC236}">
                <a16:creationId xmlns:a16="http://schemas.microsoft.com/office/drawing/2014/main" id="{4A818049-D58F-4477-BA1E-F25BBF051AA9}"/>
              </a:ext>
            </a:extLst>
          </p:cNvPr>
          <p:cNvSpPr>
            <a:spLocks noGrp="1"/>
          </p:cNvSpPr>
          <p:nvPr>
            <p:ph idx="1"/>
          </p:nvPr>
        </p:nvSpPr>
        <p:spPr>
          <a:xfrm>
            <a:off x="719610" y="1683512"/>
            <a:ext cx="8596668" cy="422952"/>
          </a:xfrm>
        </p:spPr>
        <p:txBody>
          <a:bodyPr/>
          <a:lstStyle/>
          <a:p>
            <a:r>
              <a:rPr lang="es-ES" dirty="0"/>
              <a:t>PÚBLICO:</a:t>
            </a:r>
          </a:p>
          <a:p>
            <a:endParaRPr lang="es-ES" dirty="0"/>
          </a:p>
        </p:txBody>
      </p:sp>
      <p:sp>
        <p:nvSpPr>
          <p:cNvPr id="8" name="CuadroTexto 7">
            <a:extLst>
              <a:ext uri="{FF2B5EF4-FFF2-40B4-BE49-F238E27FC236}">
                <a16:creationId xmlns:a16="http://schemas.microsoft.com/office/drawing/2014/main" id="{71B63E61-E294-4C41-91C6-C6DE6100BE61}"/>
              </a:ext>
            </a:extLst>
          </p:cNvPr>
          <p:cNvSpPr txBox="1"/>
          <p:nvPr/>
        </p:nvSpPr>
        <p:spPr>
          <a:xfrm>
            <a:off x="797647" y="3127513"/>
            <a:ext cx="8439115" cy="369332"/>
          </a:xfrm>
          <a:prstGeom prst="rect">
            <a:avLst/>
          </a:prstGeom>
          <a:noFill/>
        </p:spPr>
        <p:txBody>
          <a:bodyPr wrap="square" rtlCol="0">
            <a:spAutoFit/>
          </a:bodyPr>
          <a:lstStyle/>
          <a:p>
            <a:r>
              <a:rPr lang="es-ES" dirty="0"/>
              <a:t>y en muchos casos/ son personas que viajan/ y dicen / yo quiero este //</a:t>
            </a:r>
          </a:p>
        </p:txBody>
      </p:sp>
      <p:cxnSp>
        <p:nvCxnSpPr>
          <p:cNvPr id="11" name="Conector recto 10">
            <a:extLst>
              <a:ext uri="{FF2B5EF4-FFF2-40B4-BE49-F238E27FC236}">
                <a16:creationId xmlns:a16="http://schemas.microsoft.com/office/drawing/2014/main" id="{A85720BE-DC13-4736-A461-5A2522E62DB1}"/>
              </a:ext>
            </a:extLst>
          </p:cNvPr>
          <p:cNvCxnSpPr>
            <a:cxnSpLocks/>
          </p:cNvCxnSpPr>
          <p:nvPr/>
        </p:nvCxnSpPr>
        <p:spPr>
          <a:xfrm flipV="1">
            <a:off x="834887" y="2306364"/>
            <a:ext cx="0" cy="715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A6EE824D-A90D-4C10-9433-57EDBE7E1AFC}"/>
              </a:ext>
            </a:extLst>
          </p:cNvPr>
          <p:cNvCxnSpPr/>
          <p:nvPr/>
        </p:nvCxnSpPr>
        <p:spPr>
          <a:xfrm>
            <a:off x="834887" y="2306364"/>
            <a:ext cx="20408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3AB7CE8B-1C5C-4349-B269-8758760584E3}"/>
              </a:ext>
            </a:extLst>
          </p:cNvPr>
          <p:cNvCxnSpPr>
            <a:cxnSpLocks/>
          </p:cNvCxnSpPr>
          <p:nvPr/>
        </p:nvCxnSpPr>
        <p:spPr>
          <a:xfrm>
            <a:off x="2875722" y="2306364"/>
            <a:ext cx="0" cy="715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a:extLst>
              <a:ext uri="{FF2B5EF4-FFF2-40B4-BE49-F238E27FC236}">
                <a16:creationId xmlns:a16="http://schemas.microsoft.com/office/drawing/2014/main" id="{B4F5D9FA-D9C4-4192-A6C3-4A40480DD3B5}"/>
              </a:ext>
            </a:extLst>
          </p:cNvPr>
          <p:cNvCxnSpPr>
            <a:cxnSpLocks/>
          </p:cNvCxnSpPr>
          <p:nvPr/>
        </p:nvCxnSpPr>
        <p:spPr>
          <a:xfrm flipV="1">
            <a:off x="3021496" y="2319616"/>
            <a:ext cx="0" cy="702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11ED0CAF-6DC0-458D-B5C0-4CFD6DB80FB9}"/>
              </a:ext>
            </a:extLst>
          </p:cNvPr>
          <p:cNvCxnSpPr/>
          <p:nvPr/>
        </p:nvCxnSpPr>
        <p:spPr>
          <a:xfrm>
            <a:off x="3021496" y="2319616"/>
            <a:ext cx="23853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recto 26">
            <a:extLst>
              <a:ext uri="{FF2B5EF4-FFF2-40B4-BE49-F238E27FC236}">
                <a16:creationId xmlns:a16="http://schemas.microsoft.com/office/drawing/2014/main" id="{8BF09F11-51B5-4CBE-BAA8-B5C627C9731D}"/>
              </a:ext>
            </a:extLst>
          </p:cNvPr>
          <p:cNvCxnSpPr>
            <a:cxnSpLocks/>
          </p:cNvCxnSpPr>
          <p:nvPr/>
        </p:nvCxnSpPr>
        <p:spPr>
          <a:xfrm>
            <a:off x="5406887" y="2319616"/>
            <a:ext cx="0" cy="702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ector recto 28">
            <a:extLst>
              <a:ext uri="{FF2B5EF4-FFF2-40B4-BE49-F238E27FC236}">
                <a16:creationId xmlns:a16="http://schemas.microsoft.com/office/drawing/2014/main" id="{7222A78B-A22D-4D01-BB2F-8E959F091465}"/>
              </a:ext>
            </a:extLst>
          </p:cNvPr>
          <p:cNvCxnSpPr>
            <a:cxnSpLocks/>
          </p:cNvCxnSpPr>
          <p:nvPr/>
        </p:nvCxnSpPr>
        <p:spPr>
          <a:xfrm flipV="1">
            <a:off x="5592417" y="2332868"/>
            <a:ext cx="0" cy="688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600553EF-7489-4BF8-9718-55BC72F9D472}"/>
              </a:ext>
            </a:extLst>
          </p:cNvPr>
          <p:cNvCxnSpPr/>
          <p:nvPr/>
        </p:nvCxnSpPr>
        <p:spPr>
          <a:xfrm>
            <a:off x="5592417" y="2332868"/>
            <a:ext cx="7421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0B3D3AF1-8685-438F-9BA1-644C8E1EE634}"/>
              </a:ext>
            </a:extLst>
          </p:cNvPr>
          <p:cNvCxnSpPr>
            <a:cxnSpLocks/>
          </p:cNvCxnSpPr>
          <p:nvPr/>
        </p:nvCxnSpPr>
        <p:spPr>
          <a:xfrm>
            <a:off x="6334539" y="2332868"/>
            <a:ext cx="0" cy="688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090143BF-AF69-4121-9FD1-F86ED056F70C}"/>
              </a:ext>
            </a:extLst>
          </p:cNvPr>
          <p:cNvCxnSpPr>
            <a:cxnSpLocks/>
          </p:cNvCxnSpPr>
          <p:nvPr/>
        </p:nvCxnSpPr>
        <p:spPr>
          <a:xfrm flipV="1">
            <a:off x="6612835" y="2346120"/>
            <a:ext cx="0" cy="7813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E43FF24A-B541-4903-AE83-EC8480F125C9}"/>
              </a:ext>
            </a:extLst>
          </p:cNvPr>
          <p:cNvCxnSpPr/>
          <p:nvPr/>
        </p:nvCxnSpPr>
        <p:spPr>
          <a:xfrm>
            <a:off x="6612835" y="2346120"/>
            <a:ext cx="14444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F90D7D60-7757-462F-A420-EB7D0DBCD378}"/>
              </a:ext>
            </a:extLst>
          </p:cNvPr>
          <p:cNvCxnSpPr>
            <a:cxnSpLocks/>
          </p:cNvCxnSpPr>
          <p:nvPr/>
        </p:nvCxnSpPr>
        <p:spPr>
          <a:xfrm>
            <a:off x="8057322" y="2346120"/>
            <a:ext cx="0" cy="781393"/>
          </a:xfrm>
          <a:prstGeom prst="line">
            <a:avLst/>
          </a:prstGeom>
        </p:spPr>
        <p:style>
          <a:lnRef idx="1">
            <a:schemeClr val="accent1"/>
          </a:lnRef>
          <a:fillRef idx="0">
            <a:schemeClr val="accent1"/>
          </a:fillRef>
          <a:effectRef idx="0">
            <a:schemeClr val="accent1"/>
          </a:effectRef>
          <a:fontRef idx="minor">
            <a:schemeClr val="tx1"/>
          </a:fontRef>
        </p:style>
      </p:cxnSp>
      <p:sp>
        <p:nvSpPr>
          <p:cNvPr id="50" name="CuadroTexto 49">
            <a:extLst>
              <a:ext uri="{FF2B5EF4-FFF2-40B4-BE49-F238E27FC236}">
                <a16:creationId xmlns:a16="http://schemas.microsoft.com/office/drawing/2014/main" id="{E76AA083-935E-44C7-BC8D-310255AC5997}"/>
              </a:ext>
            </a:extLst>
          </p:cNvPr>
          <p:cNvSpPr txBox="1"/>
          <p:nvPr/>
        </p:nvSpPr>
        <p:spPr>
          <a:xfrm>
            <a:off x="1046922" y="2385875"/>
            <a:ext cx="1550501" cy="369323"/>
          </a:xfrm>
          <a:prstGeom prst="rect">
            <a:avLst/>
          </a:prstGeom>
          <a:noFill/>
        </p:spPr>
        <p:txBody>
          <a:bodyPr wrap="square" rtlCol="0">
            <a:spAutoFit/>
          </a:bodyPr>
          <a:lstStyle/>
          <a:p>
            <a:pPr algn="ctr"/>
            <a:r>
              <a:rPr lang="es-ES" dirty="0">
                <a:solidFill>
                  <a:schemeClr val="tx1">
                    <a:lumMod val="50000"/>
                    <a:lumOff val="50000"/>
                  </a:schemeClr>
                </a:solidFill>
              </a:rPr>
              <a:t>TOP</a:t>
            </a:r>
          </a:p>
        </p:txBody>
      </p:sp>
      <p:sp>
        <p:nvSpPr>
          <p:cNvPr id="51" name="CuadroTexto 50">
            <a:extLst>
              <a:ext uri="{FF2B5EF4-FFF2-40B4-BE49-F238E27FC236}">
                <a16:creationId xmlns:a16="http://schemas.microsoft.com/office/drawing/2014/main" id="{49C8E8FC-28AA-4E39-981A-9BD5A2477DE1}"/>
              </a:ext>
            </a:extLst>
          </p:cNvPr>
          <p:cNvSpPr txBox="1"/>
          <p:nvPr/>
        </p:nvSpPr>
        <p:spPr>
          <a:xfrm>
            <a:off x="3220278" y="2372941"/>
            <a:ext cx="2040824" cy="369328"/>
          </a:xfrm>
          <a:prstGeom prst="rect">
            <a:avLst/>
          </a:prstGeom>
          <a:noFill/>
        </p:spPr>
        <p:txBody>
          <a:bodyPr wrap="square" rtlCol="0">
            <a:spAutoFit/>
          </a:bodyPr>
          <a:lstStyle/>
          <a:p>
            <a:pPr algn="ctr"/>
            <a:r>
              <a:rPr lang="es-ES" dirty="0">
                <a:solidFill>
                  <a:schemeClr val="tx1">
                    <a:lumMod val="50000"/>
                    <a:lumOff val="50000"/>
                  </a:schemeClr>
                </a:solidFill>
              </a:rPr>
              <a:t>TOP</a:t>
            </a:r>
          </a:p>
        </p:txBody>
      </p:sp>
      <p:sp>
        <p:nvSpPr>
          <p:cNvPr id="52" name="CuadroTexto 51">
            <a:extLst>
              <a:ext uri="{FF2B5EF4-FFF2-40B4-BE49-F238E27FC236}">
                <a16:creationId xmlns:a16="http://schemas.microsoft.com/office/drawing/2014/main" id="{D702007D-6842-4388-8958-F6826FE430FB}"/>
              </a:ext>
            </a:extLst>
          </p:cNvPr>
          <p:cNvSpPr txBox="1"/>
          <p:nvPr/>
        </p:nvSpPr>
        <p:spPr>
          <a:xfrm>
            <a:off x="5592417" y="2385875"/>
            <a:ext cx="742114" cy="369307"/>
          </a:xfrm>
          <a:prstGeom prst="rect">
            <a:avLst/>
          </a:prstGeom>
          <a:noFill/>
        </p:spPr>
        <p:txBody>
          <a:bodyPr wrap="square" rtlCol="0">
            <a:spAutoFit/>
          </a:bodyPr>
          <a:lstStyle/>
          <a:p>
            <a:pPr algn="ctr"/>
            <a:r>
              <a:rPr lang="es-ES" b="1" dirty="0"/>
              <a:t>INT</a:t>
            </a:r>
          </a:p>
        </p:txBody>
      </p:sp>
      <p:sp>
        <p:nvSpPr>
          <p:cNvPr id="53" name="CuadroTexto 52">
            <a:extLst>
              <a:ext uri="{FF2B5EF4-FFF2-40B4-BE49-F238E27FC236}">
                <a16:creationId xmlns:a16="http://schemas.microsoft.com/office/drawing/2014/main" id="{BD46BD4D-067B-44C6-81AA-FEB581AD08E7}"/>
              </a:ext>
            </a:extLst>
          </p:cNvPr>
          <p:cNvSpPr txBox="1"/>
          <p:nvPr/>
        </p:nvSpPr>
        <p:spPr>
          <a:xfrm>
            <a:off x="6771852" y="2399289"/>
            <a:ext cx="1166190" cy="369332"/>
          </a:xfrm>
          <a:prstGeom prst="rect">
            <a:avLst/>
          </a:prstGeom>
          <a:noFill/>
        </p:spPr>
        <p:txBody>
          <a:bodyPr wrap="square" rtlCol="0">
            <a:spAutoFit/>
          </a:bodyPr>
          <a:lstStyle/>
          <a:p>
            <a:pPr algn="ctr"/>
            <a:r>
              <a:rPr lang="es-ES" dirty="0" err="1">
                <a:solidFill>
                  <a:schemeClr val="tx1">
                    <a:lumMod val="50000"/>
                    <a:lumOff val="50000"/>
                  </a:schemeClr>
                </a:solidFill>
              </a:rPr>
              <a:t>COM_r</a:t>
            </a:r>
            <a:endParaRPr lang="es-ES" dirty="0">
              <a:solidFill>
                <a:schemeClr val="tx1">
                  <a:lumMod val="50000"/>
                  <a:lumOff val="50000"/>
                </a:schemeClr>
              </a:solidFill>
            </a:endParaRPr>
          </a:p>
        </p:txBody>
      </p:sp>
      <p:pic>
        <p:nvPicPr>
          <p:cNvPr id="54" name="DIALOGO P 1">
            <a:hlinkClick r:id="" action="ppaction://media"/>
            <a:extLst>
              <a:ext uri="{FF2B5EF4-FFF2-40B4-BE49-F238E27FC236}">
                <a16:creationId xmlns:a16="http://schemas.microsoft.com/office/drawing/2014/main" id="{79119BED-03AE-473C-8140-B1EF0F36BD4F}"/>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441623" y="2450568"/>
            <a:ext cx="609600" cy="609600"/>
          </a:xfrm>
          <a:prstGeom prst="rect">
            <a:avLst/>
          </a:prstGeom>
        </p:spPr>
      </p:pic>
      <p:sp>
        <p:nvSpPr>
          <p:cNvPr id="55" name="Marcador de contenido 2">
            <a:extLst>
              <a:ext uri="{FF2B5EF4-FFF2-40B4-BE49-F238E27FC236}">
                <a16:creationId xmlns:a16="http://schemas.microsoft.com/office/drawing/2014/main" id="{1B1B4E17-8014-4B0F-AAC7-C1E26B8E39D6}"/>
              </a:ext>
            </a:extLst>
          </p:cNvPr>
          <p:cNvSpPr txBox="1">
            <a:spLocks/>
          </p:cNvSpPr>
          <p:nvPr/>
        </p:nvSpPr>
        <p:spPr>
          <a:xfrm>
            <a:off x="781875" y="4156285"/>
            <a:ext cx="8596668" cy="42295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t>FAMILIAR O PRIVADO:</a:t>
            </a:r>
          </a:p>
          <a:p>
            <a:endParaRPr lang="es-ES" dirty="0"/>
          </a:p>
        </p:txBody>
      </p:sp>
      <p:sp>
        <p:nvSpPr>
          <p:cNvPr id="57" name="CuadroTexto 56">
            <a:extLst>
              <a:ext uri="{FF2B5EF4-FFF2-40B4-BE49-F238E27FC236}">
                <a16:creationId xmlns:a16="http://schemas.microsoft.com/office/drawing/2014/main" id="{9F2A0A71-0F3A-4FC6-95E8-C5183670A442}"/>
              </a:ext>
            </a:extLst>
          </p:cNvPr>
          <p:cNvSpPr txBox="1"/>
          <p:nvPr/>
        </p:nvSpPr>
        <p:spPr>
          <a:xfrm>
            <a:off x="795131" y="5546666"/>
            <a:ext cx="9223512" cy="369332"/>
          </a:xfrm>
          <a:prstGeom prst="rect">
            <a:avLst/>
          </a:prstGeom>
          <a:noFill/>
        </p:spPr>
        <p:txBody>
          <a:bodyPr wrap="square" rtlCol="0">
            <a:spAutoFit/>
          </a:bodyPr>
          <a:lstStyle/>
          <a:p>
            <a:r>
              <a:rPr lang="es-ES" dirty="0"/>
              <a:t>mira / subiendo el Sacre Coeur / mi madre la pobre / decía / me estoy mareando //</a:t>
            </a:r>
          </a:p>
        </p:txBody>
      </p:sp>
      <p:pic>
        <p:nvPicPr>
          <p:cNvPr id="58" name="DIALOGO F 2">
            <a:hlinkClick r:id="" action="ppaction://media"/>
            <a:extLst>
              <a:ext uri="{FF2B5EF4-FFF2-40B4-BE49-F238E27FC236}">
                <a16:creationId xmlns:a16="http://schemas.microsoft.com/office/drawing/2014/main" id="{D7E11BAF-DBD3-448C-A2E4-21CCA3B0C133}"/>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9568068" y="5035826"/>
            <a:ext cx="609600" cy="609600"/>
          </a:xfrm>
          <a:prstGeom prst="rect">
            <a:avLst/>
          </a:prstGeom>
        </p:spPr>
      </p:pic>
      <p:cxnSp>
        <p:nvCxnSpPr>
          <p:cNvPr id="60" name="Conector recto 59">
            <a:extLst>
              <a:ext uri="{FF2B5EF4-FFF2-40B4-BE49-F238E27FC236}">
                <a16:creationId xmlns:a16="http://schemas.microsoft.com/office/drawing/2014/main" id="{5FF186E5-9350-4701-96F6-8D480FF2AA3B}"/>
              </a:ext>
            </a:extLst>
          </p:cNvPr>
          <p:cNvCxnSpPr>
            <a:cxnSpLocks/>
          </p:cNvCxnSpPr>
          <p:nvPr/>
        </p:nvCxnSpPr>
        <p:spPr>
          <a:xfrm flipV="1">
            <a:off x="834887" y="5035826"/>
            <a:ext cx="0" cy="5240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ector recto 62">
            <a:extLst>
              <a:ext uri="{FF2B5EF4-FFF2-40B4-BE49-F238E27FC236}">
                <a16:creationId xmlns:a16="http://schemas.microsoft.com/office/drawing/2014/main" id="{490EC508-A2AE-4C23-940D-E8E46D9E33C4}"/>
              </a:ext>
            </a:extLst>
          </p:cNvPr>
          <p:cNvCxnSpPr/>
          <p:nvPr/>
        </p:nvCxnSpPr>
        <p:spPr>
          <a:xfrm>
            <a:off x="834887" y="5035826"/>
            <a:ext cx="516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ector recto 64">
            <a:extLst>
              <a:ext uri="{FF2B5EF4-FFF2-40B4-BE49-F238E27FC236}">
                <a16:creationId xmlns:a16="http://schemas.microsoft.com/office/drawing/2014/main" id="{086ECF66-9850-4762-9799-FB73A9897EDA}"/>
              </a:ext>
            </a:extLst>
          </p:cNvPr>
          <p:cNvCxnSpPr>
            <a:cxnSpLocks/>
          </p:cNvCxnSpPr>
          <p:nvPr/>
        </p:nvCxnSpPr>
        <p:spPr>
          <a:xfrm>
            <a:off x="1351725" y="5035826"/>
            <a:ext cx="0" cy="540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Conector recto 70">
            <a:extLst>
              <a:ext uri="{FF2B5EF4-FFF2-40B4-BE49-F238E27FC236}">
                <a16:creationId xmlns:a16="http://schemas.microsoft.com/office/drawing/2014/main" id="{E1B4B8F2-2B9D-4F74-A031-BB246BBFEBE1}"/>
              </a:ext>
            </a:extLst>
          </p:cNvPr>
          <p:cNvCxnSpPr>
            <a:cxnSpLocks/>
          </p:cNvCxnSpPr>
          <p:nvPr/>
        </p:nvCxnSpPr>
        <p:spPr>
          <a:xfrm flipV="1">
            <a:off x="1577009" y="5035826"/>
            <a:ext cx="0" cy="540109"/>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ector recto 73">
            <a:extLst>
              <a:ext uri="{FF2B5EF4-FFF2-40B4-BE49-F238E27FC236}">
                <a16:creationId xmlns:a16="http://schemas.microsoft.com/office/drawing/2014/main" id="{0AEB7131-8275-4BAC-801E-27FF12B3F06B}"/>
              </a:ext>
            </a:extLst>
          </p:cNvPr>
          <p:cNvCxnSpPr/>
          <p:nvPr/>
        </p:nvCxnSpPr>
        <p:spPr>
          <a:xfrm flipV="1">
            <a:off x="4214191" y="5035826"/>
            <a:ext cx="0" cy="540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ector recto 75">
            <a:extLst>
              <a:ext uri="{FF2B5EF4-FFF2-40B4-BE49-F238E27FC236}">
                <a16:creationId xmlns:a16="http://schemas.microsoft.com/office/drawing/2014/main" id="{AD113E10-D2B4-4CE2-A8D7-8A85F53BA37D}"/>
              </a:ext>
            </a:extLst>
          </p:cNvPr>
          <p:cNvCxnSpPr/>
          <p:nvPr/>
        </p:nvCxnSpPr>
        <p:spPr>
          <a:xfrm>
            <a:off x="1577009" y="5035826"/>
            <a:ext cx="26371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Conector recto 79">
            <a:extLst>
              <a:ext uri="{FF2B5EF4-FFF2-40B4-BE49-F238E27FC236}">
                <a16:creationId xmlns:a16="http://schemas.microsoft.com/office/drawing/2014/main" id="{BF139F23-3799-4735-A457-1828527DB8A8}"/>
              </a:ext>
            </a:extLst>
          </p:cNvPr>
          <p:cNvCxnSpPr/>
          <p:nvPr/>
        </p:nvCxnSpPr>
        <p:spPr>
          <a:xfrm flipV="1">
            <a:off x="4373217" y="5035826"/>
            <a:ext cx="0" cy="5240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Conector recto 81">
            <a:extLst>
              <a:ext uri="{FF2B5EF4-FFF2-40B4-BE49-F238E27FC236}">
                <a16:creationId xmlns:a16="http://schemas.microsoft.com/office/drawing/2014/main" id="{287769FF-C120-448C-B4DA-93A97C2F109A}"/>
              </a:ext>
            </a:extLst>
          </p:cNvPr>
          <p:cNvCxnSpPr>
            <a:cxnSpLocks/>
          </p:cNvCxnSpPr>
          <p:nvPr/>
        </p:nvCxnSpPr>
        <p:spPr>
          <a:xfrm flipV="1">
            <a:off x="6334531" y="5035826"/>
            <a:ext cx="0" cy="5108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ector recto 84">
            <a:extLst>
              <a:ext uri="{FF2B5EF4-FFF2-40B4-BE49-F238E27FC236}">
                <a16:creationId xmlns:a16="http://schemas.microsoft.com/office/drawing/2014/main" id="{50F7BF94-D0EA-44A9-9554-2965C48AA611}"/>
              </a:ext>
            </a:extLst>
          </p:cNvPr>
          <p:cNvCxnSpPr/>
          <p:nvPr/>
        </p:nvCxnSpPr>
        <p:spPr>
          <a:xfrm>
            <a:off x="4373217" y="5035826"/>
            <a:ext cx="19613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Conector recto 86">
            <a:extLst>
              <a:ext uri="{FF2B5EF4-FFF2-40B4-BE49-F238E27FC236}">
                <a16:creationId xmlns:a16="http://schemas.microsoft.com/office/drawing/2014/main" id="{53E8F3F0-CC5E-4A12-BFB5-F033AE9E9D96}"/>
              </a:ext>
            </a:extLst>
          </p:cNvPr>
          <p:cNvCxnSpPr/>
          <p:nvPr/>
        </p:nvCxnSpPr>
        <p:spPr>
          <a:xfrm flipV="1">
            <a:off x="6453809" y="5035826"/>
            <a:ext cx="0" cy="5108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Conector recto 88">
            <a:extLst>
              <a:ext uri="{FF2B5EF4-FFF2-40B4-BE49-F238E27FC236}">
                <a16:creationId xmlns:a16="http://schemas.microsoft.com/office/drawing/2014/main" id="{F180F134-0477-42EC-8A51-EE572FA80D47}"/>
              </a:ext>
            </a:extLst>
          </p:cNvPr>
          <p:cNvCxnSpPr/>
          <p:nvPr/>
        </p:nvCxnSpPr>
        <p:spPr>
          <a:xfrm>
            <a:off x="6453809" y="5035826"/>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Conector recto 90">
            <a:extLst>
              <a:ext uri="{FF2B5EF4-FFF2-40B4-BE49-F238E27FC236}">
                <a16:creationId xmlns:a16="http://schemas.microsoft.com/office/drawing/2014/main" id="{FC5B7D57-5F83-4A8D-BC81-95CFFE34298D}"/>
              </a:ext>
            </a:extLst>
          </p:cNvPr>
          <p:cNvCxnSpPr/>
          <p:nvPr/>
        </p:nvCxnSpPr>
        <p:spPr>
          <a:xfrm>
            <a:off x="7063409" y="5035826"/>
            <a:ext cx="0" cy="51084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Conector recto 92">
            <a:extLst>
              <a:ext uri="{FF2B5EF4-FFF2-40B4-BE49-F238E27FC236}">
                <a16:creationId xmlns:a16="http://schemas.microsoft.com/office/drawing/2014/main" id="{6F39B1EE-65C8-443F-845D-7292F16B7574}"/>
              </a:ext>
            </a:extLst>
          </p:cNvPr>
          <p:cNvCxnSpPr>
            <a:cxnSpLocks/>
          </p:cNvCxnSpPr>
          <p:nvPr/>
        </p:nvCxnSpPr>
        <p:spPr>
          <a:xfrm flipV="1">
            <a:off x="7215809" y="5052708"/>
            <a:ext cx="0" cy="5232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Conector recto 95">
            <a:extLst>
              <a:ext uri="{FF2B5EF4-FFF2-40B4-BE49-F238E27FC236}">
                <a16:creationId xmlns:a16="http://schemas.microsoft.com/office/drawing/2014/main" id="{6712A6A0-0DA9-4DE3-A86D-3C745B9D9AF6}"/>
              </a:ext>
            </a:extLst>
          </p:cNvPr>
          <p:cNvCxnSpPr/>
          <p:nvPr/>
        </p:nvCxnSpPr>
        <p:spPr>
          <a:xfrm>
            <a:off x="7215809" y="5052708"/>
            <a:ext cx="210046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Conector recto 97">
            <a:extLst>
              <a:ext uri="{FF2B5EF4-FFF2-40B4-BE49-F238E27FC236}">
                <a16:creationId xmlns:a16="http://schemas.microsoft.com/office/drawing/2014/main" id="{9B9CF2CE-C168-4576-A73A-EDC4AB0FA447}"/>
              </a:ext>
            </a:extLst>
          </p:cNvPr>
          <p:cNvCxnSpPr/>
          <p:nvPr/>
        </p:nvCxnSpPr>
        <p:spPr>
          <a:xfrm>
            <a:off x="9316278" y="5035826"/>
            <a:ext cx="0" cy="540108"/>
          </a:xfrm>
          <a:prstGeom prst="line">
            <a:avLst/>
          </a:prstGeom>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80604BB0-CABC-4356-AD23-93607820C7F9}"/>
              </a:ext>
            </a:extLst>
          </p:cNvPr>
          <p:cNvSpPr txBox="1"/>
          <p:nvPr/>
        </p:nvSpPr>
        <p:spPr>
          <a:xfrm>
            <a:off x="834887" y="5052708"/>
            <a:ext cx="689112" cy="338554"/>
          </a:xfrm>
          <a:prstGeom prst="rect">
            <a:avLst/>
          </a:prstGeom>
          <a:noFill/>
        </p:spPr>
        <p:txBody>
          <a:bodyPr wrap="square" rtlCol="0">
            <a:spAutoFit/>
          </a:bodyPr>
          <a:lstStyle/>
          <a:p>
            <a:r>
              <a:rPr lang="es-ES" sz="1600" dirty="0">
                <a:solidFill>
                  <a:schemeClr val="tx1">
                    <a:lumMod val="50000"/>
                    <a:lumOff val="50000"/>
                  </a:schemeClr>
                </a:solidFill>
              </a:rPr>
              <a:t>CNT</a:t>
            </a:r>
          </a:p>
        </p:txBody>
      </p:sp>
      <p:sp>
        <p:nvSpPr>
          <p:cNvPr id="100" name="CuadroTexto 99">
            <a:extLst>
              <a:ext uri="{FF2B5EF4-FFF2-40B4-BE49-F238E27FC236}">
                <a16:creationId xmlns:a16="http://schemas.microsoft.com/office/drawing/2014/main" id="{C7517890-66C2-4294-87FF-91DFC83AD460}"/>
              </a:ext>
            </a:extLst>
          </p:cNvPr>
          <p:cNvSpPr txBox="1"/>
          <p:nvPr/>
        </p:nvSpPr>
        <p:spPr>
          <a:xfrm>
            <a:off x="1762539" y="5052708"/>
            <a:ext cx="2226366" cy="369332"/>
          </a:xfrm>
          <a:prstGeom prst="rect">
            <a:avLst/>
          </a:prstGeom>
          <a:noFill/>
        </p:spPr>
        <p:txBody>
          <a:bodyPr wrap="square" rtlCol="0">
            <a:spAutoFit/>
          </a:bodyPr>
          <a:lstStyle/>
          <a:p>
            <a:pPr algn="ctr"/>
            <a:r>
              <a:rPr lang="es-ES" dirty="0">
                <a:solidFill>
                  <a:schemeClr val="tx1">
                    <a:lumMod val="50000"/>
                    <a:lumOff val="50000"/>
                  </a:schemeClr>
                </a:solidFill>
              </a:rPr>
              <a:t>TOP</a:t>
            </a:r>
          </a:p>
        </p:txBody>
      </p:sp>
      <p:sp>
        <p:nvSpPr>
          <p:cNvPr id="101" name="CuadroTexto 100">
            <a:extLst>
              <a:ext uri="{FF2B5EF4-FFF2-40B4-BE49-F238E27FC236}">
                <a16:creationId xmlns:a16="http://schemas.microsoft.com/office/drawing/2014/main" id="{BEDBC1DB-C0FC-4AFF-81E0-0DEAF5232FF4}"/>
              </a:ext>
            </a:extLst>
          </p:cNvPr>
          <p:cNvSpPr txBox="1"/>
          <p:nvPr/>
        </p:nvSpPr>
        <p:spPr>
          <a:xfrm>
            <a:off x="4585255" y="5058850"/>
            <a:ext cx="1656517" cy="369330"/>
          </a:xfrm>
          <a:prstGeom prst="rect">
            <a:avLst/>
          </a:prstGeom>
          <a:noFill/>
        </p:spPr>
        <p:txBody>
          <a:bodyPr wrap="square" rtlCol="0">
            <a:spAutoFit/>
          </a:bodyPr>
          <a:lstStyle/>
          <a:p>
            <a:pPr algn="ctr"/>
            <a:r>
              <a:rPr lang="es-ES" dirty="0">
                <a:solidFill>
                  <a:schemeClr val="tx1">
                    <a:lumMod val="50000"/>
                    <a:lumOff val="50000"/>
                  </a:schemeClr>
                </a:solidFill>
              </a:rPr>
              <a:t>TOP</a:t>
            </a:r>
          </a:p>
        </p:txBody>
      </p:sp>
      <p:sp>
        <p:nvSpPr>
          <p:cNvPr id="102" name="CuadroTexto 101">
            <a:extLst>
              <a:ext uri="{FF2B5EF4-FFF2-40B4-BE49-F238E27FC236}">
                <a16:creationId xmlns:a16="http://schemas.microsoft.com/office/drawing/2014/main" id="{4AD896AC-2587-42E3-A53D-C650A7FF1B5E}"/>
              </a:ext>
            </a:extLst>
          </p:cNvPr>
          <p:cNvSpPr txBox="1"/>
          <p:nvPr/>
        </p:nvSpPr>
        <p:spPr>
          <a:xfrm>
            <a:off x="6526696" y="5073194"/>
            <a:ext cx="669231" cy="369332"/>
          </a:xfrm>
          <a:prstGeom prst="rect">
            <a:avLst/>
          </a:prstGeom>
          <a:noFill/>
        </p:spPr>
        <p:txBody>
          <a:bodyPr wrap="square" rtlCol="0">
            <a:spAutoFit/>
          </a:bodyPr>
          <a:lstStyle/>
          <a:p>
            <a:r>
              <a:rPr lang="es-ES" b="1" dirty="0"/>
              <a:t>INT</a:t>
            </a:r>
          </a:p>
        </p:txBody>
      </p:sp>
      <p:sp>
        <p:nvSpPr>
          <p:cNvPr id="103" name="CuadroTexto 102">
            <a:extLst>
              <a:ext uri="{FF2B5EF4-FFF2-40B4-BE49-F238E27FC236}">
                <a16:creationId xmlns:a16="http://schemas.microsoft.com/office/drawing/2014/main" id="{0DD3F325-8528-438C-AEF0-F701B079DA94}"/>
              </a:ext>
            </a:extLst>
          </p:cNvPr>
          <p:cNvSpPr txBox="1"/>
          <p:nvPr/>
        </p:nvSpPr>
        <p:spPr>
          <a:xfrm>
            <a:off x="7354947" y="5073194"/>
            <a:ext cx="1881814" cy="369327"/>
          </a:xfrm>
          <a:prstGeom prst="rect">
            <a:avLst/>
          </a:prstGeom>
          <a:noFill/>
        </p:spPr>
        <p:txBody>
          <a:bodyPr wrap="square" rtlCol="0">
            <a:spAutoFit/>
          </a:bodyPr>
          <a:lstStyle/>
          <a:p>
            <a:pPr algn="ctr"/>
            <a:r>
              <a:rPr lang="es-ES" dirty="0" err="1">
                <a:solidFill>
                  <a:schemeClr val="tx1">
                    <a:lumMod val="50000"/>
                    <a:lumOff val="50000"/>
                  </a:schemeClr>
                </a:solidFill>
              </a:rPr>
              <a:t>COM_r</a:t>
            </a:r>
            <a:endParaRPr lang="es-ES" dirty="0">
              <a:solidFill>
                <a:schemeClr val="tx1">
                  <a:lumMod val="50000"/>
                  <a:lumOff val="50000"/>
                </a:schemeClr>
              </a:solidFill>
            </a:endParaRPr>
          </a:p>
        </p:txBody>
      </p:sp>
    </p:spTree>
    <p:extLst>
      <p:ext uri="{BB962C8B-B14F-4D97-AF65-F5344CB8AC3E}">
        <p14:creationId xmlns:p14="http://schemas.microsoft.com/office/powerpoint/2010/main" val="3893344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847" fill="hold"/>
                                        <p:tgtEl>
                                          <p:spTgt spid="54"/>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3735" fill="hold"/>
                                        <p:tgtEl>
                                          <p:spTgt spid="5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54"/>
                </p:tgtEl>
              </p:cMediaNode>
            </p:audio>
            <p:audio>
              <p:cMediaNode vol="80000">
                <p:cTn id="12" fill="hold" display="0">
                  <p:stCondLst>
                    <p:cond delay="indefinite"/>
                  </p:stCondLst>
                  <p:endCondLst>
                    <p:cond evt="onStopAudio" delay="0">
                      <p:tgtEl>
                        <p:sldTgt/>
                      </p:tgtEl>
                    </p:cond>
                  </p:endCondLst>
                </p:cTn>
                <p:tgtEl>
                  <p:spTgt spid="58"/>
                </p:tgtEl>
              </p:cMediaNode>
            </p:audio>
          </p:childTnLst>
        </p:cTn>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360</TotalTime>
  <Words>1573</Words>
  <Application>Microsoft Office PowerPoint</Application>
  <PresentationFormat>Widescreen</PresentationFormat>
  <Paragraphs>338</Paragraphs>
  <Slides>31</Slides>
  <Notes>0</Notes>
  <HiddenSlides>0</HiddenSlides>
  <MMClips>9</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31</vt:i4>
      </vt:variant>
    </vt:vector>
  </HeadingPairs>
  <TitlesOfParts>
    <vt:vector size="35" baseType="lpstr">
      <vt:lpstr>Arial</vt:lpstr>
      <vt:lpstr>Trebuchet MS</vt:lpstr>
      <vt:lpstr>Wingdings 3</vt:lpstr>
      <vt:lpstr>Faceta</vt:lpstr>
      <vt:lpstr>UNIDADES PROSÓDICAS</vt:lpstr>
      <vt:lpstr>¿QUÉ ES LA PROSODIA?</vt:lpstr>
      <vt:lpstr>Unidades prosódicas textuales nucleares</vt:lpstr>
      <vt:lpstr>Unidades informativas dialógicas</vt:lpstr>
      <vt:lpstr>INTRODUCTOR LOCUTIVO</vt:lpstr>
      <vt:lpstr>INT EN ENUNCIADOS SIMPLES</vt:lpstr>
      <vt:lpstr>ASPECTOS GENERALES</vt:lpstr>
      <vt:lpstr>ANÁLISIS GENERAL</vt:lpstr>
      <vt:lpstr>EJEMPLOS EN DIÁLOGOS</vt:lpstr>
      <vt:lpstr>EJEMPLOS EN MONÓLOGOS</vt:lpstr>
      <vt:lpstr>EJEMPLOS EN CONVERSACIONES</vt:lpstr>
      <vt:lpstr>INT EN POSICIÓN INICIAL</vt:lpstr>
      <vt:lpstr>INT EN ESTANCIAS</vt:lpstr>
      <vt:lpstr>ASPECTOS GENERALES</vt:lpstr>
      <vt:lpstr>ANÁLISIS GENERAL</vt:lpstr>
      <vt:lpstr>INT EN POSICIÓN INICIAL</vt:lpstr>
      <vt:lpstr>Presentazione standard di PowerPoint</vt:lpstr>
      <vt:lpstr>PREPOSICIONES</vt:lpstr>
      <vt:lpstr>PRONOMBRES PERSONALES</vt:lpstr>
      <vt:lpstr>CONJUNCIONES</vt:lpstr>
      <vt:lpstr>PRONOMBRE RELATIVO “QUE”</vt:lpstr>
      <vt:lpstr>LEMA “DECIR”</vt:lpstr>
      <vt:lpstr>ADVERBIO O LOCUCIÓN ADVERBIAL</vt:lpstr>
      <vt:lpstr>EJEMPLOS</vt:lpstr>
      <vt:lpstr>ANÁLISIS DE DATOS </vt:lpstr>
      <vt:lpstr>ANÁLISIS DE DATOS</vt:lpstr>
      <vt:lpstr>Presentazione standard di PowerPoint</vt:lpstr>
      <vt:lpstr>EJERCICIO 1</vt:lpstr>
      <vt:lpstr>EJERCICIO 2</vt:lpstr>
      <vt:lpstr>EJERCICIO 3</vt:lpstr>
      <vt:lpstr>OBJETIVOS DEL TRABAJO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UNIDADES PROSÓDICAS</dc:title>
  <dc:creator>carmenyluciab12@gmail.com</dc:creator>
  <cp:lastModifiedBy>carlota nicolas</cp:lastModifiedBy>
  <cp:revision>40</cp:revision>
  <dcterms:created xsi:type="dcterms:W3CDTF">2020-03-16T17:23:25Z</dcterms:created>
  <dcterms:modified xsi:type="dcterms:W3CDTF">2020-03-18T14:54:32Z</dcterms:modified>
</cp:coreProperties>
</file>