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sldIdLst>
    <p:sldId id="256" r:id="rId5"/>
    <p:sldId id="257" r:id="rId6"/>
    <p:sldId id="258" r:id="rId7"/>
    <p:sldId id="259" r:id="rId8"/>
    <p:sldId id="260" r:id="rId9"/>
    <p:sldId id="261" r:id="rId10"/>
    <p:sldId id="262" r:id="rId11"/>
    <p:sldId id="263" r:id="rId12"/>
    <p:sldId id="264" r:id="rId13"/>
    <p:sldId id="265" r:id="rId14"/>
    <p:sldId id="269" r:id="rId15"/>
    <p:sldId id="286" r:id="rId16"/>
    <p:sldId id="285" r:id="rId17"/>
    <p:sldId id="270" r:id="rId18"/>
    <p:sldId id="271" r:id="rId19"/>
    <p:sldId id="287" r:id="rId20"/>
    <p:sldId id="272" r:id="rId21"/>
    <p:sldId id="288" r:id="rId22"/>
    <p:sldId id="273" r:id="rId23"/>
    <p:sldId id="289" r:id="rId24"/>
    <p:sldId id="274" r:id="rId25"/>
    <p:sldId id="275" r:id="rId26"/>
    <p:sldId id="266" r:id="rId27"/>
    <p:sldId id="267" r:id="rId28"/>
    <p:sldId id="268" r:id="rId29"/>
    <p:sldId id="290" r:id="rId30"/>
    <p:sldId id="291" r:id="rId31"/>
    <p:sldId id="276" r:id="rId32"/>
    <p:sldId id="277" r:id="rId33"/>
    <p:sldId id="278" r:id="rId34"/>
    <p:sldId id="279" r:id="rId35"/>
    <p:sldId id="280" r:id="rId36"/>
    <p:sldId id="293" r:id="rId37"/>
    <p:sldId id="295" r:id="rId38"/>
    <p:sldId id="296" r:id="rId39"/>
    <p:sldId id="292" r:id="rId40"/>
    <p:sldId id="281" r:id="rId41"/>
    <p:sldId id="282" r:id="rId42"/>
    <p:sldId id="298" r:id="rId43"/>
    <p:sldId id="299" r:id="rId44"/>
    <p:sldId id="300" r:id="rId45"/>
    <p:sldId id="301" r:id="rId46"/>
    <p:sldId id="283" r:id="rId47"/>
    <p:sldId id="284" r:id="rId48"/>
    <p:sldId id="294" r:id="rId49"/>
    <p:sldId id="297" r:id="rId5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Carlota Nicolas Martinez" initials="MCNM" lastIdx="19" clrIdx="0">
    <p:extLst>
      <p:ext uri="{19B8F6BF-5375-455C-9EA6-DF929625EA0E}">
        <p15:presenceInfo xmlns:p15="http://schemas.microsoft.com/office/powerpoint/2012/main" userId="Maria Carlota Nicolas Martine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ACD38C-E999-4077-984F-7F0FFE944C72}" v="22" dt="2020-03-16T17:28:32.841"/>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4660"/>
  </p:normalViewPr>
  <p:slideViewPr>
    <p:cSldViewPr>
      <p:cViewPr varScale="1">
        <p:scale>
          <a:sx n="63" d="100"/>
          <a:sy n="63" d="100"/>
        </p:scale>
        <p:origin x="52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16T18:27:58.869" idx="19">
    <p:pos x="4544" y="2982"/>
    <p:text>tienes que pner en un caudro los resultados que dejas aquí esparcidos en varias diapositivas</p:text>
    <p:extLst>
      <p:ext uri="{C676402C-5697-4E1C-873F-D02D1690AC5C}">
        <p15:threadingInfo xmlns:p15="http://schemas.microsoft.com/office/powerpoint/2012/main" timeZoneBias="-6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0-03-16T18:21:23.105" idx="12">
    <p:pos x="1395" y="1670"/>
    <p:text>como no es un dadjetivo del mismo tipo</p:text>
    <p:extLst>
      <p:ext uri="{C676402C-5697-4E1C-873F-D02D1690AC5C}">
        <p15:threadingInfo xmlns:p15="http://schemas.microsoft.com/office/powerpoint/2012/main" timeZoneBias="-60"/>
      </p:ext>
    </p:extLst>
  </p:cm>
  <p:cm authorId="1" dt="2020-03-16T18:21:51.429" idx="13">
    <p:pos x="2579" y="2394"/>
    <p:text>di no tiene acento, sabes por qué</p:text>
    <p:extLst>
      <p:ext uri="{C676402C-5697-4E1C-873F-D02D1690AC5C}">
        <p15:threadingInfo xmlns:p15="http://schemas.microsoft.com/office/powerpoint/2012/main" timeZoneBias="-6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0-03-16T18:22:37.419" idx="14">
    <p:pos x="3232" y="1408"/>
    <p:text>descubrir</p:text>
    <p:extLst>
      <p:ext uri="{C676402C-5697-4E1C-873F-D02D1690AC5C}">
        <p15:threadingInfo xmlns:p15="http://schemas.microsoft.com/office/powerpoint/2012/main" timeZoneBias="-60"/>
      </p:ext>
    </p:extLst>
  </p:cm>
  <p:cm authorId="1" dt="2020-03-16T18:22:51.674" idx="15">
    <p:pos x="1901" y="3168"/>
    <p:text>entonaciones</p:text>
    <p:extLst>
      <p:ext uri="{C676402C-5697-4E1C-873F-D02D1690AC5C}">
        <p15:threadingInfo xmlns:p15="http://schemas.microsoft.com/office/powerpoint/2012/main" timeZoneBias="-6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20-03-16T18:23:06.151" idx="16">
    <p:pos x="3066" y="653"/>
    <p:text>prosódicos</p:text>
    <p:extLst>
      <p:ext uri="{C676402C-5697-4E1C-873F-D02D1690AC5C}">
        <p15:threadingInfo xmlns:p15="http://schemas.microsoft.com/office/powerpoint/2012/main" timeZoneBias="-60"/>
      </p:ext>
    </p:extLst>
  </p:cm>
  <p:cm authorId="1" dt="2020-03-16T18:23:40.628" idx="17">
    <p:pos x="2022" y="3110"/>
    <p:text>sociocultural</p:text>
    <p:extLst>
      <p:ext uri="{C676402C-5697-4E1C-873F-D02D1690AC5C}">
        <p15:threadingInfo xmlns:p15="http://schemas.microsoft.com/office/powerpoint/2012/main" timeZoneBias="-6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20-03-16T18:26:37.187" idx="18">
    <p:pos x="2752" y="2861"/>
    <p:text>tienes que poner la bibliografía con las normas al uso</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3-16T18:11:23.748" idx="1">
    <p:pos x="1664" y="2701"/>
    <p:text>No es que no suelen, no PUEDEN</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3-16T18:11:57.648" idx="2">
    <p:pos x="2963" y="1094"/>
    <p:text>público</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3-16T18:13:02.631" idx="3">
    <p:pos x="3552" y="2790"/>
    <p:text>No creo que sea fácil demostrar lo que dices, creo que depende también de si son monólogos....</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3-16T18:14:47.877" idx="4">
    <p:pos x="1869" y="3258"/>
    <p:text>más.</p:text>
    <p:extLst>
      <p:ext uri="{C676402C-5697-4E1C-873F-D02D1690AC5C}">
        <p15:threadingInfo xmlns:p15="http://schemas.microsoft.com/office/powerpoint/2012/main" timeZoneBias="-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0-03-16T18:15:13.070" idx="5">
    <p:pos x="1837" y="2381"/>
    <p:text>pñublicos</p:text>
    <p:extLst>
      <p:ext uri="{C676402C-5697-4E1C-873F-D02D1690AC5C}">
        <p15:threadingInfo xmlns:p15="http://schemas.microsoft.com/office/powerpoint/2012/main" timeZoneBias="-6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0-03-16T18:15:56.543" idx="6">
    <p:pos x="1626" y="1574"/>
    <p:text>esto ya lo has tratado arriba. No entiendo por qué aquí.</p:text>
    <p:extLst>
      <p:ext uri="{C676402C-5697-4E1C-873F-D02D1690AC5C}">
        <p15:threadingInfo xmlns:p15="http://schemas.microsoft.com/office/powerpoint/2012/main" timeZoneBias="-6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0-03-16T18:16:50.331" idx="7">
    <p:pos x="10" y="10"/>
    <p:text>Cuidado. Uno es un encunciado es nuclear y el apéndice NO. Tienes  que remarcar esto.</p:text>
    <p:extLst>
      <p:ext uri="{C676402C-5697-4E1C-873F-D02D1690AC5C}">
        <p15:threadingInfo xmlns:p15="http://schemas.microsoft.com/office/powerpoint/2012/main" timeZoneBias="-60"/>
      </p:ext>
    </p:extLst>
  </p:cm>
  <p:cm authorId="1" dt="2020-03-16T18:19:01.689" idx="8">
    <p:pos x="146" y="146"/>
    <p:text>en los ejemplos de sto seguro que ves claramanet la brevedad o falta de fuerza del APC.</p:text>
    <p:extLst>
      <p:ext uri="{C676402C-5697-4E1C-873F-D02D1690AC5C}">
        <p15:threadingInfo xmlns:p15="http://schemas.microsoft.com/office/powerpoint/2012/main" timeZoneBias="-6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0-03-16T18:20:18.445" idx="9">
    <p:pos x="2118" y="1491"/>
    <p:text>dilo mejor</p:text>
    <p:extLst>
      <p:ext uri="{C676402C-5697-4E1C-873F-D02D1690AC5C}">
        <p15:threadingInfo xmlns:p15="http://schemas.microsoft.com/office/powerpoint/2012/main" timeZoneBias="-60"/>
      </p:ext>
    </p:extLst>
  </p:cm>
  <p:cm authorId="1" dt="2020-03-16T18:20:39.574" idx="10">
    <p:pos x="2893" y="2029"/>
    <p:text>núcleo</p:text>
    <p:extLst>
      <p:ext uri="{C676402C-5697-4E1C-873F-D02D1690AC5C}">
        <p15:threadingInfo xmlns:p15="http://schemas.microsoft.com/office/powerpoint/2012/main" timeZoneBias="-60"/>
      </p:ext>
    </p:extLst>
  </p:cm>
  <p:cm authorId="1" dt="2020-03-16T18:20:53.500" idx="11">
    <p:pos x="2502" y="2566"/>
    <p:text>hecho</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0FA49E77-0BDC-4916-B107-6FF118C6E5DE}" type="datetimeFigureOut">
              <a:rPr lang="it-IT" smtClean="0"/>
              <a:pPr/>
              <a:t>16/03/2020</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96CA5CDD-4CC0-4AF0-B803-FBB732EDD2A6}"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0FA49E77-0BDC-4916-B107-6FF118C6E5DE}" type="datetimeFigureOut">
              <a:rPr lang="it-IT" smtClean="0"/>
              <a:pPr/>
              <a:t>16/03/2020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CA5CDD-4CC0-4AF0-B803-FBB732EDD2A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0FA49E77-0BDC-4916-B107-6FF118C6E5DE}" type="datetimeFigureOut">
              <a:rPr lang="it-IT" smtClean="0"/>
              <a:pPr/>
              <a:t>16/03/2020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CA5CDD-4CC0-4AF0-B803-FBB732EDD2A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4"/>
          </p:nvPr>
        </p:nvSpPr>
        <p:spPr/>
        <p:txBody>
          <a:bodyPr rtlCol="0"/>
          <a:lstStyle/>
          <a:p>
            <a:fld id="{0FA49E77-0BDC-4916-B107-6FF118C6E5DE}" type="datetimeFigureOut">
              <a:rPr lang="it-IT" smtClean="0"/>
              <a:pPr/>
              <a:t>16/03/2020</a:t>
            </a:fld>
            <a:endParaRPr lang="it-IT"/>
          </a:p>
        </p:txBody>
      </p:sp>
      <p:sp>
        <p:nvSpPr>
          <p:cNvPr id="9" name="Segnaposto numero diapositiva 8"/>
          <p:cNvSpPr>
            <a:spLocks noGrp="1"/>
          </p:cNvSpPr>
          <p:nvPr>
            <p:ph type="sldNum" sz="quarter" idx="15"/>
          </p:nvPr>
        </p:nvSpPr>
        <p:spPr/>
        <p:txBody>
          <a:bodyPr rtlCol="0"/>
          <a:lstStyle/>
          <a:p>
            <a:fld id="{96CA5CDD-4CC0-4AF0-B803-FBB732EDD2A6}"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0FA49E77-0BDC-4916-B107-6FF118C6E5DE}" type="datetimeFigureOut">
              <a:rPr lang="it-IT" smtClean="0"/>
              <a:pPr/>
              <a:t>16/03/2020</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96CA5CDD-4CC0-4AF0-B803-FBB732EDD2A6}"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5" name="Segnaposto data 4"/>
          <p:cNvSpPr>
            <a:spLocks noGrp="1"/>
          </p:cNvSpPr>
          <p:nvPr>
            <p:ph type="dt" sz="half" idx="10"/>
          </p:nvPr>
        </p:nvSpPr>
        <p:spPr/>
        <p:txBody>
          <a:bodyPr/>
          <a:lstStyle/>
          <a:p>
            <a:fld id="{0FA49E77-0BDC-4916-B107-6FF118C6E5DE}" type="datetimeFigureOut">
              <a:rPr lang="it-IT" smtClean="0"/>
              <a:pPr/>
              <a:t>16/03/2020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6CA5CDD-4CC0-4AF0-B803-FBB732EDD2A6}"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a:t>Fare clic per modificare lo stile del titolo</a:t>
            </a:r>
            <a:endParaRPr kumimoji="0" lang="en-US"/>
          </a:p>
        </p:txBody>
      </p:sp>
      <p:sp>
        <p:nvSpPr>
          <p:cNvPr id="7" name="Segnaposto data 6"/>
          <p:cNvSpPr>
            <a:spLocks noGrp="1"/>
          </p:cNvSpPr>
          <p:nvPr>
            <p:ph type="dt" sz="half" idx="10"/>
          </p:nvPr>
        </p:nvSpPr>
        <p:spPr/>
        <p:txBody>
          <a:bodyPr/>
          <a:lstStyle/>
          <a:p>
            <a:fld id="{0FA49E77-0BDC-4916-B107-6FF118C6E5DE}" type="datetimeFigureOut">
              <a:rPr lang="it-IT" smtClean="0"/>
              <a:pPr/>
              <a:t>16/03/2020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6CA5CDD-4CC0-4AF0-B803-FBB732EDD2A6}"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6" name="Segnaposto data 5"/>
          <p:cNvSpPr>
            <a:spLocks noGrp="1"/>
          </p:cNvSpPr>
          <p:nvPr>
            <p:ph type="dt" sz="half" idx="10"/>
          </p:nvPr>
        </p:nvSpPr>
        <p:spPr/>
        <p:txBody>
          <a:bodyPr rtlCol="0"/>
          <a:lstStyle/>
          <a:p>
            <a:fld id="{0FA49E77-0BDC-4916-B107-6FF118C6E5DE}" type="datetimeFigureOut">
              <a:rPr lang="it-IT" smtClean="0"/>
              <a:pPr/>
              <a:t>16/03/2020</a:t>
            </a:fld>
            <a:endParaRPr lang="it-IT"/>
          </a:p>
        </p:txBody>
      </p:sp>
      <p:sp>
        <p:nvSpPr>
          <p:cNvPr id="7" name="Segnaposto numero diapositiva 6"/>
          <p:cNvSpPr>
            <a:spLocks noGrp="1"/>
          </p:cNvSpPr>
          <p:nvPr>
            <p:ph type="sldNum" sz="quarter" idx="11"/>
          </p:nvPr>
        </p:nvSpPr>
        <p:spPr/>
        <p:txBody>
          <a:bodyPr rtlCol="0"/>
          <a:lstStyle/>
          <a:p>
            <a:fld id="{96CA5CDD-4CC0-4AF0-B803-FBB732EDD2A6}"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FA49E77-0BDC-4916-B107-6FF118C6E5DE}" type="datetimeFigureOut">
              <a:rPr lang="it-IT" smtClean="0"/>
              <a:pPr/>
              <a:t>16/03/2020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6CA5CDD-4CC0-4AF0-B803-FBB732EDD2A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21" name="Segnaposto data 20"/>
          <p:cNvSpPr>
            <a:spLocks noGrp="1"/>
          </p:cNvSpPr>
          <p:nvPr>
            <p:ph type="dt" sz="half" idx="14"/>
          </p:nvPr>
        </p:nvSpPr>
        <p:spPr/>
        <p:txBody>
          <a:bodyPr rtlCol="0"/>
          <a:lstStyle/>
          <a:p>
            <a:fld id="{0FA49E77-0BDC-4916-B107-6FF118C6E5DE}" type="datetimeFigureOut">
              <a:rPr lang="it-IT" smtClean="0"/>
              <a:pPr/>
              <a:t>16/03/2020</a:t>
            </a:fld>
            <a:endParaRPr lang="it-IT"/>
          </a:p>
        </p:txBody>
      </p:sp>
      <p:sp>
        <p:nvSpPr>
          <p:cNvPr id="22" name="Segnaposto numero diapositiva 21"/>
          <p:cNvSpPr>
            <a:spLocks noGrp="1"/>
          </p:cNvSpPr>
          <p:nvPr>
            <p:ph type="sldNum" sz="quarter" idx="15"/>
          </p:nvPr>
        </p:nvSpPr>
        <p:spPr/>
        <p:txBody>
          <a:bodyPr rtlCol="0"/>
          <a:lstStyle/>
          <a:p>
            <a:fld id="{96CA5CDD-4CC0-4AF0-B803-FBB732EDD2A6}"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0FA49E77-0BDC-4916-B107-6FF118C6E5DE}" type="datetimeFigureOut">
              <a:rPr lang="it-IT" smtClean="0"/>
              <a:pPr/>
              <a:t>16/03/2020</a:t>
            </a:fld>
            <a:endParaRPr lang="it-IT"/>
          </a:p>
        </p:txBody>
      </p:sp>
      <p:sp>
        <p:nvSpPr>
          <p:cNvPr id="18" name="Segnaposto numero diapositiva 17"/>
          <p:cNvSpPr>
            <a:spLocks noGrp="1"/>
          </p:cNvSpPr>
          <p:nvPr>
            <p:ph type="sldNum" sz="quarter" idx="11"/>
          </p:nvPr>
        </p:nvSpPr>
        <p:spPr/>
        <p:txBody>
          <a:bodyPr rtlCol="0"/>
          <a:lstStyle/>
          <a:p>
            <a:fld id="{96CA5CDD-4CC0-4AF0-B803-FBB732EDD2A6}"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FA49E77-0BDC-4916-B107-6FF118C6E5DE}" type="datetimeFigureOut">
              <a:rPr lang="it-IT" smtClean="0"/>
              <a:pPr/>
              <a:t>16/03/2020</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6CA5CDD-4CC0-4AF0-B803-FBB732EDD2A6}"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Users\Elvi!!\Downloads\efamcv01d_9.mp3" TargetMode="External"/><Relationship Id="rId1" Type="http://schemas.openxmlformats.org/officeDocument/2006/relationships/audio" Target="file:///C:\Users\Elvi!!\Downloads\efamcv01a_7.mp3" TargetMode="External"/><Relationship Id="rId6" Type="http://schemas.openxmlformats.org/officeDocument/2006/relationships/image" Target="../media/image6.png"/><Relationship Id="rId5" Type="http://schemas.openxmlformats.org/officeDocument/2006/relationships/hyperlink" Target="http://lablita.it/app/dbipic/search2.php" TargetMode="Externa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lablita.it/app/dbipic/search2.ph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file:///C:\Users\Elvi!!\Downloads\efamcv02a_21.mp3" TargetMode="External"/><Relationship Id="rId7" Type="http://schemas.openxmlformats.org/officeDocument/2006/relationships/image" Target="../media/image6.png"/><Relationship Id="rId2" Type="http://schemas.openxmlformats.org/officeDocument/2006/relationships/audio" Target="file:///C:\Users\Elvi!!\Downloads\efamcv02a_7.mp3" TargetMode="External"/><Relationship Id="rId1" Type="http://schemas.openxmlformats.org/officeDocument/2006/relationships/audio" Target="file:///C:\Users\Elvi!!\Downloads\efamcv01e_69.mp3" TargetMode="External"/><Relationship Id="rId6" Type="http://schemas.openxmlformats.org/officeDocument/2006/relationships/image" Target="../media/image5.png"/><Relationship Id="rId5" Type="http://schemas.openxmlformats.org/officeDocument/2006/relationships/hyperlink" Target="http://lablita.it/app/dbipic/search.php?from=index" TargetMode="Externa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Users\Elvi!!\Downloads\epubdl02a_56.mp3" TargetMode="External"/><Relationship Id="rId1" Type="http://schemas.openxmlformats.org/officeDocument/2006/relationships/audio" Target="file:///C:\Users\Elvi!!\Downloads\efamdl01_21.mp3" TargetMode="External"/><Relationship Id="rId6" Type="http://schemas.openxmlformats.org/officeDocument/2006/relationships/comments" Target="../comments/comment6.xml"/><Relationship Id="rId5" Type="http://schemas.openxmlformats.org/officeDocument/2006/relationships/image" Target="../media/image8.png"/><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Users\Elvi!!\Downloads\epubmn01a_27.mp3" TargetMode="External"/><Relationship Id="rId1" Type="http://schemas.openxmlformats.org/officeDocument/2006/relationships/audio" Target="file:///C:\Users\Elvi!!\Downloads\efammn01b_22.mp3" TargetMode="External"/><Relationship Id="rId5" Type="http://schemas.openxmlformats.org/officeDocument/2006/relationships/image" Target="../media/image6.png"/><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Users\Elvi!!\Downloads\epubcv01_54.mp3" TargetMode="External"/><Relationship Id="rId1" Type="http://schemas.openxmlformats.org/officeDocument/2006/relationships/audio" Target="file:///C:\Users\Elvi!!\Downloads\efamcv01a_29.mp3" TargetMode="External"/><Relationship Id="rId5" Type="http://schemas.openxmlformats.org/officeDocument/2006/relationships/image" Target="../media/image6.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lablita.it/app/dbipic/search2.php" TargetMode="External"/><Relationship Id="rId2" Type="http://schemas.openxmlformats.org/officeDocument/2006/relationships/slideLayout" Target="../slideLayouts/slideLayout2.xml"/><Relationship Id="rId1" Type="http://schemas.openxmlformats.org/officeDocument/2006/relationships/audio" Target="file:///C:\Users\Elvi!!\Downloads\epubcv03_21.mp3" TargetMode="External"/><Relationship Id="rId4" Type="http://schemas.openxmlformats.org/officeDocument/2006/relationships/image" Target="../media/image9.pn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Users\Elvi!!\Downloads\efamcv03_35.mp3" TargetMode="External"/><Relationship Id="rId1" Type="http://schemas.openxmlformats.org/officeDocument/2006/relationships/audio" Target="file:///C:\Users\Elvi!!\Downloads\efamcv01a_7.mp3" TargetMode="External"/><Relationship Id="rId5" Type="http://schemas.openxmlformats.org/officeDocument/2006/relationships/image" Target="../media/image8.png"/><Relationship Id="rId4" Type="http://schemas.openxmlformats.org/officeDocument/2006/relationships/hyperlink" Target="http://lablita.it/app/dbipic/search2.php" TargetMode="Externa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Users\Elvi!!\Downloads\efammn02b_4.mp3" TargetMode="External"/><Relationship Id="rId1" Type="http://schemas.openxmlformats.org/officeDocument/2006/relationships/audio" Target="file:///C:\Users\Elvi!!\Downloads\epubcv04_111%20(1).mp3" TargetMode="Externa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hyperlink" Target="http://lablita.it/app/dbipic/search2.php"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audio" Target="file:///C:\Users\Elvi!!\Downloads\conv_11_TODAS_LAS_TALLAS.wav"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Users\Elvi!!\Downloads\entr_44_PAELLA_MIXTA.wav"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cvc.cervantes.es/ensenanza/biblioteca_ele/asele/pdf/17/17_0161.pdf" TargetMode="External"/><Relationship Id="rId2" Type="http://schemas.openxmlformats.org/officeDocument/2006/relationships/hyperlink" Target="https://cvc.cervantes.es/ensenanza/biblioteca_ele/asele/pdf/24/24_675.pdf" TargetMode="External"/><Relationship Id="rId1" Type="http://schemas.openxmlformats.org/officeDocument/2006/relationships/slideLayout" Target="../slideLayouts/slideLayout2.xml"/><Relationship Id="rId6" Type="http://schemas.openxmlformats.org/officeDocument/2006/relationships/comments" Target="../comments/comment13.xml"/><Relationship Id="rId5" Type="http://schemas.openxmlformats.org/officeDocument/2006/relationships/hyperlink" Target="http://lablita.it/app/cordial/corpus.php" TargetMode="External"/><Relationship Id="rId4" Type="http://schemas.openxmlformats.org/officeDocument/2006/relationships/hyperlink" Target="file:///C:\Users\Desktop\universit&#224;\nicolas\nicolas.pdf"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file:///C:\Users\Elvi!!\Downloads\efamcv01a_31.mp3" TargetMode="External"/><Relationship Id="rId2" Type="http://schemas.openxmlformats.org/officeDocument/2006/relationships/audio" Target="file:///C:\Users\Elvi!!\Downloads\efamcv01a_24.mp3" TargetMode="External"/><Relationship Id="rId1" Type="http://schemas.openxmlformats.org/officeDocument/2006/relationships/audio" Target="file:///C:\Users\Elvi!!\Downloads\efamcv01a_22.mp3" TargetMode="Externa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Elvi!!\Downloads\efamdl01_115.mp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Users\Elvi!!\Downloads\efamdl01_123.mp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11760" y="3717032"/>
            <a:ext cx="3456384" cy="1085506"/>
          </a:xfrm>
          <a:ln>
            <a:prstDash val="lgDashDotDot"/>
          </a:ln>
        </p:spPr>
        <p:style>
          <a:lnRef idx="2">
            <a:schemeClr val="accent1"/>
          </a:lnRef>
          <a:fillRef idx="1">
            <a:schemeClr val="lt1"/>
          </a:fillRef>
          <a:effectRef idx="0">
            <a:schemeClr val="accent1"/>
          </a:effectRef>
          <a:fontRef idx="minor">
            <a:schemeClr val="dk1"/>
          </a:fontRef>
        </p:style>
        <p:txBody>
          <a:bodyPr>
            <a:noAutofit/>
          </a:bodyPr>
          <a:lstStyle/>
          <a:p>
            <a:r>
              <a:rPr lang="it-IT" sz="6600" dirty="0" err="1"/>
              <a:t>El</a:t>
            </a:r>
            <a:r>
              <a:rPr lang="it-IT" sz="6600" dirty="0"/>
              <a:t> </a:t>
            </a:r>
            <a:r>
              <a:rPr lang="it-IT" sz="6600" dirty="0" err="1"/>
              <a:t>cmm</a:t>
            </a:r>
            <a:endParaRPr lang="it-IT" sz="6600" dirty="0"/>
          </a:p>
        </p:txBody>
      </p:sp>
      <p:sp>
        <p:nvSpPr>
          <p:cNvPr id="3" name="Sottotitolo 2"/>
          <p:cNvSpPr>
            <a:spLocks noGrp="1"/>
          </p:cNvSpPr>
          <p:nvPr>
            <p:ph type="subTitle" idx="1"/>
          </p:nvPr>
        </p:nvSpPr>
        <p:spPr>
          <a:xfrm>
            <a:off x="2051720" y="5157192"/>
            <a:ext cx="3798168" cy="585918"/>
          </a:xfrm>
        </p:spPr>
        <p:txBody>
          <a:bodyPr>
            <a:normAutofit fontScale="92500"/>
          </a:bodyPr>
          <a:lstStyle/>
          <a:p>
            <a:r>
              <a:rPr lang="es-ES" sz="2800" dirty="0"/>
              <a:t>(comment múltiple)</a:t>
            </a:r>
            <a:endParaRPr lang="it-IT"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famcv01a_7.mp3">
            <a:hlinkClick r:id="" action="ppaction://media"/>
          </p:cNvPr>
          <p:cNvPicPr>
            <a:picLocks noRot="1" noChangeAspect="1"/>
          </p:cNvPicPr>
          <p:nvPr>
            <a:audioFile r:link="rId1"/>
          </p:nvPr>
        </p:nvPicPr>
        <p:blipFill>
          <a:blip r:embed="rId4" cstate="print"/>
          <a:stretch>
            <a:fillRect/>
          </a:stretch>
        </p:blipFill>
        <p:spPr>
          <a:xfrm>
            <a:off x="3707904" y="3068960"/>
            <a:ext cx="584448" cy="584448"/>
          </a:xfrm>
          <a:prstGeom prst="rect">
            <a:avLst/>
          </a:prstGeom>
        </p:spPr>
      </p:pic>
      <p:sp>
        <p:nvSpPr>
          <p:cNvPr id="2" name="Titolo 1"/>
          <p:cNvSpPr>
            <a:spLocks noGrp="1"/>
          </p:cNvSpPr>
          <p:nvPr>
            <p:ph type="title"/>
          </p:nvPr>
        </p:nvSpPr>
        <p:spPr>
          <a:xfrm>
            <a:off x="971600" y="476672"/>
            <a:ext cx="6851104" cy="724942"/>
          </a:xfrm>
          <a:ln w="76200"/>
        </p:spPr>
        <p:style>
          <a:lnRef idx="2">
            <a:schemeClr val="accent4"/>
          </a:lnRef>
          <a:fillRef idx="1">
            <a:schemeClr val="lt1"/>
          </a:fillRef>
          <a:effectRef idx="0">
            <a:schemeClr val="accent4"/>
          </a:effectRef>
          <a:fontRef idx="minor">
            <a:schemeClr val="dk1"/>
          </a:fontRef>
        </p:style>
        <p:txBody>
          <a:bodyPr/>
          <a:lstStyle/>
          <a:p>
            <a:r>
              <a:rPr lang="it-IT" dirty="0" err="1"/>
              <a:t>El</a:t>
            </a:r>
            <a:r>
              <a:rPr lang="it-IT" dirty="0"/>
              <a:t> </a:t>
            </a:r>
            <a:r>
              <a:rPr lang="it-IT" dirty="0" err="1"/>
              <a:t>cmm</a:t>
            </a:r>
            <a:r>
              <a:rPr lang="it-IT" dirty="0"/>
              <a:t> al principio del </a:t>
            </a:r>
            <a:r>
              <a:rPr lang="it-IT" dirty="0" err="1"/>
              <a:t>enunciado</a:t>
            </a:r>
            <a:endParaRPr lang="it-IT" dirty="0"/>
          </a:p>
        </p:txBody>
      </p:sp>
      <p:sp>
        <p:nvSpPr>
          <p:cNvPr id="3" name="Segnaposto contenuto 2"/>
          <p:cNvSpPr>
            <a:spLocks noGrp="1"/>
          </p:cNvSpPr>
          <p:nvPr>
            <p:ph sz="quarter" idx="1"/>
          </p:nvPr>
        </p:nvSpPr>
        <p:spPr>
          <a:xfrm>
            <a:off x="467544" y="1340768"/>
            <a:ext cx="7704856" cy="4873752"/>
          </a:xfrm>
        </p:spPr>
        <p:txBody>
          <a:bodyPr/>
          <a:lstStyle/>
          <a:p>
            <a:pPr>
              <a:buNone/>
            </a:pPr>
            <a:r>
              <a:rPr lang="es-ES" dirty="0"/>
              <a:t> </a:t>
            </a:r>
            <a:endParaRPr lang="it-IT" dirty="0"/>
          </a:p>
          <a:p>
            <a:pPr>
              <a:buNone/>
            </a:pPr>
            <a:r>
              <a:rPr lang="it-IT" sz="2800" dirty="0">
                <a:hlinkClick r:id="rId5"/>
              </a:rPr>
              <a:t>efamcv01a</a:t>
            </a:r>
            <a:r>
              <a:rPr lang="it-IT" sz="2800" dirty="0"/>
              <a:t> </a:t>
            </a:r>
          </a:p>
          <a:p>
            <a:pPr>
              <a:buNone/>
            </a:pPr>
            <a:r>
              <a:rPr lang="it-IT" sz="2800" dirty="0"/>
              <a:t>[7]</a:t>
            </a:r>
            <a:r>
              <a:rPr lang="it-IT" sz="2800" dirty="0" err="1"/>
              <a:t>*MAI</a:t>
            </a:r>
            <a:r>
              <a:rPr lang="it-IT" sz="2800" dirty="0"/>
              <a:t>: no /</a:t>
            </a:r>
            <a:r>
              <a:rPr lang="it-IT" sz="2800" baseline="30000" dirty="0"/>
              <a:t>CMM</a:t>
            </a:r>
            <a:r>
              <a:rPr lang="it-IT" sz="2800" dirty="0"/>
              <a:t> </a:t>
            </a:r>
            <a:r>
              <a:rPr lang="it-IT" sz="2800" dirty="0" err="1"/>
              <a:t>murió</a:t>
            </a:r>
            <a:r>
              <a:rPr lang="it-IT" sz="2800" dirty="0"/>
              <a:t> </a:t>
            </a:r>
            <a:r>
              <a:rPr lang="it-IT" sz="2800" dirty="0" err="1"/>
              <a:t>hace</a:t>
            </a:r>
            <a:r>
              <a:rPr lang="it-IT" sz="2800" dirty="0"/>
              <a:t> un par de </a:t>
            </a:r>
            <a:r>
              <a:rPr lang="it-IT" sz="2800" dirty="0" err="1"/>
              <a:t>años</a:t>
            </a:r>
            <a:r>
              <a:rPr lang="it-IT" sz="2800" dirty="0"/>
              <a:t> </a:t>
            </a:r>
            <a:r>
              <a:rPr lang="it-IT" sz="2800" baseline="30000" dirty="0"/>
              <a:t>CMM</a:t>
            </a:r>
            <a:r>
              <a:rPr lang="it-IT" sz="2800" dirty="0"/>
              <a:t> / &lt; o </a:t>
            </a:r>
            <a:r>
              <a:rPr lang="it-IT" sz="2800" dirty="0" err="1"/>
              <a:t>así</a:t>
            </a:r>
            <a:r>
              <a:rPr lang="it-IT" sz="2800" dirty="0"/>
              <a:t> &gt; //</a:t>
            </a:r>
            <a:r>
              <a:rPr lang="it-IT" sz="2800" baseline="30000" dirty="0"/>
              <a:t>APC</a:t>
            </a:r>
            <a:endParaRPr lang="it-IT" sz="2800" dirty="0"/>
          </a:p>
          <a:p>
            <a:pPr>
              <a:buNone/>
            </a:pPr>
            <a:endParaRPr lang="it-IT" dirty="0">
              <a:hlinkClick r:id="rId5"/>
            </a:endParaRPr>
          </a:p>
          <a:p>
            <a:pPr>
              <a:buNone/>
            </a:pPr>
            <a:endParaRPr lang="it-IT" dirty="0">
              <a:hlinkClick r:id="rId5"/>
            </a:endParaRPr>
          </a:p>
          <a:p>
            <a:pPr>
              <a:buNone/>
            </a:pPr>
            <a:r>
              <a:rPr lang="it-IT" sz="2800" dirty="0">
                <a:hlinkClick r:id="rId5"/>
              </a:rPr>
              <a:t>efamcv01d</a:t>
            </a:r>
            <a:r>
              <a:rPr lang="it-IT" sz="2800" dirty="0"/>
              <a:t> </a:t>
            </a:r>
          </a:p>
          <a:p>
            <a:pPr>
              <a:buNone/>
            </a:pPr>
            <a:r>
              <a:rPr lang="it-IT" sz="2800" dirty="0"/>
              <a:t>[9]</a:t>
            </a:r>
            <a:r>
              <a:rPr lang="it-IT" sz="2800" dirty="0" err="1"/>
              <a:t>*PIZ</a:t>
            </a:r>
            <a:r>
              <a:rPr lang="it-IT" sz="2800" dirty="0"/>
              <a:t>: </a:t>
            </a:r>
            <a:r>
              <a:rPr lang="it-IT" sz="2800" dirty="0" err="1"/>
              <a:t>sí</a:t>
            </a:r>
            <a:r>
              <a:rPr lang="it-IT" sz="2800" dirty="0"/>
              <a:t> </a:t>
            </a:r>
            <a:r>
              <a:rPr lang="it-IT" sz="2800" baseline="30000" dirty="0"/>
              <a:t>CMM</a:t>
            </a:r>
            <a:r>
              <a:rPr lang="it-IT" sz="2800" dirty="0"/>
              <a:t>/ </a:t>
            </a:r>
            <a:r>
              <a:rPr lang="it-IT" sz="2800" dirty="0" err="1"/>
              <a:t>eran</a:t>
            </a:r>
            <a:r>
              <a:rPr lang="it-IT" sz="2800" dirty="0"/>
              <a:t> </a:t>
            </a:r>
            <a:r>
              <a:rPr lang="it-IT" sz="2800" dirty="0" err="1"/>
              <a:t>hermanas</a:t>
            </a:r>
            <a:r>
              <a:rPr lang="it-IT" sz="2800" dirty="0"/>
              <a:t> </a:t>
            </a:r>
            <a:r>
              <a:rPr lang="it-IT" sz="2800" baseline="30000" dirty="0"/>
              <a:t>CMM</a:t>
            </a:r>
            <a:r>
              <a:rPr lang="it-IT" sz="2800" dirty="0"/>
              <a:t>/ no se </a:t>
            </a:r>
            <a:r>
              <a:rPr lang="it-IT" sz="2800" dirty="0" err="1"/>
              <a:t>parecían</a:t>
            </a:r>
            <a:r>
              <a:rPr lang="it-IT" sz="2800" dirty="0"/>
              <a:t> </a:t>
            </a:r>
            <a:r>
              <a:rPr lang="it-IT" sz="2800" dirty="0" err="1"/>
              <a:t>nada</a:t>
            </a:r>
            <a:r>
              <a:rPr lang="it-IT" sz="2800" baseline="30000" dirty="0" err="1"/>
              <a:t>PAR</a:t>
            </a:r>
            <a:r>
              <a:rPr lang="it-IT" sz="2800" dirty="0"/>
              <a:t> / pero </a:t>
            </a:r>
            <a:r>
              <a:rPr lang="it-IT" sz="2800" dirty="0" err="1"/>
              <a:t>eran</a:t>
            </a:r>
            <a:r>
              <a:rPr lang="it-IT" sz="2800" dirty="0"/>
              <a:t> </a:t>
            </a:r>
            <a:r>
              <a:rPr lang="it-IT" sz="2800" dirty="0" err="1"/>
              <a:t>hermanas</a:t>
            </a:r>
            <a:r>
              <a:rPr lang="it-IT" sz="2800" dirty="0"/>
              <a:t> //</a:t>
            </a:r>
            <a:r>
              <a:rPr lang="it-IT" sz="2800" baseline="30000" dirty="0"/>
              <a:t>CMM</a:t>
            </a:r>
            <a:endParaRPr lang="it-IT" sz="2800" dirty="0"/>
          </a:p>
          <a:p>
            <a:endParaRPr lang="it-IT" dirty="0"/>
          </a:p>
        </p:txBody>
      </p:sp>
      <p:pic>
        <p:nvPicPr>
          <p:cNvPr id="5" name="efamcv01d_9.mp3">
            <a:hlinkClick r:id="" action="ppaction://media"/>
          </p:cNvPr>
          <p:cNvPicPr>
            <a:picLocks noRot="1" noChangeAspect="1"/>
          </p:cNvPicPr>
          <p:nvPr>
            <a:audioFile r:link="rId2"/>
          </p:nvPr>
        </p:nvPicPr>
        <p:blipFill>
          <a:blip r:embed="rId6" cstate="print"/>
          <a:stretch>
            <a:fillRect/>
          </a:stretch>
        </p:blipFill>
        <p:spPr>
          <a:xfrm>
            <a:off x="6516216" y="5733256"/>
            <a:ext cx="576064" cy="5760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933" fill="hold"/>
                                        <p:tgtEl>
                                          <p:spTgt spid="4"/>
                                        </p:tgtEl>
                                      </p:cBhvr>
                                    </p:cmd>
                                  </p:childTnLst>
                                </p:cTn>
                              </p:par>
                            </p:childTnLst>
                          </p:cTn>
                        </p:par>
                        <p:par>
                          <p:cTn id="7" fill="hold">
                            <p:stCondLst>
                              <p:cond delay="1933"/>
                            </p:stCondLst>
                            <p:childTnLst>
                              <p:par>
                                <p:cTn id="8" presetID="1" presetClass="mediacall" presetSubtype="0" fill="hold" nodeType="afterEffect">
                                  <p:stCondLst>
                                    <p:cond delay="0"/>
                                  </p:stCondLst>
                                  <p:childTnLst>
                                    <p:cmd type="call" cmd="playFrom(0.0)">
                                      <p:cBhvr>
                                        <p:cTn id="9" dur="240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1043608" y="1124744"/>
            <a:ext cx="6851104" cy="5421216"/>
          </a:xfrm>
          <a:ln>
            <a:prstDash val="lgDashDot"/>
          </a:ln>
        </p:spPr>
        <p:style>
          <a:lnRef idx="2">
            <a:schemeClr val="accent1"/>
          </a:lnRef>
          <a:fillRef idx="1">
            <a:schemeClr val="lt1"/>
          </a:fillRef>
          <a:effectRef idx="0">
            <a:schemeClr val="accent1"/>
          </a:effectRef>
          <a:fontRef idx="minor">
            <a:schemeClr val="dk1"/>
          </a:fontRef>
        </p:style>
        <p:txBody>
          <a:bodyPr>
            <a:normAutofit/>
          </a:bodyPr>
          <a:lstStyle/>
          <a:p>
            <a:pPr algn="ctr">
              <a:buNone/>
            </a:pPr>
            <a:endParaRPr lang="es-ES" sz="2800" dirty="0"/>
          </a:p>
          <a:p>
            <a:pPr algn="ctr">
              <a:buNone/>
            </a:pPr>
            <a:r>
              <a:rPr lang="es-ES" sz="2800" dirty="0"/>
              <a:t>Se registran 472 casos con el CMM en posición inicial absoluta.</a:t>
            </a:r>
          </a:p>
          <a:p>
            <a:pPr algn="ctr">
              <a:buNone/>
            </a:pPr>
            <a:endParaRPr lang="it-IT" sz="2800" dirty="0"/>
          </a:p>
          <a:p>
            <a:pPr algn="ctr">
              <a:buNone/>
            </a:pPr>
            <a:r>
              <a:rPr lang="it-IT" sz="2800" dirty="0"/>
              <a:t>Como </a:t>
            </a:r>
            <a:r>
              <a:rPr lang="it-IT" sz="2800" dirty="0" err="1"/>
              <a:t>podemos</a:t>
            </a:r>
            <a:r>
              <a:rPr lang="it-IT" sz="2800" dirty="0"/>
              <a:t> </a:t>
            </a:r>
            <a:r>
              <a:rPr lang="it-IT" sz="2800" dirty="0" err="1"/>
              <a:t>ver</a:t>
            </a:r>
            <a:r>
              <a:rPr lang="it-IT" sz="2800" dirty="0"/>
              <a:t> de </a:t>
            </a:r>
            <a:r>
              <a:rPr lang="it-IT" sz="2800" dirty="0" err="1"/>
              <a:t>los</a:t>
            </a:r>
            <a:r>
              <a:rPr lang="it-IT" sz="2800" dirty="0"/>
              <a:t> </a:t>
            </a:r>
            <a:r>
              <a:rPr lang="it-IT" sz="2800" dirty="0" err="1"/>
              <a:t>ejemplos</a:t>
            </a:r>
            <a:r>
              <a:rPr lang="it-IT" sz="2800" dirty="0"/>
              <a:t>, </a:t>
            </a:r>
            <a:r>
              <a:rPr lang="it-IT" sz="2800" dirty="0" err="1"/>
              <a:t>entre</a:t>
            </a:r>
            <a:r>
              <a:rPr lang="it-IT" sz="2800" dirty="0"/>
              <a:t> </a:t>
            </a:r>
            <a:r>
              <a:rPr lang="it-IT" sz="2800" dirty="0" err="1"/>
              <a:t>las</a:t>
            </a:r>
            <a:r>
              <a:rPr lang="it-IT" sz="2800" dirty="0"/>
              <a:t> </a:t>
            </a:r>
            <a:r>
              <a:rPr lang="it-IT" sz="2800" dirty="0" err="1"/>
              <a:t>unidades</a:t>
            </a:r>
            <a:r>
              <a:rPr lang="it-IT" sz="2800" dirty="0"/>
              <a:t> </a:t>
            </a:r>
            <a:r>
              <a:rPr lang="it-IT" sz="2800" dirty="0" err="1"/>
              <a:t>textuales</a:t>
            </a:r>
            <a:r>
              <a:rPr lang="it-IT" sz="2800" dirty="0"/>
              <a:t> no </a:t>
            </a:r>
            <a:r>
              <a:rPr lang="it-IT" sz="2800" dirty="0" err="1"/>
              <a:t>nucleares</a:t>
            </a:r>
            <a:r>
              <a:rPr lang="it-IT" sz="2800" dirty="0"/>
              <a:t>, </a:t>
            </a:r>
            <a:r>
              <a:rPr lang="it-IT" sz="2800" b="1" u="sng" dirty="0" err="1"/>
              <a:t>después</a:t>
            </a:r>
            <a:r>
              <a:rPr lang="it-IT" sz="2800" dirty="0"/>
              <a:t> del CMM (</a:t>
            </a:r>
            <a:r>
              <a:rPr lang="es-ES" sz="2800" dirty="0"/>
              <a:t>comment múltiple) encontramos solo el APC (apéndice del comment) y el PAR (parentético). </a:t>
            </a:r>
          </a:p>
          <a:p>
            <a:pPr algn="ctr">
              <a:buNone/>
            </a:pPr>
            <a:endParaRPr lang="it-IT" sz="2800" dirty="0"/>
          </a:p>
        </p:txBody>
      </p:sp>
      <p:sp>
        <p:nvSpPr>
          <p:cNvPr id="4" name="CasellaDiTesto 3"/>
          <p:cNvSpPr txBox="1"/>
          <p:nvPr/>
        </p:nvSpPr>
        <p:spPr>
          <a:xfrm>
            <a:off x="2267744" y="188640"/>
            <a:ext cx="4248472" cy="800219"/>
          </a:xfrm>
          <a:prstGeom prst="rect">
            <a:avLst/>
          </a:prstGeom>
          <a:ln w="7620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it-IT" sz="2800" dirty="0" err="1"/>
              <a:t>Análisis</a:t>
            </a:r>
            <a:r>
              <a:rPr lang="it-IT" sz="2800" dirty="0"/>
              <a:t> de </a:t>
            </a:r>
            <a:r>
              <a:rPr lang="it-IT" sz="2800" dirty="0" err="1"/>
              <a:t>los</a:t>
            </a:r>
            <a:r>
              <a:rPr lang="it-IT" sz="2800" dirty="0"/>
              <a:t> </a:t>
            </a:r>
            <a:r>
              <a:rPr lang="it-IT" sz="2800" dirty="0" err="1"/>
              <a:t>datos</a:t>
            </a:r>
            <a:endParaRPr lang="it-IT" sz="2800" dirty="0"/>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83568" y="548680"/>
            <a:ext cx="7467600" cy="4873752"/>
          </a:xfrm>
        </p:spPr>
        <p:txBody>
          <a:bodyPr>
            <a:noAutofit/>
          </a:bodyPr>
          <a:lstStyle/>
          <a:p>
            <a:pPr algn="ctr">
              <a:buNone/>
            </a:pPr>
            <a:r>
              <a:rPr lang="es-ES" dirty="0"/>
              <a:t>Por un lado porque el APC completa el texto del comment, mediante un añadido breve y aclaratorio, o un proceso de repetición estratégica o una información más específica dirigida al interlocutor, siempre con la clara intención de conseguir su aprobación  como vemos en el ejemplo:</a:t>
            </a:r>
          </a:p>
          <a:p>
            <a:pPr>
              <a:buNone/>
            </a:pPr>
            <a:r>
              <a:rPr lang="it-IT" dirty="0">
                <a:hlinkClick r:id="rId2"/>
              </a:rPr>
              <a:t>efamcv01a</a:t>
            </a:r>
            <a:r>
              <a:rPr lang="it-IT" dirty="0"/>
              <a:t> </a:t>
            </a:r>
          </a:p>
          <a:p>
            <a:pPr>
              <a:buNone/>
            </a:pPr>
            <a:r>
              <a:rPr lang="it-IT" dirty="0"/>
              <a:t>[7]</a:t>
            </a:r>
            <a:r>
              <a:rPr lang="it-IT" dirty="0" err="1"/>
              <a:t>*MAI</a:t>
            </a:r>
            <a:r>
              <a:rPr lang="it-IT" dirty="0"/>
              <a:t>: no /</a:t>
            </a:r>
            <a:r>
              <a:rPr lang="it-IT" baseline="30000" dirty="0"/>
              <a:t>CMM</a:t>
            </a:r>
            <a:r>
              <a:rPr lang="it-IT" dirty="0"/>
              <a:t> </a:t>
            </a:r>
            <a:r>
              <a:rPr lang="it-IT" dirty="0" err="1"/>
              <a:t>murió</a:t>
            </a:r>
            <a:r>
              <a:rPr lang="it-IT" dirty="0"/>
              <a:t> </a:t>
            </a:r>
            <a:r>
              <a:rPr lang="it-IT" dirty="0" err="1"/>
              <a:t>hace</a:t>
            </a:r>
            <a:r>
              <a:rPr lang="it-IT" dirty="0"/>
              <a:t> un par de </a:t>
            </a:r>
            <a:r>
              <a:rPr lang="it-IT" dirty="0" err="1"/>
              <a:t>años</a:t>
            </a:r>
            <a:r>
              <a:rPr lang="it-IT" dirty="0"/>
              <a:t> </a:t>
            </a:r>
            <a:r>
              <a:rPr lang="it-IT" baseline="30000" dirty="0"/>
              <a:t>CMM</a:t>
            </a:r>
            <a:r>
              <a:rPr lang="it-IT" dirty="0"/>
              <a:t> / </a:t>
            </a:r>
          </a:p>
          <a:p>
            <a:pPr>
              <a:buNone/>
            </a:pPr>
            <a:r>
              <a:rPr lang="it-IT" b="1" u="sng" dirty="0"/>
              <a:t>&lt; o </a:t>
            </a:r>
            <a:r>
              <a:rPr lang="it-IT" b="1" u="sng" dirty="0" err="1"/>
              <a:t>así</a:t>
            </a:r>
            <a:r>
              <a:rPr lang="it-IT" b="1" u="sng" dirty="0"/>
              <a:t> &gt; //</a:t>
            </a:r>
            <a:r>
              <a:rPr lang="it-IT" b="1" u="sng" baseline="30000" dirty="0"/>
              <a:t>APC</a:t>
            </a:r>
            <a:endParaRPr lang="it-IT" b="1" u="sng" dirty="0"/>
          </a:p>
          <a:p>
            <a:endParaRPr lang="es-ES" dirty="0"/>
          </a:p>
          <a:p>
            <a:pPr algn="ctr">
              <a:buNone/>
            </a:pPr>
            <a:r>
              <a:rPr lang="es-ES" dirty="0"/>
              <a:t>   El APC está siempre después del COM (comment) o CMM; si se quita no cambia nada porque es algo que se añade y no tiene mucha importancia a nivel informativo. </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755576" y="1124744"/>
            <a:ext cx="7467600" cy="4873752"/>
          </a:xfrm>
          <a:ln w="57150"/>
        </p:spPr>
        <p:style>
          <a:lnRef idx="2">
            <a:schemeClr val="accent1"/>
          </a:lnRef>
          <a:fillRef idx="1">
            <a:schemeClr val="lt1"/>
          </a:fillRef>
          <a:effectRef idx="0">
            <a:schemeClr val="accent1"/>
          </a:effectRef>
          <a:fontRef idx="minor">
            <a:schemeClr val="dk1"/>
          </a:fontRef>
        </p:style>
        <p:txBody>
          <a:bodyPr>
            <a:normAutofit/>
          </a:bodyPr>
          <a:lstStyle/>
          <a:p>
            <a:pPr algn="ctr">
              <a:buNone/>
            </a:pPr>
            <a:endParaRPr lang="es-ES" sz="2800" dirty="0"/>
          </a:p>
          <a:p>
            <a:pPr algn="ctr">
              <a:buNone/>
            </a:pPr>
            <a:r>
              <a:rPr lang="es-ES" sz="2800" dirty="0"/>
              <a:t>Por otro lado, después del CMM encontramos el PAR que es un inciso relacionado con el contenido del enunciado que se refiere a lo dicho anterior o sucesivamente.</a:t>
            </a:r>
          </a:p>
          <a:p>
            <a:pPr algn="ctr">
              <a:buNone/>
            </a:pPr>
            <a:r>
              <a:rPr lang="es-ES" sz="2800" dirty="0"/>
              <a:t> Su posición natural es intermedia y no es necesario informativamente (si se quita no cambia nada).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7624" y="332656"/>
            <a:ext cx="6203032" cy="724942"/>
          </a:xfrm>
          <a:ln w="76200"/>
        </p:spPr>
        <p:style>
          <a:lnRef idx="2">
            <a:schemeClr val="accent4"/>
          </a:lnRef>
          <a:fillRef idx="1">
            <a:schemeClr val="lt1"/>
          </a:fillRef>
          <a:effectRef idx="0">
            <a:schemeClr val="accent4"/>
          </a:effectRef>
          <a:fontRef idx="minor">
            <a:schemeClr val="dk1"/>
          </a:fontRef>
        </p:style>
        <p:txBody>
          <a:bodyPr/>
          <a:lstStyle/>
          <a:p>
            <a:r>
              <a:rPr lang="it-IT" dirty="0" err="1"/>
              <a:t>El</a:t>
            </a:r>
            <a:r>
              <a:rPr lang="it-IT" dirty="0"/>
              <a:t> </a:t>
            </a:r>
            <a:r>
              <a:rPr lang="it-IT" dirty="0" err="1"/>
              <a:t>cmm</a:t>
            </a:r>
            <a:r>
              <a:rPr lang="it-IT" dirty="0"/>
              <a:t> al </a:t>
            </a:r>
            <a:r>
              <a:rPr lang="it-IT" dirty="0" err="1"/>
              <a:t>final</a:t>
            </a:r>
            <a:r>
              <a:rPr lang="it-IT" dirty="0"/>
              <a:t> del </a:t>
            </a:r>
            <a:r>
              <a:rPr lang="it-IT" dirty="0" err="1"/>
              <a:t>enunciado</a:t>
            </a:r>
            <a:endParaRPr lang="it-IT" dirty="0"/>
          </a:p>
        </p:txBody>
      </p:sp>
      <p:sp>
        <p:nvSpPr>
          <p:cNvPr id="3" name="Segnaposto contenuto 2"/>
          <p:cNvSpPr>
            <a:spLocks noGrp="1"/>
          </p:cNvSpPr>
          <p:nvPr>
            <p:ph sz="quarter" idx="1"/>
          </p:nvPr>
        </p:nvSpPr>
        <p:spPr/>
        <p:txBody>
          <a:bodyPr/>
          <a:lstStyle/>
          <a:p>
            <a:pPr>
              <a:buNone/>
            </a:pPr>
            <a:r>
              <a:rPr lang="it-IT" sz="2000" dirty="0">
                <a:hlinkClick r:id="rId5"/>
              </a:rPr>
              <a:t>efamcv01e</a:t>
            </a:r>
            <a:r>
              <a:rPr lang="it-IT" sz="2000" dirty="0"/>
              <a:t> </a:t>
            </a:r>
          </a:p>
          <a:p>
            <a:pPr>
              <a:buNone/>
            </a:pPr>
            <a:r>
              <a:rPr lang="it-IT" sz="2000" dirty="0"/>
              <a:t>[69] </a:t>
            </a:r>
            <a:r>
              <a:rPr lang="it-IT" sz="2000" dirty="0" err="1"/>
              <a:t>*ANG</a:t>
            </a:r>
            <a:r>
              <a:rPr lang="it-IT" sz="2000" dirty="0"/>
              <a:t>: y </a:t>
            </a:r>
            <a:r>
              <a:rPr lang="it-IT" sz="2000" dirty="0" err="1"/>
              <a:t>además</a:t>
            </a:r>
            <a:r>
              <a:rPr lang="it-IT" sz="2000" dirty="0"/>
              <a:t> </a:t>
            </a:r>
            <a:r>
              <a:rPr lang="it-IT" sz="2000" baseline="30000" dirty="0"/>
              <a:t>DCT </a:t>
            </a:r>
            <a:r>
              <a:rPr lang="it-IT" sz="2000" dirty="0"/>
              <a:t>/ </a:t>
            </a:r>
            <a:r>
              <a:rPr lang="it-IT" sz="2000" dirty="0" err="1"/>
              <a:t>tenía</a:t>
            </a:r>
            <a:r>
              <a:rPr lang="it-IT" sz="2000" dirty="0"/>
              <a:t> </a:t>
            </a:r>
            <a:r>
              <a:rPr lang="it-IT" sz="2000" dirty="0" err="1"/>
              <a:t>que</a:t>
            </a:r>
            <a:r>
              <a:rPr lang="it-IT" sz="2000" dirty="0"/>
              <a:t> </a:t>
            </a:r>
            <a:r>
              <a:rPr lang="it-IT" sz="2000" dirty="0" err="1"/>
              <a:t>avisarla</a:t>
            </a:r>
            <a:r>
              <a:rPr lang="it-IT" sz="2000" dirty="0"/>
              <a:t> </a:t>
            </a:r>
            <a:r>
              <a:rPr lang="it-IT" sz="2000" baseline="30000" dirty="0"/>
              <a:t>CMM</a:t>
            </a:r>
            <a:r>
              <a:rPr lang="it-IT" sz="2000" dirty="0"/>
              <a:t> / si no </a:t>
            </a:r>
            <a:r>
              <a:rPr lang="it-IT" sz="2000" dirty="0" err="1"/>
              <a:t>podía</a:t>
            </a:r>
            <a:r>
              <a:rPr lang="it-IT" sz="2000" dirty="0"/>
              <a:t> </a:t>
            </a:r>
            <a:r>
              <a:rPr lang="it-IT" sz="2000" dirty="0" err="1"/>
              <a:t>ir</a:t>
            </a:r>
            <a:r>
              <a:rPr lang="it-IT" sz="2000" dirty="0"/>
              <a:t> </a:t>
            </a:r>
            <a:r>
              <a:rPr lang="it-IT" sz="2000" baseline="30000" dirty="0"/>
              <a:t>CMM</a:t>
            </a:r>
            <a:r>
              <a:rPr lang="it-IT" sz="2000" dirty="0"/>
              <a:t> / </a:t>
            </a:r>
            <a:r>
              <a:rPr lang="it-IT" sz="2000" dirty="0" err="1"/>
              <a:t>porque</a:t>
            </a:r>
            <a:r>
              <a:rPr lang="it-IT" sz="2000" dirty="0"/>
              <a:t> </a:t>
            </a:r>
            <a:r>
              <a:rPr lang="it-IT" sz="2000" dirty="0" err="1"/>
              <a:t>estaba</a:t>
            </a:r>
            <a:r>
              <a:rPr lang="it-IT" sz="2000" dirty="0"/>
              <a:t> </a:t>
            </a:r>
            <a:r>
              <a:rPr lang="it-IT" sz="2000" dirty="0" err="1"/>
              <a:t>enferma</a:t>
            </a:r>
            <a:r>
              <a:rPr lang="it-IT" sz="2000" dirty="0"/>
              <a:t> o </a:t>
            </a:r>
            <a:r>
              <a:rPr lang="it-IT" sz="2000" dirty="0" err="1"/>
              <a:t>así</a:t>
            </a:r>
            <a:r>
              <a:rPr lang="it-IT" sz="2000" dirty="0"/>
              <a:t> //</a:t>
            </a:r>
            <a:r>
              <a:rPr lang="it-IT" sz="2000" baseline="30000" dirty="0"/>
              <a:t>CMM</a:t>
            </a:r>
            <a:endParaRPr lang="it-IT" sz="2000" dirty="0"/>
          </a:p>
          <a:p>
            <a:pPr>
              <a:buNone/>
            </a:pPr>
            <a:endParaRPr lang="it-IT" sz="2000" dirty="0">
              <a:hlinkClick r:id="rId5"/>
            </a:endParaRPr>
          </a:p>
          <a:p>
            <a:pPr>
              <a:buNone/>
            </a:pPr>
            <a:r>
              <a:rPr lang="it-IT" sz="2000" dirty="0">
                <a:hlinkClick r:id="rId5"/>
              </a:rPr>
              <a:t>efamcv02a</a:t>
            </a:r>
            <a:r>
              <a:rPr lang="it-IT" sz="2000" dirty="0"/>
              <a:t> </a:t>
            </a:r>
          </a:p>
          <a:p>
            <a:pPr>
              <a:buNone/>
            </a:pPr>
            <a:r>
              <a:rPr lang="it-IT" sz="2000" dirty="0"/>
              <a:t>[7] </a:t>
            </a:r>
            <a:r>
              <a:rPr lang="it-IT" sz="2000" dirty="0" err="1"/>
              <a:t>*CAR</a:t>
            </a:r>
            <a:r>
              <a:rPr lang="it-IT" sz="2000" dirty="0"/>
              <a:t>: </a:t>
            </a:r>
            <a:r>
              <a:rPr lang="it-IT" sz="2000" dirty="0" err="1"/>
              <a:t>&amp;ueg</a:t>
            </a:r>
            <a:r>
              <a:rPr lang="it-IT" sz="2000" dirty="0"/>
              <a:t> mira </a:t>
            </a:r>
            <a:r>
              <a:rPr lang="it-IT" sz="2000" baseline="30000" dirty="0"/>
              <a:t>CNT</a:t>
            </a:r>
            <a:r>
              <a:rPr lang="it-IT" sz="2000" dirty="0"/>
              <a:t> / no me lo </a:t>
            </a:r>
            <a:r>
              <a:rPr lang="it-IT" sz="2000" dirty="0" err="1"/>
              <a:t>recuerdes</a:t>
            </a:r>
            <a:r>
              <a:rPr lang="it-IT" sz="2000" dirty="0"/>
              <a:t> </a:t>
            </a:r>
            <a:r>
              <a:rPr lang="it-IT" sz="2000" baseline="30000" dirty="0"/>
              <a:t>CMM</a:t>
            </a:r>
            <a:r>
              <a:rPr lang="it-IT" sz="2000" dirty="0"/>
              <a:t> / </a:t>
            </a:r>
            <a:r>
              <a:rPr lang="it-IT" sz="2000" dirty="0" err="1"/>
              <a:t>porque</a:t>
            </a:r>
            <a:r>
              <a:rPr lang="it-IT" sz="2000" dirty="0"/>
              <a:t> me pongo ... </a:t>
            </a:r>
            <a:r>
              <a:rPr lang="it-IT" sz="2000" baseline="30000" dirty="0"/>
              <a:t>CMM</a:t>
            </a:r>
            <a:endParaRPr lang="it-IT" sz="2000" dirty="0"/>
          </a:p>
          <a:p>
            <a:pPr>
              <a:buNone/>
            </a:pPr>
            <a:endParaRPr lang="it-IT" sz="2000" dirty="0">
              <a:hlinkClick r:id="rId5"/>
            </a:endParaRPr>
          </a:p>
          <a:p>
            <a:pPr>
              <a:buNone/>
            </a:pPr>
            <a:r>
              <a:rPr lang="it-IT" sz="2000" dirty="0">
                <a:hlinkClick r:id="rId5"/>
              </a:rPr>
              <a:t>efamcv02a</a:t>
            </a:r>
            <a:endParaRPr lang="it-IT" sz="2000" dirty="0"/>
          </a:p>
          <a:p>
            <a:pPr>
              <a:buNone/>
            </a:pPr>
            <a:r>
              <a:rPr lang="it-IT" sz="2000" dirty="0"/>
              <a:t>[21] </a:t>
            </a:r>
            <a:r>
              <a:rPr lang="it-IT" sz="2000" dirty="0" err="1"/>
              <a:t>*CAR</a:t>
            </a:r>
            <a:r>
              <a:rPr lang="it-IT" sz="2000" dirty="0"/>
              <a:t>:&lt; </a:t>
            </a:r>
            <a:r>
              <a:rPr lang="it-IT" sz="2000" dirty="0" err="1"/>
              <a:t>porque</a:t>
            </a:r>
            <a:r>
              <a:rPr lang="it-IT" sz="2000" dirty="0"/>
              <a:t> &gt; se le </a:t>
            </a:r>
            <a:r>
              <a:rPr lang="it-IT" sz="2000" dirty="0" err="1"/>
              <a:t>había</a:t>
            </a:r>
            <a:r>
              <a:rPr lang="it-IT" sz="2000" dirty="0"/>
              <a:t> </a:t>
            </a:r>
            <a:r>
              <a:rPr lang="it-IT" sz="2000" dirty="0" err="1"/>
              <a:t>olvidado</a:t>
            </a:r>
            <a:r>
              <a:rPr lang="it-IT" sz="2000" baseline="30000" dirty="0" err="1"/>
              <a:t>SCA</a:t>
            </a:r>
            <a:endParaRPr lang="it-IT" sz="2000" baseline="30000" dirty="0"/>
          </a:p>
          <a:p>
            <a:pPr>
              <a:buNone/>
            </a:pPr>
            <a:r>
              <a:rPr lang="it-IT" sz="2000" baseline="30000" dirty="0"/>
              <a:t> </a:t>
            </a:r>
            <a:r>
              <a:rPr lang="it-IT" sz="2000" dirty="0"/>
              <a:t>/ </a:t>
            </a:r>
            <a:r>
              <a:rPr lang="it-IT" sz="2000" dirty="0" err="1"/>
              <a:t>ese</a:t>
            </a:r>
            <a:r>
              <a:rPr lang="it-IT" sz="2000" dirty="0"/>
              <a:t> </a:t>
            </a:r>
            <a:r>
              <a:rPr lang="it-IT" sz="2000" dirty="0" err="1"/>
              <a:t>deber</a:t>
            </a:r>
            <a:r>
              <a:rPr lang="it-IT" sz="2000" dirty="0"/>
              <a:t> </a:t>
            </a:r>
            <a:r>
              <a:rPr lang="it-IT" sz="2000" dirty="0" err="1"/>
              <a:t>hacer</a:t>
            </a:r>
            <a:r>
              <a:rPr lang="it-IT" sz="2000" dirty="0"/>
              <a:t> </a:t>
            </a:r>
            <a:r>
              <a:rPr lang="it-IT" sz="2000" baseline="30000" dirty="0"/>
              <a:t>CMM</a:t>
            </a:r>
            <a:r>
              <a:rPr lang="it-IT" sz="2000" dirty="0"/>
              <a:t>/ </a:t>
            </a:r>
            <a:r>
              <a:rPr lang="it-IT" sz="2000" dirty="0" err="1"/>
              <a:t>ese</a:t>
            </a:r>
            <a:r>
              <a:rPr lang="it-IT" sz="2000" dirty="0"/>
              <a:t> </a:t>
            </a:r>
            <a:r>
              <a:rPr lang="it-IT" sz="2000" dirty="0" err="1"/>
              <a:t>deber</a:t>
            </a:r>
            <a:r>
              <a:rPr lang="it-IT" sz="2000" dirty="0"/>
              <a:t> en casa //</a:t>
            </a:r>
            <a:r>
              <a:rPr lang="it-IT" sz="2000" baseline="30000" dirty="0"/>
              <a:t>CMM</a:t>
            </a:r>
            <a:endParaRPr lang="it-IT" sz="2000" dirty="0"/>
          </a:p>
          <a:p>
            <a:endParaRPr lang="it-IT" dirty="0"/>
          </a:p>
        </p:txBody>
      </p:sp>
      <p:pic>
        <p:nvPicPr>
          <p:cNvPr id="4" name="efamcv01e_69.mp3">
            <a:hlinkClick r:id="" action="ppaction://media"/>
          </p:cNvPr>
          <p:cNvPicPr>
            <a:picLocks noRot="1" noChangeAspect="1"/>
          </p:cNvPicPr>
          <p:nvPr>
            <a:audioFile r:link="rId1"/>
          </p:nvPr>
        </p:nvPicPr>
        <p:blipFill>
          <a:blip r:embed="rId6" cstate="print"/>
          <a:stretch>
            <a:fillRect/>
          </a:stretch>
        </p:blipFill>
        <p:spPr>
          <a:xfrm>
            <a:off x="6012160" y="2060848"/>
            <a:ext cx="304800" cy="304800"/>
          </a:xfrm>
          <a:prstGeom prst="rect">
            <a:avLst/>
          </a:prstGeom>
        </p:spPr>
      </p:pic>
      <p:pic>
        <p:nvPicPr>
          <p:cNvPr id="5" name="efamcv02a_7.mp3">
            <a:hlinkClick r:id="" action="ppaction://media"/>
          </p:cNvPr>
          <p:cNvPicPr>
            <a:picLocks noRot="1" noChangeAspect="1"/>
          </p:cNvPicPr>
          <p:nvPr>
            <a:audioFile r:link="rId2"/>
          </p:nvPr>
        </p:nvPicPr>
        <p:blipFill>
          <a:blip r:embed="rId7" cstate="print"/>
          <a:stretch>
            <a:fillRect/>
          </a:stretch>
        </p:blipFill>
        <p:spPr>
          <a:xfrm>
            <a:off x="6012160" y="3501008"/>
            <a:ext cx="304800" cy="304800"/>
          </a:xfrm>
          <a:prstGeom prst="rect">
            <a:avLst/>
          </a:prstGeom>
        </p:spPr>
      </p:pic>
      <p:pic>
        <p:nvPicPr>
          <p:cNvPr id="6" name="efamcv02a_21.mp3">
            <a:hlinkClick r:id="" action="ppaction://media"/>
          </p:cNvPr>
          <p:cNvPicPr>
            <a:picLocks noRot="1" noChangeAspect="1"/>
          </p:cNvPicPr>
          <p:nvPr>
            <a:audioFile r:link="rId3"/>
          </p:nvPr>
        </p:nvPicPr>
        <p:blipFill>
          <a:blip r:embed="rId7" cstate="print"/>
          <a:stretch>
            <a:fillRect/>
          </a:stretch>
        </p:blipFill>
        <p:spPr>
          <a:xfrm>
            <a:off x="6660232" y="5085184"/>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31" fill="hold"/>
                                        <p:tgtEl>
                                          <p:spTgt spid="4"/>
                                        </p:tgtEl>
                                      </p:cBhvr>
                                    </p:cmd>
                                  </p:childTnLst>
                                </p:cTn>
                              </p:par>
                            </p:childTnLst>
                          </p:cTn>
                        </p:par>
                        <p:par>
                          <p:cTn id="7" fill="hold">
                            <p:stCondLst>
                              <p:cond delay="3031"/>
                            </p:stCondLst>
                            <p:childTnLst>
                              <p:par>
                                <p:cTn id="8" presetID="1" presetClass="mediacall" presetSubtype="0" fill="hold" nodeType="afterEffect">
                                  <p:stCondLst>
                                    <p:cond delay="0"/>
                                  </p:stCondLst>
                                  <p:childTnLst>
                                    <p:cmd type="call" cmd="playFrom(0.0)">
                                      <p:cBhvr>
                                        <p:cTn id="9" dur="4755" fill="hold"/>
                                        <p:tgtEl>
                                          <p:spTgt spid="5"/>
                                        </p:tgtEl>
                                      </p:cBhvr>
                                    </p:cmd>
                                  </p:childTnLst>
                                </p:cTn>
                              </p:par>
                            </p:childTnLst>
                          </p:cTn>
                        </p:par>
                        <p:par>
                          <p:cTn id="10" fill="hold">
                            <p:stCondLst>
                              <p:cond delay="7786"/>
                            </p:stCondLst>
                            <p:childTnLst>
                              <p:par>
                                <p:cTn id="11" presetID="1" presetClass="mediacall" presetSubtype="0" fill="hold" nodeType="afterEffect">
                                  <p:stCondLst>
                                    <p:cond delay="0"/>
                                  </p:stCondLst>
                                  <p:childTnLst>
                                    <p:cmd type="call" cmd="playFrom(0.0)">
                                      <p:cBhvr>
                                        <p:cTn id="12" dur="3266"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audio>
              <p:cMediaNode>
                <p:cTn id="14"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audio>
              <p:cMediaNode>
                <p:cTn id="15"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83568" y="1412776"/>
            <a:ext cx="7467600" cy="4873752"/>
          </a:xfrm>
        </p:spPr>
        <p:style>
          <a:lnRef idx="2">
            <a:schemeClr val="accent1"/>
          </a:lnRef>
          <a:fillRef idx="1">
            <a:schemeClr val="lt1"/>
          </a:fillRef>
          <a:effectRef idx="0">
            <a:schemeClr val="accent1"/>
          </a:effectRef>
          <a:fontRef idx="minor">
            <a:schemeClr val="dk1"/>
          </a:fontRef>
        </p:style>
        <p:txBody>
          <a:bodyPr>
            <a:normAutofit/>
          </a:bodyPr>
          <a:lstStyle/>
          <a:p>
            <a:pPr algn="ctr">
              <a:lnSpc>
                <a:spcPct val="110000"/>
              </a:lnSpc>
            </a:pPr>
            <a:r>
              <a:rPr lang="it-IT" sz="3200" dirty="0"/>
              <a:t>Se </a:t>
            </a:r>
            <a:r>
              <a:rPr lang="it-IT" sz="3200" dirty="0" err="1"/>
              <a:t>registran</a:t>
            </a:r>
            <a:r>
              <a:rPr lang="it-IT" sz="3200" dirty="0"/>
              <a:t> </a:t>
            </a:r>
            <a:r>
              <a:rPr lang="it-IT" sz="3200" u="sng" dirty="0"/>
              <a:t>573 </a:t>
            </a:r>
            <a:r>
              <a:rPr lang="it-IT" sz="3200" u="sng" dirty="0" err="1"/>
              <a:t>casos</a:t>
            </a:r>
            <a:r>
              <a:rPr lang="it-IT" sz="3200" u="sng" dirty="0"/>
              <a:t> </a:t>
            </a:r>
            <a:r>
              <a:rPr lang="it-IT" sz="3200" dirty="0"/>
              <a:t>con </a:t>
            </a:r>
            <a:r>
              <a:rPr lang="it-IT" sz="3200" dirty="0" err="1"/>
              <a:t>el</a:t>
            </a:r>
            <a:r>
              <a:rPr lang="it-IT" sz="3200" dirty="0"/>
              <a:t> CMM en </a:t>
            </a:r>
            <a:r>
              <a:rPr lang="it-IT" sz="3200" dirty="0" err="1"/>
              <a:t>posición</a:t>
            </a:r>
            <a:r>
              <a:rPr lang="it-IT" sz="3200" dirty="0"/>
              <a:t> </a:t>
            </a:r>
            <a:r>
              <a:rPr lang="it-IT" sz="3200" dirty="0" err="1"/>
              <a:t>final</a:t>
            </a:r>
            <a:r>
              <a:rPr lang="it-IT" sz="3200" dirty="0"/>
              <a:t> </a:t>
            </a:r>
            <a:r>
              <a:rPr lang="it-IT" sz="3200" dirty="0" err="1"/>
              <a:t>absoluta</a:t>
            </a:r>
            <a:r>
              <a:rPr lang="it-IT" sz="3200" dirty="0"/>
              <a:t> del </a:t>
            </a:r>
            <a:r>
              <a:rPr lang="it-IT" sz="3200" dirty="0" err="1"/>
              <a:t>enunciado</a:t>
            </a:r>
            <a:r>
              <a:rPr lang="it-IT" sz="3200" dirty="0"/>
              <a:t>. Como </a:t>
            </a:r>
            <a:r>
              <a:rPr lang="it-IT" sz="3200" dirty="0" err="1"/>
              <a:t>podemos</a:t>
            </a:r>
            <a:r>
              <a:rPr lang="it-IT" sz="3200" dirty="0"/>
              <a:t> </a:t>
            </a:r>
            <a:r>
              <a:rPr lang="it-IT" sz="3200" dirty="0" err="1"/>
              <a:t>ver</a:t>
            </a:r>
            <a:r>
              <a:rPr lang="it-IT" sz="3200" dirty="0"/>
              <a:t> de </a:t>
            </a:r>
            <a:r>
              <a:rPr lang="it-IT" sz="3200" dirty="0" err="1"/>
              <a:t>los</a:t>
            </a:r>
            <a:r>
              <a:rPr lang="it-IT" sz="3200" dirty="0"/>
              <a:t> </a:t>
            </a:r>
            <a:r>
              <a:rPr lang="it-IT" sz="3200" dirty="0" err="1"/>
              <a:t>ejemplos</a:t>
            </a:r>
            <a:r>
              <a:rPr lang="it-IT" sz="3200" dirty="0"/>
              <a:t>, </a:t>
            </a:r>
            <a:r>
              <a:rPr lang="it-IT" sz="3200" dirty="0" err="1"/>
              <a:t>antes</a:t>
            </a:r>
            <a:r>
              <a:rPr lang="it-IT" sz="3200" dirty="0"/>
              <a:t> del CMM </a:t>
            </a:r>
            <a:r>
              <a:rPr lang="it-IT" sz="3200" dirty="0" err="1"/>
              <a:t>podemos</a:t>
            </a:r>
            <a:r>
              <a:rPr lang="it-IT" sz="3200" dirty="0"/>
              <a:t> </a:t>
            </a:r>
            <a:r>
              <a:rPr lang="it-IT" sz="3200" dirty="0" err="1"/>
              <a:t>encontrar</a:t>
            </a:r>
            <a:r>
              <a:rPr lang="it-IT" sz="3200" dirty="0"/>
              <a:t>:</a:t>
            </a:r>
          </a:p>
          <a:p>
            <a:pPr algn="ctr">
              <a:lnSpc>
                <a:spcPct val="110000"/>
              </a:lnSpc>
              <a:buNone/>
            </a:pPr>
            <a:r>
              <a:rPr lang="it-IT" sz="3200" dirty="0"/>
              <a:t> </a:t>
            </a:r>
            <a:r>
              <a:rPr lang="it-IT" sz="3200" dirty="0" err="1"/>
              <a:t>el</a:t>
            </a:r>
            <a:r>
              <a:rPr lang="it-IT" sz="3200" dirty="0"/>
              <a:t> </a:t>
            </a:r>
            <a:r>
              <a:rPr lang="it-IT" sz="3200" u="sng" dirty="0"/>
              <a:t>DCT</a:t>
            </a:r>
            <a:r>
              <a:rPr lang="it-IT" sz="3200" dirty="0"/>
              <a:t> (</a:t>
            </a:r>
            <a:r>
              <a:rPr lang="it-IT" sz="3200" dirty="0" err="1"/>
              <a:t>conector</a:t>
            </a:r>
            <a:r>
              <a:rPr lang="it-IT" sz="3200" dirty="0"/>
              <a:t> </a:t>
            </a:r>
            <a:r>
              <a:rPr lang="it-IT" sz="3200" dirty="0" err="1"/>
              <a:t>discursivo</a:t>
            </a:r>
            <a:r>
              <a:rPr lang="it-IT" sz="3200" dirty="0"/>
              <a:t>),</a:t>
            </a:r>
          </a:p>
          <a:p>
            <a:pPr algn="ctr">
              <a:lnSpc>
                <a:spcPct val="110000"/>
              </a:lnSpc>
              <a:buNone/>
            </a:pPr>
            <a:r>
              <a:rPr lang="it-IT" sz="3200" dirty="0"/>
              <a:t> </a:t>
            </a:r>
            <a:r>
              <a:rPr lang="it-IT" sz="3200" dirty="0" err="1"/>
              <a:t>el</a:t>
            </a:r>
            <a:r>
              <a:rPr lang="it-IT" sz="3200" dirty="0"/>
              <a:t> </a:t>
            </a:r>
            <a:r>
              <a:rPr lang="it-IT" sz="3200" u="sng" dirty="0"/>
              <a:t>CNT</a:t>
            </a:r>
            <a:r>
              <a:rPr lang="it-IT" sz="3200" dirty="0"/>
              <a:t> (conativo) y</a:t>
            </a:r>
          </a:p>
          <a:p>
            <a:pPr algn="ctr">
              <a:lnSpc>
                <a:spcPct val="110000"/>
              </a:lnSpc>
              <a:buNone/>
            </a:pPr>
            <a:r>
              <a:rPr lang="it-IT" sz="3200" dirty="0"/>
              <a:t> </a:t>
            </a:r>
            <a:r>
              <a:rPr lang="it-IT" sz="3200" u="sng" dirty="0"/>
              <a:t>SCA </a:t>
            </a:r>
            <a:r>
              <a:rPr lang="it-IT" sz="3200" dirty="0"/>
              <a:t>(</a:t>
            </a:r>
            <a:r>
              <a:rPr lang="es-ES" sz="3200" u="sng" dirty="0"/>
              <a:t>escansión</a:t>
            </a:r>
            <a:r>
              <a:rPr lang="it-IT" sz="3200" dirty="0"/>
              <a:t>). </a:t>
            </a:r>
          </a:p>
          <a:p>
            <a:endParaRPr lang="it-IT" dirty="0"/>
          </a:p>
        </p:txBody>
      </p:sp>
      <p:sp>
        <p:nvSpPr>
          <p:cNvPr id="4" name="CasellaDiTesto 3"/>
          <p:cNvSpPr txBox="1"/>
          <p:nvPr/>
        </p:nvSpPr>
        <p:spPr>
          <a:xfrm>
            <a:off x="2051720" y="188640"/>
            <a:ext cx="4680520" cy="646331"/>
          </a:xfrm>
          <a:prstGeom prst="rect">
            <a:avLst/>
          </a:prstGeom>
          <a:ln w="5715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it-IT" sz="3600" dirty="0" err="1"/>
              <a:t>Análisis</a:t>
            </a:r>
            <a:r>
              <a:rPr lang="it-IT" sz="3600" dirty="0"/>
              <a:t> de </a:t>
            </a:r>
            <a:r>
              <a:rPr lang="it-IT" sz="3600" dirty="0" err="1"/>
              <a:t>los</a:t>
            </a:r>
            <a:r>
              <a:rPr lang="it-IT" sz="3600" dirty="0"/>
              <a:t> </a:t>
            </a:r>
            <a:r>
              <a:rPr lang="it-IT" sz="3600" dirty="0" err="1"/>
              <a:t>datos</a:t>
            </a:r>
            <a:endParaRPr lang="it-IT"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87824" y="188640"/>
            <a:ext cx="2314600" cy="652934"/>
          </a:xfrm>
          <a:ln>
            <a:prstDash val="dash"/>
          </a:ln>
        </p:spPr>
        <p:style>
          <a:lnRef idx="2">
            <a:schemeClr val="accent4"/>
          </a:lnRef>
          <a:fillRef idx="1">
            <a:schemeClr val="lt1"/>
          </a:fillRef>
          <a:effectRef idx="0">
            <a:schemeClr val="accent4"/>
          </a:effectRef>
          <a:fontRef idx="minor">
            <a:schemeClr val="dk1"/>
          </a:fontRef>
        </p:style>
        <p:txBody>
          <a:bodyPr>
            <a:normAutofit fontScale="90000"/>
          </a:bodyPr>
          <a:lstStyle/>
          <a:p>
            <a:pPr algn="ctr"/>
            <a:r>
              <a:rPr lang="it-IT" sz="4400" u="sng" dirty="0" err="1">
                <a:solidFill>
                  <a:schemeClr val="tx1"/>
                </a:solidFill>
              </a:rPr>
              <a:t>El</a:t>
            </a:r>
            <a:r>
              <a:rPr lang="it-IT" sz="4400" u="sng" dirty="0">
                <a:solidFill>
                  <a:schemeClr val="tx1"/>
                </a:solidFill>
              </a:rPr>
              <a:t> </a:t>
            </a:r>
            <a:r>
              <a:rPr lang="it-IT" sz="3600" u="sng" dirty="0">
                <a:solidFill>
                  <a:schemeClr val="tx1"/>
                </a:solidFill>
              </a:rPr>
              <a:t>DCT</a:t>
            </a:r>
            <a:r>
              <a:rPr lang="it-IT" sz="4400" u="sng" dirty="0">
                <a:solidFill>
                  <a:schemeClr val="tx1"/>
                </a:solidFill>
              </a:rPr>
              <a:t> </a:t>
            </a:r>
            <a:endParaRPr lang="it-IT" sz="4400" dirty="0">
              <a:solidFill>
                <a:schemeClr val="tx1"/>
              </a:solidFill>
            </a:endParaRPr>
          </a:p>
        </p:txBody>
      </p:sp>
      <p:sp>
        <p:nvSpPr>
          <p:cNvPr id="3" name="Segnaposto contenuto 2"/>
          <p:cNvSpPr>
            <a:spLocks noGrp="1"/>
          </p:cNvSpPr>
          <p:nvPr>
            <p:ph sz="quarter" idx="1"/>
          </p:nvPr>
        </p:nvSpPr>
        <p:spPr>
          <a:xfrm>
            <a:off x="683568" y="1196752"/>
            <a:ext cx="7467600" cy="5301208"/>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ctr"/>
            <a:endParaRPr lang="it-IT" sz="2600" dirty="0"/>
          </a:p>
          <a:p>
            <a:pPr algn="ctr"/>
            <a:r>
              <a:rPr lang="it-IT" sz="3200" dirty="0"/>
              <a:t>Une </a:t>
            </a:r>
            <a:r>
              <a:rPr lang="it-IT" sz="3200" dirty="0" err="1"/>
              <a:t>dos</a:t>
            </a:r>
            <a:r>
              <a:rPr lang="it-IT" sz="3200" dirty="0"/>
              <a:t> </a:t>
            </a:r>
            <a:r>
              <a:rPr lang="it-IT" sz="3200" dirty="0" err="1"/>
              <a:t>enunciados</a:t>
            </a:r>
            <a:r>
              <a:rPr lang="it-IT" sz="3200" dirty="0"/>
              <a:t> </a:t>
            </a:r>
            <a:r>
              <a:rPr lang="es-ES" sz="3200" dirty="0"/>
              <a:t>por eso nunca se halla en posición final.</a:t>
            </a:r>
          </a:p>
          <a:p>
            <a:pPr algn="ctr">
              <a:buNone/>
            </a:pPr>
            <a:r>
              <a:rPr lang="es-ES" sz="3200" dirty="0"/>
              <a:t> </a:t>
            </a:r>
          </a:p>
          <a:p>
            <a:pPr algn="ctr"/>
            <a:r>
              <a:rPr lang="es-ES" sz="3200" dirty="0"/>
              <a:t>Señala además al receptor que el discurso continúa y que, por tanto, lo que dirá a continuación tiene relación con lo anterior como podemos ver en el ejemplo:</a:t>
            </a:r>
          </a:p>
          <a:p>
            <a:pPr>
              <a:buNone/>
            </a:pPr>
            <a:endParaRPr lang="it-IT" sz="3000" dirty="0"/>
          </a:p>
          <a:p>
            <a:pPr>
              <a:buNone/>
            </a:pPr>
            <a:r>
              <a:rPr lang="it-IT" sz="3000" dirty="0"/>
              <a:t>[69] </a:t>
            </a:r>
            <a:r>
              <a:rPr lang="it-IT" sz="3000" dirty="0" err="1"/>
              <a:t>*ANG</a:t>
            </a:r>
            <a:r>
              <a:rPr lang="it-IT" sz="3000" dirty="0"/>
              <a:t>: </a:t>
            </a:r>
            <a:r>
              <a:rPr lang="it-IT" sz="3000" b="1" u="sng" dirty="0"/>
              <a:t>y </a:t>
            </a:r>
            <a:r>
              <a:rPr lang="it-IT" sz="3000" b="1" u="sng" dirty="0" err="1"/>
              <a:t>además</a:t>
            </a:r>
            <a:r>
              <a:rPr lang="it-IT" sz="3000" b="1" u="sng" baseline="30000" dirty="0" err="1"/>
              <a:t>DCT</a:t>
            </a:r>
            <a:r>
              <a:rPr lang="it-IT" sz="2600" baseline="30000" dirty="0"/>
              <a:t> </a:t>
            </a:r>
            <a:r>
              <a:rPr lang="it-IT" sz="2600" dirty="0"/>
              <a:t>/ </a:t>
            </a:r>
            <a:r>
              <a:rPr lang="it-IT" sz="2600" dirty="0" err="1"/>
              <a:t>tenía</a:t>
            </a:r>
            <a:r>
              <a:rPr lang="it-IT" sz="2600" dirty="0"/>
              <a:t> </a:t>
            </a:r>
            <a:r>
              <a:rPr lang="it-IT" sz="2600" dirty="0" err="1"/>
              <a:t>que</a:t>
            </a:r>
            <a:r>
              <a:rPr lang="it-IT" sz="2600" dirty="0"/>
              <a:t> </a:t>
            </a:r>
            <a:r>
              <a:rPr lang="it-IT" sz="2600" dirty="0" err="1"/>
              <a:t>avisarla</a:t>
            </a:r>
            <a:r>
              <a:rPr lang="it-IT" sz="2600" dirty="0"/>
              <a:t> </a:t>
            </a:r>
            <a:r>
              <a:rPr lang="it-IT" sz="2600" baseline="30000" dirty="0"/>
              <a:t>CMM</a:t>
            </a:r>
            <a:r>
              <a:rPr lang="it-IT" sz="2600" dirty="0"/>
              <a:t> / si no </a:t>
            </a:r>
            <a:r>
              <a:rPr lang="it-IT" sz="2600" dirty="0" err="1"/>
              <a:t>podía</a:t>
            </a:r>
            <a:r>
              <a:rPr lang="it-IT" sz="2600" dirty="0"/>
              <a:t> </a:t>
            </a:r>
            <a:r>
              <a:rPr lang="it-IT" sz="2600" dirty="0" err="1"/>
              <a:t>ir</a:t>
            </a:r>
            <a:r>
              <a:rPr lang="it-IT" sz="2600" baseline="30000" dirty="0" err="1"/>
              <a:t>CMM</a:t>
            </a:r>
            <a:r>
              <a:rPr lang="it-IT" sz="2600" dirty="0"/>
              <a:t> / </a:t>
            </a:r>
            <a:r>
              <a:rPr lang="it-IT" sz="2600" dirty="0" err="1"/>
              <a:t>porque</a:t>
            </a:r>
            <a:r>
              <a:rPr lang="it-IT" sz="2600" dirty="0"/>
              <a:t> </a:t>
            </a:r>
            <a:r>
              <a:rPr lang="it-IT" sz="2600" dirty="0" err="1"/>
              <a:t>estaba</a:t>
            </a:r>
            <a:r>
              <a:rPr lang="it-IT" sz="2600" dirty="0"/>
              <a:t> </a:t>
            </a:r>
            <a:r>
              <a:rPr lang="it-IT" sz="2600" dirty="0" err="1"/>
              <a:t>enferma</a:t>
            </a:r>
            <a:r>
              <a:rPr lang="it-IT" sz="2600" dirty="0"/>
              <a:t> o </a:t>
            </a:r>
            <a:r>
              <a:rPr lang="it-IT" sz="2600" dirty="0" err="1"/>
              <a:t>así</a:t>
            </a:r>
            <a:r>
              <a:rPr lang="it-IT" sz="2600" dirty="0"/>
              <a:t> //</a:t>
            </a:r>
            <a:r>
              <a:rPr lang="it-IT" sz="2600" baseline="30000" dirty="0"/>
              <a:t>CMM</a:t>
            </a:r>
            <a:endParaRPr lang="it-IT" sz="2600" dirty="0"/>
          </a:p>
          <a:p>
            <a:pPr algn="ctr">
              <a:buNone/>
            </a:pPr>
            <a:endParaRPr lang="it-IT" sz="3200" dirty="0"/>
          </a:p>
          <a:p>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755576" y="1124744"/>
            <a:ext cx="7467600" cy="4873752"/>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lgn="ctr"/>
            <a:r>
              <a:rPr lang="it-IT" sz="3200" dirty="0"/>
              <a:t> </a:t>
            </a:r>
            <a:r>
              <a:rPr lang="es-ES" sz="3200" dirty="0"/>
              <a:t>Cresti nos hace notar que: “</a:t>
            </a:r>
            <a:r>
              <a:rPr lang="es-ES" sz="3200" i="1" dirty="0"/>
              <a:t>Más raros que los Alocutivos son los Conativos, mediante los que se intenta conseguir una presión directa para que el interlocutor haga algo, desista de un cierto comportamiento o lo cambie</a:t>
            </a:r>
            <a:r>
              <a:rPr lang="es-ES" sz="3200" dirty="0"/>
              <a:t>”</a:t>
            </a:r>
          </a:p>
          <a:p>
            <a:pPr algn="ctr">
              <a:buNone/>
            </a:pPr>
            <a:r>
              <a:rPr lang="es-ES" sz="3200" dirty="0"/>
              <a:t> (Cresti, 2000: 142).</a:t>
            </a:r>
          </a:p>
          <a:p>
            <a:pPr algn="ctr"/>
            <a:endParaRPr lang="it-IT" sz="3200" dirty="0"/>
          </a:p>
          <a:p>
            <a:pPr algn="ctr"/>
            <a:r>
              <a:rPr lang="it-IT" sz="3200" dirty="0"/>
              <a:t>En </a:t>
            </a:r>
            <a:r>
              <a:rPr lang="it-IT" sz="3200" dirty="0" err="1"/>
              <a:t>este</a:t>
            </a:r>
            <a:r>
              <a:rPr lang="it-IT" sz="3200" dirty="0"/>
              <a:t> caso EL CONATIVO </a:t>
            </a:r>
            <a:r>
              <a:rPr lang="it-IT" sz="3200" dirty="0" err="1"/>
              <a:t>aparece</a:t>
            </a:r>
            <a:r>
              <a:rPr lang="it-IT" sz="3200" dirty="0"/>
              <a:t> </a:t>
            </a:r>
            <a:r>
              <a:rPr lang="it-IT" sz="3200" dirty="0" err="1"/>
              <a:t>antes</a:t>
            </a:r>
            <a:r>
              <a:rPr lang="it-IT" sz="3200" dirty="0"/>
              <a:t> del CMM </a:t>
            </a:r>
            <a:r>
              <a:rPr lang="it-IT" sz="3200" dirty="0" err="1"/>
              <a:t>porque</a:t>
            </a:r>
            <a:r>
              <a:rPr lang="it-IT" sz="3200" dirty="0"/>
              <a:t> su </a:t>
            </a:r>
            <a:r>
              <a:rPr lang="it-IT" sz="3200" dirty="0" err="1"/>
              <a:t>función</a:t>
            </a:r>
            <a:r>
              <a:rPr lang="it-IT" sz="3200" dirty="0"/>
              <a:t> </a:t>
            </a:r>
            <a:r>
              <a:rPr lang="it-IT" sz="3200" dirty="0" err="1"/>
              <a:t>es</a:t>
            </a:r>
            <a:r>
              <a:rPr lang="it-IT" sz="3200" dirty="0"/>
              <a:t> </a:t>
            </a:r>
            <a:r>
              <a:rPr lang="it-IT" sz="3200" dirty="0" err="1"/>
              <a:t>pedir</a:t>
            </a:r>
            <a:r>
              <a:rPr lang="it-IT" sz="3200" dirty="0"/>
              <a:t> la </a:t>
            </a:r>
            <a:r>
              <a:rPr lang="it-IT" sz="3200" dirty="0" err="1"/>
              <a:t>atención</a:t>
            </a:r>
            <a:r>
              <a:rPr lang="it-IT" sz="3200" dirty="0"/>
              <a:t> del </a:t>
            </a:r>
            <a:r>
              <a:rPr lang="it-IT" sz="3200" dirty="0" err="1"/>
              <a:t>hablante</a:t>
            </a:r>
            <a:r>
              <a:rPr lang="it-IT" sz="3200" dirty="0"/>
              <a:t> para </a:t>
            </a:r>
            <a:r>
              <a:rPr lang="it-IT" sz="3200" dirty="0" err="1"/>
              <a:t>participar</a:t>
            </a:r>
            <a:r>
              <a:rPr lang="it-IT" sz="3200" dirty="0"/>
              <a:t> en </a:t>
            </a:r>
            <a:r>
              <a:rPr lang="it-IT" sz="3200" dirty="0" err="1"/>
              <a:t>el</a:t>
            </a:r>
            <a:r>
              <a:rPr lang="it-IT" sz="3200" dirty="0"/>
              <a:t> intercambio comunicativo. </a:t>
            </a:r>
          </a:p>
          <a:p>
            <a:pPr algn="ctr"/>
            <a:r>
              <a:rPr lang="it-IT" sz="3200" dirty="0"/>
              <a:t>En </a:t>
            </a:r>
            <a:r>
              <a:rPr lang="it-IT" sz="3200" dirty="0" err="1"/>
              <a:t>el</a:t>
            </a:r>
            <a:r>
              <a:rPr lang="it-IT" sz="3200" dirty="0"/>
              <a:t> </a:t>
            </a:r>
            <a:r>
              <a:rPr lang="it-IT" sz="3200" dirty="0" err="1"/>
              <a:t>ejemplo</a:t>
            </a:r>
            <a:r>
              <a:rPr lang="it-IT" sz="3200" dirty="0"/>
              <a:t> </a:t>
            </a:r>
            <a:r>
              <a:rPr lang="it-IT" sz="3200" dirty="0" err="1"/>
              <a:t>nos</a:t>
            </a:r>
            <a:r>
              <a:rPr lang="it-IT" sz="3200" dirty="0"/>
              <a:t> </a:t>
            </a:r>
            <a:r>
              <a:rPr lang="it-IT" sz="3200" dirty="0" err="1"/>
              <a:t>vemos</a:t>
            </a:r>
            <a:r>
              <a:rPr lang="it-IT" sz="3200" dirty="0"/>
              <a:t> la </a:t>
            </a:r>
            <a:r>
              <a:rPr lang="it-IT" sz="3200" dirty="0" err="1"/>
              <a:t>palabra</a:t>
            </a:r>
            <a:r>
              <a:rPr lang="it-IT" sz="3200" dirty="0"/>
              <a:t> </a:t>
            </a:r>
            <a:r>
              <a:rPr lang="it-IT" sz="3600" b="1" u="sng" dirty="0"/>
              <a:t>“mira” </a:t>
            </a:r>
            <a:r>
              <a:rPr lang="it-IT" sz="3200" dirty="0"/>
              <a:t>al principio de la frase </a:t>
            </a:r>
            <a:r>
              <a:rPr lang="it-IT" sz="3200" dirty="0" err="1"/>
              <a:t>que</a:t>
            </a:r>
            <a:r>
              <a:rPr lang="it-IT" sz="3200" dirty="0"/>
              <a:t> </a:t>
            </a:r>
            <a:r>
              <a:rPr lang="it-IT" sz="3200" dirty="0" err="1"/>
              <a:t>es</a:t>
            </a:r>
            <a:r>
              <a:rPr lang="it-IT" sz="3200" dirty="0"/>
              <a:t> un CNT con la </a:t>
            </a:r>
            <a:r>
              <a:rPr lang="it-IT" sz="3200" dirty="0" err="1"/>
              <a:t>que</a:t>
            </a:r>
            <a:r>
              <a:rPr lang="it-IT" sz="3200" dirty="0"/>
              <a:t> se intenta </a:t>
            </a:r>
            <a:r>
              <a:rPr lang="it-IT" sz="3200" dirty="0" err="1"/>
              <a:t>llamar</a:t>
            </a:r>
            <a:r>
              <a:rPr lang="it-IT" sz="3200" dirty="0"/>
              <a:t> la </a:t>
            </a:r>
            <a:r>
              <a:rPr lang="it-IT" sz="3200" dirty="0" err="1"/>
              <a:t>atención</a:t>
            </a:r>
            <a:r>
              <a:rPr lang="it-IT" sz="3200" dirty="0"/>
              <a:t>.</a:t>
            </a:r>
          </a:p>
          <a:p>
            <a:endParaRPr lang="it-IT" dirty="0"/>
          </a:p>
          <a:p>
            <a:endParaRPr lang="it-IT" dirty="0"/>
          </a:p>
          <a:p>
            <a:endParaRPr lang="it-IT" dirty="0"/>
          </a:p>
        </p:txBody>
      </p:sp>
      <p:sp>
        <p:nvSpPr>
          <p:cNvPr id="4" name="CasellaDiTesto 3"/>
          <p:cNvSpPr txBox="1"/>
          <p:nvPr/>
        </p:nvSpPr>
        <p:spPr>
          <a:xfrm>
            <a:off x="3491880" y="188640"/>
            <a:ext cx="2304256" cy="769441"/>
          </a:xfrm>
          <a:prstGeom prst="rect">
            <a:avLst/>
          </a:prstGeom>
          <a:ln>
            <a:prstDash val="dash"/>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it-IT" sz="4400" dirty="0"/>
              <a:t>E</a:t>
            </a:r>
            <a:r>
              <a:rPr lang="it-IT" sz="4000" dirty="0"/>
              <a:t>L CNT</a:t>
            </a:r>
            <a:r>
              <a:rPr lang="it-IT" sz="4400"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5816" y="260648"/>
            <a:ext cx="2818656" cy="936104"/>
          </a:xfrm>
          <a:ln>
            <a:prstDash val="dash"/>
          </a:ln>
        </p:spPr>
        <p:style>
          <a:lnRef idx="2">
            <a:schemeClr val="accent4"/>
          </a:lnRef>
          <a:fillRef idx="1">
            <a:schemeClr val="lt1"/>
          </a:fillRef>
          <a:effectRef idx="0">
            <a:schemeClr val="accent4"/>
          </a:effectRef>
          <a:fontRef idx="minor">
            <a:schemeClr val="dk1"/>
          </a:fontRef>
        </p:style>
        <p:txBody>
          <a:bodyPr>
            <a:noAutofit/>
          </a:bodyPr>
          <a:lstStyle/>
          <a:p>
            <a:pPr algn="ctr"/>
            <a:r>
              <a:rPr lang="it-IT" sz="4400" dirty="0" err="1"/>
              <a:t>El</a:t>
            </a:r>
            <a:r>
              <a:rPr lang="it-IT" sz="4400" dirty="0"/>
              <a:t> </a:t>
            </a:r>
            <a:r>
              <a:rPr lang="it-IT" sz="4400" dirty="0" err="1"/>
              <a:t>sca</a:t>
            </a:r>
            <a:r>
              <a:rPr lang="it-IT" sz="4400" dirty="0"/>
              <a:t> </a:t>
            </a:r>
          </a:p>
        </p:txBody>
      </p:sp>
      <p:sp>
        <p:nvSpPr>
          <p:cNvPr id="3" name="Segnaposto contenuto 2"/>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pPr algn="ctr"/>
            <a:endParaRPr lang="it-IT" sz="3200" dirty="0"/>
          </a:p>
          <a:p>
            <a:pPr algn="ctr"/>
            <a:r>
              <a:rPr lang="es-ES" sz="3200" u="sng" dirty="0"/>
              <a:t>La escansión </a:t>
            </a:r>
            <a:r>
              <a:rPr lang="it-IT" sz="3200" dirty="0" err="1"/>
              <a:t>representa</a:t>
            </a:r>
            <a:r>
              <a:rPr lang="it-IT" sz="3200" dirty="0"/>
              <a:t> una </a:t>
            </a:r>
            <a:r>
              <a:rPr lang="it-IT" sz="3200" dirty="0" err="1"/>
              <a:t>unidad</a:t>
            </a:r>
            <a:r>
              <a:rPr lang="it-IT" sz="3200" dirty="0"/>
              <a:t> no informativa y </a:t>
            </a:r>
            <a:r>
              <a:rPr lang="it-IT" sz="3200" dirty="0" err="1"/>
              <a:t>avisa</a:t>
            </a:r>
            <a:r>
              <a:rPr lang="it-IT" sz="3200" dirty="0"/>
              <a:t> </a:t>
            </a:r>
            <a:r>
              <a:rPr lang="es-ES" sz="3200" dirty="0"/>
              <a:t>que hay una pequeña interrupción para tomar aire. No se trata de un </a:t>
            </a:r>
            <a:r>
              <a:rPr lang="es-ES" sz="3200" i="1" dirty="0"/>
              <a:t>break</a:t>
            </a:r>
            <a:r>
              <a:rPr lang="es-ES" sz="3200" dirty="0"/>
              <a:t> prosódico real, es un </a:t>
            </a:r>
            <a:r>
              <a:rPr lang="es-ES" sz="3200" i="1" dirty="0"/>
              <a:t>break</a:t>
            </a:r>
            <a:r>
              <a:rPr lang="es-ES" sz="3200" dirty="0"/>
              <a:t>  fisiológico que el hablante hace para respirar</a:t>
            </a:r>
            <a:endParaRPr lang="it-IT" sz="3200" dirty="0"/>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755576" y="1484784"/>
            <a:ext cx="7467600" cy="4873752"/>
          </a:xfrm>
        </p:spPr>
        <p:style>
          <a:lnRef idx="2">
            <a:schemeClr val="accent1"/>
          </a:lnRef>
          <a:fillRef idx="1">
            <a:schemeClr val="lt1"/>
          </a:fillRef>
          <a:effectRef idx="0">
            <a:schemeClr val="accent1"/>
          </a:effectRef>
          <a:fontRef idx="minor">
            <a:schemeClr val="dk1"/>
          </a:fontRef>
        </p:style>
        <p:txBody>
          <a:bodyPr>
            <a:normAutofit/>
          </a:bodyPr>
          <a:lstStyle/>
          <a:p>
            <a:pPr algn="ctr"/>
            <a:r>
              <a:rPr lang="it-IT" sz="2800" dirty="0"/>
              <a:t>Como </a:t>
            </a:r>
            <a:r>
              <a:rPr lang="it-IT" sz="2800" dirty="0" err="1"/>
              <a:t>hemos</a:t>
            </a:r>
            <a:r>
              <a:rPr lang="it-IT" sz="2800" dirty="0"/>
              <a:t> visto en </a:t>
            </a:r>
            <a:r>
              <a:rPr lang="it-IT" sz="2800" dirty="0" err="1"/>
              <a:t>los</a:t>
            </a:r>
            <a:r>
              <a:rPr lang="it-IT" sz="2800" dirty="0"/>
              <a:t> </a:t>
            </a:r>
            <a:r>
              <a:rPr lang="it-IT" sz="2800" dirty="0" err="1"/>
              <a:t>ejemplos</a:t>
            </a:r>
            <a:r>
              <a:rPr lang="it-IT" sz="2800" dirty="0"/>
              <a:t> </a:t>
            </a:r>
            <a:r>
              <a:rPr lang="it-IT" sz="2800" dirty="0" err="1"/>
              <a:t>anteriores</a:t>
            </a:r>
            <a:r>
              <a:rPr lang="it-IT" sz="2800" dirty="0"/>
              <a:t>, </a:t>
            </a:r>
            <a:r>
              <a:rPr lang="it-IT" sz="2800" u="sng" dirty="0" err="1"/>
              <a:t>después</a:t>
            </a:r>
            <a:r>
              <a:rPr lang="it-IT" sz="2800" dirty="0"/>
              <a:t> del CMM </a:t>
            </a:r>
            <a:r>
              <a:rPr lang="it-IT" sz="2800" dirty="0" err="1"/>
              <a:t>podemos</a:t>
            </a:r>
            <a:r>
              <a:rPr lang="it-IT" sz="2800" dirty="0"/>
              <a:t> </a:t>
            </a:r>
            <a:r>
              <a:rPr lang="it-IT" sz="2800" dirty="0" err="1"/>
              <a:t>encontrar</a:t>
            </a:r>
            <a:r>
              <a:rPr lang="it-IT" sz="2800" dirty="0"/>
              <a:t> </a:t>
            </a:r>
            <a:r>
              <a:rPr lang="it-IT" sz="3200" b="1" u="sng" dirty="0" err="1"/>
              <a:t>unidades</a:t>
            </a:r>
            <a:r>
              <a:rPr lang="it-IT" sz="3200" b="1" u="sng" dirty="0"/>
              <a:t> </a:t>
            </a:r>
            <a:r>
              <a:rPr lang="it-IT" sz="3200" b="1" u="sng" dirty="0" err="1"/>
              <a:t>informativas</a:t>
            </a:r>
            <a:r>
              <a:rPr lang="it-IT" sz="3200" b="1" u="sng" dirty="0"/>
              <a:t> </a:t>
            </a:r>
            <a:r>
              <a:rPr lang="it-IT" sz="3200" b="1" u="sng" dirty="0" err="1"/>
              <a:t>textuales</a:t>
            </a:r>
            <a:r>
              <a:rPr lang="it-IT" sz="3200" b="1" u="sng" dirty="0"/>
              <a:t> no </a:t>
            </a:r>
            <a:r>
              <a:rPr lang="it-IT" sz="3200" b="1" u="sng" dirty="0" err="1"/>
              <a:t>nucleares</a:t>
            </a:r>
            <a:r>
              <a:rPr lang="it-IT" sz="2800" dirty="0"/>
              <a:t> </a:t>
            </a:r>
            <a:r>
              <a:rPr lang="it-IT" sz="2800" dirty="0" err="1"/>
              <a:t>que</a:t>
            </a:r>
            <a:r>
              <a:rPr lang="it-IT" sz="2800" dirty="0"/>
              <a:t> s</a:t>
            </a:r>
            <a:r>
              <a:rPr lang="es-ES" sz="2800" dirty="0"/>
              <a:t>on unidades que aportan informaciones relacionadas al comment </a:t>
            </a:r>
            <a:r>
              <a:rPr lang="it-IT" sz="2800" dirty="0" err="1"/>
              <a:t>como</a:t>
            </a:r>
            <a:r>
              <a:rPr lang="it-IT" sz="2800" dirty="0"/>
              <a:t> </a:t>
            </a:r>
            <a:r>
              <a:rPr lang="it-IT" sz="2800" dirty="0" err="1"/>
              <a:t>el</a:t>
            </a:r>
            <a:r>
              <a:rPr lang="it-IT" sz="2800" dirty="0"/>
              <a:t> APC y </a:t>
            </a:r>
            <a:r>
              <a:rPr lang="it-IT" sz="2800" dirty="0" err="1"/>
              <a:t>el</a:t>
            </a:r>
            <a:r>
              <a:rPr lang="it-IT" sz="2800" dirty="0"/>
              <a:t> PAR. </a:t>
            </a:r>
          </a:p>
          <a:p>
            <a:pPr algn="ctr"/>
            <a:r>
              <a:rPr lang="it-IT" sz="2800" dirty="0"/>
              <a:t>Se </a:t>
            </a:r>
            <a:r>
              <a:rPr lang="it-IT" sz="2800" dirty="0" err="1"/>
              <a:t>registran</a:t>
            </a:r>
            <a:r>
              <a:rPr lang="it-IT" sz="2800" dirty="0"/>
              <a:t> </a:t>
            </a:r>
            <a:r>
              <a:rPr lang="it-IT" sz="2800" dirty="0" err="1"/>
              <a:t>bien</a:t>
            </a:r>
            <a:r>
              <a:rPr lang="it-IT" sz="2800" dirty="0"/>
              <a:t> 79 </a:t>
            </a:r>
            <a:r>
              <a:rPr lang="it-IT" sz="2800" dirty="0" err="1"/>
              <a:t>resultados</a:t>
            </a:r>
            <a:r>
              <a:rPr lang="it-IT" sz="2800" dirty="0"/>
              <a:t> donde </a:t>
            </a:r>
            <a:r>
              <a:rPr lang="it-IT" sz="2800" dirty="0" err="1"/>
              <a:t>el</a:t>
            </a:r>
            <a:r>
              <a:rPr lang="it-IT" sz="2800" dirty="0"/>
              <a:t> CMM </a:t>
            </a:r>
            <a:r>
              <a:rPr lang="it-IT" sz="2800" dirty="0" err="1"/>
              <a:t>es</a:t>
            </a:r>
            <a:r>
              <a:rPr lang="it-IT" sz="2800" dirty="0"/>
              <a:t> </a:t>
            </a:r>
            <a:r>
              <a:rPr lang="it-IT" sz="2800" dirty="0" err="1"/>
              <a:t>acompañado</a:t>
            </a:r>
            <a:r>
              <a:rPr lang="it-IT" sz="2800" dirty="0"/>
              <a:t> de </a:t>
            </a:r>
            <a:r>
              <a:rPr lang="it-IT" sz="2800" dirty="0" err="1"/>
              <a:t>unidades</a:t>
            </a:r>
            <a:r>
              <a:rPr lang="it-IT" sz="2800" dirty="0"/>
              <a:t> </a:t>
            </a:r>
            <a:r>
              <a:rPr lang="it-IT" sz="2800" dirty="0" err="1"/>
              <a:t>textuales</a:t>
            </a:r>
            <a:r>
              <a:rPr lang="it-IT" sz="2800" dirty="0"/>
              <a:t> no </a:t>
            </a:r>
            <a:r>
              <a:rPr lang="it-IT" sz="2800" dirty="0" err="1"/>
              <a:t>nucleares</a:t>
            </a:r>
            <a:r>
              <a:rPr lang="it-IT" sz="2800" dirty="0"/>
              <a:t>. </a:t>
            </a:r>
          </a:p>
          <a:p>
            <a:endParaRPr lang="it-IT" dirty="0"/>
          </a:p>
        </p:txBody>
      </p:sp>
      <p:sp>
        <p:nvSpPr>
          <p:cNvPr id="4" name="CasellaDiTesto 3"/>
          <p:cNvSpPr txBox="1"/>
          <p:nvPr/>
        </p:nvSpPr>
        <p:spPr>
          <a:xfrm>
            <a:off x="2555776" y="404664"/>
            <a:ext cx="3816424"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it-IT" sz="2800" dirty="0"/>
              <a:t>PARA RESUMIR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27784" y="836712"/>
            <a:ext cx="3312368" cy="580926"/>
          </a:xfrm>
        </p:spPr>
        <p:style>
          <a:lnRef idx="2">
            <a:schemeClr val="accent4"/>
          </a:lnRef>
          <a:fillRef idx="1">
            <a:schemeClr val="lt1"/>
          </a:fillRef>
          <a:effectRef idx="0">
            <a:schemeClr val="accent4"/>
          </a:effectRef>
          <a:fontRef idx="minor">
            <a:schemeClr val="dk1"/>
          </a:fontRef>
        </p:style>
        <p:txBody>
          <a:bodyPr/>
          <a:lstStyle/>
          <a:p>
            <a:pPr algn="ctr">
              <a:buFont typeface="Arial" pitchFamily="34" charset="0"/>
              <a:buChar char="•"/>
            </a:pPr>
            <a:r>
              <a:rPr lang="it-IT" dirty="0" err="1"/>
              <a:t>El</a:t>
            </a:r>
            <a:r>
              <a:rPr lang="it-IT" dirty="0"/>
              <a:t> </a:t>
            </a:r>
            <a:r>
              <a:rPr lang="it-IT" dirty="0" err="1"/>
              <a:t>enunciado</a:t>
            </a:r>
            <a:endParaRPr lang="it-IT" dirty="0"/>
          </a:p>
        </p:txBody>
      </p:sp>
      <p:sp>
        <p:nvSpPr>
          <p:cNvPr id="6" name="Rettangolo arrotondato 5"/>
          <p:cNvSpPr/>
          <p:nvPr/>
        </p:nvSpPr>
        <p:spPr>
          <a:xfrm>
            <a:off x="1331640" y="1700808"/>
            <a:ext cx="5976664" cy="4320480"/>
          </a:xfrm>
          <a:prstGeom prst="roundRect">
            <a:avLst/>
          </a:prstGeom>
          <a:ln w="76200"/>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7" name="CasellaDiTesto 6"/>
          <p:cNvSpPr txBox="1"/>
          <p:nvPr/>
        </p:nvSpPr>
        <p:spPr>
          <a:xfrm>
            <a:off x="1619672" y="2132856"/>
            <a:ext cx="5472608" cy="369332"/>
          </a:xfrm>
          <a:prstGeom prst="rect">
            <a:avLst/>
          </a:prstGeom>
          <a:noFill/>
        </p:spPr>
        <p:txBody>
          <a:bodyPr wrap="square" rtlCol="0">
            <a:spAutoFit/>
          </a:bodyPr>
          <a:lstStyle/>
          <a:p>
            <a:r>
              <a:rPr lang="it-IT" dirty="0"/>
              <a:t> </a:t>
            </a:r>
          </a:p>
        </p:txBody>
      </p:sp>
      <p:sp>
        <p:nvSpPr>
          <p:cNvPr id="1025" name="Rectangle 1"/>
          <p:cNvSpPr>
            <a:spLocks noChangeArrowheads="1"/>
          </p:cNvSpPr>
          <p:nvPr/>
        </p:nvSpPr>
        <p:spPr bwMode="auto">
          <a:xfrm>
            <a:off x="1187624" y="1972867"/>
            <a:ext cx="54006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2" algn="ctr" fontAlgn="base">
              <a:spcBef>
                <a:spcPct val="0"/>
              </a:spcBef>
              <a:spcAft>
                <a:spcPct val="0"/>
              </a:spcAft>
              <a:buFont typeface="Arial" pitchFamily="34" charset="0"/>
              <a:buChar char="•"/>
            </a:pPr>
            <a:r>
              <a:rPr kumimoji="0" lang="es-ES" sz="3200" b="0" i="0" u="none" strike="noStrike" cap="none" normalizeH="0" baseline="0" dirty="0">
                <a:ln>
                  <a:noFill/>
                </a:ln>
                <a:solidFill>
                  <a:schemeClr val="tx1"/>
                </a:solidFill>
                <a:effectLst/>
                <a:latin typeface="Bahnschrift Condensed" pitchFamily="34" charset="0"/>
                <a:ea typeface="Calibri" pitchFamily="34" charset="0"/>
                <a:cs typeface="Calibri Light" pitchFamily="34" charset="0"/>
              </a:rPr>
              <a:t>Es la unidad mínima y necesaria para que haya comunicación</a:t>
            </a:r>
          </a:p>
          <a:p>
            <a:pPr lvl="2" algn="ctr" fontAlgn="base">
              <a:spcBef>
                <a:spcPct val="0"/>
              </a:spcBef>
              <a:spcAft>
                <a:spcPct val="0"/>
              </a:spcAft>
              <a:buFont typeface="Arial" pitchFamily="34" charset="0"/>
              <a:buChar char="•"/>
            </a:pPr>
            <a:r>
              <a:rPr kumimoji="0" lang="es-ES" sz="3200" b="0" i="0" u="none" strike="noStrike" cap="none" normalizeH="0" dirty="0">
                <a:ln>
                  <a:noFill/>
                </a:ln>
                <a:solidFill>
                  <a:schemeClr val="tx1"/>
                </a:solidFill>
                <a:effectLst/>
                <a:latin typeface="Bahnschrift Condensed" pitchFamily="34" charset="0"/>
                <a:ea typeface="Calibri" pitchFamily="34" charset="0"/>
                <a:cs typeface="Calibri Light" pitchFamily="34" charset="0"/>
              </a:rPr>
              <a:t> </a:t>
            </a:r>
            <a:r>
              <a:rPr lang="es-ES" sz="3200" dirty="0">
                <a:latin typeface="Bahnschrift Condensed" pitchFamily="34" charset="0"/>
                <a:ea typeface="Calibri" pitchFamily="34" charset="0"/>
                <a:cs typeface="Calibri Light" pitchFamily="34" charset="0"/>
              </a:rPr>
              <a:t>E</a:t>
            </a:r>
            <a:r>
              <a:rPr kumimoji="0" lang="es-ES" sz="3200" b="0" i="0" u="none" strike="noStrike" cap="none" normalizeH="0" baseline="0" dirty="0">
                <a:ln>
                  <a:noFill/>
                </a:ln>
                <a:solidFill>
                  <a:schemeClr val="tx1"/>
                </a:solidFill>
                <a:effectLst/>
                <a:latin typeface="Bahnschrift Condensed" pitchFamily="34" charset="0"/>
                <a:ea typeface="Calibri" pitchFamily="34" charset="0"/>
                <a:cs typeface="Calibri Light" pitchFamily="34" charset="0"/>
              </a:rPr>
              <a:t>s una secuencia prosódica terminada que tiene un modelo prosódico definido y que sigue un programa unitario</a:t>
            </a:r>
            <a:r>
              <a:rPr kumimoji="0" lang="es-ES" sz="3200" b="0" i="0" u="none" strike="noStrike" cap="none" normalizeH="0" baseline="0" dirty="0">
                <a:ln>
                  <a:noFill/>
                </a:ln>
                <a:solidFill>
                  <a:schemeClr val="tx1"/>
                </a:solidFill>
                <a:effectLst/>
                <a:latin typeface="Calibri Light" pitchFamily="34" charset="0"/>
                <a:ea typeface="Calibri" pitchFamily="34" charset="0"/>
                <a:cs typeface="Calibri Light" pitchFamily="34" charset="0"/>
              </a:rPr>
              <a:t>. </a:t>
            </a:r>
            <a:endParaRPr kumimoji="0" lang="es-ES"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67544" y="188640"/>
            <a:ext cx="8064896" cy="6309320"/>
          </a:xfrm>
        </p:spPr>
        <p:txBody>
          <a:bodyPr>
            <a:normAutofit/>
          </a:bodyPr>
          <a:lstStyle/>
          <a:p>
            <a:pPr algn="ctr"/>
            <a:r>
              <a:rPr lang="it-IT" sz="2800" u="sng" dirty="0" err="1"/>
              <a:t>Antes</a:t>
            </a:r>
            <a:r>
              <a:rPr lang="it-IT" sz="2800" u="sng" dirty="0"/>
              <a:t> </a:t>
            </a:r>
            <a:r>
              <a:rPr lang="it-IT" sz="2800" dirty="0"/>
              <a:t>del CMM se </a:t>
            </a:r>
            <a:r>
              <a:rPr lang="it-IT" sz="2800" dirty="0" err="1"/>
              <a:t>ven</a:t>
            </a:r>
            <a:r>
              <a:rPr lang="it-IT" sz="2800" dirty="0"/>
              <a:t> </a:t>
            </a:r>
            <a:r>
              <a:rPr lang="it-IT" sz="2800" dirty="0" err="1"/>
              <a:t>otras</a:t>
            </a:r>
            <a:r>
              <a:rPr lang="it-IT" sz="2800" dirty="0"/>
              <a:t> </a:t>
            </a:r>
            <a:r>
              <a:rPr lang="it-IT" sz="2800" dirty="0" err="1"/>
              <a:t>tipologías</a:t>
            </a:r>
            <a:r>
              <a:rPr lang="it-IT" sz="2800" dirty="0"/>
              <a:t> de </a:t>
            </a:r>
            <a:r>
              <a:rPr lang="it-IT" sz="2800" dirty="0" err="1"/>
              <a:t>unidades</a:t>
            </a:r>
            <a:r>
              <a:rPr lang="it-IT" sz="2800" dirty="0"/>
              <a:t>, </a:t>
            </a:r>
            <a:r>
              <a:rPr lang="it-IT" sz="2800" dirty="0" err="1"/>
              <a:t>como</a:t>
            </a:r>
            <a:r>
              <a:rPr lang="it-IT" sz="2800" dirty="0"/>
              <a:t> la </a:t>
            </a:r>
            <a:r>
              <a:rPr lang="it-IT" sz="2800" b="1" u="sng" dirty="0" err="1"/>
              <a:t>unidad</a:t>
            </a:r>
            <a:r>
              <a:rPr lang="it-IT" sz="2800" b="1" u="sng" dirty="0"/>
              <a:t> informativa </a:t>
            </a:r>
            <a:r>
              <a:rPr lang="it-IT" sz="2800" b="1" u="sng" dirty="0" err="1"/>
              <a:t>dialógica</a:t>
            </a:r>
            <a:r>
              <a:rPr lang="it-IT" sz="2800" b="1" u="sng" dirty="0"/>
              <a:t> </a:t>
            </a:r>
            <a:r>
              <a:rPr lang="it-IT" sz="2800" dirty="0"/>
              <a:t>(DCT, CNT)</a:t>
            </a:r>
            <a:r>
              <a:rPr lang="es-ES" sz="2800" dirty="0"/>
              <a:t> que no es necesaria para completar el contenido semántico del enunciado porque no aporta información: </a:t>
            </a:r>
            <a:r>
              <a:rPr lang="es-ES" sz="2800" u="sng" dirty="0"/>
              <a:t>solo ayuda el diálogo.</a:t>
            </a:r>
            <a:r>
              <a:rPr lang="it-IT" sz="2800" u="sng" dirty="0"/>
              <a:t> </a:t>
            </a:r>
          </a:p>
          <a:p>
            <a:pPr algn="ctr"/>
            <a:r>
              <a:rPr lang="it-IT" sz="2800" dirty="0"/>
              <a:t>y la </a:t>
            </a:r>
            <a:r>
              <a:rPr lang="it-IT" sz="2800" b="1" u="sng" dirty="0" err="1"/>
              <a:t>unidad</a:t>
            </a:r>
            <a:r>
              <a:rPr lang="it-IT" sz="2800" b="1" u="sng" dirty="0"/>
              <a:t> no informativa </a:t>
            </a:r>
            <a:r>
              <a:rPr lang="it-IT" sz="2800" dirty="0"/>
              <a:t>(SCA)</a:t>
            </a:r>
            <a:r>
              <a:rPr lang="es-ES" sz="2800" dirty="0"/>
              <a:t> que no tiene ningún valor informativo.</a:t>
            </a:r>
            <a:endParaRPr lang="it-IT" sz="2800" dirty="0"/>
          </a:p>
          <a:p>
            <a:pPr algn="ctr">
              <a:buNone/>
            </a:pPr>
            <a:endParaRPr lang="it-IT" sz="2800" dirty="0"/>
          </a:p>
          <a:p>
            <a:pPr algn="ctr">
              <a:buNone/>
            </a:pPr>
            <a:r>
              <a:rPr lang="it-IT" sz="2800" dirty="0" err="1"/>
              <a:t>También</a:t>
            </a:r>
            <a:r>
              <a:rPr lang="it-IT" sz="2800" dirty="0"/>
              <a:t> en la </a:t>
            </a:r>
            <a:r>
              <a:rPr lang="it-IT" sz="2800" dirty="0" err="1"/>
              <a:t>unidad</a:t>
            </a:r>
            <a:r>
              <a:rPr lang="it-IT" sz="2800" dirty="0"/>
              <a:t> informativa </a:t>
            </a:r>
            <a:r>
              <a:rPr lang="it-IT" sz="2800" dirty="0" err="1"/>
              <a:t>dialógica</a:t>
            </a:r>
            <a:r>
              <a:rPr lang="it-IT" sz="2800" dirty="0"/>
              <a:t> se </a:t>
            </a:r>
            <a:r>
              <a:rPr lang="it-IT" sz="2800" dirty="0" err="1"/>
              <a:t>registran</a:t>
            </a:r>
            <a:r>
              <a:rPr lang="it-IT" sz="2800" dirty="0"/>
              <a:t> </a:t>
            </a:r>
            <a:r>
              <a:rPr lang="it-IT" sz="2800" u="sng" dirty="0"/>
              <a:t>79 </a:t>
            </a:r>
            <a:r>
              <a:rPr lang="it-IT" sz="2800" u="sng" dirty="0" err="1"/>
              <a:t>resultados</a:t>
            </a:r>
            <a:r>
              <a:rPr lang="it-IT" sz="2800" u="sng" dirty="0"/>
              <a:t> </a:t>
            </a:r>
            <a:r>
              <a:rPr lang="it-IT" sz="2800" dirty="0" err="1"/>
              <a:t>mientras</a:t>
            </a:r>
            <a:r>
              <a:rPr lang="it-IT" sz="2800" dirty="0"/>
              <a:t> </a:t>
            </a:r>
            <a:r>
              <a:rPr lang="it-IT" sz="2800" dirty="0" err="1"/>
              <a:t>que</a:t>
            </a:r>
            <a:r>
              <a:rPr lang="it-IT" sz="2800" dirty="0"/>
              <a:t> </a:t>
            </a:r>
            <a:r>
              <a:rPr lang="it-IT" sz="2800" dirty="0" err="1"/>
              <a:t>las</a:t>
            </a:r>
            <a:r>
              <a:rPr lang="it-IT" sz="2800" dirty="0"/>
              <a:t> </a:t>
            </a:r>
            <a:r>
              <a:rPr lang="it-IT" sz="2800" dirty="0" err="1"/>
              <a:t>unidades</a:t>
            </a:r>
            <a:r>
              <a:rPr lang="it-IT" sz="2800" dirty="0"/>
              <a:t> no </a:t>
            </a:r>
            <a:r>
              <a:rPr lang="it-IT" sz="2800" dirty="0" err="1"/>
              <a:t>informativas</a:t>
            </a:r>
            <a:r>
              <a:rPr lang="it-IT" sz="2800" dirty="0"/>
              <a:t> </a:t>
            </a:r>
            <a:r>
              <a:rPr lang="it-IT" sz="2800" dirty="0" err="1"/>
              <a:t>tienen</a:t>
            </a:r>
            <a:r>
              <a:rPr lang="it-IT" sz="2800" dirty="0"/>
              <a:t> </a:t>
            </a:r>
            <a:r>
              <a:rPr lang="it-IT" sz="2800" u="sng" dirty="0"/>
              <a:t>solo 40 </a:t>
            </a:r>
            <a:r>
              <a:rPr lang="it-IT" sz="2800" u="sng" dirty="0" err="1"/>
              <a:t>casos</a:t>
            </a:r>
            <a:r>
              <a:rPr lang="it-IT" sz="2800" u="sng" dirty="0"/>
              <a:t>. </a:t>
            </a:r>
          </a:p>
          <a:p>
            <a:endParaRPr lang="it-IT"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755576" y="836712"/>
            <a:ext cx="7467600" cy="5349208"/>
          </a:xfrm>
          <a:ln>
            <a:prstDash val="lgDash"/>
          </a:ln>
        </p:spPr>
        <p:style>
          <a:lnRef idx="2">
            <a:schemeClr val="accent1"/>
          </a:lnRef>
          <a:fillRef idx="1">
            <a:schemeClr val="lt1"/>
          </a:fillRef>
          <a:effectRef idx="0">
            <a:schemeClr val="accent1"/>
          </a:effectRef>
          <a:fontRef idx="minor">
            <a:schemeClr val="dk1"/>
          </a:fontRef>
        </p:style>
        <p:txBody>
          <a:bodyPr>
            <a:normAutofit/>
          </a:bodyPr>
          <a:lstStyle/>
          <a:p>
            <a:pPr algn="ctr"/>
            <a:r>
              <a:rPr lang="it-IT" sz="3200" dirty="0"/>
              <a:t>Es </a:t>
            </a:r>
            <a:r>
              <a:rPr lang="it-IT" sz="3200" dirty="0" err="1"/>
              <a:t>más</a:t>
            </a:r>
            <a:r>
              <a:rPr lang="it-IT" sz="3200" dirty="0"/>
              <a:t> </a:t>
            </a:r>
            <a:r>
              <a:rPr lang="it-IT" sz="3200" dirty="0" err="1"/>
              <a:t>frecuente</a:t>
            </a:r>
            <a:r>
              <a:rPr lang="it-IT" sz="3200" dirty="0"/>
              <a:t> </a:t>
            </a:r>
            <a:r>
              <a:rPr lang="it-IT" sz="3200" dirty="0" err="1"/>
              <a:t>encontrar</a:t>
            </a:r>
            <a:r>
              <a:rPr lang="it-IT" sz="3200" dirty="0"/>
              <a:t> </a:t>
            </a:r>
            <a:r>
              <a:rPr lang="it-IT" sz="3200" dirty="0" err="1"/>
              <a:t>las</a:t>
            </a:r>
            <a:r>
              <a:rPr lang="it-IT" sz="3200" dirty="0"/>
              <a:t> </a:t>
            </a:r>
            <a:r>
              <a:rPr lang="it-IT" sz="3200" dirty="0" err="1"/>
              <a:t>unidades</a:t>
            </a:r>
            <a:r>
              <a:rPr lang="it-IT" sz="3200" dirty="0"/>
              <a:t> </a:t>
            </a:r>
            <a:r>
              <a:rPr lang="it-IT" sz="3200" dirty="0" err="1"/>
              <a:t>dialógicas</a:t>
            </a:r>
            <a:r>
              <a:rPr lang="it-IT" sz="3200" dirty="0"/>
              <a:t> </a:t>
            </a:r>
            <a:r>
              <a:rPr lang="it-IT" sz="3200" dirty="0" err="1"/>
              <a:t>que</a:t>
            </a:r>
            <a:r>
              <a:rPr lang="it-IT" sz="3200" dirty="0"/>
              <a:t> </a:t>
            </a:r>
            <a:r>
              <a:rPr lang="it-IT" sz="3200" dirty="0" err="1"/>
              <a:t>acompañan</a:t>
            </a:r>
            <a:r>
              <a:rPr lang="it-IT" sz="3200" dirty="0"/>
              <a:t> </a:t>
            </a:r>
            <a:r>
              <a:rPr lang="it-IT" sz="3200" dirty="0" err="1"/>
              <a:t>el</a:t>
            </a:r>
            <a:r>
              <a:rPr lang="it-IT" sz="3200" dirty="0"/>
              <a:t> CMM en </a:t>
            </a:r>
            <a:r>
              <a:rPr lang="it-IT" sz="3200" dirty="0" err="1"/>
              <a:t>vez</a:t>
            </a:r>
            <a:r>
              <a:rPr lang="it-IT" sz="3200" dirty="0"/>
              <a:t> de </a:t>
            </a:r>
            <a:r>
              <a:rPr lang="it-IT" sz="3200" dirty="0" err="1"/>
              <a:t>las</a:t>
            </a:r>
            <a:r>
              <a:rPr lang="it-IT" sz="3200" dirty="0"/>
              <a:t> </a:t>
            </a:r>
            <a:r>
              <a:rPr lang="it-IT" sz="3200" dirty="0" err="1"/>
              <a:t>unidades</a:t>
            </a:r>
            <a:r>
              <a:rPr lang="it-IT" sz="3200" dirty="0"/>
              <a:t> no </a:t>
            </a:r>
            <a:r>
              <a:rPr lang="it-IT" sz="3200" dirty="0" err="1"/>
              <a:t>informativas</a:t>
            </a:r>
            <a:r>
              <a:rPr lang="it-IT" sz="3200" dirty="0"/>
              <a:t> </a:t>
            </a:r>
            <a:r>
              <a:rPr lang="it-IT" sz="3200" dirty="0" err="1"/>
              <a:t>porque</a:t>
            </a:r>
            <a:r>
              <a:rPr lang="it-IT" sz="3200" dirty="0"/>
              <a:t> </a:t>
            </a:r>
            <a:r>
              <a:rPr lang="it-IT" sz="3200" dirty="0" err="1"/>
              <a:t>sirven</a:t>
            </a:r>
            <a:r>
              <a:rPr lang="it-IT" sz="3200" dirty="0"/>
              <a:t> para </a:t>
            </a:r>
            <a:r>
              <a:rPr lang="it-IT" sz="3200" dirty="0" err="1"/>
              <a:t>llevar</a:t>
            </a:r>
            <a:r>
              <a:rPr lang="it-IT" sz="3200" dirty="0"/>
              <a:t> a </a:t>
            </a:r>
            <a:r>
              <a:rPr lang="it-IT" sz="3200" dirty="0" err="1"/>
              <a:t>cabo</a:t>
            </a:r>
            <a:r>
              <a:rPr lang="it-IT" sz="3200" dirty="0"/>
              <a:t> </a:t>
            </a:r>
            <a:r>
              <a:rPr lang="it-IT" sz="3200" dirty="0" err="1"/>
              <a:t>el</a:t>
            </a:r>
            <a:r>
              <a:rPr lang="it-IT" sz="3200" dirty="0"/>
              <a:t> intercambio comunicativo de </a:t>
            </a:r>
            <a:r>
              <a:rPr lang="it-IT" sz="3200" dirty="0" err="1"/>
              <a:t>manera</a:t>
            </a:r>
            <a:r>
              <a:rPr lang="it-IT" sz="3200" dirty="0"/>
              <a:t> </a:t>
            </a:r>
            <a:r>
              <a:rPr lang="it-IT" sz="3200" dirty="0" err="1"/>
              <a:t>eficaz</a:t>
            </a:r>
            <a:r>
              <a:rPr lang="it-IT" sz="3200" dirty="0"/>
              <a:t>. Como </a:t>
            </a:r>
            <a:r>
              <a:rPr lang="it-IT" sz="3200" dirty="0" err="1"/>
              <a:t>las</a:t>
            </a:r>
            <a:r>
              <a:rPr lang="it-IT" sz="3200" dirty="0"/>
              <a:t> </a:t>
            </a:r>
            <a:r>
              <a:rPr lang="it-IT" sz="3200" dirty="0" err="1"/>
              <a:t>unidades</a:t>
            </a:r>
            <a:r>
              <a:rPr lang="it-IT" sz="3200" dirty="0"/>
              <a:t> </a:t>
            </a:r>
            <a:r>
              <a:rPr lang="it-IT" sz="3200" dirty="0" err="1"/>
              <a:t>dialógicas</a:t>
            </a:r>
            <a:r>
              <a:rPr lang="it-IT" sz="3200" dirty="0"/>
              <a:t> no </a:t>
            </a:r>
            <a:r>
              <a:rPr lang="it-IT" sz="3200" dirty="0" err="1"/>
              <a:t>suelen</a:t>
            </a:r>
            <a:r>
              <a:rPr lang="it-IT" sz="3200" dirty="0"/>
              <a:t> </a:t>
            </a:r>
            <a:r>
              <a:rPr lang="it-IT" sz="3200" dirty="0" err="1"/>
              <a:t>estar</a:t>
            </a:r>
            <a:r>
              <a:rPr lang="it-IT" sz="3200" dirty="0"/>
              <a:t> </a:t>
            </a:r>
            <a:r>
              <a:rPr lang="it-IT" sz="3200" dirty="0" err="1"/>
              <a:t>solas</a:t>
            </a:r>
            <a:r>
              <a:rPr lang="it-IT" sz="3200" dirty="0"/>
              <a:t>, </a:t>
            </a:r>
            <a:r>
              <a:rPr lang="it-IT" sz="3200" dirty="0" err="1"/>
              <a:t>las</a:t>
            </a:r>
            <a:r>
              <a:rPr lang="it-IT" sz="3200" dirty="0"/>
              <a:t> </a:t>
            </a:r>
            <a:r>
              <a:rPr lang="it-IT" sz="3200" dirty="0" err="1"/>
              <a:t>encontramos</a:t>
            </a:r>
            <a:r>
              <a:rPr lang="it-IT" sz="3200" dirty="0"/>
              <a:t> </a:t>
            </a:r>
            <a:r>
              <a:rPr lang="it-IT" sz="3200" dirty="0" err="1"/>
              <a:t>ligadas</a:t>
            </a:r>
            <a:r>
              <a:rPr lang="it-IT" sz="3200" dirty="0"/>
              <a:t> al </a:t>
            </a:r>
            <a:r>
              <a:rPr lang="it-IT" sz="3200" dirty="0" err="1"/>
              <a:t>enunciado</a:t>
            </a:r>
            <a:r>
              <a:rPr lang="it-IT" sz="3200" dirty="0"/>
              <a:t> y en </a:t>
            </a:r>
            <a:r>
              <a:rPr lang="it-IT" sz="3200" dirty="0" err="1"/>
              <a:t>este</a:t>
            </a:r>
            <a:r>
              <a:rPr lang="it-IT" sz="3200" dirty="0"/>
              <a:t> caso al CMM.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51720" y="476672"/>
            <a:ext cx="5266928" cy="652934"/>
          </a:xfrm>
        </p:spPr>
        <p:style>
          <a:lnRef idx="2">
            <a:schemeClr val="accent4"/>
          </a:lnRef>
          <a:fillRef idx="1">
            <a:schemeClr val="lt1"/>
          </a:fillRef>
          <a:effectRef idx="0">
            <a:schemeClr val="accent4"/>
          </a:effectRef>
          <a:fontRef idx="minor">
            <a:schemeClr val="dk1"/>
          </a:fontRef>
        </p:style>
        <p:txBody>
          <a:bodyPr/>
          <a:lstStyle/>
          <a:p>
            <a:r>
              <a:rPr lang="it-IT" dirty="0" err="1"/>
              <a:t>Datos</a:t>
            </a:r>
            <a:r>
              <a:rPr lang="it-IT" dirty="0"/>
              <a:t> del CMM en </a:t>
            </a:r>
            <a:r>
              <a:rPr lang="it-IT" dirty="0" err="1"/>
              <a:t>DB-ipic</a:t>
            </a:r>
            <a:endParaRPr lang="it-IT" dirty="0"/>
          </a:p>
        </p:txBody>
      </p:sp>
      <p:graphicFrame>
        <p:nvGraphicFramePr>
          <p:cNvPr id="5" name="Segnaposto contenuto 4"/>
          <p:cNvGraphicFramePr>
            <a:graphicFrameLocks noGrp="1"/>
          </p:cNvGraphicFramePr>
          <p:nvPr>
            <p:ph sz="quarter" idx="1"/>
          </p:nvPr>
        </p:nvGraphicFramePr>
        <p:xfrm>
          <a:off x="323528" y="1700808"/>
          <a:ext cx="7931224" cy="4680520"/>
        </p:xfrm>
        <a:graphic>
          <a:graphicData uri="http://schemas.openxmlformats.org/drawingml/2006/table">
            <a:tbl>
              <a:tblPr firstRow="1" bandRow="1">
                <a:tableStyleId>{69012ECD-51FC-41F1-AA8D-1B2483CD663E}</a:tableStyleId>
              </a:tblPr>
              <a:tblGrid>
                <a:gridCol w="1982806">
                  <a:extLst>
                    <a:ext uri="{9D8B030D-6E8A-4147-A177-3AD203B41FA5}">
                      <a16:colId xmlns:a16="http://schemas.microsoft.com/office/drawing/2014/main" val="20000"/>
                    </a:ext>
                  </a:extLst>
                </a:gridCol>
                <a:gridCol w="1982806">
                  <a:extLst>
                    <a:ext uri="{9D8B030D-6E8A-4147-A177-3AD203B41FA5}">
                      <a16:colId xmlns:a16="http://schemas.microsoft.com/office/drawing/2014/main" val="20001"/>
                    </a:ext>
                  </a:extLst>
                </a:gridCol>
                <a:gridCol w="1982806">
                  <a:extLst>
                    <a:ext uri="{9D8B030D-6E8A-4147-A177-3AD203B41FA5}">
                      <a16:colId xmlns:a16="http://schemas.microsoft.com/office/drawing/2014/main" val="20002"/>
                    </a:ext>
                  </a:extLst>
                </a:gridCol>
                <a:gridCol w="1982806">
                  <a:extLst>
                    <a:ext uri="{9D8B030D-6E8A-4147-A177-3AD203B41FA5}">
                      <a16:colId xmlns:a16="http://schemas.microsoft.com/office/drawing/2014/main" val="20003"/>
                    </a:ext>
                  </a:extLst>
                </a:gridCol>
              </a:tblGrid>
              <a:tr h="936104">
                <a:tc>
                  <a:txBody>
                    <a:bodyPr/>
                    <a:lstStyle/>
                    <a:p>
                      <a:r>
                        <a:rPr lang="it-IT" dirty="0" err="1"/>
                        <a:t>Interacción</a:t>
                      </a:r>
                      <a:endParaRPr lang="it-IT" dirty="0"/>
                    </a:p>
                  </a:txBody>
                  <a:tcPr/>
                </a:tc>
                <a:tc>
                  <a:txBody>
                    <a:bodyPr/>
                    <a:lstStyle/>
                    <a:p>
                      <a:r>
                        <a:rPr lang="it-IT" dirty="0" err="1"/>
                        <a:t>Familiar</a:t>
                      </a:r>
                      <a:endParaRPr lang="it-IT" dirty="0"/>
                    </a:p>
                  </a:txBody>
                  <a:tcPr/>
                </a:tc>
                <a:tc>
                  <a:txBody>
                    <a:bodyPr/>
                    <a:lstStyle/>
                    <a:p>
                      <a:r>
                        <a:rPr lang="it-IT" dirty="0" err="1"/>
                        <a:t>Publico</a:t>
                      </a:r>
                      <a:endParaRPr lang="it-IT" dirty="0"/>
                    </a:p>
                  </a:txBody>
                  <a:tcPr/>
                </a:tc>
                <a:tc>
                  <a:txBody>
                    <a:bodyPr/>
                    <a:lstStyle/>
                    <a:p>
                      <a:r>
                        <a:rPr lang="it-IT" dirty="0"/>
                        <a:t>total</a:t>
                      </a:r>
                    </a:p>
                  </a:txBody>
                  <a:tcPr/>
                </a:tc>
                <a:extLst>
                  <a:ext uri="{0D108BD9-81ED-4DB2-BD59-A6C34878D82A}">
                    <a16:rowId xmlns:a16="http://schemas.microsoft.com/office/drawing/2014/main" val="10000"/>
                  </a:ext>
                </a:extLst>
              </a:tr>
              <a:tr h="936104">
                <a:tc>
                  <a:txBody>
                    <a:bodyPr/>
                    <a:lstStyle/>
                    <a:p>
                      <a:r>
                        <a:rPr lang="it-IT" dirty="0" err="1"/>
                        <a:t>Monólogos</a:t>
                      </a:r>
                      <a:endParaRPr lang="it-IT" dirty="0"/>
                    </a:p>
                  </a:txBody>
                  <a:tcPr/>
                </a:tc>
                <a:tc>
                  <a:txBody>
                    <a:bodyPr/>
                    <a:lstStyle/>
                    <a:p>
                      <a:r>
                        <a:rPr lang="it-IT" dirty="0"/>
                        <a:t>79</a:t>
                      </a:r>
                    </a:p>
                  </a:txBody>
                  <a:tcPr/>
                </a:tc>
                <a:tc>
                  <a:txBody>
                    <a:bodyPr/>
                    <a:lstStyle/>
                    <a:p>
                      <a:r>
                        <a:rPr lang="it-IT" dirty="0"/>
                        <a:t>26</a:t>
                      </a:r>
                    </a:p>
                  </a:txBody>
                  <a:tcPr/>
                </a:tc>
                <a:tc>
                  <a:txBody>
                    <a:bodyPr/>
                    <a:lstStyle/>
                    <a:p>
                      <a:r>
                        <a:rPr lang="it-IT" dirty="0"/>
                        <a:t>105 (17%)</a:t>
                      </a:r>
                    </a:p>
                  </a:txBody>
                  <a:tcPr/>
                </a:tc>
                <a:extLst>
                  <a:ext uri="{0D108BD9-81ED-4DB2-BD59-A6C34878D82A}">
                    <a16:rowId xmlns:a16="http://schemas.microsoft.com/office/drawing/2014/main" val="10001"/>
                  </a:ext>
                </a:extLst>
              </a:tr>
              <a:tr h="936104">
                <a:tc>
                  <a:txBody>
                    <a:bodyPr/>
                    <a:lstStyle/>
                    <a:p>
                      <a:r>
                        <a:rPr lang="it-IT" dirty="0" err="1"/>
                        <a:t>Diálogos</a:t>
                      </a:r>
                      <a:endParaRPr lang="it-IT" dirty="0"/>
                    </a:p>
                  </a:txBody>
                  <a:tcPr/>
                </a:tc>
                <a:tc>
                  <a:txBody>
                    <a:bodyPr/>
                    <a:lstStyle/>
                    <a:p>
                      <a:r>
                        <a:rPr lang="it-IT" dirty="0"/>
                        <a:t>133</a:t>
                      </a:r>
                    </a:p>
                  </a:txBody>
                  <a:tcPr/>
                </a:tc>
                <a:tc>
                  <a:txBody>
                    <a:bodyPr/>
                    <a:lstStyle/>
                    <a:p>
                      <a:r>
                        <a:rPr lang="it-IT" dirty="0"/>
                        <a:t>131</a:t>
                      </a:r>
                    </a:p>
                  </a:txBody>
                  <a:tcPr/>
                </a:tc>
                <a:tc>
                  <a:txBody>
                    <a:bodyPr/>
                    <a:lstStyle/>
                    <a:p>
                      <a:r>
                        <a:rPr lang="it-IT" dirty="0"/>
                        <a:t>264 (42%)</a:t>
                      </a:r>
                    </a:p>
                  </a:txBody>
                  <a:tcPr/>
                </a:tc>
                <a:extLst>
                  <a:ext uri="{0D108BD9-81ED-4DB2-BD59-A6C34878D82A}">
                    <a16:rowId xmlns:a16="http://schemas.microsoft.com/office/drawing/2014/main" val="10002"/>
                  </a:ext>
                </a:extLst>
              </a:tr>
              <a:tr h="936104">
                <a:tc>
                  <a:txBody>
                    <a:bodyPr/>
                    <a:lstStyle/>
                    <a:p>
                      <a:r>
                        <a:rPr lang="it-IT" dirty="0" err="1"/>
                        <a:t>Conv</a:t>
                      </a:r>
                      <a:r>
                        <a:rPr lang="it-IT" dirty="0"/>
                        <a:t>.</a:t>
                      </a:r>
                    </a:p>
                  </a:txBody>
                  <a:tcPr/>
                </a:tc>
                <a:tc>
                  <a:txBody>
                    <a:bodyPr/>
                    <a:lstStyle/>
                    <a:p>
                      <a:r>
                        <a:rPr lang="it-IT" dirty="0"/>
                        <a:t>182</a:t>
                      </a:r>
                    </a:p>
                  </a:txBody>
                  <a:tcPr/>
                </a:tc>
                <a:tc>
                  <a:txBody>
                    <a:bodyPr/>
                    <a:lstStyle/>
                    <a:p>
                      <a:r>
                        <a:rPr lang="it-IT" dirty="0"/>
                        <a:t>80</a:t>
                      </a:r>
                    </a:p>
                  </a:txBody>
                  <a:tcPr/>
                </a:tc>
                <a:tc>
                  <a:txBody>
                    <a:bodyPr/>
                    <a:lstStyle/>
                    <a:p>
                      <a:r>
                        <a:rPr lang="it-IT" dirty="0"/>
                        <a:t>262 (41%)</a:t>
                      </a:r>
                    </a:p>
                  </a:txBody>
                  <a:tcPr/>
                </a:tc>
                <a:extLst>
                  <a:ext uri="{0D108BD9-81ED-4DB2-BD59-A6C34878D82A}">
                    <a16:rowId xmlns:a16="http://schemas.microsoft.com/office/drawing/2014/main" val="10003"/>
                  </a:ext>
                </a:extLst>
              </a:tr>
              <a:tr h="936104">
                <a:tc>
                  <a:txBody>
                    <a:bodyPr/>
                    <a:lstStyle/>
                    <a:p>
                      <a:endParaRPr lang="it-IT" dirty="0"/>
                    </a:p>
                  </a:txBody>
                  <a:tcPr/>
                </a:tc>
                <a:tc>
                  <a:txBody>
                    <a:bodyPr/>
                    <a:lstStyle/>
                    <a:p>
                      <a:r>
                        <a:rPr lang="it-IT" dirty="0"/>
                        <a:t>394 (62%)</a:t>
                      </a:r>
                    </a:p>
                  </a:txBody>
                  <a:tcPr/>
                </a:tc>
                <a:tc>
                  <a:txBody>
                    <a:bodyPr/>
                    <a:lstStyle/>
                    <a:p>
                      <a:r>
                        <a:rPr lang="it-IT" dirty="0"/>
                        <a:t>241 (38%)</a:t>
                      </a:r>
                    </a:p>
                  </a:txBody>
                  <a:tcPr/>
                </a:tc>
                <a:tc>
                  <a:txBody>
                    <a:bodyPr/>
                    <a:lstStyle/>
                    <a:p>
                      <a:r>
                        <a:rPr lang="it-IT" dirty="0"/>
                        <a:t>635</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251520" y="332656"/>
            <a:ext cx="7416824" cy="6264696"/>
          </a:xfrm>
          <a:ln w="76200"/>
          <a:effectLst>
            <a:outerShdw blurRad="76200" dir="18900000" sy="23000" kx="-1200000" algn="bl" rotWithShape="0">
              <a:prstClr val="black">
                <a:alpha val="20000"/>
              </a:prstClr>
            </a:outerShdw>
          </a:effectLst>
          <a:scene3d>
            <a:camera prst="perspectiveFront"/>
            <a:lightRig rig="threePt" dir="t"/>
          </a:scene3d>
        </p:spPr>
        <p:style>
          <a:lnRef idx="2">
            <a:schemeClr val="accent1"/>
          </a:lnRef>
          <a:fillRef idx="1">
            <a:schemeClr val="lt1"/>
          </a:fillRef>
          <a:effectRef idx="0">
            <a:schemeClr val="accent1"/>
          </a:effectRef>
          <a:fontRef idx="minor">
            <a:schemeClr val="dk1"/>
          </a:fontRef>
        </p:style>
        <p:txBody>
          <a:bodyPr>
            <a:noAutofit/>
          </a:bodyPr>
          <a:lstStyle/>
          <a:p>
            <a:r>
              <a:rPr lang="es-ES" dirty="0">
                <a:latin typeface="+mj-lt"/>
              </a:rPr>
              <a:t>El comment múltiple aparece </a:t>
            </a:r>
            <a:r>
              <a:rPr lang="es-ES" sz="3200" u="sng" dirty="0">
                <a:latin typeface="Bahnschrift Condensed" pitchFamily="34" charset="0"/>
              </a:rPr>
              <a:t>mucho más en contextos familiares</a:t>
            </a:r>
            <a:r>
              <a:rPr lang="es-ES" dirty="0">
                <a:latin typeface="+mj-lt"/>
              </a:rPr>
              <a:t>, 62% de los casos, y no solo a nivel global, sino también en cada tipo de interacción. </a:t>
            </a:r>
          </a:p>
          <a:p>
            <a:pPr>
              <a:buNone/>
            </a:pPr>
            <a:endParaRPr lang="es-ES" dirty="0">
              <a:latin typeface="+mj-lt"/>
            </a:endParaRPr>
          </a:p>
          <a:p>
            <a:r>
              <a:rPr lang="es-ES" dirty="0">
                <a:latin typeface="+mj-lt"/>
              </a:rPr>
              <a:t>Esto es </a:t>
            </a:r>
            <a:r>
              <a:rPr lang="es-ES" u="sng" dirty="0">
                <a:latin typeface="+mj-lt"/>
              </a:rPr>
              <a:t>debido a su natura</a:t>
            </a:r>
            <a:r>
              <a:rPr lang="es-ES" dirty="0">
                <a:latin typeface="+mj-lt"/>
              </a:rPr>
              <a:t>, porque en</a:t>
            </a:r>
            <a:r>
              <a:rPr lang="es-ES" sz="3200" dirty="0">
                <a:latin typeface="+mj-lt"/>
              </a:rPr>
              <a:t> </a:t>
            </a:r>
            <a:r>
              <a:rPr lang="es-ES" sz="3200" u="sng" dirty="0">
                <a:latin typeface="Bahnschrift Condensed" pitchFamily="34" charset="0"/>
              </a:rPr>
              <a:t>contextos públicos</a:t>
            </a:r>
            <a:r>
              <a:rPr lang="es-ES" b="1" u="sng" dirty="0">
                <a:latin typeface="Bahnschrift Condensed" pitchFamily="34" charset="0"/>
              </a:rPr>
              <a:t>  </a:t>
            </a:r>
            <a:r>
              <a:rPr lang="es-ES" dirty="0">
                <a:latin typeface="+mj-lt"/>
              </a:rPr>
              <a:t>los hablantes prefieren dar las informaciones a través </a:t>
            </a:r>
            <a:r>
              <a:rPr lang="es-ES" u="sng" dirty="0">
                <a:latin typeface="+mj-lt"/>
              </a:rPr>
              <a:t>de </a:t>
            </a:r>
            <a:r>
              <a:rPr lang="es-ES" sz="2800" u="sng" dirty="0">
                <a:latin typeface="Bahnschrift Condensed" pitchFamily="34" charset="0"/>
              </a:rPr>
              <a:t>enunciados cortos, para ser más directos</a:t>
            </a:r>
            <a:r>
              <a:rPr lang="es-ES" dirty="0">
                <a:latin typeface="+mj-lt"/>
              </a:rPr>
              <a:t> y evitar malentendidos, por eso aparece solo en el 38% de los casos.</a:t>
            </a:r>
          </a:p>
          <a:p>
            <a:r>
              <a:rPr lang="es-ES" dirty="0">
                <a:latin typeface="+mj-lt"/>
              </a:rPr>
              <a:t>Por lo contrario, en </a:t>
            </a:r>
            <a:r>
              <a:rPr lang="es-ES" sz="3200" u="sng" dirty="0">
                <a:latin typeface="Bahnschrift Condensed" pitchFamily="34" charset="0"/>
              </a:rPr>
              <a:t>contextos familiares</a:t>
            </a:r>
            <a:r>
              <a:rPr lang="es-ES" dirty="0">
                <a:latin typeface="+mj-lt"/>
              </a:rPr>
              <a:t>, es más frecuente formular </a:t>
            </a:r>
            <a:r>
              <a:rPr lang="es-ES" sz="2800" dirty="0">
                <a:latin typeface="Bahnschrift Condensed" pitchFamily="34" charset="0"/>
              </a:rPr>
              <a:t>enunciados más largos </a:t>
            </a:r>
            <a:r>
              <a:rPr lang="es-ES" dirty="0">
                <a:latin typeface="+mj-lt"/>
              </a:rPr>
              <a:t>y reforzar lo dicho a través de la </a:t>
            </a:r>
            <a:r>
              <a:rPr lang="es-ES" sz="2800" u="sng" dirty="0">
                <a:latin typeface="Bahnschrift Condensed" pitchFamily="34" charset="0"/>
              </a:rPr>
              <a:t>repetición</a:t>
            </a:r>
            <a:r>
              <a:rPr lang="es-ES" dirty="0">
                <a:latin typeface="+mj-lt"/>
              </a:rPr>
              <a:t> de las palabras. </a:t>
            </a:r>
            <a:endParaRPr lang="it-IT" dirty="0">
              <a:latin typeface="+mj-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1259632" y="620688"/>
            <a:ext cx="5760640" cy="5760640"/>
          </a:xfrm>
          <a:ln w="76200">
            <a:prstDash val="dashDot"/>
          </a:ln>
          <a:scene3d>
            <a:camera prst="perspectiveRight"/>
            <a:lightRig rig="threePt" dir="t"/>
          </a:scene3d>
        </p:spPr>
        <p:style>
          <a:lnRef idx="2">
            <a:schemeClr val="accent1"/>
          </a:lnRef>
          <a:fillRef idx="1">
            <a:schemeClr val="lt1"/>
          </a:fillRef>
          <a:effectRef idx="0">
            <a:schemeClr val="accent1"/>
          </a:effectRef>
          <a:fontRef idx="minor">
            <a:schemeClr val="dk1"/>
          </a:fontRef>
        </p:style>
        <p:txBody>
          <a:bodyPr>
            <a:normAutofit lnSpcReduction="10000"/>
          </a:bodyPr>
          <a:lstStyle/>
          <a:p>
            <a:endParaRPr lang="es-ES" dirty="0"/>
          </a:p>
          <a:p>
            <a:r>
              <a:rPr lang="es-ES" dirty="0"/>
              <a:t>En </a:t>
            </a:r>
            <a:r>
              <a:rPr lang="es-ES" b="1" u="sng" dirty="0"/>
              <a:t>monólogos</a:t>
            </a:r>
            <a:r>
              <a:rPr lang="es-ES" dirty="0"/>
              <a:t> hay muchos menos casos que en diálogos y conversaciones, solo el 17%. Como no hay interacción, es mucho </a:t>
            </a:r>
            <a:r>
              <a:rPr lang="es-ES" b="1" u="sng" dirty="0"/>
              <a:t>menos necesario comparar  o reforzar </a:t>
            </a:r>
            <a:r>
              <a:rPr lang="es-ES" dirty="0"/>
              <a:t>lo que se ha dicho. </a:t>
            </a:r>
          </a:p>
          <a:p>
            <a:pPr>
              <a:buNone/>
            </a:pPr>
            <a:endParaRPr lang="es-ES" dirty="0"/>
          </a:p>
          <a:p>
            <a:r>
              <a:rPr lang="es-ES" dirty="0"/>
              <a:t>Además, en </a:t>
            </a:r>
            <a:r>
              <a:rPr lang="es-ES" b="1" u="sng" dirty="0"/>
              <a:t>diálogos y conversaciones</a:t>
            </a:r>
            <a:r>
              <a:rPr lang="es-ES" dirty="0"/>
              <a:t> es </a:t>
            </a:r>
            <a:r>
              <a:rPr lang="es-ES" b="1" u="sng" dirty="0"/>
              <a:t>fundamental </a:t>
            </a:r>
            <a:r>
              <a:rPr lang="es-ES" dirty="0"/>
              <a:t>buscar y </a:t>
            </a:r>
            <a:r>
              <a:rPr lang="es-ES" b="1" u="sng" dirty="0"/>
              <a:t>comprobar la atención </a:t>
            </a:r>
            <a:r>
              <a:rPr lang="es-ES" dirty="0"/>
              <a:t>de nuestros interlocutores para estar seguros de que nos entiendan, por eso es mas frecuente, 42% (dialogos) y 41% (conversaciones).</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11760" y="260648"/>
            <a:ext cx="3826768" cy="580926"/>
          </a:xfrm>
          <a:ln w="76200"/>
        </p:spPr>
        <p:style>
          <a:lnRef idx="2">
            <a:schemeClr val="accent4"/>
          </a:lnRef>
          <a:fillRef idx="1">
            <a:schemeClr val="lt1"/>
          </a:fillRef>
          <a:effectRef idx="0">
            <a:schemeClr val="accent4"/>
          </a:effectRef>
          <a:fontRef idx="minor">
            <a:schemeClr val="dk1"/>
          </a:fontRef>
        </p:style>
        <p:txBody>
          <a:bodyPr/>
          <a:lstStyle/>
          <a:p>
            <a:pPr algn="ctr"/>
            <a:r>
              <a:rPr lang="it-IT" dirty="0" err="1"/>
              <a:t>Algunos</a:t>
            </a:r>
            <a:r>
              <a:rPr lang="it-IT" dirty="0"/>
              <a:t> </a:t>
            </a:r>
            <a:r>
              <a:rPr lang="it-IT" dirty="0" err="1"/>
              <a:t>ejemplos</a:t>
            </a:r>
            <a:endParaRPr lang="it-IT" dirty="0"/>
          </a:p>
        </p:txBody>
      </p:sp>
      <p:sp>
        <p:nvSpPr>
          <p:cNvPr id="3" name="Segnaposto contenuto 2"/>
          <p:cNvSpPr>
            <a:spLocks noGrp="1"/>
          </p:cNvSpPr>
          <p:nvPr>
            <p:ph sz="quarter" idx="1"/>
          </p:nvPr>
        </p:nvSpPr>
        <p:spPr/>
        <p:txBody>
          <a:bodyPr/>
          <a:lstStyle/>
          <a:p>
            <a:r>
              <a:rPr lang="it-IT" b="1" u="sng" dirty="0" err="1"/>
              <a:t>Diálogos</a:t>
            </a:r>
            <a:r>
              <a:rPr lang="it-IT" b="1" u="sng" dirty="0"/>
              <a:t> </a:t>
            </a:r>
            <a:r>
              <a:rPr lang="it-IT" b="1" u="sng" dirty="0" err="1"/>
              <a:t>Familiares</a:t>
            </a:r>
            <a:r>
              <a:rPr lang="it-IT" b="1" u="sng" dirty="0"/>
              <a:t> </a:t>
            </a:r>
            <a:r>
              <a:rPr lang="it-IT" dirty="0"/>
              <a:t>(133 </a:t>
            </a:r>
            <a:r>
              <a:rPr lang="it-IT" dirty="0" err="1"/>
              <a:t>casos</a:t>
            </a:r>
            <a:r>
              <a:rPr lang="it-IT" dirty="0"/>
              <a:t>):</a:t>
            </a:r>
          </a:p>
          <a:p>
            <a:endParaRPr lang="it-IT" dirty="0"/>
          </a:p>
          <a:p>
            <a:pPr>
              <a:buNone/>
            </a:pPr>
            <a:r>
              <a:rPr lang="it-IT" dirty="0"/>
              <a:t> [21] </a:t>
            </a:r>
            <a:r>
              <a:rPr lang="it-IT" dirty="0" err="1"/>
              <a:t>*CAR</a:t>
            </a:r>
            <a:r>
              <a:rPr lang="it-IT" dirty="0"/>
              <a:t>: una de </a:t>
            </a:r>
            <a:r>
              <a:rPr lang="it-IT" dirty="0" err="1"/>
              <a:t>cinco</a:t>
            </a:r>
            <a:r>
              <a:rPr lang="it-IT" baseline="30000" dirty="0" err="1"/>
              <a:t>CMM</a:t>
            </a:r>
            <a:r>
              <a:rPr lang="it-IT" dirty="0"/>
              <a:t> / una de </a:t>
            </a:r>
            <a:r>
              <a:rPr lang="it-IT" dirty="0" err="1"/>
              <a:t>cuatro</a:t>
            </a:r>
            <a:r>
              <a:rPr lang="it-IT" dirty="0"/>
              <a:t> </a:t>
            </a:r>
            <a:r>
              <a:rPr lang="it-IT" baseline="30000" dirty="0"/>
              <a:t>CMM</a:t>
            </a:r>
            <a:r>
              <a:rPr lang="it-IT" dirty="0"/>
              <a:t>/ </a:t>
            </a:r>
          </a:p>
          <a:p>
            <a:pPr>
              <a:buNone/>
            </a:pPr>
            <a:r>
              <a:rPr lang="it-IT" dirty="0"/>
              <a:t>y una para </a:t>
            </a:r>
            <a:r>
              <a:rPr lang="it-IT" dirty="0" err="1"/>
              <a:t>los</a:t>
            </a:r>
            <a:r>
              <a:rPr lang="it-IT" dirty="0"/>
              <a:t> </a:t>
            </a:r>
            <a:r>
              <a:rPr lang="it-IT" dirty="0" err="1"/>
              <a:t>tres</a:t>
            </a:r>
            <a:r>
              <a:rPr lang="it-IT" dirty="0"/>
              <a:t> </a:t>
            </a:r>
            <a:r>
              <a:rPr lang="it-IT" dirty="0" err="1"/>
              <a:t>niños</a:t>
            </a:r>
            <a:r>
              <a:rPr lang="it-IT" dirty="0"/>
              <a:t> </a:t>
            </a:r>
            <a:r>
              <a:rPr lang="it-IT" baseline="30000" dirty="0"/>
              <a:t>CMM</a:t>
            </a:r>
            <a:r>
              <a:rPr lang="it-IT" dirty="0"/>
              <a:t> //</a:t>
            </a:r>
          </a:p>
          <a:p>
            <a:pPr>
              <a:buNone/>
            </a:pPr>
            <a:endParaRPr lang="it-IT" dirty="0"/>
          </a:p>
          <a:p>
            <a:r>
              <a:rPr lang="it-IT" b="1" u="sng" dirty="0" err="1"/>
              <a:t>Diálogos</a:t>
            </a:r>
            <a:r>
              <a:rPr lang="it-IT" b="1" u="sng" dirty="0"/>
              <a:t> </a:t>
            </a:r>
            <a:r>
              <a:rPr lang="it-IT" b="1" u="sng" dirty="0" err="1"/>
              <a:t>Publicos</a:t>
            </a:r>
            <a:r>
              <a:rPr lang="it-IT" b="1" u="sng" dirty="0"/>
              <a:t> </a:t>
            </a:r>
            <a:r>
              <a:rPr lang="it-IT" dirty="0"/>
              <a:t>(131 </a:t>
            </a:r>
            <a:r>
              <a:rPr lang="it-IT" dirty="0" err="1"/>
              <a:t>casos</a:t>
            </a:r>
            <a:r>
              <a:rPr lang="it-IT" dirty="0"/>
              <a:t>):</a:t>
            </a:r>
          </a:p>
          <a:p>
            <a:pPr>
              <a:buNone/>
            </a:pPr>
            <a:endParaRPr lang="it-IT" dirty="0"/>
          </a:p>
          <a:p>
            <a:pPr>
              <a:buNone/>
            </a:pPr>
            <a:r>
              <a:rPr lang="it-IT" dirty="0"/>
              <a:t>[56] </a:t>
            </a:r>
            <a:r>
              <a:rPr lang="it-IT" dirty="0" err="1"/>
              <a:t>*FEL</a:t>
            </a:r>
            <a:r>
              <a:rPr lang="it-IT" dirty="0"/>
              <a:t>: &lt; </a:t>
            </a:r>
            <a:r>
              <a:rPr lang="it-IT" dirty="0" err="1"/>
              <a:t>viernes</a:t>
            </a:r>
            <a:r>
              <a:rPr lang="it-IT" dirty="0"/>
              <a:t> por la tarde &gt;</a:t>
            </a:r>
            <a:r>
              <a:rPr lang="it-IT" baseline="30000" dirty="0"/>
              <a:t>CMM</a:t>
            </a:r>
          </a:p>
          <a:p>
            <a:pPr>
              <a:buNone/>
            </a:pPr>
            <a:r>
              <a:rPr lang="it-IT" dirty="0"/>
              <a:t>/ </a:t>
            </a:r>
            <a:r>
              <a:rPr lang="it-IT" dirty="0" err="1"/>
              <a:t>sábado</a:t>
            </a:r>
            <a:r>
              <a:rPr lang="it-IT" dirty="0"/>
              <a:t> y </a:t>
            </a:r>
            <a:r>
              <a:rPr lang="it-IT" dirty="0" err="1"/>
              <a:t>domingo</a:t>
            </a:r>
            <a:r>
              <a:rPr lang="it-IT" dirty="0"/>
              <a:t> </a:t>
            </a:r>
            <a:r>
              <a:rPr lang="it-IT" baseline="30000" dirty="0"/>
              <a:t>CMM</a:t>
            </a:r>
            <a:r>
              <a:rPr lang="it-IT" dirty="0"/>
              <a:t> //</a:t>
            </a:r>
          </a:p>
          <a:p>
            <a:endParaRPr lang="it-IT" dirty="0"/>
          </a:p>
          <a:p>
            <a:endParaRPr lang="it-IT" dirty="0"/>
          </a:p>
          <a:p>
            <a:endParaRPr lang="it-IT" dirty="0"/>
          </a:p>
        </p:txBody>
      </p:sp>
      <p:pic>
        <p:nvPicPr>
          <p:cNvPr id="4" name="efamdl01_21.mp3">
            <a:hlinkClick r:id="" action="ppaction://media"/>
          </p:cNvPr>
          <p:cNvPicPr>
            <a:picLocks noRot="1" noChangeAspect="1"/>
          </p:cNvPicPr>
          <p:nvPr>
            <a:audioFile r:link="rId1"/>
          </p:nvPr>
        </p:nvPicPr>
        <p:blipFill>
          <a:blip r:embed="rId4" cstate="print"/>
          <a:stretch>
            <a:fillRect/>
          </a:stretch>
        </p:blipFill>
        <p:spPr>
          <a:xfrm>
            <a:off x="5148064" y="2996952"/>
            <a:ext cx="576064" cy="576064"/>
          </a:xfrm>
          <a:prstGeom prst="rect">
            <a:avLst/>
          </a:prstGeom>
        </p:spPr>
      </p:pic>
      <p:pic>
        <p:nvPicPr>
          <p:cNvPr id="5" name="epubdl02a_56.mp3">
            <a:hlinkClick r:id="" action="ppaction://media"/>
          </p:cNvPr>
          <p:cNvPicPr>
            <a:picLocks noRot="1" noChangeAspect="1"/>
          </p:cNvPicPr>
          <p:nvPr>
            <a:audioFile r:link="rId2"/>
          </p:nvPr>
        </p:nvPicPr>
        <p:blipFill>
          <a:blip r:embed="rId5" cstate="print"/>
          <a:stretch>
            <a:fillRect/>
          </a:stretch>
        </p:blipFill>
        <p:spPr>
          <a:xfrm>
            <a:off x="4355976" y="5229200"/>
            <a:ext cx="504056" cy="50405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795" fill="hold"/>
                                        <p:tgtEl>
                                          <p:spTgt spid="4"/>
                                        </p:tgtEl>
                                      </p:cBhvr>
                                    </p:cmd>
                                  </p:childTnLst>
                                </p:cTn>
                              </p:par>
                            </p:childTnLst>
                          </p:cTn>
                        </p:par>
                        <p:par>
                          <p:cTn id="7" fill="hold">
                            <p:stCondLst>
                              <p:cond delay="2795"/>
                            </p:stCondLst>
                            <p:childTnLst>
                              <p:par>
                                <p:cTn id="8" presetID="1" presetClass="mediacall" presetSubtype="0" fill="hold" nodeType="afterEffect">
                                  <p:stCondLst>
                                    <p:cond delay="0"/>
                                  </p:stCondLst>
                                  <p:childTnLst>
                                    <p:cmd type="call" cmd="playFrom(0.0)">
                                      <p:cBhvr>
                                        <p:cTn id="9" dur="2639"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539552" y="260648"/>
            <a:ext cx="7920880" cy="5688632"/>
          </a:xfrm>
        </p:spPr>
        <p:txBody>
          <a:bodyPr/>
          <a:lstStyle/>
          <a:p>
            <a:endParaRPr lang="it-IT" u="sng" dirty="0"/>
          </a:p>
          <a:p>
            <a:r>
              <a:rPr lang="it-IT" b="1" u="sng" dirty="0" err="1"/>
              <a:t>Monólogos</a:t>
            </a:r>
            <a:r>
              <a:rPr lang="it-IT" b="1" u="sng" dirty="0"/>
              <a:t> </a:t>
            </a:r>
            <a:r>
              <a:rPr lang="it-IT" b="1" u="sng" dirty="0" err="1"/>
              <a:t>Familiares</a:t>
            </a:r>
            <a:r>
              <a:rPr lang="it-IT" u="sng" dirty="0"/>
              <a:t> </a:t>
            </a:r>
            <a:r>
              <a:rPr lang="it-IT" dirty="0"/>
              <a:t>(79 </a:t>
            </a:r>
            <a:r>
              <a:rPr lang="it-IT" dirty="0" err="1"/>
              <a:t>casos</a:t>
            </a:r>
            <a:r>
              <a:rPr lang="it-IT" dirty="0"/>
              <a:t>):</a:t>
            </a:r>
          </a:p>
          <a:p>
            <a:pPr>
              <a:buNone/>
            </a:pPr>
            <a:endParaRPr lang="it-IT" dirty="0"/>
          </a:p>
          <a:p>
            <a:pPr>
              <a:buNone/>
            </a:pPr>
            <a:endParaRPr lang="it-IT" dirty="0"/>
          </a:p>
          <a:p>
            <a:pPr>
              <a:buNone/>
            </a:pPr>
            <a:r>
              <a:rPr lang="it-IT" dirty="0"/>
              <a:t>[22]</a:t>
            </a:r>
            <a:r>
              <a:rPr lang="it-IT" dirty="0" err="1"/>
              <a:t>*PEP</a:t>
            </a:r>
            <a:r>
              <a:rPr lang="it-IT" dirty="0"/>
              <a:t>: </a:t>
            </a:r>
            <a:r>
              <a:rPr lang="it-IT" dirty="0" err="1"/>
              <a:t>porque</a:t>
            </a:r>
            <a:r>
              <a:rPr lang="it-IT" baseline="30000" dirty="0" err="1"/>
              <a:t>DCT</a:t>
            </a:r>
            <a:r>
              <a:rPr lang="it-IT" dirty="0"/>
              <a:t> / </a:t>
            </a:r>
            <a:r>
              <a:rPr lang="it-IT" dirty="0" err="1"/>
              <a:t>está</a:t>
            </a:r>
            <a:r>
              <a:rPr lang="it-IT" dirty="0"/>
              <a:t> </a:t>
            </a:r>
            <a:r>
              <a:rPr lang="it-IT" dirty="0" err="1"/>
              <a:t>enfocado</a:t>
            </a:r>
            <a:r>
              <a:rPr lang="it-IT" dirty="0"/>
              <a:t> a un </a:t>
            </a:r>
            <a:r>
              <a:rPr lang="it-IT" dirty="0" err="1"/>
              <a:t>mercado</a:t>
            </a:r>
            <a:r>
              <a:rPr lang="it-IT" dirty="0"/>
              <a:t> </a:t>
            </a:r>
            <a:r>
              <a:rPr lang="it-IT" dirty="0" err="1"/>
              <a:t>muy</a:t>
            </a:r>
            <a:r>
              <a:rPr lang="it-IT" dirty="0"/>
              <a:t> </a:t>
            </a:r>
            <a:r>
              <a:rPr lang="it-IT" dirty="0" err="1"/>
              <a:t>competitivo</a:t>
            </a:r>
            <a:r>
              <a:rPr lang="it-IT" baseline="30000" dirty="0" err="1"/>
              <a:t>CMM</a:t>
            </a:r>
            <a:r>
              <a:rPr lang="it-IT" dirty="0"/>
              <a:t> / </a:t>
            </a:r>
            <a:r>
              <a:rPr lang="it-IT" dirty="0" err="1"/>
              <a:t>muy</a:t>
            </a:r>
            <a:r>
              <a:rPr lang="it-IT" dirty="0"/>
              <a:t> </a:t>
            </a:r>
            <a:r>
              <a:rPr lang="it-IT" dirty="0" err="1"/>
              <a:t>muy</a:t>
            </a:r>
            <a:r>
              <a:rPr lang="it-IT" dirty="0"/>
              <a:t> competitivo </a:t>
            </a:r>
            <a:r>
              <a:rPr lang="it-IT" baseline="30000" dirty="0"/>
              <a:t>PAR</a:t>
            </a:r>
            <a:r>
              <a:rPr lang="it-IT" dirty="0"/>
              <a:t>/ y </a:t>
            </a:r>
            <a:r>
              <a:rPr lang="it-IT" dirty="0" err="1"/>
              <a:t>viciado</a:t>
            </a:r>
            <a:r>
              <a:rPr lang="it-IT" dirty="0"/>
              <a:t> </a:t>
            </a:r>
            <a:r>
              <a:rPr lang="it-IT" dirty="0" err="1"/>
              <a:t>desde</a:t>
            </a:r>
            <a:r>
              <a:rPr lang="it-IT" dirty="0"/>
              <a:t> </a:t>
            </a:r>
            <a:r>
              <a:rPr lang="it-IT" dirty="0" err="1"/>
              <a:t>hace</a:t>
            </a:r>
            <a:r>
              <a:rPr lang="it-IT" dirty="0"/>
              <a:t> </a:t>
            </a:r>
            <a:r>
              <a:rPr lang="it-IT" dirty="0" err="1"/>
              <a:t>mucho</a:t>
            </a:r>
            <a:r>
              <a:rPr lang="it-IT" dirty="0"/>
              <a:t> </a:t>
            </a:r>
            <a:r>
              <a:rPr lang="it-IT" dirty="0" err="1"/>
              <a:t>tiempo</a:t>
            </a:r>
            <a:r>
              <a:rPr lang="it-IT" dirty="0"/>
              <a:t> en </a:t>
            </a:r>
            <a:r>
              <a:rPr lang="it-IT" dirty="0" err="1"/>
              <a:t>España</a:t>
            </a:r>
            <a:r>
              <a:rPr lang="it-IT" baseline="30000" dirty="0" err="1"/>
              <a:t>CMM</a:t>
            </a:r>
            <a:r>
              <a:rPr lang="it-IT" dirty="0"/>
              <a:t> / </a:t>
            </a:r>
          </a:p>
          <a:p>
            <a:pPr>
              <a:buNone/>
            </a:pPr>
            <a:endParaRPr lang="it-IT" dirty="0"/>
          </a:p>
          <a:p>
            <a:pPr>
              <a:buNone/>
            </a:pPr>
            <a:endParaRPr lang="it-IT" dirty="0"/>
          </a:p>
          <a:p>
            <a:r>
              <a:rPr lang="it-IT" b="1" u="sng" dirty="0" err="1"/>
              <a:t>Monólogos</a:t>
            </a:r>
            <a:r>
              <a:rPr lang="it-IT" b="1" u="sng" dirty="0"/>
              <a:t> </a:t>
            </a:r>
            <a:r>
              <a:rPr lang="it-IT" b="1" u="sng" dirty="0" err="1"/>
              <a:t>Publicos</a:t>
            </a:r>
            <a:r>
              <a:rPr lang="it-IT" b="1" u="sng" dirty="0"/>
              <a:t> </a:t>
            </a:r>
            <a:r>
              <a:rPr lang="it-IT" dirty="0"/>
              <a:t>(26 </a:t>
            </a:r>
            <a:r>
              <a:rPr lang="it-IT" dirty="0" err="1"/>
              <a:t>casos</a:t>
            </a:r>
            <a:r>
              <a:rPr lang="it-IT" dirty="0"/>
              <a:t>):</a:t>
            </a:r>
          </a:p>
          <a:p>
            <a:endParaRPr lang="it-IT" dirty="0"/>
          </a:p>
          <a:p>
            <a:pPr>
              <a:buNone/>
            </a:pPr>
            <a:r>
              <a:rPr lang="it-IT" dirty="0"/>
              <a:t>[27] </a:t>
            </a:r>
            <a:r>
              <a:rPr lang="it-IT" dirty="0" err="1"/>
              <a:t>*ANT</a:t>
            </a:r>
            <a:r>
              <a:rPr lang="it-IT" dirty="0"/>
              <a:t>: </a:t>
            </a:r>
            <a:r>
              <a:rPr lang="it-IT" dirty="0" err="1"/>
              <a:t>podéis</a:t>
            </a:r>
            <a:r>
              <a:rPr lang="it-IT" dirty="0"/>
              <a:t> </a:t>
            </a:r>
            <a:r>
              <a:rPr lang="it-IT" dirty="0" err="1"/>
              <a:t>tocar</a:t>
            </a:r>
            <a:r>
              <a:rPr lang="it-IT" dirty="0"/>
              <a:t> </a:t>
            </a:r>
            <a:r>
              <a:rPr lang="it-IT" baseline="30000" dirty="0"/>
              <a:t>CMM </a:t>
            </a:r>
            <a:r>
              <a:rPr lang="it-IT" dirty="0"/>
              <a:t>/ pero solamente va [/1] va a </a:t>
            </a:r>
            <a:r>
              <a:rPr lang="it-IT" dirty="0" err="1"/>
              <a:t>aparecer</a:t>
            </a:r>
            <a:r>
              <a:rPr lang="it-IT" dirty="0"/>
              <a:t> lo </a:t>
            </a:r>
            <a:r>
              <a:rPr lang="it-IT" dirty="0" err="1"/>
              <a:t>que</a:t>
            </a:r>
            <a:r>
              <a:rPr lang="it-IT" dirty="0"/>
              <a:t> </a:t>
            </a:r>
            <a:r>
              <a:rPr lang="it-IT" dirty="0" err="1"/>
              <a:t>yo</a:t>
            </a:r>
            <a:r>
              <a:rPr lang="it-IT" dirty="0"/>
              <a:t> tenga </a:t>
            </a:r>
            <a:r>
              <a:rPr lang="it-IT" dirty="0" err="1"/>
              <a:t>aquí</a:t>
            </a:r>
            <a:r>
              <a:rPr lang="it-IT" dirty="0"/>
              <a:t>  </a:t>
            </a:r>
            <a:r>
              <a:rPr lang="it-IT" baseline="30000" dirty="0"/>
              <a:t>CMM</a:t>
            </a:r>
            <a:r>
              <a:rPr lang="it-IT" dirty="0"/>
              <a:t> //</a:t>
            </a:r>
          </a:p>
          <a:p>
            <a:endParaRPr lang="it-IT" dirty="0"/>
          </a:p>
        </p:txBody>
      </p:sp>
      <p:pic>
        <p:nvPicPr>
          <p:cNvPr id="4" name="efammn01b_22.mp3">
            <a:hlinkClick r:id="" action="ppaction://media"/>
          </p:cNvPr>
          <p:cNvPicPr>
            <a:picLocks noRot="1" noChangeAspect="1"/>
          </p:cNvPicPr>
          <p:nvPr>
            <a:audioFile r:link="rId1"/>
          </p:nvPr>
        </p:nvPicPr>
        <p:blipFill>
          <a:blip r:embed="rId4" cstate="print"/>
          <a:stretch>
            <a:fillRect/>
          </a:stretch>
        </p:blipFill>
        <p:spPr>
          <a:xfrm>
            <a:off x="7668344" y="3068960"/>
            <a:ext cx="576064" cy="576064"/>
          </a:xfrm>
          <a:prstGeom prst="rect">
            <a:avLst/>
          </a:prstGeom>
        </p:spPr>
      </p:pic>
      <p:pic>
        <p:nvPicPr>
          <p:cNvPr id="5" name="epubmn01a_27.mp3">
            <a:hlinkClick r:id="" action="ppaction://media"/>
          </p:cNvPr>
          <p:cNvPicPr>
            <a:picLocks noRot="1" noChangeAspect="1"/>
          </p:cNvPicPr>
          <p:nvPr>
            <a:audioFile r:link="rId2"/>
          </p:nvPr>
        </p:nvPicPr>
        <p:blipFill>
          <a:blip r:embed="rId5" cstate="print"/>
          <a:stretch>
            <a:fillRect/>
          </a:stretch>
        </p:blipFill>
        <p:spPr>
          <a:xfrm>
            <a:off x="7524328" y="5085184"/>
            <a:ext cx="592832" cy="59283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0632" fill="hold"/>
                                        <p:tgtEl>
                                          <p:spTgt spid="4"/>
                                        </p:tgtEl>
                                      </p:cBhvr>
                                    </p:cmd>
                                  </p:childTnLst>
                                </p:cTn>
                              </p:par>
                            </p:childTnLst>
                          </p:cTn>
                        </p:par>
                        <p:par>
                          <p:cTn id="7" fill="hold">
                            <p:stCondLst>
                              <p:cond delay="10632"/>
                            </p:stCondLst>
                            <p:childTnLst>
                              <p:par>
                                <p:cTn id="8" presetID="1" presetClass="mediacall" presetSubtype="0" fill="hold" nodeType="afterEffect">
                                  <p:stCondLst>
                                    <p:cond delay="0"/>
                                  </p:stCondLst>
                                  <p:childTnLst>
                                    <p:cmd type="call" cmd="playFrom(0.0)">
                                      <p:cBhvr>
                                        <p:cTn id="9" dur="3736"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67544" y="692696"/>
            <a:ext cx="7467600" cy="4873752"/>
          </a:xfrm>
        </p:spPr>
        <p:txBody>
          <a:bodyPr/>
          <a:lstStyle/>
          <a:p>
            <a:r>
              <a:rPr lang="it-IT" b="1" u="sng" dirty="0" err="1"/>
              <a:t>Conversaciones</a:t>
            </a:r>
            <a:r>
              <a:rPr lang="it-IT" b="1" u="sng" dirty="0"/>
              <a:t> </a:t>
            </a:r>
            <a:r>
              <a:rPr lang="it-IT" b="1" u="sng" dirty="0" err="1"/>
              <a:t>Familiares</a:t>
            </a:r>
            <a:r>
              <a:rPr lang="it-IT" b="1" dirty="0"/>
              <a:t> </a:t>
            </a:r>
            <a:r>
              <a:rPr lang="it-IT" dirty="0"/>
              <a:t>(182 </a:t>
            </a:r>
            <a:r>
              <a:rPr lang="it-IT" dirty="0" err="1"/>
              <a:t>casos</a:t>
            </a:r>
            <a:r>
              <a:rPr lang="it-IT" dirty="0"/>
              <a:t>):</a:t>
            </a:r>
          </a:p>
          <a:p>
            <a:pPr>
              <a:buNone/>
            </a:pPr>
            <a:endParaRPr lang="it-IT" dirty="0"/>
          </a:p>
          <a:p>
            <a:pPr>
              <a:buNone/>
            </a:pPr>
            <a:r>
              <a:rPr lang="it-IT" dirty="0"/>
              <a:t>[29] </a:t>
            </a:r>
            <a:r>
              <a:rPr lang="it-IT" dirty="0" err="1"/>
              <a:t>*MAI</a:t>
            </a:r>
            <a:r>
              <a:rPr lang="it-IT" dirty="0"/>
              <a:t>: &lt; y se </a:t>
            </a:r>
            <a:r>
              <a:rPr lang="it-IT" dirty="0" err="1"/>
              <a:t>iba</a:t>
            </a:r>
            <a:r>
              <a:rPr lang="it-IT" dirty="0"/>
              <a:t> a la </a:t>
            </a:r>
            <a:r>
              <a:rPr lang="it-IT" dirty="0" err="1"/>
              <a:t>ventana</a:t>
            </a:r>
            <a:r>
              <a:rPr lang="it-IT" dirty="0"/>
              <a:t> &gt; </a:t>
            </a:r>
            <a:r>
              <a:rPr lang="it-IT" baseline="30000" dirty="0"/>
              <a:t>CMM</a:t>
            </a:r>
            <a:r>
              <a:rPr lang="it-IT" dirty="0"/>
              <a:t> / &lt; te </a:t>
            </a:r>
            <a:r>
              <a:rPr lang="it-IT" dirty="0" err="1"/>
              <a:t>acuerdas</a:t>
            </a:r>
            <a:r>
              <a:rPr lang="it-IT" dirty="0"/>
              <a:t> &gt;? </a:t>
            </a:r>
            <a:r>
              <a:rPr lang="it-IT" baseline="30000" dirty="0"/>
              <a:t>CMM </a:t>
            </a:r>
            <a:endParaRPr lang="it-IT" dirty="0"/>
          </a:p>
          <a:p>
            <a:endParaRPr lang="it-IT" dirty="0"/>
          </a:p>
          <a:p>
            <a:endParaRPr lang="it-IT" dirty="0"/>
          </a:p>
          <a:p>
            <a:r>
              <a:rPr lang="it-IT" b="1" u="sng" dirty="0" err="1"/>
              <a:t>Conversaciones</a:t>
            </a:r>
            <a:r>
              <a:rPr lang="it-IT" b="1" u="sng" dirty="0"/>
              <a:t> </a:t>
            </a:r>
            <a:r>
              <a:rPr lang="it-IT" b="1" u="sng" dirty="0" err="1"/>
              <a:t>Publicas</a:t>
            </a:r>
            <a:r>
              <a:rPr lang="it-IT" b="1" u="sng" dirty="0"/>
              <a:t> </a:t>
            </a:r>
            <a:r>
              <a:rPr lang="it-IT" dirty="0"/>
              <a:t>(80 </a:t>
            </a:r>
            <a:r>
              <a:rPr lang="it-IT" dirty="0" err="1"/>
              <a:t>casos</a:t>
            </a:r>
            <a:r>
              <a:rPr lang="it-IT" dirty="0"/>
              <a:t>):</a:t>
            </a:r>
          </a:p>
          <a:p>
            <a:endParaRPr lang="it-IT" dirty="0"/>
          </a:p>
          <a:p>
            <a:r>
              <a:rPr lang="it-IT" dirty="0"/>
              <a:t>[54] </a:t>
            </a:r>
            <a:r>
              <a:rPr lang="it-IT" dirty="0" err="1"/>
              <a:t>*PEG</a:t>
            </a:r>
            <a:r>
              <a:rPr lang="it-IT" dirty="0"/>
              <a:t>: e' </a:t>
            </a:r>
            <a:r>
              <a:rPr lang="it-IT" dirty="0" err="1"/>
              <a:t>el</a:t>
            </a:r>
            <a:r>
              <a:rPr lang="it-IT" dirty="0"/>
              <a:t> </a:t>
            </a:r>
            <a:r>
              <a:rPr lang="it-IT" dirty="0" err="1"/>
              <a:t>director</a:t>
            </a:r>
            <a:r>
              <a:rPr lang="it-IT" dirty="0"/>
              <a:t> europeo </a:t>
            </a:r>
            <a:r>
              <a:rPr lang="it-IT" dirty="0" err="1"/>
              <a:t>que</a:t>
            </a:r>
            <a:r>
              <a:rPr lang="it-IT" dirty="0"/>
              <a:t> tiene </a:t>
            </a:r>
            <a:r>
              <a:rPr lang="it-IT" dirty="0" err="1"/>
              <a:t>éxito</a:t>
            </a:r>
            <a:r>
              <a:rPr lang="it-IT" dirty="0"/>
              <a:t> </a:t>
            </a:r>
            <a:r>
              <a:rPr lang="it-IT" baseline="30000" dirty="0"/>
              <a:t>CMM </a:t>
            </a:r>
            <a:r>
              <a:rPr lang="it-IT" dirty="0"/>
              <a:t>/ y </a:t>
            </a:r>
            <a:r>
              <a:rPr lang="it-IT" dirty="0" err="1"/>
              <a:t>pasa</a:t>
            </a:r>
            <a:r>
              <a:rPr lang="it-IT" dirty="0"/>
              <a:t> a </a:t>
            </a:r>
            <a:r>
              <a:rPr lang="it-IT" dirty="0" err="1"/>
              <a:t>hacer</a:t>
            </a:r>
            <a:r>
              <a:rPr lang="it-IT" dirty="0"/>
              <a:t> </a:t>
            </a:r>
            <a:r>
              <a:rPr lang="it-IT" dirty="0" err="1"/>
              <a:t>producciones</a:t>
            </a:r>
            <a:r>
              <a:rPr lang="it-IT" dirty="0"/>
              <a:t> </a:t>
            </a:r>
            <a:r>
              <a:rPr lang="it-IT" baseline="30000" dirty="0"/>
              <a:t>CMM</a:t>
            </a:r>
            <a:r>
              <a:rPr lang="it-IT" dirty="0"/>
              <a:t> //</a:t>
            </a:r>
          </a:p>
          <a:p>
            <a:endParaRPr lang="it-IT" dirty="0"/>
          </a:p>
        </p:txBody>
      </p:sp>
      <p:pic>
        <p:nvPicPr>
          <p:cNvPr id="4" name="efamcv01a_29.mp3">
            <a:hlinkClick r:id="" action="ppaction://media"/>
          </p:cNvPr>
          <p:cNvPicPr>
            <a:picLocks noRot="1" noChangeAspect="1"/>
          </p:cNvPicPr>
          <p:nvPr>
            <a:audioFile r:link="rId1"/>
          </p:nvPr>
        </p:nvPicPr>
        <p:blipFill>
          <a:blip r:embed="rId4" cstate="print"/>
          <a:stretch>
            <a:fillRect/>
          </a:stretch>
        </p:blipFill>
        <p:spPr>
          <a:xfrm>
            <a:off x="5004048" y="2132856"/>
            <a:ext cx="728464" cy="728464"/>
          </a:xfrm>
          <a:prstGeom prst="rect">
            <a:avLst/>
          </a:prstGeom>
        </p:spPr>
      </p:pic>
      <p:pic>
        <p:nvPicPr>
          <p:cNvPr id="5" name="epubcv01_54.mp3">
            <a:hlinkClick r:id="" action="ppaction://media"/>
          </p:cNvPr>
          <p:cNvPicPr>
            <a:picLocks noRot="1" noChangeAspect="1"/>
          </p:cNvPicPr>
          <p:nvPr>
            <a:audioFile r:link="rId2"/>
          </p:nvPr>
        </p:nvPicPr>
        <p:blipFill>
          <a:blip r:embed="rId5" cstate="print"/>
          <a:stretch>
            <a:fillRect/>
          </a:stretch>
        </p:blipFill>
        <p:spPr>
          <a:xfrm>
            <a:off x="6444208" y="5013176"/>
            <a:ext cx="720080" cy="7200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456" fill="hold"/>
                                        <p:tgtEl>
                                          <p:spTgt spid="4"/>
                                        </p:tgtEl>
                                      </p:cBhvr>
                                    </p:cmd>
                                  </p:childTnLst>
                                </p:cTn>
                              </p:par>
                            </p:childTnLst>
                          </p:cTn>
                        </p:par>
                        <p:par>
                          <p:cTn id="7" fill="hold">
                            <p:stCondLst>
                              <p:cond delay="2456"/>
                            </p:stCondLst>
                            <p:childTnLst>
                              <p:par>
                                <p:cTn id="8" presetID="1" presetClass="mediacall" presetSubtype="0" fill="hold" nodeType="afterEffect">
                                  <p:stCondLst>
                                    <p:cond delay="0"/>
                                  </p:stCondLst>
                                  <p:childTnLst>
                                    <p:cmd type="call" cmd="playFrom(0.0)">
                                      <p:cBhvr>
                                        <p:cTn id="9" dur="3867"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03648" y="332656"/>
            <a:ext cx="5915000" cy="652934"/>
          </a:xfrm>
        </p:spPr>
        <p:style>
          <a:lnRef idx="2">
            <a:schemeClr val="accent4"/>
          </a:lnRef>
          <a:fillRef idx="1">
            <a:schemeClr val="lt1"/>
          </a:fillRef>
          <a:effectRef idx="0">
            <a:schemeClr val="accent4"/>
          </a:effectRef>
          <a:fontRef idx="minor">
            <a:schemeClr val="dk1"/>
          </a:fontRef>
        </p:style>
        <p:txBody>
          <a:bodyPr/>
          <a:lstStyle/>
          <a:p>
            <a:r>
              <a:rPr lang="it-IT" dirty="0" err="1"/>
              <a:t>El</a:t>
            </a:r>
            <a:r>
              <a:rPr lang="it-IT" dirty="0"/>
              <a:t> </a:t>
            </a:r>
            <a:r>
              <a:rPr lang="it-IT" dirty="0" err="1"/>
              <a:t>apc</a:t>
            </a:r>
            <a:r>
              <a:rPr lang="it-IT" dirty="0"/>
              <a:t> (</a:t>
            </a:r>
            <a:r>
              <a:rPr lang="es-ES" u="sng" dirty="0"/>
              <a:t>apéndice de comment)</a:t>
            </a:r>
            <a:endParaRPr lang="it-IT" dirty="0"/>
          </a:p>
        </p:txBody>
      </p:sp>
      <p:sp>
        <p:nvSpPr>
          <p:cNvPr id="3" name="Segnaposto contenuto 2"/>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a:bodyPr>
          <a:lstStyle/>
          <a:p>
            <a:pPr algn="ctr"/>
            <a:r>
              <a:rPr lang="es-ES" sz="2800" u="sng" dirty="0"/>
              <a:t> El APC (apéndice de comment)</a:t>
            </a:r>
            <a:r>
              <a:rPr lang="es-ES" sz="2800" dirty="0"/>
              <a:t>, completa el texto del comment, ya sea mediante un añadido breve y aclaratorio, o un proceso de  repetición estratégica o una información más específica dirigida al interlocutor, siempre con la clara intención de conseguir su aprobación. Siempre se halla después del COM o CMM; si se quita no cambia nada porque es algo que se añade  y no tiene mucha importancia a nivel informativo. </a:t>
            </a:r>
            <a:endParaRPr lang="it-IT"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11560" y="764704"/>
            <a:ext cx="7467600" cy="5544616"/>
          </a:xfrm>
        </p:spPr>
        <p:style>
          <a:lnRef idx="2">
            <a:schemeClr val="accent1"/>
          </a:lnRef>
          <a:fillRef idx="1">
            <a:schemeClr val="lt1"/>
          </a:fillRef>
          <a:effectRef idx="0">
            <a:schemeClr val="accent1"/>
          </a:effectRef>
          <a:fontRef idx="minor">
            <a:schemeClr val="dk1"/>
          </a:fontRef>
        </p:style>
        <p:txBody>
          <a:bodyPr>
            <a:noAutofit/>
          </a:bodyPr>
          <a:lstStyle/>
          <a:p>
            <a:pPr algn="ctr"/>
            <a:r>
              <a:rPr lang="it-IT" sz="3200" dirty="0" err="1"/>
              <a:t>Es</a:t>
            </a:r>
            <a:r>
              <a:rPr lang="it-IT" sz="3200" dirty="0"/>
              <a:t> </a:t>
            </a:r>
            <a:r>
              <a:rPr lang="it-IT" sz="3200" dirty="0" err="1"/>
              <a:t>interesante</a:t>
            </a:r>
            <a:r>
              <a:rPr lang="it-IT" sz="3200" dirty="0"/>
              <a:t> comparar </a:t>
            </a:r>
            <a:r>
              <a:rPr lang="it-IT" sz="3200" dirty="0" err="1"/>
              <a:t>el</a:t>
            </a:r>
            <a:r>
              <a:rPr lang="it-IT" sz="3200" dirty="0"/>
              <a:t> CMM con </a:t>
            </a:r>
            <a:r>
              <a:rPr lang="it-IT" sz="3200" dirty="0" err="1"/>
              <a:t>el</a:t>
            </a:r>
            <a:r>
              <a:rPr lang="it-IT" sz="3200" dirty="0"/>
              <a:t> APC </a:t>
            </a:r>
            <a:r>
              <a:rPr lang="it-IT" sz="3200" dirty="0" err="1"/>
              <a:t>porque</a:t>
            </a:r>
            <a:r>
              <a:rPr lang="it-IT" sz="3200" dirty="0"/>
              <a:t> </a:t>
            </a:r>
            <a:r>
              <a:rPr lang="it-IT" sz="3200" dirty="0" err="1"/>
              <a:t>pueden</a:t>
            </a:r>
            <a:r>
              <a:rPr lang="it-IT" sz="3200" dirty="0"/>
              <a:t> </a:t>
            </a:r>
            <a:r>
              <a:rPr lang="it-IT" sz="3200" dirty="0" err="1"/>
              <a:t>confundirse</a:t>
            </a:r>
            <a:r>
              <a:rPr lang="it-IT" sz="3200" dirty="0"/>
              <a:t>. Los </a:t>
            </a:r>
            <a:r>
              <a:rPr lang="it-IT" sz="3200" dirty="0" err="1"/>
              <a:t>dos</a:t>
            </a:r>
            <a:r>
              <a:rPr lang="it-IT" sz="3200" dirty="0"/>
              <a:t> </a:t>
            </a:r>
            <a:r>
              <a:rPr lang="it-IT" sz="3200" dirty="0" err="1"/>
              <a:t>parecen</a:t>
            </a:r>
            <a:r>
              <a:rPr lang="it-IT" sz="3200" dirty="0"/>
              <a:t> </a:t>
            </a:r>
            <a:r>
              <a:rPr lang="it-IT" sz="3200" dirty="0" err="1"/>
              <a:t>similares</a:t>
            </a:r>
            <a:r>
              <a:rPr lang="it-IT" sz="3200" dirty="0"/>
              <a:t> </a:t>
            </a:r>
            <a:r>
              <a:rPr lang="it-IT" sz="3200" dirty="0" err="1"/>
              <a:t>porque</a:t>
            </a:r>
            <a:r>
              <a:rPr lang="it-IT" sz="3200" dirty="0"/>
              <a:t> </a:t>
            </a:r>
            <a:r>
              <a:rPr lang="it-IT" sz="3200" dirty="0" err="1"/>
              <a:t>los</a:t>
            </a:r>
            <a:r>
              <a:rPr lang="it-IT" sz="3200" dirty="0"/>
              <a:t> </a:t>
            </a:r>
            <a:r>
              <a:rPr lang="it-IT" sz="3200" dirty="0" err="1"/>
              <a:t>elementos</a:t>
            </a:r>
            <a:r>
              <a:rPr lang="it-IT" sz="3200" dirty="0"/>
              <a:t> </a:t>
            </a:r>
            <a:r>
              <a:rPr lang="it-IT" sz="3200" dirty="0" err="1"/>
              <a:t>que</a:t>
            </a:r>
            <a:r>
              <a:rPr lang="it-IT" sz="3200" dirty="0"/>
              <a:t> </a:t>
            </a:r>
            <a:r>
              <a:rPr lang="it-IT" sz="3200" dirty="0" err="1"/>
              <a:t>componen</a:t>
            </a:r>
            <a:r>
              <a:rPr lang="it-IT" sz="3200" dirty="0"/>
              <a:t> </a:t>
            </a:r>
            <a:r>
              <a:rPr lang="it-IT" sz="3200" dirty="0" err="1"/>
              <a:t>el</a:t>
            </a:r>
            <a:r>
              <a:rPr lang="it-IT" sz="3200" dirty="0"/>
              <a:t> CMM </a:t>
            </a:r>
            <a:r>
              <a:rPr lang="it-IT" sz="3200" dirty="0" err="1"/>
              <a:t>están</a:t>
            </a:r>
            <a:r>
              <a:rPr lang="it-IT" sz="3200" dirty="0"/>
              <a:t> </a:t>
            </a:r>
            <a:r>
              <a:rPr lang="it-IT" sz="3200" dirty="0" err="1"/>
              <a:t>todos</a:t>
            </a:r>
            <a:r>
              <a:rPr lang="it-IT" sz="3200" dirty="0"/>
              <a:t> en </a:t>
            </a:r>
            <a:r>
              <a:rPr lang="it-IT" sz="3200" dirty="0" err="1"/>
              <a:t>el</a:t>
            </a:r>
            <a:r>
              <a:rPr lang="it-IT" sz="3200" dirty="0"/>
              <a:t> </a:t>
            </a:r>
            <a:r>
              <a:rPr lang="it-IT" sz="3200" dirty="0" err="1"/>
              <a:t>mismo</a:t>
            </a:r>
            <a:r>
              <a:rPr lang="it-IT" sz="3200" dirty="0"/>
              <a:t> </a:t>
            </a:r>
            <a:r>
              <a:rPr lang="it-IT" sz="3200" dirty="0" err="1"/>
              <a:t>plan</a:t>
            </a:r>
            <a:r>
              <a:rPr lang="it-IT" sz="3200" dirty="0"/>
              <a:t> informativo y </a:t>
            </a:r>
            <a:r>
              <a:rPr lang="it-IT" sz="3200" dirty="0" err="1"/>
              <a:t>es</a:t>
            </a:r>
            <a:r>
              <a:rPr lang="it-IT" sz="3200" dirty="0"/>
              <a:t> </a:t>
            </a:r>
            <a:r>
              <a:rPr lang="it-IT" sz="3200" dirty="0" err="1"/>
              <a:t>fácil</a:t>
            </a:r>
            <a:r>
              <a:rPr lang="it-IT" sz="3200" dirty="0"/>
              <a:t> </a:t>
            </a:r>
            <a:r>
              <a:rPr lang="it-IT" sz="3200" dirty="0" err="1"/>
              <a:t>confundir</a:t>
            </a:r>
            <a:r>
              <a:rPr lang="it-IT" sz="3200" dirty="0"/>
              <a:t> un </a:t>
            </a:r>
            <a:r>
              <a:rPr lang="it-IT" sz="3200" dirty="0" err="1"/>
              <a:t>añadido</a:t>
            </a:r>
            <a:r>
              <a:rPr lang="it-IT" sz="3200" dirty="0"/>
              <a:t> informativo </a:t>
            </a:r>
            <a:r>
              <a:rPr lang="it-IT" sz="3200" dirty="0" err="1"/>
              <a:t>expresado</a:t>
            </a:r>
            <a:r>
              <a:rPr lang="it-IT" sz="3200" dirty="0"/>
              <a:t> por </a:t>
            </a:r>
            <a:r>
              <a:rPr lang="it-IT" sz="3200" dirty="0" err="1"/>
              <a:t>el</a:t>
            </a:r>
            <a:r>
              <a:rPr lang="it-IT" sz="3200" dirty="0"/>
              <a:t> APC por un CMM. Por </a:t>
            </a:r>
            <a:r>
              <a:rPr lang="it-IT" sz="3200" dirty="0" err="1"/>
              <a:t>eso</a:t>
            </a:r>
            <a:r>
              <a:rPr lang="it-IT" sz="3200" dirty="0"/>
              <a:t> </a:t>
            </a:r>
            <a:r>
              <a:rPr lang="it-IT" sz="3200" dirty="0" err="1"/>
              <a:t>es</a:t>
            </a:r>
            <a:r>
              <a:rPr lang="it-IT" sz="3200" dirty="0"/>
              <a:t> </a:t>
            </a:r>
            <a:r>
              <a:rPr lang="it-IT" sz="3200" dirty="0" err="1"/>
              <a:t>necesario</a:t>
            </a:r>
            <a:r>
              <a:rPr lang="it-IT" sz="3200" dirty="0"/>
              <a:t> prestar </a:t>
            </a:r>
            <a:r>
              <a:rPr lang="it-IT" sz="3200" dirty="0" err="1"/>
              <a:t>atención</a:t>
            </a:r>
            <a:r>
              <a:rPr lang="it-IT" sz="3200" dirty="0"/>
              <a:t> al tono del </a:t>
            </a:r>
            <a:r>
              <a:rPr lang="it-IT" sz="3200" dirty="0" err="1"/>
              <a:t>enunciado</a:t>
            </a:r>
            <a:r>
              <a:rPr lang="it-IT" sz="3200" dirty="0"/>
              <a:t> para no </a:t>
            </a:r>
            <a:r>
              <a:rPr lang="it-IT" sz="3200" dirty="0" err="1"/>
              <a:t>hacer</a:t>
            </a:r>
            <a:r>
              <a:rPr lang="it-IT" sz="3200" dirty="0"/>
              <a:t> </a:t>
            </a:r>
            <a:r>
              <a:rPr lang="it-IT" sz="3200" dirty="0" err="1"/>
              <a:t>errores</a:t>
            </a:r>
            <a:r>
              <a:rPr lang="it-IT" sz="3200" dirty="0"/>
              <a:t>.</a:t>
            </a:r>
          </a:p>
          <a:p>
            <a:endParaRPr lang="it-IT" sz="3200" dirty="0"/>
          </a:p>
          <a:p>
            <a:endParaRPr lang="it-IT" sz="3200" dirty="0"/>
          </a:p>
          <a:p>
            <a:endParaRPr lang="it-IT" sz="3200" dirty="0"/>
          </a:p>
          <a:p>
            <a:pPr>
              <a:buNone/>
            </a:pPr>
            <a:r>
              <a:rPr lang="it-IT" sz="3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1187624" y="908720"/>
            <a:ext cx="6336704" cy="4968552"/>
          </a:xfrm>
          <a:prstGeom prst="roundRect">
            <a:avLst/>
          </a:prstGeom>
          <a:ln w="76200"/>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6" name="Segnaposto contenuto 2"/>
          <p:cNvSpPr>
            <a:spLocks noGrp="1"/>
          </p:cNvSpPr>
          <p:nvPr>
            <p:ph sz="quarter" idx="1"/>
          </p:nvPr>
        </p:nvSpPr>
        <p:spPr>
          <a:xfrm>
            <a:off x="1691680" y="1340768"/>
            <a:ext cx="5297016" cy="4176464"/>
          </a:xfrm>
        </p:spPr>
        <p:txBody>
          <a:bodyPr>
            <a:normAutofit fontScale="92500" lnSpcReduction="10000"/>
          </a:bodyPr>
          <a:lstStyle/>
          <a:p>
            <a:r>
              <a:rPr lang="es-ES" sz="2800" dirty="0">
                <a:latin typeface="+mj-lt"/>
              </a:rPr>
              <a:t>Un enunciado </a:t>
            </a:r>
            <a:r>
              <a:rPr lang="es-ES" sz="2800" u="sng" dirty="0">
                <a:latin typeface="+mj-lt"/>
              </a:rPr>
              <a:t>siempre realiza un acto de habla</a:t>
            </a:r>
            <a:r>
              <a:rPr lang="es-ES" sz="2800" u="sng" dirty="0">
                <a:solidFill>
                  <a:srgbClr val="00B050"/>
                </a:solidFill>
                <a:latin typeface="+mj-lt"/>
              </a:rPr>
              <a:t> </a:t>
            </a:r>
            <a:r>
              <a:rPr lang="es-ES" sz="2800" dirty="0">
                <a:latin typeface="+mj-lt"/>
              </a:rPr>
              <a:t>que es:</a:t>
            </a:r>
          </a:p>
          <a:p>
            <a:r>
              <a:rPr lang="es-ES" sz="2800" dirty="0">
                <a:latin typeface="+mj-lt"/>
              </a:rPr>
              <a:t> </a:t>
            </a:r>
            <a:r>
              <a:rPr lang="es-ES" sz="3500" b="1" dirty="0">
                <a:latin typeface="Bahnschrift Condensed" pitchFamily="34" charset="0"/>
              </a:rPr>
              <a:t>acto ilocutivo</a:t>
            </a:r>
            <a:r>
              <a:rPr lang="es-ES" sz="3500" dirty="0">
                <a:latin typeface="Bahnschrift Condensed" pitchFamily="34" charset="0"/>
              </a:rPr>
              <a:t> </a:t>
            </a:r>
            <a:r>
              <a:rPr lang="es-ES" sz="2800" dirty="0">
                <a:latin typeface="+mj-lt"/>
              </a:rPr>
              <a:t>(implica una intención comunicativa)</a:t>
            </a:r>
          </a:p>
          <a:p>
            <a:r>
              <a:rPr lang="es-ES" sz="2800" dirty="0">
                <a:latin typeface="+mj-lt"/>
              </a:rPr>
              <a:t> </a:t>
            </a:r>
            <a:r>
              <a:rPr lang="es-ES" sz="3500" b="1" dirty="0">
                <a:latin typeface="Bahnschrift Condensed" pitchFamily="34" charset="0"/>
              </a:rPr>
              <a:t>acto perlocutivo</a:t>
            </a:r>
            <a:r>
              <a:rPr lang="es-ES" sz="3500" dirty="0">
                <a:latin typeface="Bahnschrift Condensed" pitchFamily="34" charset="0"/>
              </a:rPr>
              <a:t> </a:t>
            </a:r>
            <a:r>
              <a:rPr lang="es-ES" sz="2800" dirty="0">
                <a:latin typeface="+mj-lt"/>
              </a:rPr>
              <a:t>(presupone una reacción por parte del interlocutor) </a:t>
            </a:r>
          </a:p>
          <a:p>
            <a:r>
              <a:rPr lang="es-ES" sz="3500" b="1" dirty="0">
                <a:latin typeface="Bahnschrift Condensed" pitchFamily="34" charset="0"/>
              </a:rPr>
              <a:t> acto locutivo</a:t>
            </a:r>
            <a:r>
              <a:rPr lang="es-ES" sz="3500" dirty="0">
                <a:latin typeface="Bahnschrift Condensed" pitchFamily="34" charset="0"/>
              </a:rPr>
              <a:t> </a:t>
            </a:r>
            <a:r>
              <a:rPr lang="es-ES" sz="2800" dirty="0">
                <a:latin typeface="+mj-lt"/>
              </a:rPr>
              <a:t>(dice algo a través de la producción de sonidos, palabras y significados).</a:t>
            </a:r>
            <a:endParaRPr lang="it-IT" sz="2800" dirty="0">
              <a:latin typeface="+mj-lt"/>
            </a:endParaRPr>
          </a:p>
          <a:p>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03848" y="548680"/>
            <a:ext cx="2170584" cy="580926"/>
          </a:xfrm>
        </p:spPr>
        <p:style>
          <a:lnRef idx="2">
            <a:schemeClr val="accent4"/>
          </a:lnRef>
          <a:fillRef idx="1">
            <a:schemeClr val="lt1"/>
          </a:fillRef>
          <a:effectRef idx="0">
            <a:schemeClr val="accent4"/>
          </a:effectRef>
          <a:fontRef idx="minor">
            <a:schemeClr val="dk1"/>
          </a:fontRef>
        </p:style>
        <p:txBody>
          <a:bodyPr/>
          <a:lstStyle/>
          <a:p>
            <a:r>
              <a:rPr lang="it-IT" dirty="0" err="1"/>
              <a:t>Apc</a:t>
            </a:r>
            <a:r>
              <a:rPr lang="it-IT" dirty="0"/>
              <a:t> y </a:t>
            </a:r>
            <a:r>
              <a:rPr lang="it-IT" dirty="0" err="1"/>
              <a:t>cmm</a:t>
            </a:r>
            <a:endParaRPr lang="it-IT" dirty="0"/>
          </a:p>
        </p:txBody>
      </p:sp>
      <p:sp>
        <p:nvSpPr>
          <p:cNvPr id="3" name="Segnaposto contenuto 2"/>
          <p:cNvSpPr>
            <a:spLocks noGrp="1"/>
          </p:cNvSpPr>
          <p:nvPr>
            <p:ph sz="quarter" idx="1"/>
          </p:nvPr>
        </p:nvSpPr>
        <p:spPr>
          <a:ln>
            <a:noFill/>
          </a:ln>
        </p:spPr>
        <p:style>
          <a:lnRef idx="2">
            <a:schemeClr val="accent4"/>
          </a:lnRef>
          <a:fillRef idx="1">
            <a:schemeClr val="lt1"/>
          </a:fillRef>
          <a:effectRef idx="0">
            <a:schemeClr val="accent4"/>
          </a:effectRef>
          <a:fontRef idx="minor">
            <a:schemeClr val="dk1"/>
          </a:fontRef>
        </p:style>
        <p:txBody>
          <a:bodyPr/>
          <a:lstStyle/>
          <a:p>
            <a:r>
              <a:rPr lang="it-IT" dirty="0"/>
              <a:t>Se </a:t>
            </a:r>
            <a:r>
              <a:rPr lang="it-IT" dirty="0" err="1"/>
              <a:t>registran</a:t>
            </a:r>
            <a:r>
              <a:rPr lang="it-IT" dirty="0"/>
              <a:t> 16 </a:t>
            </a:r>
            <a:r>
              <a:rPr lang="it-IT" dirty="0" err="1"/>
              <a:t>resultados</a:t>
            </a:r>
            <a:r>
              <a:rPr lang="it-IT" dirty="0"/>
              <a:t> donde </a:t>
            </a:r>
            <a:r>
              <a:rPr lang="it-IT" dirty="0" err="1"/>
              <a:t>el</a:t>
            </a:r>
            <a:r>
              <a:rPr lang="it-IT" dirty="0"/>
              <a:t> CMM tiene </a:t>
            </a:r>
            <a:r>
              <a:rPr lang="it-IT" dirty="0" err="1"/>
              <a:t>el</a:t>
            </a:r>
            <a:r>
              <a:rPr lang="it-IT" dirty="0"/>
              <a:t> APC con </a:t>
            </a:r>
            <a:r>
              <a:rPr lang="it-IT" dirty="0" err="1"/>
              <a:t>funciones</a:t>
            </a:r>
            <a:r>
              <a:rPr lang="it-IT" dirty="0"/>
              <a:t> </a:t>
            </a:r>
            <a:r>
              <a:rPr lang="it-IT" dirty="0" err="1"/>
              <a:t>diferentes</a:t>
            </a:r>
            <a:r>
              <a:rPr lang="it-IT" dirty="0"/>
              <a:t>.</a:t>
            </a:r>
          </a:p>
          <a:p>
            <a:pPr>
              <a:buNone/>
            </a:pPr>
            <a:endParaRPr lang="it-IT" dirty="0"/>
          </a:p>
          <a:p>
            <a:pPr>
              <a:buNone/>
            </a:pPr>
            <a:endParaRPr lang="it-IT" dirty="0">
              <a:hlinkClick r:id="rId3"/>
            </a:endParaRPr>
          </a:p>
          <a:p>
            <a:pPr>
              <a:buNone/>
            </a:pPr>
            <a:endParaRPr lang="it-IT" dirty="0">
              <a:hlinkClick r:id="rId3"/>
            </a:endParaRPr>
          </a:p>
          <a:p>
            <a:pPr>
              <a:buNone/>
            </a:pPr>
            <a:endParaRPr lang="it-IT" dirty="0">
              <a:hlinkClick r:id="rId3"/>
            </a:endParaRPr>
          </a:p>
          <a:p>
            <a:pPr>
              <a:buNone/>
            </a:pPr>
            <a:r>
              <a:rPr lang="it-IT" dirty="0">
                <a:hlinkClick r:id="rId3"/>
              </a:rPr>
              <a:t>epubcv03</a:t>
            </a:r>
            <a:r>
              <a:rPr lang="it-IT" dirty="0"/>
              <a:t> </a:t>
            </a:r>
          </a:p>
          <a:p>
            <a:pPr>
              <a:buNone/>
            </a:pPr>
            <a:r>
              <a:rPr lang="it-IT" dirty="0"/>
              <a:t>[21]</a:t>
            </a:r>
            <a:r>
              <a:rPr lang="it-IT" dirty="0" err="1"/>
              <a:t>*GUS</a:t>
            </a:r>
            <a:r>
              <a:rPr lang="it-IT" dirty="0"/>
              <a:t>:&lt; </a:t>
            </a:r>
            <a:r>
              <a:rPr lang="it-IT" dirty="0" err="1"/>
              <a:t>no</a:t>
            </a:r>
            <a:r>
              <a:rPr lang="it-IT" baseline="30000" dirty="0" err="1"/>
              <a:t>CMM</a:t>
            </a:r>
            <a:r>
              <a:rPr lang="it-IT" dirty="0"/>
              <a:t> / </a:t>
            </a:r>
            <a:r>
              <a:rPr lang="it-IT" dirty="0" err="1"/>
              <a:t>yo</a:t>
            </a:r>
            <a:r>
              <a:rPr lang="it-IT" dirty="0"/>
              <a:t> no tengo &gt; </a:t>
            </a:r>
            <a:r>
              <a:rPr lang="it-IT" dirty="0" err="1"/>
              <a:t>ningún</a:t>
            </a:r>
            <a:r>
              <a:rPr lang="it-IT" dirty="0"/>
              <a:t> problema </a:t>
            </a:r>
            <a:r>
              <a:rPr lang="it-IT" baseline="30000" dirty="0"/>
              <a:t>CMM</a:t>
            </a:r>
            <a:r>
              <a:rPr lang="it-IT" dirty="0"/>
              <a:t>/ &lt; </a:t>
            </a:r>
            <a:r>
              <a:rPr lang="it-IT" dirty="0" err="1"/>
              <a:t>claro</a:t>
            </a:r>
            <a:r>
              <a:rPr lang="it-IT" dirty="0"/>
              <a:t> &gt; //</a:t>
            </a:r>
            <a:r>
              <a:rPr lang="it-IT" baseline="30000" dirty="0"/>
              <a:t>APC</a:t>
            </a:r>
            <a:endParaRPr lang="it-IT" dirty="0"/>
          </a:p>
          <a:p>
            <a:pPr>
              <a:buNone/>
            </a:pPr>
            <a:endParaRPr lang="it-IT" dirty="0"/>
          </a:p>
        </p:txBody>
      </p:sp>
      <p:pic>
        <p:nvPicPr>
          <p:cNvPr id="4" name="epubcv03_21.mp3">
            <a:hlinkClick r:id="" action="ppaction://media"/>
          </p:cNvPr>
          <p:cNvPicPr>
            <a:picLocks noRot="1" noChangeAspect="1"/>
          </p:cNvPicPr>
          <p:nvPr>
            <a:audioFile r:link="rId1"/>
          </p:nvPr>
        </p:nvPicPr>
        <p:blipFill>
          <a:blip r:embed="rId4" cstate="print"/>
          <a:stretch>
            <a:fillRect/>
          </a:stretch>
        </p:blipFill>
        <p:spPr>
          <a:xfrm>
            <a:off x="3923928" y="5229200"/>
            <a:ext cx="576064" cy="576064"/>
          </a:xfrm>
          <a:prstGeom prst="rect">
            <a:avLst/>
          </a:prstGeom>
        </p:spPr>
      </p:pic>
      <p:sp>
        <p:nvSpPr>
          <p:cNvPr id="5" name="Rettangolo 4"/>
          <p:cNvSpPr/>
          <p:nvPr/>
        </p:nvSpPr>
        <p:spPr>
          <a:xfrm>
            <a:off x="2411760" y="2852936"/>
            <a:ext cx="3600400" cy="720080"/>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lstStyle/>
          <a:p>
            <a:pPr algn="ctr"/>
            <a:endParaRPr lang="it-IT"/>
          </a:p>
        </p:txBody>
      </p:sp>
      <p:sp>
        <p:nvSpPr>
          <p:cNvPr id="6" name="CasellaDiTesto 5"/>
          <p:cNvSpPr txBox="1"/>
          <p:nvPr/>
        </p:nvSpPr>
        <p:spPr>
          <a:xfrm>
            <a:off x="2411760" y="2924944"/>
            <a:ext cx="3456384" cy="584775"/>
          </a:xfrm>
          <a:prstGeom prst="rect">
            <a:avLst/>
          </a:prstGeom>
          <a:noFill/>
        </p:spPr>
        <p:txBody>
          <a:bodyPr wrap="square" rtlCol="0">
            <a:spAutoFit/>
          </a:bodyPr>
          <a:lstStyle/>
          <a:p>
            <a:pPr algn="ctr">
              <a:buNone/>
            </a:pPr>
            <a:r>
              <a:rPr lang="it-IT" sz="3200" dirty="0"/>
              <a:t>APC de </a:t>
            </a:r>
            <a:r>
              <a:rPr lang="it-IT" sz="3200" dirty="0" err="1"/>
              <a:t>refuerzo</a:t>
            </a:r>
            <a:r>
              <a:rPr lang="it-IT" sz="32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7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39752" y="404664"/>
            <a:ext cx="4258816" cy="580926"/>
          </a:xfrm>
        </p:spPr>
        <p:style>
          <a:lnRef idx="2">
            <a:schemeClr val="accent4"/>
          </a:lnRef>
          <a:fillRef idx="1">
            <a:schemeClr val="lt1"/>
          </a:fillRef>
          <a:effectRef idx="0">
            <a:schemeClr val="accent4"/>
          </a:effectRef>
          <a:fontRef idx="minor">
            <a:schemeClr val="dk1"/>
          </a:fontRef>
        </p:style>
        <p:txBody>
          <a:bodyPr/>
          <a:lstStyle/>
          <a:p>
            <a:r>
              <a:rPr lang="it-IT" dirty="0"/>
              <a:t>APC de </a:t>
            </a:r>
            <a:r>
              <a:rPr lang="it-IT" dirty="0" err="1"/>
              <a:t>aproximación</a:t>
            </a:r>
            <a:endParaRPr lang="it-IT" dirty="0"/>
          </a:p>
        </p:txBody>
      </p:sp>
      <p:sp>
        <p:nvSpPr>
          <p:cNvPr id="3" name="Segnaposto contenuto 2"/>
          <p:cNvSpPr>
            <a:spLocks noGrp="1"/>
          </p:cNvSpPr>
          <p:nvPr>
            <p:ph sz="quarter" idx="1"/>
          </p:nvPr>
        </p:nvSpPr>
        <p:spPr/>
        <p:txBody>
          <a:bodyPr/>
          <a:lstStyle/>
          <a:p>
            <a:pPr>
              <a:buNone/>
            </a:pPr>
            <a:r>
              <a:rPr lang="it-IT" dirty="0">
                <a:hlinkClick r:id="rId4"/>
              </a:rPr>
              <a:t>efamcv01a</a:t>
            </a:r>
            <a:r>
              <a:rPr lang="it-IT" dirty="0"/>
              <a:t> </a:t>
            </a:r>
          </a:p>
          <a:p>
            <a:pPr>
              <a:buNone/>
            </a:pPr>
            <a:r>
              <a:rPr lang="it-IT" dirty="0"/>
              <a:t>[7] </a:t>
            </a:r>
            <a:r>
              <a:rPr lang="it-IT" dirty="0" err="1"/>
              <a:t>*MAI</a:t>
            </a:r>
            <a:r>
              <a:rPr lang="it-IT" dirty="0"/>
              <a:t>: no /</a:t>
            </a:r>
            <a:r>
              <a:rPr lang="it-IT" baseline="30000" dirty="0"/>
              <a:t>CMM</a:t>
            </a:r>
            <a:r>
              <a:rPr lang="it-IT" dirty="0"/>
              <a:t> </a:t>
            </a:r>
            <a:r>
              <a:rPr lang="it-IT" dirty="0" err="1"/>
              <a:t>murió</a:t>
            </a:r>
            <a:r>
              <a:rPr lang="it-IT" dirty="0"/>
              <a:t> </a:t>
            </a:r>
            <a:r>
              <a:rPr lang="it-IT" dirty="0" err="1"/>
              <a:t>hace</a:t>
            </a:r>
            <a:r>
              <a:rPr lang="it-IT" dirty="0"/>
              <a:t> un par de </a:t>
            </a:r>
            <a:r>
              <a:rPr lang="it-IT" dirty="0" err="1"/>
              <a:t>años</a:t>
            </a:r>
            <a:r>
              <a:rPr lang="it-IT" dirty="0"/>
              <a:t> </a:t>
            </a:r>
            <a:r>
              <a:rPr lang="it-IT" baseline="30000" dirty="0"/>
              <a:t>CMM</a:t>
            </a:r>
            <a:r>
              <a:rPr lang="it-IT" dirty="0"/>
              <a:t> / &lt; o </a:t>
            </a:r>
            <a:r>
              <a:rPr lang="it-IT" dirty="0" err="1"/>
              <a:t>así</a:t>
            </a:r>
            <a:r>
              <a:rPr lang="it-IT" dirty="0"/>
              <a:t> &gt; //</a:t>
            </a:r>
            <a:r>
              <a:rPr lang="it-IT" baseline="30000" dirty="0"/>
              <a:t>APC</a:t>
            </a:r>
          </a:p>
          <a:p>
            <a:pPr>
              <a:buNone/>
            </a:pPr>
            <a:endParaRPr lang="it-IT" baseline="30000" dirty="0"/>
          </a:p>
          <a:p>
            <a:pPr>
              <a:buNone/>
            </a:pPr>
            <a:endParaRPr lang="it-IT" baseline="30000" dirty="0"/>
          </a:p>
          <a:p>
            <a:pPr>
              <a:buNone/>
            </a:pPr>
            <a:endParaRPr lang="it-IT" baseline="30000" dirty="0"/>
          </a:p>
          <a:p>
            <a:pPr>
              <a:buNone/>
            </a:pPr>
            <a:r>
              <a:rPr lang="it-IT" dirty="0">
                <a:hlinkClick r:id="rId4"/>
              </a:rPr>
              <a:t>efamcv03</a:t>
            </a:r>
            <a:r>
              <a:rPr lang="it-IT" dirty="0"/>
              <a:t> </a:t>
            </a:r>
          </a:p>
          <a:p>
            <a:pPr>
              <a:buNone/>
            </a:pPr>
            <a:r>
              <a:rPr lang="it-IT" dirty="0"/>
              <a:t>[35]</a:t>
            </a:r>
            <a:r>
              <a:rPr lang="it-IT" dirty="0" err="1"/>
              <a:t>*PAC</a:t>
            </a:r>
            <a:r>
              <a:rPr lang="it-IT" dirty="0"/>
              <a:t>:&lt; no </a:t>
            </a:r>
            <a:r>
              <a:rPr lang="it-IT" dirty="0" err="1"/>
              <a:t>no</a:t>
            </a:r>
            <a:r>
              <a:rPr lang="it-IT" baseline="30000" dirty="0" err="1"/>
              <a:t>CMM</a:t>
            </a:r>
            <a:r>
              <a:rPr lang="it-IT" dirty="0"/>
              <a:t> / </a:t>
            </a:r>
            <a:r>
              <a:rPr lang="it-IT" dirty="0" err="1"/>
              <a:t>estaba</a:t>
            </a:r>
            <a:r>
              <a:rPr lang="it-IT" dirty="0"/>
              <a:t> </a:t>
            </a:r>
            <a:r>
              <a:rPr lang="it-IT" dirty="0" err="1"/>
              <a:t>tontamente</a:t>
            </a:r>
            <a:r>
              <a:rPr lang="it-IT" dirty="0"/>
              <a:t> </a:t>
            </a:r>
            <a:r>
              <a:rPr lang="it-IT" dirty="0" err="1"/>
              <a:t>ahí</a:t>
            </a:r>
            <a:r>
              <a:rPr lang="it-IT" dirty="0"/>
              <a:t> </a:t>
            </a:r>
            <a:r>
              <a:rPr lang="it-IT" baseline="30000" dirty="0"/>
              <a:t>SCA</a:t>
            </a:r>
            <a:r>
              <a:rPr lang="it-IT" dirty="0"/>
              <a:t>/ </a:t>
            </a:r>
            <a:r>
              <a:rPr lang="it-IT" dirty="0" err="1"/>
              <a:t>mientras</a:t>
            </a:r>
            <a:r>
              <a:rPr lang="it-IT" dirty="0"/>
              <a:t> </a:t>
            </a:r>
            <a:r>
              <a:rPr lang="it-IT" dirty="0" err="1"/>
              <a:t>hacíamos</a:t>
            </a:r>
            <a:r>
              <a:rPr lang="it-IT" dirty="0"/>
              <a:t> la </a:t>
            </a:r>
            <a:r>
              <a:rPr lang="it-IT" dirty="0" err="1"/>
              <a:t>comida</a:t>
            </a:r>
            <a:r>
              <a:rPr lang="it-IT" baseline="30000" dirty="0" err="1"/>
              <a:t>CMM</a:t>
            </a:r>
            <a:r>
              <a:rPr lang="it-IT" baseline="30000" dirty="0"/>
              <a:t> &gt; / </a:t>
            </a:r>
            <a:r>
              <a:rPr lang="it-IT" sz="3600" baseline="30000" dirty="0"/>
              <a:t> </a:t>
            </a:r>
            <a:r>
              <a:rPr lang="it-IT" sz="3600" dirty="0"/>
              <a:t> </a:t>
            </a:r>
            <a:r>
              <a:rPr lang="it-IT" sz="2800" dirty="0"/>
              <a:t>y tal</a:t>
            </a:r>
            <a:r>
              <a:rPr lang="it-IT" baseline="30000" dirty="0"/>
              <a:t> //APC </a:t>
            </a:r>
          </a:p>
          <a:p>
            <a:pPr>
              <a:buNone/>
            </a:pPr>
            <a:endParaRPr lang="it-IT" baseline="30000" dirty="0"/>
          </a:p>
          <a:p>
            <a:pPr>
              <a:buNone/>
            </a:pPr>
            <a:endParaRPr lang="it-IT" dirty="0"/>
          </a:p>
        </p:txBody>
      </p:sp>
      <p:pic>
        <p:nvPicPr>
          <p:cNvPr id="4" name="efamcv01a_7.mp3">
            <a:hlinkClick r:id="" action="ppaction://media"/>
          </p:cNvPr>
          <p:cNvPicPr>
            <a:picLocks noRot="1" noChangeAspect="1"/>
          </p:cNvPicPr>
          <p:nvPr>
            <a:audioFile r:link="rId1"/>
          </p:nvPr>
        </p:nvPicPr>
        <p:blipFill>
          <a:blip r:embed="rId5" cstate="print"/>
          <a:stretch>
            <a:fillRect/>
          </a:stretch>
        </p:blipFill>
        <p:spPr>
          <a:xfrm>
            <a:off x="5148064" y="2492896"/>
            <a:ext cx="584448" cy="584448"/>
          </a:xfrm>
          <a:prstGeom prst="rect">
            <a:avLst/>
          </a:prstGeom>
        </p:spPr>
      </p:pic>
      <p:pic>
        <p:nvPicPr>
          <p:cNvPr id="5" name="efamcv03_35.mp3">
            <a:hlinkClick r:id="" action="ppaction://media"/>
          </p:cNvPr>
          <p:cNvPicPr>
            <a:picLocks noRot="1" noChangeAspect="1"/>
          </p:cNvPicPr>
          <p:nvPr>
            <a:audioFile r:link="rId2"/>
          </p:nvPr>
        </p:nvPicPr>
        <p:blipFill>
          <a:blip r:embed="rId5" cstate="print"/>
          <a:stretch>
            <a:fillRect/>
          </a:stretch>
        </p:blipFill>
        <p:spPr>
          <a:xfrm>
            <a:off x="5436096" y="5085184"/>
            <a:ext cx="512440" cy="5124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933" fill="hold"/>
                                        <p:tgtEl>
                                          <p:spTgt spid="4"/>
                                        </p:tgtEl>
                                      </p:cBhvr>
                                    </p:cmd>
                                  </p:childTnLst>
                                </p:cTn>
                              </p:par>
                            </p:childTnLst>
                          </p:cTn>
                        </p:par>
                        <p:par>
                          <p:cTn id="7" fill="hold">
                            <p:stCondLst>
                              <p:cond delay="1933"/>
                            </p:stCondLst>
                            <p:childTnLst>
                              <p:par>
                                <p:cTn id="8" presetID="1" presetClass="mediacall" presetSubtype="0" fill="hold" nodeType="afterEffect">
                                  <p:stCondLst>
                                    <p:cond delay="0"/>
                                  </p:stCondLst>
                                  <p:childTnLst>
                                    <p:cmd type="call" cmd="playFrom(0.0)">
                                      <p:cBhvr>
                                        <p:cTn id="9" dur="334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03648" y="476672"/>
            <a:ext cx="6203032" cy="724942"/>
          </a:xfrm>
        </p:spPr>
        <p:style>
          <a:lnRef idx="2">
            <a:schemeClr val="accent4"/>
          </a:lnRef>
          <a:fillRef idx="1">
            <a:schemeClr val="lt1"/>
          </a:fillRef>
          <a:effectRef idx="0">
            <a:schemeClr val="accent4"/>
          </a:effectRef>
          <a:fontRef idx="minor">
            <a:schemeClr val="dk1"/>
          </a:fontRef>
        </p:style>
        <p:txBody>
          <a:bodyPr/>
          <a:lstStyle/>
          <a:p>
            <a:r>
              <a:rPr lang="it-IT" dirty="0"/>
              <a:t>APC de </a:t>
            </a:r>
            <a:r>
              <a:rPr lang="it-IT" dirty="0" err="1"/>
              <a:t>información</a:t>
            </a:r>
            <a:r>
              <a:rPr lang="it-IT" dirty="0"/>
              <a:t> </a:t>
            </a:r>
            <a:r>
              <a:rPr lang="it-IT" dirty="0" err="1"/>
              <a:t>específica</a:t>
            </a:r>
            <a:endParaRPr lang="it-IT" dirty="0"/>
          </a:p>
        </p:txBody>
      </p:sp>
      <p:sp>
        <p:nvSpPr>
          <p:cNvPr id="3" name="Segnaposto contenuto 2"/>
          <p:cNvSpPr>
            <a:spLocks noGrp="1"/>
          </p:cNvSpPr>
          <p:nvPr>
            <p:ph sz="quarter" idx="1"/>
          </p:nvPr>
        </p:nvSpPr>
        <p:spPr/>
        <p:txBody>
          <a:bodyPr/>
          <a:lstStyle/>
          <a:p>
            <a:pPr>
              <a:buNone/>
            </a:pPr>
            <a:r>
              <a:rPr lang="it-IT" dirty="0">
                <a:hlinkClick r:id="rId4"/>
              </a:rPr>
              <a:t>epubcv04</a:t>
            </a:r>
            <a:r>
              <a:rPr lang="it-IT" dirty="0"/>
              <a:t> </a:t>
            </a:r>
          </a:p>
          <a:p>
            <a:pPr>
              <a:buNone/>
            </a:pPr>
            <a:r>
              <a:rPr lang="it-IT" dirty="0"/>
              <a:t> </a:t>
            </a:r>
            <a:r>
              <a:rPr lang="it-IT" dirty="0" err="1"/>
              <a:t>*ISE</a:t>
            </a:r>
            <a:r>
              <a:rPr lang="it-IT" dirty="0"/>
              <a:t>: y </a:t>
            </a:r>
            <a:r>
              <a:rPr lang="it-IT" dirty="0" err="1"/>
              <a:t>el</a:t>
            </a:r>
            <a:r>
              <a:rPr lang="it-IT" dirty="0"/>
              <a:t> criterio </a:t>
            </a:r>
            <a:r>
              <a:rPr lang="it-IT" dirty="0" err="1"/>
              <a:t>es</a:t>
            </a:r>
            <a:r>
              <a:rPr lang="it-IT" baseline="30000" dirty="0" err="1"/>
              <a:t>INT</a:t>
            </a:r>
            <a:r>
              <a:rPr lang="it-IT" baseline="30000" dirty="0"/>
              <a:t> /  </a:t>
            </a:r>
            <a:r>
              <a:rPr lang="it-IT" dirty="0"/>
              <a:t>o </a:t>
            </a:r>
            <a:r>
              <a:rPr lang="it-IT" dirty="0" err="1"/>
              <a:t>bien</a:t>
            </a:r>
            <a:r>
              <a:rPr lang="it-IT" dirty="0"/>
              <a:t> </a:t>
            </a:r>
            <a:r>
              <a:rPr lang="it-IT" dirty="0" err="1"/>
              <a:t>compras</a:t>
            </a:r>
            <a:r>
              <a:rPr lang="it-IT" baseline="30000" dirty="0"/>
              <a:t> CMM / </a:t>
            </a:r>
            <a:r>
              <a:rPr lang="it-IT" dirty="0"/>
              <a:t> o </a:t>
            </a:r>
            <a:r>
              <a:rPr lang="it-IT" dirty="0" err="1"/>
              <a:t>potencial</a:t>
            </a:r>
            <a:r>
              <a:rPr lang="it-IT" dirty="0"/>
              <a:t> de </a:t>
            </a:r>
            <a:r>
              <a:rPr lang="it-IT" dirty="0" err="1"/>
              <a:t>compras</a:t>
            </a:r>
            <a:r>
              <a:rPr lang="it-IT" baseline="30000" dirty="0"/>
              <a:t> CMM/</a:t>
            </a:r>
            <a:r>
              <a:rPr lang="it-IT" dirty="0"/>
              <a:t> de </a:t>
            </a:r>
            <a:r>
              <a:rPr lang="it-IT" dirty="0" err="1"/>
              <a:t>más</a:t>
            </a:r>
            <a:r>
              <a:rPr lang="it-IT" dirty="0"/>
              <a:t> </a:t>
            </a:r>
            <a:r>
              <a:rPr lang="it-IT" dirty="0" err="1"/>
              <a:t>quinientos</a:t>
            </a:r>
            <a:r>
              <a:rPr lang="it-IT" dirty="0"/>
              <a:t> </a:t>
            </a:r>
            <a:r>
              <a:rPr lang="it-IT" dirty="0" err="1"/>
              <a:t>mil</a:t>
            </a:r>
            <a:r>
              <a:rPr lang="it-IT" dirty="0"/>
              <a:t> </a:t>
            </a:r>
            <a:r>
              <a:rPr lang="it-IT" dirty="0" err="1"/>
              <a:t>euros</a:t>
            </a:r>
            <a:r>
              <a:rPr lang="it-IT" baseline="30000" dirty="0"/>
              <a:t> //APC  </a:t>
            </a:r>
          </a:p>
          <a:p>
            <a:pPr>
              <a:buNone/>
            </a:pPr>
            <a:endParaRPr lang="it-IT" baseline="30000" dirty="0"/>
          </a:p>
          <a:p>
            <a:pPr>
              <a:buNone/>
            </a:pPr>
            <a:endParaRPr lang="it-IT" baseline="30000" dirty="0"/>
          </a:p>
          <a:p>
            <a:pPr>
              <a:buNone/>
            </a:pPr>
            <a:endParaRPr lang="it-IT" baseline="30000" dirty="0"/>
          </a:p>
          <a:p>
            <a:r>
              <a:rPr lang="it-IT" dirty="0">
                <a:hlinkClick r:id="rId4"/>
              </a:rPr>
              <a:t>efammn02b</a:t>
            </a:r>
            <a:r>
              <a:rPr lang="it-IT" dirty="0"/>
              <a:t> </a:t>
            </a:r>
          </a:p>
          <a:p>
            <a:r>
              <a:rPr lang="it-IT" dirty="0"/>
              <a:t>[4]</a:t>
            </a:r>
            <a:r>
              <a:rPr lang="it-IT" dirty="0" err="1"/>
              <a:t>*SEN</a:t>
            </a:r>
            <a:r>
              <a:rPr lang="it-IT" dirty="0"/>
              <a:t>: </a:t>
            </a:r>
            <a:r>
              <a:rPr lang="it-IT" dirty="0" err="1"/>
              <a:t>bueno</a:t>
            </a:r>
            <a:r>
              <a:rPr lang="it-IT" baseline="30000" dirty="0"/>
              <a:t> INP/</a:t>
            </a:r>
            <a:r>
              <a:rPr lang="it-IT" dirty="0" err="1"/>
              <a:t>ahora</a:t>
            </a:r>
            <a:r>
              <a:rPr lang="it-IT" dirty="0"/>
              <a:t> </a:t>
            </a:r>
            <a:r>
              <a:rPr lang="it-IT" dirty="0" err="1"/>
              <a:t>hay</a:t>
            </a:r>
            <a:r>
              <a:rPr lang="it-IT" dirty="0"/>
              <a:t> </a:t>
            </a:r>
            <a:r>
              <a:rPr lang="it-IT" dirty="0" err="1"/>
              <a:t>mucho</a:t>
            </a:r>
            <a:r>
              <a:rPr lang="it-IT" dirty="0"/>
              <a:t> </a:t>
            </a:r>
            <a:r>
              <a:rPr lang="it-IT" baseline="30000" dirty="0"/>
              <a:t>CMM /  </a:t>
            </a:r>
            <a:r>
              <a:rPr lang="it-IT" dirty="0" err="1"/>
              <a:t>porque</a:t>
            </a:r>
            <a:r>
              <a:rPr lang="it-IT" dirty="0"/>
              <a:t> </a:t>
            </a:r>
            <a:r>
              <a:rPr lang="it-IT" dirty="0" err="1"/>
              <a:t>hay</a:t>
            </a:r>
            <a:r>
              <a:rPr lang="it-IT" dirty="0"/>
              <a:t> </a:t>
            </a:r>
            <a:r>
              <a:rPr lang="it-IT" dirty="0" err="1"/>
              <a:t>muchos</a:t>
            </a:r>
            <a:r>
              <a:rPr lang="it-IT" dirty="0"/>
              <a:t> </a:t>
            </a:r>
            <a:r>
              <a:rPr lang="it-IT" dirty="0" err="1"/>
              <a:t>emigrante</a:t>
            </a:r>
            <a:r>
              <a:rPr lang="it-IT" baseline="30000" dirty="0" err="1"/>
              <a:t>CMM</a:t>
            </a:r>
            <a:r>
              <a:rPr lang="it-IT" baseline="30000" dirty="0"/>
              <a:t> /  </a:t>
            </a:r>
            <a:r>
              <a:rPr lang="it-IT" dirty="0"/>
              <a:t> </a:t>
            </a:r>
            <a:r>
              <a:rPr lang="it-IT" dirty="0" err="1"/>
              <a:t>viviendo</a:t>
            </a:r>
            <a:r>
              <a:rPr lang="it-IT" dirty="0"/>
              <a:t> </a:t>
            </a:r>
            <a:r>
              <a:rPr lang="it-IT" dirty="0" err="1"/>
              <a:t>ahí</a:t>
            </a:r>
            <a:r>
              <a:rPr lang="it-IT" baseline="30000" dirty="0"/>
              <a:t> //APC</a:t>
            </a:r>
            <a:endParaRPr lang="it-IT" dirty="0"/>
          </a:p>
        </p:txBody>
      </p:sp>
      <p:pic>
        <p:nvPicPr>
          <p:cNvPr id="4" name="epubcv04_111 (1).mp3">
            <a:hlinkClick r:id="" action="ppaction://media"/>
          </p:cNvPr>
          <p:cNvPicPr>
            <a:picLocks noRot="1" noChangeAspect="1"/>
          </p:cNvPicPr>
          <p:nvPr>
            <a:audioFile r:link="rId1"/>
          </p:nvPr>
        </p:nvPicPr>
        <p:blipFill>
          <a:blip r:embed="rId5" cstate="print"/>
          <a:stretch>
            <a:fillRect/>
          </a:stretch>
        </p:blipFill>
        <p:spPr>
          <a:xfrm>
            <a:off x="3851920" y="2852936"/>
            <a:ext cx="656456" cy="656456"/>
          </a:xfrm>
          <a:prstGeom prst="rect">
            <a:avLst/>
          </a:prstGeom>
        </p:spPr>
      </p:pic>
      <p:pic>
        <p:nvPicPr>
          <p:cNvPr id="5" name="efammn02b_4.mp3">
            <a:hlinkClick r:id="" action="ppaction://media"/>
          </p:cNvPr>
          <p:cNvPicPr>
            <a:picLocks noRot="1" noChangeAspect="1"/>
          </p:cNvPicPr>
          <p:nvPr>
            <a:audioFile r:link="rId2"/>
          </p:nvPr>
        </p:nvPicPr>
        <p:blipFill>
          <a:blip r:embed="rId6" cstate="print"/>
          <a:stretch>
            <a:fillRect/>
          </a:stretch>
        </p:blipFill>
        <p:spPr>
          <a:xfrm>
            <a:off x="4067944" y="5517232"/>
            <a:ext cx="584448" cy="58444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546" fill="hold"/>
                                        <p:tgtEl>
                                          <p:spTgt spid="4"/>
                                        </p:tgtEl>
                                      </p:cBhvr>
                                    </p:cmd>
                                  </p:childTnLst>
                                </p:cTn>
                              </p:par>
                            </p:childTnLst>
                          </p:cTn>
                        </p:par>
                        <p:par>
                          <p:cTn id="7" fill="hold">
                            <p:stCondLst>
                              <p:cond delay="4546"/>
                            </p:stCondLst>
                            <p:childTnLst>
                              <p:par>
                                <p:cTn id="8" presetID="1" presetClass="mediacall" presetSubtype="0" fill="hold" nodeType="afterEffect">
                                  <p:stCondLst>
                                    <p:cond delay="0"/>
                                  </p:stCondLst>
                                  <p:childTnLst>
                                    <p:cmd type="call" cmd="playFrom(0.0)">
                                      <p:cBhvr>
                                        <p:cTn id="9" dur="3292"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27784" y="260648"/>
            <a:ext cx="3610744" cy="868958"/>
          </a:xfrm>
        </p:spPr>
        <p:style>
          <a:lnRef idx="2">
            <a:schemeClr val="accent4"/>
          </a:lnRef>
          <a:fillRef idx="1">
            <a:schemeClr val="lt1"/>
          </a:fillRef>
          <a:effectRef idx="0">
            <a:schemeClr val="accent4"/>
          </a:effectRef>
          <a:fontRef idx="minor">
            <a:schemeClr val="dk1"/>
          </a:fontRef>
        </p:style>
        <p:txBody>
          <a:bodyPr/>
          <a:lstStyle/>
          <a:p>
            <a:r>
              <a:rPr lang="it-IT" dirty="0" err="1">
                <a:solidFill>
                  <a:schemeClr val="tx1"/>
                </a:solidFill>
              </a:rPr>
              <a:t>Cmm</a:t>
            </a:r>
            <a:r>
              <a:rPr lang="it-IT" dirty="0">
                <a:solidFill>
                  <a:schemeClr val="tx1"/>
                </a:solidFill>
              </a:rPr>
              <a:t> y </a:t>
            </a:r>
            <a:r>
              <a:rPr lang="it-IT" dirty="0" err="1">
                <a:solidFill>
                  <a:schemeClr val="tx1"/>
                </a:solidFill>
              </a:rPr>
              <a:t>los</a:t>
            </a:r>
            <a:r>
              <a:rPr lang="it-IT" dirty="0">
                <a:solidFill>
                  <a:schemeClr val="tx1"/>
                </a:solidFill>
              </a:rPr>
              <a:t> </a:t>
            </a:r>
            <a:r>
              <a:rPr lang="it-IT" dirty="0" err="1">
                <a:solidFill>
                  <a:schemeClr val="tx1"/>
                </a:solidFill>
              </a:rPr>
              <a:t>verbos</a:t>
            </a:r>
            <a:endParaRPr lang="it-IT" dirty="0">
              <a:solidFill>
                <a:schemeClr val="tx1"/>
              </a:solidFill>
            </a:endParaRPr>
          </a:p>
        </p:txBody>
      </p:sp>
      <p:sp>
        <p:nvSpPr>
          <p:cNvPr id="3" name="Segnaposto contenuto 2"/>
          <p:cNvSpPr>
            <a:spLocks noGrp="1"/>
          </p:cNvSpPr>
          <p:nvPr>
            <p:ph sz="quarter" idx="1"/>
          </p:nvPr>
        </p:nvSpPr>
        <p:spPr>
          <a:xfrm>
            <a:off x="755576" y="1772816"/>
            <a:ext cx="7467600" cy="3960440"/>
          </a:xfrm>
        </p:spPr>
        <p:style>
          <a:lnRef idx="2">
            <a:schemeClr val="accent1"/>
          </a:lnRef>
          <a:fillRef idx="1">
            <a:schemeClr val="lt1"/>
          </a:fillRef>
          <a:effectRef idx="0">
            <a:schemeClr val="accent1"/>
          </a:effectRef>
          <a:fontRef idx="minor">
            <a:schemeClr val="dk1"/>
          </a:fontRef>
        </p:style>
        <p:txBody>
          <a:bodyPr/>
          <a:lstStyle/>
          <a:p>
            <a:r>
              <a:rPr lang="it-IT" dirty="0"/>
              <a:t>Si </a:t>
            </a:r>
            <a:r>
              <a:rPr lang="it-IT" dirty="0" err="1"/>
              <a:t>buscamos</a:t>
            </a:r>
            <a:r>
              <a:rPr lang="it-IT" dirty="0"/>
              <a:t> en </a:t>
            </a:r>
            <a:r>
              <a:rPr lang="it-IT" dirty="0" err="1"/>
              <a:t>Db-ipic</a:t>
            </a:r>
            <a:r>
              <a:rPr lang="it-IT" dirty="0"/>
              <a:t> </a:t>
            </a:r>
            <a:r>
              <a:rPr lang="it-IT" dirty="0" err="1"/>
              <a:t>el</a:t>
            </a:r>
            <a:r>
              <a:rPr lang="it-IT" dirty="0"/>
              <a:t> </a:t>
            </a:r>
            <a:r>
              <a:rPr lang="it-IT" dirty="0" err="1"/>
              <a:t>Cmm</a:t>
            </a:r>
            <a:r>
              <a:rPr lang="it-IT" dirty="0"/>
              <a:t> en </a:t>
            </a:r>
            <a:r>
              <a:rPr lang="it-IT" dirty="0" err="1"/>
              <a:t>los</a:t>
            </a:r>
            <a:r>
              <a:rPr lang="it-IT" dirty="0"/>
              <a:t> </a:t>
            </a:r>
            <a:r>
              <a:rPr lang="it-IT" dirty="0" err="1"/>
              <a:t>verbos</a:t>
            </a:r>
            <a:r>
              <a:rPr lang="it-IT" dirty="0"/>
              <a:t> unendo </a:t>
            </a:r>
            <a:r>
              <a:rPr lang="it-IT" dirty="0" err="1"/>
              <a:t>todas</a:t>
            </a:r>
            <a:r>
              <a:rPr lang="it-IT" dirty="0"/>
              <a:t> </a:t>
            </a:r>
            <a:r>
              <a:rPr lang="it-IT" dirty="0" err="1"/>
              <a:t>las</a:t>
            </a:r>
            <a:r>
              <a:rPr lang="it-IT" dirty="0"/>
              <a:t> </a:t>
            </a:r>
            <a:r>
              <a:rPr lang="it-IT" dirty="0" err="1"/>
              <a:t>etiquetas</a:t>
            </a:r>
            <a:r>
              <a:rPr lang="it-IT" dirty="0"/>
              <a:t> </a:t>
            </a:r>
            <a:r>
              <a:rPr lang="it-IT" dirty="0" err="1"/>
              <a:t>que</a:t>
            </a:r>
            <a:r>
              <a:rPr lang="it-IT" dirty="0"/>
              <a:t> </a:t>
            </a:r>
            <a:r>
              <a:rPr lang="it-IT" dirty="0" err="1"/>
              <a:t>terminan</a:t>
            </a:r>
            <a:r>
              <a:rPr lang="it-IT" dirty="0"/>
              <a:t> en “fin” </a:t>
            </a:r>
            <a:r>
              <a:rPr lang="it-IT" dirty="0" err="1"/>
              <a:t>como</a:t>
            </a:r>
            <a:r>
              <a:rPr lang="it-IT" dirty="0"/>
              <a:t>: </a:t>
            </a:r>
            <a:r>
              <a:rPr lang="it-IT" dirty="0" err="1"/>
              <a:t>Vlfin</a:t>
            </a:r>
            <a:r>
              <a:rPr lang="it-IT" dirty="0"/>
              <a:t>, </a:t>
            </a:r>
            <a:r>
              <a:rPr lang="it-IT" dirty="0" err="1"/>
              <a:t>Vclfin</a:t>
            </a:r>
            <a:r>
              <a:rPr lang="it-IT" dirty="0"/>
              <a:t>, </a:t>
            </a:r>
            <a:r>
              <a:rPr lang="it-IT" dirty="0" err="1"/>
              <a:t>Vefin</a:t>
            </a:r>
            <a:r>
              <a:rPr lang="it-IT" dirty="0"/>
              <a:t>, </a:t>
            </a:r>
            <a:r>
              <a:rPr lang="it-IT" dirty="0" err="1"/>
              <a:t>Vhfin</a:t>
            </a:r>
            <a:r>
              <a:rPr lang="it-IT" dirty="0"/>
              <a:t>, </a:t>
            </a:r>
            <a:r>
              <a:rPr lang="it-IT" dirty="0" err="1"/>
              <a:t>Vmfin</a:t>
            </a:r>
            <a:r>
              <a:rPr lang="it-IT" dirty="0"/>
              <a:t> e </a:t>
            </a:r>
            <a:r>
              <a:rPr lang="it-IT" dirty="0" err="1"/>
              <a:t>Vsfin</a:t>
            </a:r>
            <a:r>
              <a:rPr lang="it-IT" dirty="0"/>
              <a:t>, </a:t>
            </a:r>
            <a:r>
              <a:rPr lang="it-IT" dirty="0" err="1"/>
              <a:t>podemos</a:t>
            </a:r>
            <a:r>
              <a:rPr lang="it-IT" dirty="0"/>
              <a:t> </a:t>
            </a:r>
            <a:r>
              <a:rPr lang="it-IT" dirty="0" err="1"/>
              <a:t>ver</a:t>
            </a:r>
            <a:r>
              <a:rPr lang="it-IT" dirty="0"/>
              <a:t> </a:t>
            </a:r>
            <a:r>
              <a:rPr lang="it-IT" dirty="0" err="1"/>
              <a:t>que</a:t>
            </a:r>
            <a:r>
              <a:rPr lang="it-IT" dirty="0"/>
              <a:t> </a:t>
            </a:r>
            <a:r>
              <a:rPr lang="it-IT" sz="3200" u="sng" dirty="0" err="1"/>
              <a:t>el</a:t>
            </a:r>
            <a:r>
              <a:rPr lang="it-IT" sz="3200" u="sng" dirty="0"/>
              <a:t> </a:t>
            </a:r>
            <a:r>
              <a:rPr lang="it-IT" sz="3200" u="sng" dirty="0" err="1"/>
              <a:t>resultado</a:t>
            </a:r>
            <a:r>
              <a:rPr lang="it-IT" sz="3200" u="sng" dirty="0"/>
              <a:t> </a:t>
            </a:r>
            <a:r>
              <a:rPr lang="it-IT" sz="3200" u="sng" dirty="0" err="1"/>
              <a:t>final</a:t>
            </a:r>
            <a:r>
              <a:rPr lang="it-IT" sz="3200" u="sng" dirty="0"/>
              <a:t> </a:t>
            </a:r>
            <a:r>
              <a:rPr lang="it-IT" sz="3200" u="sng" dirty="0" err="1"/>
              <a:t>es</a:t>
            </a:r>
            <a:r>
              <a:rPr lang="it-IT" sz="3200" u="sng" dirty="0"/>
              <a:t> de 492 </a:t>
            </a:r>
            <a:r>
              <a:rPr lang="it-IT" sz="3200" u="sng" dirty="0" err="1"/>
              <a:t>casos</a:t>
            </a:r>
            <a:r>
              <a:rPr lang="it-IT" dirty="0"/>
              <a:t>, precisamente 13 en </a:t>
            </a:r>
            <a:r>
              <a:rPr lang="it-IT" dirty="0" err="1"/>
              <a:t>los</a:t>
            </a:r>
            <a:r>
              <a:rPr lang="it-IT" dirty="0"/>
              <a:t> </a:t>
            </a:r>
            <a:r>
              <a:rPr lang="it-IT" dirty="0" err="1"/>
              <a:t>verbos</a:t>
            </a:r>
            <a:r>
              <a:rPr lang="it-IT" dirty="0"/>
              <a:t> con </a:t>
            </a:r>
            <a:r>
              <a:rPr lang="it-IT" dirty="0" err="1"/>
              <a:t>clítico</a:t>
            </a:r>
            <a:r>
              <a:rPr lang="it-IT" dirty="0"/>
              <a:t> (</a:t>
            </a:r>
            <a:r>
              <a:rPr lang="it-IT" dirty="0" err="1"/>
              <a:t>Vclfin</a:t>
            </a:r>
            <a:r>
              <a:rPr lang="it-IT" dirty="0"/>
              <a:t>), solo 6 </a:t>
            </a:r>
            <a:r>
              <a:rPr lang="it-IT" dirty="0" err="1"/>
              <a:t>casos</a:t>
            </a:r>
            <a:r>
              <a:rPr lang="it-IT" dirty="0"/>
              <a:t> en </a:t>
            </a:r>
            <a:r>
              <a:rPr lang="it-IT" dirty="0" err="1"/>
              <a:t>los</a:t>
            </a:r>
            <a:r>
              <a:rPr lang="it-IT" dirty="0"/>
              <a:t> </a:t>
            </a:r>
            <a:r>
              <a:rPr lang="it-IT" dirty="0" err="1"/>
              <a:t>verbos</a:t>
            </a:r>
            <a:r>
              <a:rPr lang="it-IT" dirty="0"/>
              <a:t> </a:t>
            </a:r>
            <a:r>
              <a:rPr lang="it-IT" dirty="0" err="1"/>
              <a:t>modales</a:t>
            </a:r>
            <a:r>
              <a:rPr lang="it-IT" dirty="0"/>
              <a:t> (</a:t>
            </a:r>
            <a:r>
              <a:rPr lang="it-IT" dirty="0" err="1"/>
              <a:t>Vmfin</a:t>
            </a:r>
            <a:r>
              <a:rPr lang="it-IT" dirty="0"/>
              <a:t>), 47 en </a:t>
            </a:r>
            <a:r>
              <a:rPr lang="it-IT" dirty="0" err="1"/>
              <a:t>los</a:t>
            </a:r>
            <a:r>
              <a:rPr lang="it-IT" dirty="0"/>
              <a:t> </a:t>
            </a:r>
            <a:r>
              <a:rPr lang="it-IT" dirty="0" err="1"/>
              <a:t>verbos</a:t>
            </a:r>
            <a:r>
              <a:rPr lang="it-IT" dirty="0"/>
              <a:t> con </a:t>
            </a:r>
            <a:r>
              <a:rPr lang="it-IT" dirty="0" err="1"/>
              <a:t>estar</a:t>
            </a:r>
            <a:r>
              <a:rPr lang="it-IT" dirty="0"/>
              <a:t> (</a:t>
            </a:r>
            <a:r>
              <a:rPr lang="it-IT" dirty="0" err="1"/>
              <a:t>Vefin</a:t>
            </a:r>
            <a:r>
              <a:rPr lang="it-IT" dirty="0"/>
              <a:t>), 58 </a:t>
            </a:r>
            <a:r>
              <a:rPr lang="it-IT" dirty="0" err="1"/>
              <a:t>casos</a:t>
            </a:r>
            <a:r>
              <a:rPr lang="it-IT" dirty="0"/>
              <a:t> con </a:t>
            </a:r>
            <a:r>
              <a:rPr lang="it-IT" dirty="0" err="1"/>
              <a:t>el</a:t>
            </a:r>
            <a:r>
              <a:rPr lang="it-IT" dirty="0"/>
              <a:t> verbo </a:t>
            </a:r>
            <a:r>
              <a:rPr lang="it-IT" dirty="0" err="1"/>
              <a:t>haber</a:t>
            </a:r>
            <a:r>
              <a:rPr lang="it-IT" dirty="0"/>
              <a:t> (</a:t>
            </a:r>
            <a:r>
              <a:rPr lang="it-IT" dirty="0" err="1"/>
              <a:t>Vhfin</a:t>
            </a:r>
            <a:r>
              <a:rPr lang="it-IT" dirty="0"/>
              <a:t>), 98 con </a:t>
            </a:r>
            <a:r>
              <a:rPr lang="it-IT" dirty="0" err="1"/>
              <a:t>el</a:t>
            </a:r>
            <a:r>
              <a:rPr lang="it-IT" dirty="0"/>
              <a:t> verbo </a:t>
            </a:r>
            <a:r>
              <a:rPr lang="it-IT" dirty="0" err="1"/>
              <a:t>ser</a:t>
            </a:r>
            <a:r>
              <a:rPr lang="it-IT" dirty="0"/>
              <a:t> (</a:t>
            </a:r>
            <a:r>
              <a:rPr lang="it-IT" dirty="0" err="1"/>
              <a:t>Vsfin</a:t>
            </a:r>
            <a:r>
              <a:rPr lang="it-IT" dirty="0"/>
              <a:t>) y 270 </a:t>
            </a:r>
            <a:r>
              <a:rPr lang="it-IT" dirty="0" err="1"/>
              <a:t>casos</a:t>
            </a:r>
            <a:r>
              <a:rPr lang="it-IT" dirty="0"/>
              <a:t> en </a:t>
            </a:r>
            <a:r>
              <a:rPr lang="it-IT" dirty="0" err="1"/>
              <a:t>Vlfin</a:t>
            </a:r>
            <a:r>
              <a:rPr lang="it-IT" dirty="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1043608" y="620688"/>
            <a:ext cx="6819528" cy="5904656"/>
          </a:xfrm>
        </p:spPr>
        <p:style>
          <a:lnRef idx="2">
            <a:schemeClr val="accent1"/>
          </a:lnRef>
          <a:fillRef idx="1">
            <a:schemeClr val="lt1"/>
          </a:fillRef>
          <a:effectRef idx="0">
            <a:schemeClr val="accent1"/>
          </a:effectRef>
          <a:fontRef idx="minor">
            <a:schemeClr val="dk1"/>
          </a:fontRef>
        </p:style>
        <p:txBody>
          <a:bodyPr>
            <a:noAutofit/>
          </a:bodyPr>
          <a:lstStyle/>
          <a:p>
            <a:pPr algn="ctr"/>
            <a:r>
              <a:rPr lang="it-IT" sz="2800" dirty="0"/>
              <a:t>Si </a:t>
            </a:r>
            <a:r>
              <a:rPr lang="it-IT" sz="2800" dirty="0" err="1"/>
              <a:t>los</a:t>
            </a:r>
            <a:r>
              <a:rPr lang="it-IT" sz="2800" dirty="0"/>
              <a:t> </a:t>
            </a:r>
            <a:r>
              <a:rPr lang="it-IT" sz="2800" dirty="0" err="1"/>
              <a:t>comparamos</a:t>
            </a:r>
            <a:r>
              <a:rPr lang="it-IT" sz="2800" dirty="0"/>
              <a:t> con </a:t>
            </a:r>
            <a:r>
              <a:rPr lang="it-IT" sz="2800" dirty="0" err="1"/>
              <a:t>los</a:t>
            </a:r>
            <a:r>
              <a:rPr lang="it-IT" sz="2800" dirty="0"/>
              <a:t> </a:t>
            </a:r>
            <a:r>
              <a:rPr lang="it-IT" sz="2800" dirty="0" err="1"/>
              <a:t>adjetivos</a:t>
            </a:r>
            <a:r>
              <a:rPr lang="it-IT" sz="2800" dirty="0"/>
              <a:t> </a:t>
            </a:r>
            <a:r>
              <a:rPr lang="it-IT" sz="2800" dirty="0" err="1"/>
              <a:t>que</a:t>
            </a:r>
            <a:r>
              <a:rPr lang="it-IT" sz="2800" dirty="0"/>
              <a:t> </a:t>
            </a:r>
            <a:r>
              <a:rPr lang="it-IT" sz="2800" dirty="0" err="1"/>
              <a:t>tienen</a:t>
            </a:r>
            <a:r>
              <a:rPr lang="it-IT" sz="2800" dirty="0"/>
              <a:t> 143 </a:t>
            </a:r>
            <a:r>
              <a:rPr lang="it-IT" sz="2800" dirty="0" err="1"/>
              <a:t>resultados</a:t>
            </a:r>
            <a:r>
              <a:rPr lang="it-IT" sz="2800" dirty="0"/>
              <a:t> y </a:t>
            </a:r>
            <a:r>
              <a:rPr lang="it-IT" sz="2800" dirty="0" err="1"/>
              <a:t>los</a:t>
            </a:r>
            <a:r>
              <a:rPr lang="it-IT" sz="2800" dirty="0"/>
              <a:t> </a:t>
            </a:r>
            <a:r>
              <a:rPr lang="it-IT" sz="2800" dirty="0" err="1"/>
              <a:t>nombres</a:t>
            </a:r>
            <a:r>
              <a:rPr lang="it-IT" sz="2800" dirty="0"/>
              <a:t> </a:t>
            </a:r>
            <a:r>
              <a:rPr lang="it-IT" sz="2800" dirty="0" err="1"/>
              <a:t>comunes</a:t>
            </a:r>
            <a:r>
              <a:rPr lang="it-IT" sz="2800" dirty="0"/>
              <a:t> </a:t>
            </a:r>
            <a:r>
              <a:rPr lang="it-IT" sz="2800" dirty="0" err="1"/>
              <a:t>que</a:t>
            </a:r>
            <a:r>
              <a:rPr lang="it-IT" sz="2800" dirty="0"/>
              <a:t> </a:t>
            </a:r>
            <a:r>
              <a:rPr lang="it-IT" sz="2800" dirty="0" err="1"/>
              <a:t>tienen</a:t>
            </a:r>
            <a:r>
              <a:rPr lang="it-IT" sz="2800" dirty="0"/>
              <a:t> 313 </a:t>
            </a:r>
            <a:r>
              <a:rPr lang="it-IT" sz="2800" dirty="0" err="1"/>
              <a:t>resultados</a:t>
            </a:r>
            <a:r>
              <a:rPr lang="it-IT" sz="2800" dirty="0"/>
              <a:t>, </a:t>
            </a:r>
            <a:r>
              <a:rPr lang="it-IT" sz="2800" dirty="0" err="1"/>
              <a:t>podemos</a:t>
            </a:r>
            <a:r>
              <a:rPr lang="it-IT" sz="2800" dirty="0"/>
              <a:t> </a:t>
            </a:r>
            <a:r>
              <a:rPr lang="it-IT" sz="2800" dirty="0" err="1"/>
              <a:t>ver</a:t>
            </a:r>
            <a:r>
              <a:rPr lang="it-IT" sz="2800" dirty="0"/>
              <a:t> </a:t>
            </a:r>
            <a:r>
              <a:rPr lang="it-IT" sz="2800" dirty="0" err="1"/>
              <a:t>que</a:t>
            </a:r>
            <a:r>
              <a:rPr lang="it-IT" sz="2800" dirty="0"/>
              <a:t> </a:t>
            </a:r>
            <a:r>
              <a:rPr lang="it-IT" sz="2800" dirty="0" err="1"/>
              <a:t>el</a:t>
            </a:r>
            <a:r>
              <a:rPr lang="it-IT" sz="2800" dirty="0"/>
              <a:t> CMM </a:t>
            </a:r>
            <a:r>
              <a:rPr lang="it-IT" sz="2800" dirty="0" err="1"/>
              <a:t>aparece</a:t>
            </a:r>
            <a:r>
              <a:rPr lang="it-IT" sz="2800" dirty="0"/>
              <a:t> en la </a:t>
            </a:r>
            <a:r>
              <a:rPr lang="it-IT" sz="2800" dirty="0" err="1"/>
              <a:t>mayoría</a:t>
            </a:r>
            <a:r>
              <a:rPr lang="it-IT" sz="2800" dirty="0"/>
              <a:t> con </a:t>
            </a:r>
            <a:r>
              <a:rPr lang="it-IT" sz="2800" dirty="0" err="1"/>
              <a:t>verbos</a:t>
            </a:r>
            <a:r>
              <a:rPr lang="it-IT" sz="2800" dirty="0"/>
              <a:t>. </a:t>
            </a:r>
            <a:r>
              <a:rPr lang="it-IT" sz="2800" dirty="0" err="1"/>
              <a:t>Esto</a:t>
            </a:r>
            <a:r>
              <a:rPr lang="it-IT" sz="2800" dirty="0"/>
              <a:t> se </a:t>
            </a:r>
            <a:r>
              <a:rPr lang="it-IT" sz="2800" dirty="0" err="1"/>
              <a:t>puede</a:t>
            </a:r>
            <a:r>
              <a:rPr lang="it-IT" sz="2800" dirty="0"/>
              <a:t> </a:t>
            </a:r>
            <a:r>
              <a:rPr lang="it-IT" sz="2800" dirty="0" err="1"/>
              <a:t>explicar</a:t>
            </a:r>
            <a:r>
              <a:rPr lang="it-IT" sz="2800" dirty="0"/>
              <a:t> </a:t>
            </a:r>
            <a:r>
              <a:rPr lang="it-IT" sz="2800" dirty="0" err="1"/>
              <a:t>porque</a:t>
            </a:r>
            <a:r>
              <a:rPr lang="it-IT" sz="2800" dirty="0"/>
              <a:t> </a:t>
            </a:r>
            <a:r>
              <a:rPr lang="it-IT" sz="2800" dirty="0" err="1"/>
              <a:t>el</a:t>
            </a:r>
            <a:r>
              <a:rPr lang="it-IT" sz="2800" dirty="0"/>
              <a:t> CMM </a:t>
            </a:r>
            <a:r>
              <a:rPr lang="it-IT" sz="2800" dirty="0" err="1"/>
              <a:t>representa</a:t>
            </a:r>
            <a:r>
              <a:rPr lang="it-IT" sz="2800" dirty="0"/>
              <a:t> </a:t>
            </a:r>
            <a:r>
              <a:rPr lang="it-IT" sz="2800" dirty="0" err="1"/>
              <a:t>el</a:t>
            </a:r>
            <a:r>
              <a:rPr lang="it-IT" sz="2800" dirty="0"/>
              <a:t> nucleo del </a:t>
            </a:r>
            <a:r>
              <a:rPr lang="it-IT" sz="2800" dirty="0" err="1"/>
              <a:t>enunciado</a:t>
            </a:r>
            <a:r>
              <a:rPr lang="it-IT" sz="2800" dirty="0"/>
              <a:t> </a:t>
            </a:r>
            <a:r>
              <a:rPr lang="it-IT" sz="2800" dirty="0" err="1"/>
              <a:t>que</a:t>
            </a:r>
            <a:r>
              <a:rPr lang="it-IT" sz="2800" dirty="0"/>
              <a:t> en </a:t>
            </a:r>
            <a:r>
              <a:rPr lang="it-IT" sz="2800" dirty="0" err="1"/>
              <a:t>general</a:t>
            </a:r>
            <a:r>
              <a:rPr lang="it-IT" sz="2800" dirty="0"/>
              <a:t> se </a:t>
            </a:r>
            <a:r>
              <a:rPr lang="it-IT" sz="2800" dirty="0" err="1"/>
              <a:t>expresa</a:t>
            </a:r>
            <a:r>
              <a:rPr lang="it-IT" sz="2800" dirty="0"/>
              <a:t> con un verbo. De </a:t>
            </a:r>
            <a:r>
              <a:rPr lang="it-IT" sz="2800" dirty="0" err="1"/>
              <a:t>echo</a:t>
            </a:r>
            <a:r>
              <a:rPr lang="it-IT" sz="2800" dirty="0"/>
              <a:t>, para </a:t>
            </a:r>
            <a:r>
              <a:rPr lang="it-IT" sz="2800" dirty="0" err="1"/>
              <a:t>entenderlo</a:t>
            </a:r>
            <a:r>
              <a:rPr lang="it-IT" sz="2800" dirty="0"/>
              <a:t> </a:t>
            </a:r>
            <a:r>
              <a:rPr lang="it-IT" sz="2800" dirty="0" err="1"/>
              <a:t>podemos</a:t>
            </a:r>
            <a:r>
              <a:rPr lang="it-IT" sz="2800" dirty="0"/>
              <a:t> </a:t>
            </a:r>
            <a:r>
              <a:rPr lang="it-IT" sz="2800" dirty="0" err="1"/>
              <a:t>reflexionar</a:t>
            </a:r>
            <a:r>
              <a:rPr lang="it-IT" sz="2800" dirty="0"/>
              <a:t> </a:t>
            </a:r>
            <a:r>
              <a:rPr lang="it-IT" sz="2800" dirty="0" err="1"/>
              <a:t>también</a:t>
            </a:r>
            <a:r>
              <a:rPr lang="it-IT" sz="2800" dirty="0"/>
              <a:t> </a:t>
            </a:r>
            <a:r>
              <a:rPr lang="it-IT" sz="2800" dirty="0" err="1"/>
              <a:t>sobre</a:t>
            </a:r>
            <a:r>
              <a:rPr lang="it-IT" sz="2800" dirty="0"/>
              <a:t> </a:t>
            </a:r>
            <a:r>
              <a:rPr lang="it-IT" sz="2800" dirty="0" err="1"/>
              <a:t>nuestro</a:t>
            </a:r>
            <a:r>
              <a:rPr lang="it-IT" sz="2800" dirty="0"/>
              <a:t> idioma y su </a:t>
            </a:r>
            <a:r>
              <a:rPr lang="it-IT" sz="2800" dirty="0" err="1"/>
              <a:t>gramática</a:t>
            </a:r>
            <a:r>
              <a:rPr lang="it-IT" sz="2800" dirty="0"/>
              <a:t>, donde </a:t>
            </a:r>
            <a:r>
              <a:rPr lang="it-IT" sz="2800" dirty="0" err="1"/>
              <a:t>el</a:t>
            </a:r>
            <a:r>
              <a:rPr lang="it-IT" sz="2800" dirty="0"/>
              <a:t> verbo </a:t>
            </a:r>
            <a:r>
              <a:rPr lang="it-IT" sz="2800" dirty="0" err="1"/>
              <a:t>constituye</a:t>
            </a:r>
            <a:r>
              <a:rPr lang="it-IT" sz="2800" dirty="0"/>
              <a:t> </a:t>
            </a:r>
            <a:r>
              <a:rPr lang="it-IT" sz="2800" dirty="0" err="1"/>
              <a:t>el</a:t>
            </a:r>
            <a:r>
              <a:rPr lang="it-IT" sz="2800" dirty="0"/>
              <a:t> </a:t>
            </a:r>
            <a:r>
              <a:rPr lang="it-IT" sz="2800" dirty="0" err="1"/>
              <a:t>sentido</a:t>
            </a:r>
            <a:r>
              <a:rPr lang="it-IT" sz="2800" dirty="0"/>
              <a:t> de la frase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971600" y="692696"/>
            <a:ext cx="6995120" cy="4873752"/>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ctr"/>
            <a:r>
              <a:rPr lang="it-IT" sz="2800" dirty="0"/>
              <a:t>. </a:t>
            </a:r>
            <a:r>
              <a:rPr lang="it-IT" sz="2800" dirty="0" err="1"/>
              <a:t>El</a:t>
            </a:r>
            <a:r>
              <a:rPr lang="it-IT" sz="2800" dirty="0"/>
              <a:t> </a:t>
            </a:r>
            <a:r>
              <a:rPr lang="it-IT" sz="2800" dirty="0" err="1"/>
              <a:t>cmm</a:t>
            </a:r>
            <a:r>
              <a:rPr lang="it-IT" sz="2800" dirty="0"/>
              <a:t> </a:t>
            </a:r>
            <a:r>
              <a:rPr lang="it-IT" sz="2800" dirty="0" err="1"/>
              <a:t>aparece</a:t>
            </a:r>
            <a:r>
              <a:rPr lang="it-IT" sz="2800" dirty="0"/>
              <a:t> </a:t>
            </a:r>
            <a:r>
              <a:rPr lang="it-IT" sz="2800" dirty="0" err="1"/>
              <a:t>también</a:t>
            </a:r>
            <a:r>
              <a:rPr lang="it-IT" sz="2800" dirty="0"/>
              <a:t> con </a:t>
            </a:r>
            <a:r>
              <a:rPr lang="it-IT" sz="2800" dirty="0" err="1"/>
              <a:t>los</a:t>
            </a:r>
            <a:r>
              <a:rPr lang="it-IT" sz="2800" dirty="0"/>
              <a:t> </a:t>
            </a:r>
            <a:r>
              <a:rPr lang="it-IT" sz="2800" dirty="0" err="1"/>
              <a:t>adjectivos</a:t>
            </a:r>
            <a:r>
              <a:rPr lang="it-IT" sz="2800" dirty="0"/>
              <a:t>, </a:t>
            </a:r>
            <a:r>
              <a:rPr lang="it-IT" sz="2800" dirty="0" err="1"/>
              <a:t>sobre</a:t>
            </a:r>
            <a:r>
              <a:rPr lang="it-IT" sz="2800" dirty="0"/>
              <a:t> </a:t>
            </a:r>
            <a:r>
              <a:rPr lang="it-IT" sz="2800" dirty="0" err="1"/>
              <a:t>todo</a:t>
            </a:r>
            <a:r>
              <a:rPr lang="it-IT" sz="2800" dirty="0"/>
              <a:t> </a:t>
            </a:r>
            <a:r>
              <a:rPr lang="it-IT" sz="2800" dirty="0" err="1"/>
              <a:t>he</a:t>
            </a:r>
            <a:r>
              <a:rPr lang="it-IT" sz="2800" dirty="0"/>
              <a:t> </a:t>
            </a:r>
            <a:r>
              <a:rPr lang="it-IT" sz="2800" dirty="0" err="1"/>
              <a:t>constatado</a:t>
            </a:r>
            <a:r>
              <a:rPr lang="it-IT" sz="2800" dirty="0"/>
              <a:t> </a:t>
            </a:r>
            <a:r>
              <a:rPr lang="it-IT" sz="2800" dirty="0" err="1"/>
              <a:t>que</a:t>
            </a:r>
            <a:r>
              <a:rPr lang="it-IT" sz="2800" dirty="0"/>
              <a:t> uno de </a:t>
            </a:r>
            <a:r>
              <a:rPr lang="it-IT" sz="2800" dirty="0" err="1"/>
              <a:t>los</a:t>
            </a:r>
            <a:r>
              <a:rPr lang="it-IT" sz="2800" dirty="0"/>
              <a:t> </a:t>
            </a:r>
            <a:r>
              <a:rPr lang="it-IT" sz="2800" dirty="0" err="1"/>
              <a:t>adjectivos</a:t>
            </a:r>
            <a:r>
              <a:rPr lang="it-IT" sz="2800" dirty="0"/>
              <a:t> </a:t>
            </a:r>
            <a:r>
              <a:rPr lang="it-IT" sz="2800" dirty="0" err="1"/>
              <a:t>más</a:t>
            </a:r>
            <a:r>
              <a:rPr lang="it-IT" sz="2800" dirty="0"/>
              <a:t> </a:t>
            </a:r>
            <a:r>
              <a:rPr lang="it-IT" sz="2800" dirty="0" err="1"/>
              <a:t>utilizados</a:t>
            </a:r>
            <a:r>
              <a:rPr lang="it-IT" sz="2800" dirty="0"/>
              <a:t> </a:t>
            </a:r>
            <a:r>
              <a:rPr lang="it-IT" sz="2800" dirty="0" err="1"/>
              <a:t>es</a:t>
            </a:r>
            <a:r>
              <a:rPr lang="it-IT" sz="2800" dirty="0"/>
              <a:t> “</a:t>
            </a:r>
            <a:r>
              <a:rPr lang="it-IT" sz="2800" dirty="0" err="1"/>
              <a:t>claro</a:t>
            </a:r>
            <a:r>
              <a:rPr lang="it-IT" sz="2800" dirty="0"/>
              <a:t>”, (25 </a:t>
            </a:r>
            <a:r>
              <a:rPr lang="it-IT" sz="2800" dirty="0" err="1"/>
              <a:t>casos</a:t>
            </a:r>
            <a:r>
              <a:rPr lang="it-IT" sz="2800" dirty="0"/>
              <a:t>), </a:t>
            </a:r>
            <a:r>
              <a:rPr lang="it-IT" sz="2800" dirty="0" err="1"/>
              <a:t>mientras</a:t>
            </a:r>
            <a:r>
              <a:rPr lang="it-IT" sz="2800" dirty="0"/>
              <a:t> </a:t>
            </a:r>
            <a:r>
              <a:rPr lang="it-IT" sz="2800" dirty="0" err="1"/>
              <a:t>los</a:t>
            </a:r>
            <a:r>
              <a:rPr lang="it-IT" sz="2800" dirty="0"/>
              <a:t> </a:t>
            </a:r>
            <a:r>
              <a:rPr lang="it-IT" sz="2800" dirty="0" err="1"/>
              <a:t>adjectivos</a:t>
            </a:r>
            <a:r>
              <a:rPr lang="it-IT" sz="2800" dirty="0"/>
              <a:t> “</a:t>
            </a:r>
            <a:r>
              <a:rPr lang="it-IT" sz="2800" dirty="0" err="1"/>
              <a:t>bueno</a:t>
            </a:r>
            <a:r>
              <a:rPr lang="it-IT" sz="2800" dirty="0"/>
              <a:t>” y “</a:t>
            </a:r>
            <a:r>
              <a:rPr lang="it-IT" sz="2800" dirty="0" err="1"/>
              <a:t>como</a:t>
            </a:r>
            <a:r>
              <a:rPr lang="it-IT" sz="2800" dirty="0"/>
              <a:t>” </a:t>
            </a:r>
            <a:r>
              <a:rPr lang="it-IT" sz="2800" dirty="0" err="1"/>
              <a:t>tienen</a:t>
            </a:r>
            <a:r>
              <a:rPr lang="it-IT" sz="2800" dirty="0"/>
              <a:t> </a:t>
            </a:r>
            <a:r>
              <a:rPr lang="it-IT" sz="2800" dirty="0" err="1"/>
              <a:t>respectivamente</a:t>
            </a:r>
            <a:r>
              <a:rPr lang="it-IT" sz="2800" dirty="0"/>
              <a:t> solo 6 y 12 </a:t>
            </a:r>
            <a:r>
              <a:rPr lang="it-IT" sz="2800" dirty="0" err="1"/>
              <a:t>resultados</a:t>
            </a:r>
            <a:r>
              <a:rPr lang="it-IT" sz="2800" dirty="0"/>
              <a:t>. </a:t>
            </a:r>
            <a:r>
              <a:rPr lang="it-IT" sz="2800" dirty="0" err="1"/>
              <a:t>Entre</a:t>
            </a:r>
            <a:r>
              <a:rPr lang="it-IT" sz="2800" dirty="0"/>
              <a:t> </a:t>
            </a:r>
            <a:r>
              <a:rPr lang="it-IT" sz="2800" dirty="0" err="1"/>
              <a:t>los</a:t>
            </a:r>
            <a:r>
              <a:rPr lang="it-IT" sz="2800" dirty="0"/>
              <a:t> </a:t>
            </a:r>
            <a:r>
              <a:rPr lang="it-IT" sz="2800" dirty="0" err="1"/>
              <a:t>substantivos</a:t>
            </a:r>
            <a:r>
              <a:rPr lang="it-IT" sz="2800" dirty="0"/>
              <a:t>, en </a:t>
            </a:r>
            <a:r>
              <a:rPr lang="it-IT" sz="2800" dirty="0" err="1"/>
              <a:t>particular</a:t>
            </a:r>
            <a:r>
              <a:rPr lang="it-IT" sz="2800" dirty="0"/>
              <a:t> </a:t>
            </a:r>
            <a:r>
              <a:rPr lang="it-IT" sz="2800" dirty="0" err="1"/>
              <a:t>entre</a:t>
            </a:r>
            <a:r>
              <a:rPr lang="it-IT" sz="2800" dirty="0"/>
              <a:t> </a:t>
            </a:r>
            <a:r>
              <a:rPr lang="it-IT" sz="2800" dirty="0" err="1"/>
              <a:t>los</a:t>
            </a:r>
            <a:r>
              <a:rPr lang="it-IT" sz="2800" dirty="0"/>
              <a:t> </a:t>
            </a:r>
            <a:r>
              <a:rPr lang="it-IT" sz="2800" dirty="0" err="1"/>
              <a:t>nombres</a:t>
            </a:r>
            <a:r>
              <a:rPr lang="it-IT" sz="2800" dirty="0"/>
              <a:t> </a:t>
            </a:r>
            <a:r>
              <a:rPr lang="it-IT" sz="2800" dirty="0" err="1"/>
              <a:t>comunes</a:t>
            </a:r>
            <a:r>
              <a:rPr lang="it-IT" sz="2800" dirty="0"/>
              <a:t>, me </a:t>
            </a:r>
            <a:r>
              <a:rPr lang="it-IT" sz="2800" dirty="0" err="1"/>
              <a:t>dí</a:t>
            </a:r>
            <a:r>
              <a:rPr lang="it-IT" sz="2800" dirty="0"/>
              <a:t> </a:t>
            </a:r>
            <a:r>
              <a:rPr lang="it-IT" sz="2800" dirty="0" err="1"/>
              <a:t>cuenta</a:t>
            </a:r>
            <a:r>
              <a:rPr lang="it-IT" sz="2800" dirty="0"/>
              <a:t> </a:t>
            </a:r>
            <a:r>
              <a:rPr lang="it-IT" sz="2800" dirty="0" err="1"/>
              <a:t>que</a:t>
            </a:r>
            <a:r>
              <a:rPr lang="it-IT" sz="2800" dirty="0"/>
              <a:t> la </a:t>
            </a:r>
            <a:r>
              <a:rPr lang="it-IT" sz="2800" dirty="0" err="1"/>
              <a:t>mayoría</a:t>
            </a:r>
            <a:r>
              <a:rPr lang="it-IT" sz="2800" dirty="0"/>
              <a:t> de </a:t>
            </a:r>
            <a:r>
              <a:rPr lang="it-IT" sz="2800" dirty="0" err="1"/>
              <a:t>las</a:t>
            </a:r>
            <a:r>
              <a:rPr lang="it-IT" sz="2800" dirty="0"/>
              <a:t> </a:t>
            </a:r>
            <a:r>
              <a:rPr lang="it-IT" sz="2800" dirty="0" err="1"/>
              <a:t>frases</a:t>
            </a:r>
            <a:r>
              <a:rPr lang="it-IT" sz="2800" dirty="0"/>
              <a:t> </a:t>
            </a:r>
            <a:r>
              <a:rPr lang="it-IT" sz="2800" dirty="0" err="1"/>
              <a:t>presentaban</a:t>
            </a:r>
            <a:r>
              <a:rPr lang="it-IT" sz="2800" dirty="0"/>
              <a:t> un </a:t>
            </a:r>
            <a:r>
              <a:rPr lang="it-IT" sz="2800" dirty="0" err="1"/>
              <a:t>refuenzo</a:t>
            </a:r>
            <a:r>
              <a:rPr lang="it-IT" sz="2800" dirty="0"/>
              <a:t>, </a:t>
            </a:r>
            <a:r>
              <a:rPr lang="it-IT" sz="2800" dirty="0" err="1"/>
              <a:t>mientras</a:t>
            </a:r>
            <a:r>
              <a:rPr lang="it-IT" sz="2800" dirty="0"/>
              <a:t> </a:t>
            </a:r>
            <a:r>
              <a:rPr lang="it-IT" sz="2800" dirty="0" err="1"/>
              <a:t>que</a:t>
            </a:r>
            <a:r>
              <a:rPr lang="it-IT" sz="2800" dirty="0"/>
              <a:t> era </a:t>
            </a:r>
            <a:r>
              <a:rPr lang="it-IT" sz="2800" dirty="0" err="1"/>
              <a:t>más</a:t>
            </a:r>
            <a:r>
              <a:rPr lang="it-IT" sz="2800" dirty="0"/>
              <a:t> raro </a:t>
            </a:r>
            <a:r>
              <a:rPr lang="it-IT" sz="2800" dirty="0" err="1"/>
              <a:t>encontrar</a:t>
            </a:r>
            <a:r>
              <a:rPr lang="it-IT" sz="2800" dirty="0"/>
              <a:t> </a:t>
            </a:r>
            <a:r>
              <a:rPr lang="it-IT" sz="2800" dirty="0" err="1"/>
              <a:t>comparaciones</a:t>
            </a:r>
            <a:r>
              <a:rPr lang="it-IT" sz="2800" dirty="0"/>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260648"/>
            <a:ext cx="7139136" cy="922114"/>
          </a:xfrm>
        </p:spPr>
        <p:style>
          <a:lnRef idx="2">
            <a:schemeClr val="accent4"/>
          </a:lnRef>
          <a:fillRef idx="1">
            <a:schemeClr val="lt1"/>
          </a:fillRef>
          <a:effectRef idx="0">
            <a:schemeClr val="accent4"/>
          </a:effectRef>
          <a:fontRef idx="minor">
            <a:schemeClr val="dk1"/>
          </a:fontRef>
        </p:style>
        <p:txBody>
          <a:bodyPr>
            <a:normAutofit fontScale="90000"/>
          </a:bodyPr>
          <a:lstStyle/>
          <a:p>
            <a:pPr algn="ctr"/>
            <a:r>
              <a:rPr lang="es-ES" dirty="0"/>
              <a:t>La lengua oral y la competencia comunicativa</a:t>
            </a:r>
            <a:endParaRPr lang="it-IT" dirty="0"/>
          </a:p>
        </p:txBody>
      </p:sp>
      <p:sp>
        <p:nvSpPr>
          <p:cNvPr id="3" name="Segnaposto contenuto 2"/>
          <p:cNvSpPr>
            <a:spLocks noGrp="1"/>
          </p:cNvSpPr>
          <p:nvPr>
            <p:ph sz="quarter" idx="1"/>
          </p:nvPr>
        </p:nvSpPr>
        <p:spPr>
          <a:xfrm>
            <a:off x="467544" y="1412776"/>
            <a:ext cx="7715200" cy="5205192"/>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endParaRPr lang="es-ES" sz="3600" i="1" dirty="0"/>
          </a:p>
          <a:p>
            <a:pPr>
              <a:buNone/>
            </a:pPr>
            <a:r>
              <a:rPr lang="es-ES" sz="3600" i="1" dirty="0"/>
              <a:t>   “La lengua oral es uno de los componentes más relevantes en el proceso de adquisición de lenguas, ya sea la lengua materna, lenguas segundas o lenguas extranjeras. Y es que las destrezas orales tanto de comprensión como de expresión juegan un papel más que fundamental en el desarrollo de la competencia comunicativa. Desde el punto de vista de la vida cotidiana, los procesos interactivos adquieren una gran importancia, pues la comunicación es central para el desarrollo psicológico, verbal, social, e incluso cognitivo del ser humano que ocupa un 80% de su tiempo en la actividad comunicativa, y a su vez un 75% de ese tiempo que el hombre pasa comunicándose lo hace empleando destrezas orales, es decir escuchando (45%) y hablando (30%)”.</a:t>
            </a:r>
          </a:p>
          <a:p>
            <a:pPr>
              <a:buNone/>
            </a:pPr>
            <a:r>
              <a:rPr lang="es-ES" i="1" dirty="0"/>
              <a:t>    </a:t>
            </a:r>
            <a:r>
              <a:rPr lang="es-ES" dirty="0"/>
              <a:t>(Cabezuelo, 2005).</a:t>
            </a:r>
            <a:endParaRPr lang="it-IT"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91680" y="332656"/>
            <a:ext cx="5842992" cy="1143000"/>
          </a:xfrm>
          <a:ln w="76200"/>
        </p:spPr>
        <p:style>
          <a:lnRef idx="2">
            <a:schemeClr val="accent4"/>
          </a:lnRef>
          <a:fillRef idx="1">
            <a:schemeClr val="lt1"/>
          </a:fillRef>
          <a:effectRef idx="0">
            <a:schemeClr val="accent4"/>
          </a:effectRef>
          <a:fontRef idx="minor">
            <a:schemeClr val="dk1"/>
          </a:fontRef>
        </p:style>
        <p:txBody>
          <a:bodyPr/>
          <a:lstStyle/>
          <a:p>
            <a:pPr algn="ctr"/>
            <a:r>
              <a:rPr lang="it-IT" dirty="0"/>
              <a:t>La </a:t>
            </a:r>
            <a:r>
              <a:rPr lang="it-IT" dirty="0" err="1"/>
              <a:t>importancia</a:t>
            </a:r>
            <a:r>
              <a:rPr lang="it-IT" dirty="0"/>
              <a:t> del </a:t>
            </a:r>
            <a:r>
              <a:rPr lang="it-IT" dirty="0" err="1"/>
              <a:t>cmm</a:t>
            </a:r>
            <a:r>
              <a:rPr lang="it-IT" dirty="0"/>
              <a:t> en </a:t>
            </a:r>
            <a:r>
              <a:rPr lang="it-IT" dirty="0" err="1"/>
              <a:t>el</a:t>
            </a:r>
            <a:r>
              <a:rPr lang="it-IT" dirty="0"/>
              <a:t> </a:t>
            </a:r>
            <a:r>
              <a:rPr lang="it-IT" dirty="0" err="1"/>
              <a:t>aprendizaje</a:t>
            </a:r>
            <a:endParaRPr lang="it-IT" dirty="0"/>
          </a:p>
        </p:txBody>
      </p:sp>
      <p:sp>
        <p:nvSpPr>
          <p:cNvPr id="3" name="Segnaposto contenuto 2"/>
          <p:cNvSpPr>
            <a:spLocks noGrp="1"/>
          </p:cNvSpPr>
          <p:nvPr>
            <p:ph sz="quarter" idx="1"/>
          </p:nvPr>
        </p:nvSpPr>
        <p:spPr>
          <a:xfrm>
            <a:off x="755576" y="1772816"/>
            <a:ext cx="7467600" cy="4873752"/>
          </a:xfrm>
        </p:spPr>
        <p:style>
          <a:lnRef idx="2">
            <a:schemeClr val="accent1"/>
          </a:lnRef>
          <a:fillRef idx="1">
            <a:schemeClr val="lt1"/>
          </a:fillRef>
          <a:effectRef idx="0">
            <a:schemeClr val="accent1"/>
          </a:effectRef>
          <a:fontRef idx="minor">
            <a:schemeClr val="dk1"/>
          </a:fontRef>
        </p:style>
        <p:txBody>
          <a:bodyPr>
            <a:normAutofit/>
          </a:bodyPr>
          <a:lstStyle/>
          <a:p>
            <a:r>
              <a:rPr lang="it-IT" sz="2800" dirty="0"/>
              <a:t>Investigando </a:t>
            </a:r>
            <a:r>
              <a:rPr lang="it-IT" sz="2800" dirty="0" err="1"/>
              <a:t>sobre</a:t>
            </a:r>
            <a:r>
              <a:rPr lang="it-IT" sz="2800" dirty="0"/>
              <a:t> </a:t>
            </a:r>
            <a:r>
              <a:rPr lang="it-IT" sz="2800" dirty="0" err="1"/>
              <a:t>el</a:t>
            </a:r>
            <a:r>
              <a:rPr lang="it-IT" sz="2800" dirty="0"/>
              <a:t> </a:t>
            </a:r>
            <a:r>
              <a:rPr lang="it-IT" sz="2800" dirty="0" err="1"/>
              <a:t>habla</a:t>
            </a:r>
            <a:r>
              <a:rPr lang="it-IT" sz="2800" dirty="0"/>
              <a:t>, </a:t>
            </a:r>
            <a:r>
              <a:rPr lang="it-IT" sz="2800" dirty="0" err="1"/>
              <a:t>los</a:t>
            </a:r>
            <a:r>
              <a:rPr lang="it-IT" sz="2800" dirty="0"/>
              <a:t> </a:t>
            </a:r>
            <a:r>
              <a:rPr lang="it-IT" sz="2800" dirty="0" err="1"/>
              <a:t>estudiantes</a:t>
            </a:r>
            <a:r>
              <a:rPr lang="it-IT" sz="2800" dirty="0"/>
              <a:t> </a:t>
            </a:r>
            <a:r>
              <a:rPr lang="it-IT" sz="2800" dirty="0" err="1"/>
              <a:t>pueden</a:t>
            </a:r>
            <a:r>
              <a:rPr lang="it-IT" sz="2800" dirty="0"/>
              <a:t> </a:t>
            </a:r>
            <a:r>
              <a:rPr lang="it-IT" sz="2800" dirty="0" err="1"/>
              <a:t>descrubrir</a:t>
            </a:r>
            <a:r>
              <a:rPr lang="it-IT" sz="2800" dirty="0"/>
              <a:t> </a:t>
            </a:r>
            <a:r>
              <a:rPr lang="it-IT" sz="2800" dirty="0" err="1"/>
              <a:t>algunas</a:t>
            </a:r>
            <a:r>
              <a:rPr lang="it-IT" sz="2800" dirty="0"/>
              <a:t> </a:t>
            </a:r>
            <a:r>
              <a:rPr lang="it-IT" sz="2800" dirty="0" err="1"/>
              <a:t>peculiaridades</a:t>
            </a:r>
            <a:r>
              <a:rPr lang="it-IT" sz="2800" dirty="0"/>
              <a:t> de la </a:t>
            </a:r>
            <a:r>
              <a:rPr lang="it-IT" sz="2800" dirty="0" err="1"/>
              <a:t>lengua</a:t>
            </a:r>
            <a:r>
              <a:rPr lang="it-IT" sz="2800" dirty="0"/>
              <a:t> </a:t>
            </a:r>
            <a:r>
              <a:rPr lang="it-IT" sz="2800" dirty="0" err="1"/>
              <a:t>extranjera</a:t>
            </a:r>
            <a:r>
              <a:rPr lang="it-IT" sz="2800" dirty="0"/>
              <a:t> </a:t>
            </a:r>
          </a:p>
          <a:p>
            <a:r>
              <a:rPr lang="it-IT" sz="2800" dirty="0" err="1"/>
              <a:t>Reconocer</a:t>
            </a:r>
            <a:r>
              <a:rPr lang="it-IT" sz="2800" dirty="0"/>
              <a:t> </a:t>
            </a:r>
            <a:r>
              <a:rPr lang="it-IT" sz="2800" dirty="0" err="1"/>
              <a:t>el</a:t>
            </a:r>
            <a:r>
              <a:rPr lang="it-IT" sz="2800" dirty="0"/>
              <a:t> nucleo del </a:t>
            </a:r>
            <a:r>
              <a:rPr lang="it-IT" sz="2800" dirty="0" err="1"/>
              <a:t>enunciado</a:t>
            </a:r>
            <a:endParaRPr lang="it-IT" sz="2800" dirty="0"/>
          </a:p>
          <a:p>
            <a:r>
              <a:rPr lang="it-IT" sz="2800" dirty="0" err="1"/>
              <a:t>Aprender</a:t>
            </a:r>
            <a:r>
              <a:rPr lang="it-IT" sz="2800" dirty="0"/>
              <a:t> </a:t>
            </a:r>
            <a:r>
              <a:rPr lang="it-IT" sz="2800" dirty="0" err="1"/>
              <a:t>como</a:t>
            </a:r>
            <a:r>
              <a:rPr lang="it-IT" sz="2800" dirty="0"/>
              <a:t> se </a:t>
            </a:r>
            <a:r>
              <a:rPr lang="it-IT" sz="2800" dirty="0" err="1"/>
              <a:t>puede</a:t>
            </a:r>
            <a:r>
              <a:rPr lang="it-IT" sz="2800" dirty="0"/>
              <a:t> </a:t>
            </a:r>
            <a:r>
              <a:rPr lang="it-IT" sz="2800" dirty="0" err="1"/>
              <a:t>reforzar</a:t>
            </a:r>
            <a:r>
              <a:rPr lang="it-IT" sz="2800" dirty="0"/>
              <a:t>, </a:t>
            </a:r>
            <a:r>
              <a:rPr lang="it-IT" sz="2800" dirty="0" err="1"/>
              <a:t>añadir</a:t>
            </a:r>
            <a:r>
              <a:rPr lang="it-IT" sz="2800" dirty="0"/>
              <a:t> y comparar en </a:t>
            </a:r>
            <a:r>
              <a:rPr lang="it-IT" sz="2800" dirty="0" err="1"/>
              <a:t>español</a:t>
            </a:r>
            <a:endParaRPr lang="it-IT" sz="2800" dirty="0"/>
          </a:p>
          <a:p>
            <a:r>
              <a:rPr lang="it-IT" sz="2800" dirty="0" err="1"/>
              <a:t>Aprender</a:t>
            </a:r>
            <a:r>
              <a:rPr lang="it-IT" sz="2800" dirty="0"/>
              <a:t> y </a:t>
            </a:r>
            <a:r>
              <a:rPr lang="it-IT" sz="2800" dirty="0" err="1"/>
              <a:t>reconocer</a:t>
            </a:r>
            <a:r>
              <a:rPr lang="it-IT" sz="2800" dirty="0"/>
              <a:t> </a:t>
            </a:r>
            <a:r>
              <a:rPr lang="it-IT" sz="2800" dirty="0" err="1"/>
              <a:t>las</a:t>
            </a:r>
            <a:r>
              <a:rPr lang="it-IT" sz="2800" dirty="0"/>
              <a:t> </a:t>
            </a:r>
            <a:r>
              <a:rPr lang="it-IT" sz="2800" dirty="0" err="1"/>
              <a:t>diferentes</a:t>
            </a:r>
            <a:r>
              <a:rPr lang="it-IT" sz="2800" dirty="0"/>
              <a:t> </a:t>
            </a:r>
            <a:r>
              <a:rPr lang="it-IT" sz="2800" dirty="0" err="1"/>
              <a:t>intonaciónes</a:t>
            </a:r>
            <a:endParaRPr lang="it-IT" sz="2800" dirty="0"/>
          </a:p>
          <a:p>
            <a:r>
              <a:rPr lang="it-IT" sz="2800" dirty="0" err="1"/>
              <a:t>Aprender</a:t>
            </a:r>
            <a:r>
              <a:rPr lang="it-IT" sz="2800" dirty="0"/>
              <a:t> y comparar </a:t>
            </a:r>
            <a:r>
              <a:rPr lang="it-IT" sz="2800" dirty="0" err="1"/>
              <a:t>las</a:t>
            </a:r>
            <a:r>
              <a:rPr lang="it-IT" sz="2800" dirty="0"/>
              <a:t> </a:t>
            </a:r>
            <a:r>
              <a:rPr lang="it-IT" sz="2800" dirty="0" err="1"/>
              <a:t>diferencias</a:t>
            </a:r>
            <a:r>
              <a:rPr lang="it-IT" sz="2800" dirty="0"/>
              <a:t> </a:t>
            </a:r>
            <a:r>
              <a:rPr lang="it-IT" sz="2800" dirty="0" err="1"/>
              <a:t>entre</a:t>
            </a:r>
            <a:r>
              <a:rPr lang="it-IT" sz="2800" dirty="0"/>
              <a:t> una </a:t>
            </a:r>
            <a:r>
              <a:rPr lang="it-IT" sz="2800" dirty="0" err="1"/>
              <a:t>lengua</a:t>
            </a:r>
            <a:r>
              <a:rPr lang="it-IT" sz="2800" dirty="0"/>
              <a:t> </a:t>
            </a:r>
            <a:r>
              <a:rPr lang="it-IT" sz="2800" dirty="0" err="1"/>
              <a:t>escrita</a:t>
            </a:r>
            <a:r>
              <a:rPr lang="it-IT" sz="2800" dirty="0"/>
              <a:t> y </a:t>
            </a:r>
            <a:r>
              <a:rPr lang="it-IT" sz="2800" dirty="0" err="1"/>
              <a:t>oral</a:t>
            </a:r>
            <a:endParaRPr lang="it-IT" sz="2800" dirty="0"/>
          </a:p>
          <a:p>
            <a:endParaRPr lang="it-IT" dirty="0"/>
          </a:p>
          <a:p>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67544" y="332656"/>
            <a:ext cx="7848872" cy="6025880"/>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r>
              <a:rPr lang="it-IT" sz="3400" dirty="0" err="1"/>
              <a:t>Mejorar</a:t>
            </a:r>
            <a:r>
              <a:rPr lang="it-IT" sz="3400" dirty="0"/>
              <a:t> </a:t>
            </a:r>
            <a:r>
              <a:rPr lang="it-IT" sz="3400" dirty="0" err="1"/>
              <a:t>las</a:t>
            </a:r>
            <a:r>
              <a:rPr lang="it-IT" sz="3400" dirty="0"/>
              <a:t> </a:t>
            </a:r>
            <a:r>
              <a:rPr lang="it-IT" sz="3400" dirty="0" err="1"/>
              <a:t>capacidades</a:t>
            </a:r>
            <a:r>
              <a:rPr lang="it-IT" sz="3400" dirty="0"/>
              <a:t> de </a:t>
            </a:r>
            <a:r>
              <a:rPr lang="it-IT" sz="3400" dirty="0" err="1"/>
              <a:t>escucha</a:t>
            </a:r>
            <a:endParaRPr lang="it-IT" sz="3400" dirty="0"/>
          </a:p>
          <a:p>
            <a:endParaRPr lang="it-IT" sz="3400" dirty="0"/>
          </a:p>
          <a:p>
            <a:r>
              <a:rPr lang="it-IT" sz="3400" dirty="0" err="1"/>
              <a:t>Aprender</a:t>
            </a:r>
            <a:r>
              <a:rPr lang="it-IT" sz="3400" dirty="0"/>
              <a:t> </a:t>
            </a:r>
            <a:r>
              <a:rPr lang="it-IT" sz="3400" dirty="0" err="1"/>
              <a:t>los</a:t>
            </a:r>
            <a:r>
              <a:rPr lang="it-IT" sz="3400" dirty="0"/>
              <a:t> </a:t>
            </a:r>
            <a:r>
              <a:rPr lang="it-IT" sz="3400" dirty="0" err="1"/>
              <a:t>modelos</a:t>
            </a:r>
            <a:r>
              <a:rPr lang="it-IT" sz="3400" dirty="0"/>
              <a:t> </a:t>
            </a:r>
            <a:r>
              <a:rPr lang="it-IT" sz="3400" dirty="0" err="1"/>
              <a:t>prosodicos</a:t>
            </a:r>
            <a:r>
              <a:rPr lang="it-IT" sz="3400" dirty="0"/>
              <a:t> del </a:t>
            </a:r>
            <a:r>
              <a:rPr lang="it-IT" sz="3400" dirty="0" err="1"/>
              <a:t>español</a:t>
            </a:r>
            <a:endParaRPr lang="it-IT" sz="3400" dirty="0"/>
          </a:p>
          <a:p>
            <a:endParaRPr lang="it-IT" sz="3400" dirty="0"/>
          </a:p>
          <a:p>
            <a:r>
              <a:rPr lang="it-IT" sz="3400" dirty="0" err="1"/>
              <a:t>Aprender</a:t>
            </a:r>
            <a:r>
              <a:rPr lang="it-IT" sz="3400" dirty="0"/>
              <a:t> </a:t>
            </a:r>
            <a:r>
              <a:rPr lang="it-IT" sz="3400" dirty="0" err="1"/>
              <a:t>las</a:t>
            </a:r>
            <a:r>
              <a:rPr lang="it-IT" sz="3400" dirty="0"/>
              <a:t> </a:t>
            </a:r>
            <a:r>
              <a:rPr lang="it-IT" sz="3400" dirty="0" err="1"/>
              <a:t>peculiaridades</a:t>
            </a:r>
            <a:r>
              <a:rPr lang="it-IT" sz="3400" dirty="0"/>
              <a:t> de una </a:t>
            </a:r>
            <a:r>
              <a:rPr lang="it-IT" sz="3400" dirty="0" err="1"/>
              <a:t>lengua</a:t>
            </a:r>
            <a:r>
              <a:rPr lang="it-IT" sz="3400" dirty="0"/>
              <a:t>: </a:t>
            </a:r>
            <a:r>
              <a:rPr lang="it-IT" sz="3400" dirty="0" err="1"/>
              <a:t>formulas</a:t>
            </a:r>
            <a:r>
              <a:rPr lang="it-IT" sz="3400" dirty="0"/>
              <a:t> </a:t>
            </a:r>
            <a:r>
              <a:rPr lang="it-IT" sz="3400" dirty="0" err="1"/>
              <a:t>fijas</a:t>
            </a:r>
            <a:r>
              <a:rPr lang="it-IT" sz="3400" dirty="0"/>
              <a:t> y </a:t>
            </a:r>
            <a:r>
              <a:rPr lang="it-IT" sz="3400" dirty="0" err="1"/>
              <a:t>conocer</a:t>
            </a:r>
            <a:r>
              <a:rPr lang="it-IT" sz="3400" dirty="0"/>
              <a:t> </a:t>
            </a:r>
            <a:r>
              <a:rPr lang="it-IT" sz="3400" dirty="0" err="1"/>
              <a:t>nuevas</a:t>
            </a:r>
            <a:r>
              <a:rPr lang="it-IT" sz="3400" dirty="0"/>
              <a:t> </a:t>
            </a:r>
            <a:r>
              <a:rPr lang="it-IT" sz="3400" dirty="0" err="1"/>
              <a:t>palabras</a:t>
            </a:r>
            <a:endParaRPr lang="it-IT" sz="3400" dirty="0"/>
          </a:p>
          <a:p>
            <a:endParaRPr lang="it-IT" sz="3400" dirty="0"/>
          </a:p>
          <a:p>
            <a:r>
              <a:rPr lang="it-IT" sz="3400" dirty="0" err="1"/>
              <a:t>Mejorar</a:t>
            </a:r>
            <a:r>
              <a:rPr lang="it-IT" sz="3400" dirty="0"/>
              <a:t> la </a:t>
            </a:r>
            <a:r>
              <a:rPr lang="it-IT" sz="3400" dirty="0" err="1"/>
              <a:t>comunicación</a:t>
            </a:r>
            <a:endParaRPr lang="it-IT" sz="3400" dirty="0"/>
          </a:p>
          <a:p>
            <a:endParaRPr lang="it-IT" sz="3400" dirty="0"/>
          </a:p>
          <a:p>
            <a:r>
              <a:rPr lang="it-IT" sz="3400" dirty="0" err="1"/>
              <a:t>Enriquecer</a:t>
            </a:r>
            <a:r>
              <a:rPr lang="it-IT" sz="3400" dirty="0"/>
              <a:t> la </a:t>
            </a:r>
            <a:r>
              <a:rPr lang="it-IT" sz="3400" dirty="0" err="1"/>
              <a:t>expresividad</a:t>
            </a:r>
            <a:r>
              <a:rPr lang="it-IT" sz="3400" dirty="0"/>
              <a:t> del </a:t>
            </a:r>
            <a:r>
              <a:rPr lang="it-IT" sz="3400" dirty="0" err="1"/>
              <a:t>lenguaje</a:t>
            </a:r>
            <a:r>
              <a:rPr lang="it-IT" sz="3400" dirty="0"/>
              <a:t> </a:t>
            </a:r>
            <a:r>
              <a:rPr lang="it-IT" sz="3400" dirty="0" err="1"/>
              <a:t>oral</a:t>
            </a:r>
            <a:endParaRPr lang="it-IT" sz="3400" dirty="0"/>
          </a:p>
          <a:p>
            <a:pPr>
              <a:buNone/>
            </a:pPr>
            <a:r>
              <a:rPr lang="it-IT" sz="3400" dirty="0"/>
              <a:t> </a:t>
            </a:r>
          </a:p>
          <a:p>
            <a:r>
              <a:rPr lang="it-IT" sz="3400" dirty="0"/>
              <a:t>Convertir </a:t>
            </a:r>
            <a:r>
              <a:rPr lang="it-IT" sz="3400" dirty="0" err="1"/>
              <a:t>el</a:t>
            </a:r>
            <a:r>
              <a:rPr lang="it-IT" sz="3400" dirty="0"/>
              <a:t> </a:t>
            </a:r>
            <a:r>
              <a:rPr lang="it-IT" sz="3400" dirty="0" err="1"/>
              <a:t>hablante</a:t>
            </a:r>
            <a:r>
              <a:rPr lang="it-IT" sz="3400" dirty="0"/>
              <a:t> en un </a:t>
            </a:r>
            <a:r>
              <a:rPr lang="it-IT" sz="3400" dirty="0" err="1"/>
              <a:t>comunicador</a:t>
            </a:r>
            <a:r>
              <a:rPr lang="it-IT" sz="3400" dirty="0"/>
              <a:t> </a:t>
            </a:r>
            <a:r>
              <a:rPr lang="it-IT" sz="3400" dirty="0" err="1"/>
              <a:t>autónomo</a:t>
            </a:r>
            <a:r>
              <a:rPr lang="it-IT" sz="3400" dirty="0"/>
              <a:t> </a:t>
            </a:r>
            <a:r>
              <a:rPr lang="it-IT" sz="3400" dirty="0" err="1"/>
              <a:t>así</a:t>
            </a:r>
            <a:r>
              <a:rPr lang="it-IT" sz="3400" dirty="0"/>
              <a:t> </a:t>
            </a:r>
            <a:r>
              <a:rPr lang="es-ES" sz="3400" dirty="0"/>
              <a:t>que pueda interaccionar eficazmente en el contexto sociocutural que le corresponda</a:t>
            </a:r>
          </a:p>
          <a:p>
            <a:endParaRPr lang="es-ES" sz="3400" dirty="0"/>
          </a:p>
          <a:p>
            <a:r>
              <a:rPr lang="es-ES" sz="3400" dirty="0"/>
              <a:t>Aprender </a:t>
            </a:r>
            <a:r>
              <a:rPr lang="it-IT" sz="3400" dirty="0" err="1"/>
              <a:t>estrategias</a:t>
            </a:r>
            <a:r>
              <a:rPr lang="it-IT" sz="3400" dirty="0"/>
              <a:t> de </a:t>
            </a:r>
            <a:r>
              <a:rPr lang="it-IT" sz="3400" dirty="0" err="1"/>
              <a:t>comunicación</a:t>
            </a:r>
            <a:endParaRPr lang="es-ES" sz="3400" dirty="0"/>
          </a:p>
          <a:p>
            <a:endParaRPr lang="it-IT" sz="3200" dirty="0"/>
          </a:p>
          <a:p>
            <a:endParaRPr lang="it-IT" sz="32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55776" y="188640"/>
            <a:ext cx="3970784" cy="652934"/>
          </a:xfrm>
        </p:spPr>
        <p:style>
          <a:lnRef idx="2">
            <a:schemeClr val="accent4"/>
          </a:lnRef>
          <a:fillRef idx="1">
            <a:schemeClr val="lt1"/>
          </a:fillRef>
          <a:effectRef idx="0">
            <a:schemeClr val="accent4"/>
          </a:effectRef>
          <a:fontRef idx="minor">
            <a:schemeClr val="dk1"/>
          </a:fontRef>
        </p:style>
        <p:txBody>
          <a:bodyPr/>
          <a:lstStyle/>
          <a:p>
            <a:r>
              <a:rPr lang="it-IT" dirty="0" err="1"/>
              <a:t>Algunos</a:t>
            </a:r>
            <a:r>
              <a:rPr lang="it-IT" dirty="0"/>
              <a:t> </a:t>
            </a:r>
            <a:r>
              <a:rPr lang="it-IT" dirty="0" err="1"/>
              <a:t>ejercicios</a:t>
            </a:r>
            <a:endParaRPr lang="it-IT" dirty="0"/>
          </a:p>
        </p:txBody>
      </p:sp>
      <p:sp>
        <p:nvSpPr>
          <p:cNvPr id="3" name="Segnaposto contenuto 2"/>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r>
              <a:rPr lang="it-IT" dirty="0"/>
              <a:t>En principio me </a:t>
            </a:r>
            <a:r>
              <a:rPr lang="it-IT" dirty="0" err="1"/>
              <a:t>he</a:t>
            </a:r>
            <a:r>
              <a:rPr lang="it-IT" dirty="0"/>
              <a:t> </a:t>
            </a:r>
            <a:r>
              <a:rPr lang="it-IT" dirty="0" err="1"/>
              <a:t>centrado</a:t>
            </a:r>
            <a:r>
              <a:rPr lang="it-IT" dirty="0"/>
              <a:t> en </a:t>
            </a:r>
            <a:r>
              <a:rPr lang="it-IT" dirty="0" err="1"/>
              <a:t>analizar</a:t>
            </a:r>
            <a:r>
              <a:rPr lang="it-IT" dirty="0"/>
              <a:t> la </a:t>
            </a:r>
            <a:r>
              <a:rPr lang="it-IT" dirty="0" err="1"/>
              <a:t>teoría</a:t>
            </a:r>
            <a:r>
              <a:rPr lang="it-IT" dirty="0"/>
              <a:t> de la </a:t>
            </a:r>
            <a:r>
              <a:rPr lang="it-IT" dirty="0" err="1"/>
              <a:t>etiqueta</a:t>
            </a:r>
            <a:r>
              <a:rPr lang="it-IT" dirty="0"/>
              <a:t> del CMM para </a:t>
            </a:r>
            <a:r>
              <a:rPr lang="it-IT" dirty="0" err="1"/>
              <a:t>que</a:t>
            </a:r>
            <a:r>
              <a:rPr lang="it-IT" dirty="0"/>
              <a:t> la gente </a:t>
            </a:r>
            <a:r>
              <a:rPr lang="it-IT" dirty="0" err="1"/>
              <a:t>pueda</a:t>
            </a:r>
            <a:r>
              <a:rPr lang="it-IT" dirty="0"/>
              <a:t> </a:t>
            </a:r>
            <a:r>
              <a:rPr lang="it-IT" dirty="0" err="1"/>
              <a:t>entender</a:t>
            </a:r>
            <a:r>
              <a:rPr lang="it-IT" dirty="0"/>
              <a:t> lo </a:t>
            </a:r>
            <a:r>
              <a:rPr lang="it-IT" dirty="0" err="1"/>
              <a:t>que</a:t>
            </a:r>
            <a:r>
              <a:rPr lang="it-IT" dirty="0"/>
              <a:t> </a:t>
            </a:r>
            <a:r>
              <a:rPr lang="it-IT" dirty="0" err="1"/>
              <a:t>es</a:t>
            </a:r>
            <a:r>
              <a:rPr lang="it-IT" dirty="0"/>
              <a:t> y </a:t>
            </a:r>
            <a:r>
              <a:rPr lang="it-IT" dirty="0" err="1"/>
              <a:t>como</a:t>
            </a:r>
            <a:r>
              <a:rPr lang="it-IT" dirty="0"/>
              <a:t> </a:t>
            </a:r>
            <a:r>
              <a:rPr lang="it-IT" dirty="0" err="1"/>
              <a:t>reconocerla</a:t>
            </a:r>
            <a:r>
              <a:rPr lang="it-IT" dirty="0"/>
              <a:t>.</a:t>
            </a:r>
          </a:p>
          <a:p>
            <a:pPr>
              <a:buNone/>
            </a:pPr>
            <a:r>
              <a:rPr lang="it-IT" dirty="0"/>
              <a:t>   </a:t>
            </a:r>
          </a:p>
          <a:p>
            <a:pPr>
              <a:buNone/>
            </a:pPr>
            <a:endParaRPr lang="it-IT" dirty="0"/>
          </a:p>
          <a:p>
            <a:r>
              <a:rPr lang="it-IT" dirty="0"/>
              <a:t> </a:t>
            </a:r>
            <a:r>
              <a:rPr lang="it-IT" dirty="0" err="1"/>
              <a:t>Ahora</a:t>
            </a:r>
            <a:r>
              <a:rPr lang="it-IT" dirty="0"/>
              <a:t> </a:t>
            </a:r>
            <a:r>
              <a:rPr lang="it-IT" dirty="0" err="1"/>
              <a:t>voy</a:t>
            </a:r>
            <a:r>
              <a:rPr lang="it-IT" dirty="0"/>
              <a:t> a </a:t>
            </a:r>
            <a:r>
              <a:rPr lang="it-IT" dirty="0" err="1"/>
              <a:t>proponer</a:t>
            </a:r>
            <a:r>
              <a:rPr lang="it-IT" dirty="0"/>
              <a:t> </a:t>
            </a:r>
            <a:r>
              <a:rPr lang="it-IT" dirty="0" err="1"/>
              <a:t>algunos</a:t>
            </a:r>
            <a:r>
              <a:rPr lang="it-IT" dirty="0"/>
              <a:t> </a:t>
            </a:r>
            <a:r>
              <a:rPr lang="it-IT" dirty="0" err="1"/>
              <a:t>ejercicios</a:t>
            </a:r>
            <a:r>
              <a:rPr lang="it-IT" dirty="0"/>
              <a:t> para </a:t>
            </a:r>
            <a:r>
              <a:rPr lang="it-IT" dirty="0" err="1"/>
              <a:t>disfrutar</a:t>
            </a:r>
            <a:r>
              <a:rPr lang="it-IT" dirty="0"/>
              <a:t> de </a:t>
            </a:r>
            <a:r>
              <a:rPr lang="it-IT" dirty="0" err="1"/>
              <a:t>estas</a:t>
            </a:r>
            <a:r>
              <a:rPr lang="it-IT" dirty="0"/>
              <a:t> </a:t>
            </a:r>
            <a:r>
              <a:rPr lang="it-IT" dirty="0" err="1"/>
              <a:t>etiquetas</a:t>
            </a:r>
            <a:r>
              <a:rPr lang="it-IT" dirty="0"/>
              <a:t>, </a:t>
            </a:r>
            <a:r>
              <a:rPr lang="it-IT" dirty="0" err="1"/>
              <a:t>entender</a:t>
            </a:r>
            <a:r>
              <a:rPr lang="it-IT" dirty="0"/>
              <a:t> </a:t>
            </a:r>
            <a:r>
              <a:rPr lang="it-IT" dirty="0" err="1"/>
              <a:t>mejor</a:t>
            </a:r>
            <a:r>
              <a:rPr lang="it-IT" dirty="0"/>
              <a:t> </a:t>
            </a:r>
            <a:r>
              <a:rPr lang="it-IT" dirty="0" err="1"/>
              <a:t>como</a:t>
            </a:r>
            <a:r>
              <a:rPr lang="it-IT" dirty="0"/>
              <a:t> </a:t>
            </a:r>
            <a:r>
              <a:rPr lang="it-IT" dirty="0" err="1"/>
              <a:t>podemos</a:t>
            </a:r>
            <a:r>
              <a:rPr lang="it-IT" dirty="0"/>
              <a:t> </a:t>
            </a:r>
            <a:r>
              <a:rPr lang="it-IT" dirty="0" err="1"/>
              <a:t>trabajar</a:t>
            </a:r>
            <a:r>
              <a:rPr lang="it-IT" dirty="0"/>
              <a:t> con </a:t>
            </a:r>
            <a:r>
              <a:rPr lang="it-IT" dirty="0" err="1"/>
              <a:t>el</a:t>
            </a:r>
            <a:r>
              <a:rPr lang="it-IT" dirty="0"/>
              <a:t> </a:t>
            </a:r>
            <a:r>
              <a:rPr lang="it-IT" dirty="0" err="1"/>
              <a:t>habla</a:t>
            </a:r>
            <a:r>
              <a:rPr lang="it-IT" dirty="0"/>
              <a:t> y </a:t>
            </a:r>
            <a:r>
              <a:rPr lang="it-IT" dirty="0" err="1"/>
              <a:t>aprender</a:t>
            </a:r>
            <a:r>
              <a:rPr lang="it-IT" dirty="0"/>
              <a:t> </a:t>
            </a:r>
            <a:r>
              <a:rPr lang="it-IT" dirty="0" err="1"/>
              <a:t>nuevas</a:t>
            </a:r>
            <a:r>
              <a:rPr lang="it-IT" dirty="0"/>
              <a:t> </a:t>
            </a:r>
            <a:r>
              <a:rPr lang="it-IT" dirty="0" err="1"/>
              <a:t>cosas</a:t>
            </a:r>
            <a:r>
              <a:rPr lang="it-IT" dirty="0"/>
              <a:t> </a:t>
            </a:r>
            <a:r>
              <a:rPr lang="it-IT" dirty="0" err="1"/>
              <a:t>que</a:t>
            </a:r>
            <a:r>
              <a:rPr lang="it-IT" dirty="0"/>
              <a:t> </a:t>
            </a:r>
            <a:r>
              <a:rPr lang="it-IT" dirty="0" err="1"/>
              <a:t>nosotros</a:t>
            </a:r>
            <a:r>
              <a:rPr lang="it-IT" dirty="0"/>
              <a:t> </a:t>
            </a:r>
            <a:r>
              <a:rPr lang="it-IT" dirty="0" err="1"/>
              <a:t>utilizamos</a:t>
            </a:r>
            <a:r>
              <a:rPr lang="it-IT" dirty="0"/>
              <a:t> </a:t>
            </a:r>
            <a:r>
              <a:rPr lang="it-IT" dirty="0" err="1"/>
              <a:t>todos</a:t>
            </a:r>
            <a:r>
              <a:rPr lang="it-IT" dirty="0"/>
              <a:t> </a:t>
            </a:r>
            <a:r>
              <a:rPr lang="it-IT" dirty="0" err="1"/>
              <a:t>los</a:t>
            </a:r>
            <a:r>
              <a:rPr lang="it-IT" dirty="0"/>
              <a:t> </a:t>
            </a:r>
            <a:r>
              <a:rPr lang="it-IT" dirty="0" err="1"/>
              <a:t>días</a:t>
            </a:r>
            <a:r>
              <a:rPr lang="it-IT" dirty="0"/>
              <a:t> sin </a:t>
            </a:r>
            <a:r>
              <a:rPr lang="it-IT" dirty="0" err="1"/>
              <a:t>darse</a:t>
            </a:r>
            <a:r>
              <a:rPr lang="it-IT" dirty="0"/>
              <a:t> </a:t>
            </a:r>
            <a:r>
              <a:rPr lang="it-IT" dirty="0" err="1"/>
              <a:t>cuenta</a:t>
            </a:r>
            <a:r>
              <a:rPr lang="it-IT"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195736" y="548680"/>
            <a:ext cx="4320480" cy="646331"/>
          </a:xfrm>
          <a:prstGeom prst="rect">
            <a:avLst/>
          </a:prstGeom>
          <a:ln w="762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3600" dirty="0" err="1">
                <a:latin typeface="Bahnschrift Condensed" pitchFamily="34" charset="0"/>
              </a:rPr>
              <a:t>El</a:t>
            </a:r>
            <a:r>
              <a:rPr lang="it-IT" sz="3600" dirty="0">
                <a:latin typeface="Bahnschrift Condensed" pitchFamily="34" charset="0"/>
              </a:rPr>
              <a:t> </a:t>
            </a:r>
            <a:r>
              <a:rPr lang="it-IT" sz="3600" dirty="0" err="1">
                <a:latin typeface="Bahnschrift Condensed" pitchFamily="34" charset="0"/>
              </a:rPr>
              <a:t>enunciado</a:t>
            </a:r>
            <a:r>
              <a:rPr lang="it-IT" sz="3600" dirty="0">
                <a:latin typeface="Bahnschrift Condensed" pitchFamily="34" charset="0"/>
              </a:rPr>
              <a:t> </a:t>
            </a:r>
            <a:r>
              <a:rPr lang="it-IT" sz="3600" dirty="0" err="1">
                <a:latin typeface="Bahnschrift Condensed" pitchFamily="34" charset="0"/>
              </a:rPr>
              <a:t>puede</a:t>
            </a:r>
            <a:r>
              <a:rPr lang="it-IT" sz="3600" dirty="0">
                <a:latin typeface="Bahnschrift Condensed" pitchFamily="34" charset="0"/>
              </a:rPr>
              <a:t> </a:t>
            </a:r>
            <a:r>
              <a:rPr lang="it-IT" sz="3600" dirty="0" err="1">
                <a:latin typeface="Bahnschrift Condensed" pitchFamily="34" charset="0"/>
              </a:rPr>
              <a:t>ser</a:t>
            </a:r>
            <a:r>
              <a:rPr lang="it-IT" sz="3600" dirty="0">
                <a:latin typeface="Bahnschrift Condensed" pitchFamily="34" charset="0"/>
              </a:rPr>
              <a:t>:</a:t>
            </a:r>
          </a:p>
        </p:txBody>
      </p:sp>
      <p:sp>
        <p:nvSpPr>
          <p:cNvPr id="5" name="Ovale 4"/>
          <p:cNvSpPr/>
          <p:nvPr/>
        </p:nvSpPr>
        <p:spPr>
          <a:xfrm>
            <a:off x="755576" y="1772816"/>
            <a:ext cx="2880320" cy="3168352"/>
          </a:xfrm>
          <a:prstGeom prst="ellipse">
            <a:avLst/>
          </a:prstGeom>
          <a:ln w="76200"/>
          <a:effectLst>
            <a:outerShdw blurRad="76200" dir="13500000" sy="23000" kx="1200000" algn="br" rotWithShape="0">
              <a:prstClr val="black">
                <a:alpha val="2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6" name="CasellaDiTesto 5"/>
          <p:cNvSpPr txBox="1"/>
          <p:nvPr/>
        </p:nvSpPr>
        <p:spPr>
          <a:xfrm>
            <a:off x="1115616" y="2276872"/>
            <a:ext cx="2088232" cy="2246769"/>
          </a:xfrm>
          <a:prstGeom prst="rect">
            <a:avLst/>
          </a:prstGeom>
          <a:noFill/>
        </p:spPr>
        <p:txBody>
          <a:bodyPr wrap="square" rtlCol="0">
            <a:spAutoFit/>
          </a:bodyPr>
          <a:lstStyle/>
          <a:p>
            <a:pPr algn="ctr">
              <a:buFont typeface="Arial" pitchFamily="34" charset="0"/>
              <a:buChar char="•"/>
            </a:pPr>
            <a:r>
              <a:rPr lang="es-ES" sz="2800" b="1" dirty="0"/>
              <a:t> </a:t>
            </a:r>
            <a:r>
              <a:rPr lang="es-ES" sz="2800" b="1" u="sng" dirty="0"/>
              <a:t>SIMPLE</a:t>
            </a:r>
            <a:r>
              <a:rPr lang="es-ES" sz="2800" dirty="0"/>
              <a:t>: con una sola unidad prosódica</a:t>
            </a:r>
            <a:endParaRPr lang="it-IT" sz="2800" dirty="0"/>
          </a:p>
        </p:txBody>
      </p:sp>
      <p:cxnSp>
        <p:nvCxnSpPr>
          <p:cNvPr id="8" name="Connettore 2 7"/>
          <p:cNvCxnSpPr/>
          <p:nvPr/>
        </p:nvCxnSpPr>
        <p:spPr>
          <a:xfrm flipH="1">
            <a:off x="3131840" y="1412776"/>
            <a:ext cx="792088" cy="432048"/>
          </a:xfrm>
          <a:prstGeom prst="straightConnector1">
            <a:avLst/>
          </a:prstGeom>
          <a:ln w="57150">
            <a:solidFill>
              <a:schemeClr val="bg2">
                <a:lumMod val="50000"/>
              </a:schemeClr>
            </a:solidFill>
            <a:headEnd type="none" w="med" len="med"/>
            <a:tailEnd type="arrow" w="med" len="med"/>
          </a:ln>
        </p:spPr>
        <p:style>
          <a:lnRef idx="3">
            <a:schemeClr val="accent4"/>
          </a:lnRef>
          <a:fillRef idx="0">
            <a:schemeClr val="accent4"/>
          </a:fillRef>
          <a:effectRef idx="2">
            <a:schemeClr val="accent4"/>
          </a:effectRef>
          <a:fontRef idx="minor">
            <a:schemeClr val="tx1"/>
          </a:fontRef>
        </p:style>
      </p:cxnSp>
      <p:sp>
        <p:nvSpPr>
          <p:cNvPr id="9" name="Ovale 8"/>
          <p:cNvSpPr/>
          <p:nvPr/>
        </p:nvSpPr>
        <p:spPr>
          <a:xfrm>
            <a:off x="4572000" y="2708920"/>
            <a:ext cx="3168352" cy="3528392"/>
          </a:xfrm>
          <a:prstGeom prst="ellipse">
            <a:avLst/>
          </a:prstGeom>
          <a:ln w="76200">
            <a:solidFill>
              <a:schemeClr val="bg2">
                <a:lumMod val="50000"/>
              </a:schemeClr>
            </a:solidFill>
          </a:ln>
          <a:effectLst>
            <a:outerShdw blurRad="76200" dir="13500000" sy="23000" kx="1200000" algn="br" rotWithShape="0">
              <a:prstClr val="black">
                <a:alpha val="2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cxnSp>
        <p:nvCxnSpPr>
          <p:cNvPr id="11" name="Connettore 2 10"/>
          <p:cNvCxnSpPr/>
          <p:nvPr/>
        </p:nvCxnSpPr>
        <p:spPr>
          <a:xfrm>
            <a:off x="4139952" y="1484784"/>
            <a:ext cx="1152128" cy="115212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2" name="CasellaDiTesto 11"/>
          <p:cNvSpPr txBox="1"/>
          <p:nvPr/>
        </p:nvSpPr>
        <p:spPr>
          <a:xfrm>
            <a:off x="4932040" y="3212976"/>
            <a:ext cx="2592288" cy="2677656"/>
          </a:xfrm>
          <a:prstGeom prst="rect">
            <a:avLst/>
          </a:prstGeom>
          <a:noFill/>
        </p:spPr>
        <p:txBody>
          <a:bodyPr wrap="square" rtlCol="0">
            <a:spAutoFit/>
          </a:bodyPr>
          <a:lstStyle/>
          <a:p>
            <a:pPr algn="ctr">
              <a:buFont typeface="Arial" pitchFamily="34" charset="0"/>
              <a:buChar char="•"/>
            </a:pPr>
            <a:r>
              <a:rPr lang="es-ES" sz="2800" dirty="0"/>
              <a:t> </a:t>
            </a:r>
            <a:r>
              <a:rPr lang="es-ES" sz="2800" u="sng" dirty="0"/>
              <a:t>COMPLEJO: </a:t>
            </a:r>
            <a:r>
              <a:rPr lang="es-ES" sz="2800" dirty="0"/>
              <a:t>con unidades prosódicas distintas que acompañan el enunciado</a:t>
            </a:r>
            <a:endParaRPr lang="it-IT"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11560" y="2204864"/>
            <a:ext cx="7467600" cy="4653136"/>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buNone/>
            </a:pPr>
            <a:r>
              <a:rPr lang="es-ES" sz="2000" dirty="0"/>
              <a:t>*ELE: no y es ropa [///] una cosa [/] una cosa que tiene buena es que todas estas que están [//] son ropa para anoréxicas / HyM tiene tallaje /</a:t>
            </a:r>
          </a:p>
          <a:p>
            <a:pPr>
              <a:buNone/>
            </a:pPr>
            <a:r>
              <a:rPr lang="es-ES" sz="2000" dirty="0"/>
              <a:t>*PAO: es lo que le decía a ella //</a:t>
            </a:r>
          </a:p>
          <a:p>
            <a:pPr>
              <a:buNone/>
            </a:pPr>
            <a:r>
              <a:rPr lang="es-ES" sz="2000" dirty="0"/>
              <a:t>*ELE:/ impresionante // eso es impresionante //</a:t>
            </a:r>
          </a:p>
          <a:p>
            <a:pPr>
              <a:buNone/>
            </a:pPr>
            <a:r>
              <a:rPr lang="es-ES" sz="2000" dirty="0"/>
              <a:t>*PAO: tiene unas tallas que [/] que te las puedes poner //</a:t>
            </a:r>
          </a:p>
          <a:p>
            <a:pPr>
              <a:buNone/>
            </a:pPr>
            <a:r>
              <a:rPr lang="es-ES" sz="2000" dirty="0"/>
              <a:t>*ELE: enormes / es estupendo / te sientes bien con todo yyy / es maravilloso // la genteque es como que no puede comprar en Zara y tal / ahí &amp;t encuentras de todo // y es muy barato // es el Ikea / el Ikea de la ropa //...</a:t>
            </a:r>
          </a:p>
          <a:p>
            <a:pPr>
              <a:buNone/>
            </a:pPr>
            <a:r>
              <a:rPr lang="es-ES" sz="2000" dirty="0"/>
              <a:t>*PAO: es que &amp;sa Zara se ha puesto carísimo //</a:t>
            </a:r>
          </a:p>
          <a:p>
            <a:pPr>
              <a:buNone/>
            </a:pPr>
            <a:r>
              <a:rPr lang="es-ES" sz="2000" dirty="0"/>
              <a:t>*LOL: además +</a:t>
            </a:r>
          </a:p>
          <a:p>
            <a:pPr>
              <a:buNone/>
            </a:pPr>
            <a:r>
              <a:rPr lang="es-ES" sz="2000" dirty="0"/>
              <a:t>*PAO:/ y con el euro / bueno uf //</a:t>
            </a:r>
          </a:p>
          <a:p>
            <a:pPr>
              <a:buNone/>
            </a:pPr>
            <a:r>
              <a:rPr lang="es-ES" sz="2000" dirty="0"/>
              <a:t>*LOL: pero además de ponerse carísimo / es que / &lt; paso de ir / porque no encuentro &gt; //</a:t>
            </a:r>
          </a:p>
          <a:p>
            <a:pPr>
              <a:buNone/>
            </a:pPr>
            <a:r>
              <a:rPr lang="es-ES" sz="2000" dirty="0"/>
              <a:t>*PAO: &lt; y [/] y además / que no / nada &gt; / pues si tú no encuentras nada que estás delgadísima //</a:t>
            </a:r>
          </a:p>
          <a:p>
            <a:pPr>
              <a:buNone/>
            </a:pPr>
            <a:r>
              <a:rPr lang="es-ES" sz="2000" dirty="0"/>
              <a:t>*LOL: no / ahora estoy delgadísima pero &lt; en otro momento &gt; /</a:t>
            </a:r>
          </a:p>
          <a:p>
            <a:pPr>
              <a:buNone/>
            </a:pPr>
            <a:r>
              <a:rPr lang="es-ES" sz="2000" dirty="0"/>
              <a:t>*PAO: &lt; yo no me puedo abrochar nada / vamos &gt; //</a:t>
            </a:r>
          </a:p>
          <a:p>
            <a:pPr>
              <a:buNone/>
            </a:pPr>
            <a:r>
              <a:rPr lang="es-ES" sz="2000" dirty="0"/>
              <a:t>*LOL:/ porque una treinta y ocho no me la puedo poner / ( oiga ) / o una cuarenta // vamos una cuarenta no la encuentras / en Zara //</a:t>
            </a:r>
          </a:p>
          <a:p>
            <a:pPr>
              <a:buNone/>
            </a:pPr>
            <a:r>
              <a:rPr lang="es-ES" sz="2000" dirty="0"/>
              <a:t>*ELE: es horrible lo de Zara y Mango //</a:t>
            </a:r>
            <a:endParaRPr lang="it-IT" sz="2000" dirty="0"/>
          </a:p>
        </p:txBody>
      </p:sp>
      <p:sp>
        <p:nvSpPr>
          <p:cNvPr id="4" name="CasellaDiTesto 3"/>
          <p:cNvSpPr txBox="1"/>
          <p:nvPr/>
        </p:nvSpPr>
        <p:spPr>
          <a:xfrm>
            <a:off x="611560" y="980728"/>
            <a:ext cx="7848872" cy="101566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it-IT" sz="2000" dirty="0" err="1"/>
              <a:t>Escucha</a:t>
            </a:r>
            <a:r>
              <a:rPr lang="it-IT" sz="2000" dirty="0"/>
              <a:t> la </a:t>
            </a:r>
            <a:r>
              <a:rPr lang="it-IT" sz="2000" dirty="0" err="1"/>
              <a:t>grabación</a:t>
            </a:r>
            <a:r>
              <a:rPr lang="it-IT" sz="2000" dirty="0"/>
              <a:t> y </a:t>
            </a:r>
            <a:r>
              <a:rPr lang="it-IT" sz="2000" dirty="0" err="1"/>
              <a:t>lee</a:t>
            </a:r>
            <a:r>
              <a:rPr lang="it-IT" sz="2000" dirty="0"/>
              <a:t> la </a:t>
            </a:r>
            <a:r>
              <a:rPr lang="it-IT" sz="2000" dirty="0" err="1"/>
              <a:t>transcripción</a:t>
            </a:r>
            <a:r>
              <a:rPr lang="it-IT" sz="2000" dirty="0"/>
              <a:t> “</a:t>
            </a:r>
            <a:r>
              <a:rPr lang="it-IT" sz="2000" dirty="0" err="1"/>
              <a:t>Todas</a:t>
            </a:r>
            <a:r>
              <a:rPr lang="it-IT" sz="2000" dirty="0"/>
              <a:t> </a:t>
            </a:r>
            <a:r>
              <a:rPr lang="it-IT" sz="2000" dirty="0" err="1"/>
              <a:t>las</a:t>
            </a:r>
            <a:r>
              <a:rPr lang="it-IT" sz="2000" dirty="0"/>
              <a:t> </a:t>
            </a:r>
            <a:r>
              <a:rPr lang="it-IT" sz="2000" dirty="0" err="1"/>
              <a:t>tallas</a:t>
            </a:r>
            <a:r>
              <a:rPr lang="it-IT" sz="2000" dirty="0"/>
              <a:t>” </a:t>
            </a:r>
            <a:r>
              <a:rPr lang="it-IT" sz="2000" dirty="0" err="1"/>
              <a:t>más</a:t>
            </a:r>
            <a:r>
              <a:rPr lang="it-IT" sz="2000" dirty="0"/>
              <a:t> de una </a:t>
            </a:r>
            <a:r>
              <a:rPr lang="it-IT" sz="2000" dirty="0" err="1"/>
              <a:t>vez</a:t>
            </a:r>
            <a:r>
              <a:rPr lang="it-IT" sz="2000" dirty="0"/>
              <a:t> y intenta </a:t>
            </a:r>
            <a:r>
              <a:rPr lang="it-IT" sz="2000" dirty="0" err="1"/>
              <a:t>hacer</a:t>
            </a:r>
            <a:r>
              <a:rPr lang="it-IT" sz="2000" dirty="0"/>
              <a:t> un </a:t>
            </a:r>
            <a:r>
              <a:rPr lang="it-IT" sz="2000" dirty="0">
                <a:highlight>
                  <a:srgbClr val="FFFF00"/>
                </a:highlight>
              </a:rPr>
              <a:t>dialogo</a:t>
            </a:r>
            <a:r>
              <a:rPr lang="it-IT" sz="2000" dirty="0"/>
              <a:t> con tu </a:t>
            </a:r>
            <a:r>
              <a:rPr lang="it-IT" sz="2000" dirty="0" err="1"/>
              <a:t>compañera</a:t>
            </a:r>
            <a:r>
              <a:rPr lang="it-IT" sz="2000" dirty="0"/>
              <a:t> en </a:t>
            </a:r>
            <a:r>
              <a:rPr lang="it-IT" sz="2000" dirty="0" err="1"/>
              <a:t>el</a:t>
            </a:r>
            <a:r>
              <a:rPr lang="it-IT" sz="2000" dirty="0"/>
              <a:t> </a:t>
            </a:r>
            <a:r>
              <a:rPr lang="it-IT" sz="2000" dirty="0" err="1"/>
              <a:t>que</a:t>
            </a:r>
            <a:r>
              <a:rPr lang="it-IT" sz="2000" dirty="0"/>
              <a:t> </a:t>
            </a:r>
            <a:r>
              <a:rPr lang="it-IT" sz="2000" dirty="0" err="1"/>
              <a:t>tenéis</a:t>
            </a:r>
            <a:r>
              <a:rPr lang="it-IT" sz="2000" dirty="0"/>
              <a:t> </a:t>
            </a:r>
            <a:r>
              <a:rPr lang="it-IT" sz="2000" dirty="0" err="1"/>
              <a:t>que</a:t>
            </a:r>
            <a:r>
              <a:rPr lang="it-IT" sz="2000" dirty="0"/>
              <a:t> comparar </a:t>
            </a:r>
            <a:r>
              <a:rPr lang="it-IT" sz="2000" dirty="0" err="1"/>
              <a:t>dos</a:t>
            </a:r>
            <a:r>
              <a:rPr lang="it-IT" sz="2000" dirty="0"/>
              <a:t> </a:t>
            </a:r>
            <a:r>
              <a:rPr lang="it-IT" sz="2000" dirty="0" err="1">
                <a:highlight>
                  <a:srgbClr val="FFFF00"/>
                </a:highlight>
              </a:rPr>
              <a:t>situacciones</a:t>
            </a:r>
            <a:r>
              <a:rPr lang="it-IT" sz="2000" dirty="0"/>
              <a:t> </a:t>
            </a:r>
            <a:r>
              <a:rPr lang="it-IT" sz="2000" dirty="0" err="1"/>
              <a:t>utilizando</a:t>
            </a:r>
            <a:r>
              <a:rPr lang="it-IT" sz="2000" dirty="0"/>
              <a:t> </a:t>
            </a:r>
            <a:r>
              <a:rPr lang="it-IT" sz="2000" dirty="0" err="1"/>
              <a:t>este</a:t>
            </a:r>
            <a:r>
              <a:rPr lang="it-IT" sz="2000" dirty="0"/>
              <a:t> </a:t>
            </a:r>
            <a:r>
              <a:rPr lang="it-IT" sz="2000" dirty="0" err="1"/>
              <a:t>léxico</a:t>
            </a:r>
            <a:endParaRPr lang="it-IT" sz="2000" dirty="0"/>
          </a:p>
        </p:txBody>
      </p:sp>
      <p:sp>
        <p:nvSpPr>
          <p:cNvPr id="5" name="CasellaDiTesto 4"/>
          <p:cNvSpPr txBox="1"/>
          <p:nvPr/>
        </p:nvSpPr>
        <p:spPr>
          <a:xfrm>
            <a:off x="3275856" y="188640"/>
            <a:ext cx="2376264" cy="461665"/>
          </a:xfrm>
          <a:prstGeom prst="rect">
            <a:avLst/>
          </a:prstGeom>
          <a:ln w="5715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it-IT" sz="2400" dirty="0"/>
              <a:t>EJERCICIO 1:</a:t>
            </a:r>
          </a:p>
        </p:txBody>
      </p:sp>
      <p:pic>
        <p:nvPicPr>
          <p:cNvPr id="6" name="conv_11_TODAS_LAS_TALLAS.wav">
            <a:hlinkClick r:id="" action="ppaction://media"/>
          </p:cNvPr>
          <p:cNvPicPr>
            <a:picLocks noRot="1" noChangeAspect="1"/>
          </p:cNvPicPr>
          <p:nvPr>
            <a:audioFile r:link="rId1"/>
          </p:nvPr>
        </p:nvPicPr>
        <p:blipFill>
          <a:blip r:embed="rId3" cstate="print"/>
          <a:stretch>
            <a:fillRect/>
          </a:stretch>
        </p:blipFill>
        <p:spPr>
          <a:xfrm>
            <a:off x="5868144" y="260648"/>
            <a:ext cx="360040" cy="3600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38263"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99792" y="188640"/>
            <a:ext cx="3384376" cy="580926"/>
          </a:xfrm>
        </p:spPr>
        <p:style>
          <a:lnRef idx="2">
            <a:schemeClr val="accent4"/>
          </a:lnRef>
          <a:fillRef idx="1">
            <a:schemeClr val="lt1"/>
          </a:fillRef>
          <a:effectRef idx="0">
            <a:schemeClr val="accent4"/>
          </a:effectRef>
          <a:fontRef idx="minor">
            <a:schemeClr val="dk1"/>
          </a:fontRef>
        </p:style>
        <p:txBody>
          <a:bodyPr/>
          <a:lstStyle/>
          <a:p>
            <a:pPr algn="ctr"/>
            <a:r>
              <a:rPr lang="it-IT" dirty="0"/>
              <a:t>EJERCICIO 2</a:t>
            </a:r>
            <a:r>
              <a:rPr lang="it-IT" sz="2400" dirty="0"/>
              <a:t>:</a:t>
            </a:r>
            <a:endParaRPr lang="it-IT" dirty="0"/>
          </a:p>
        </p:txBody>
      </p:sp>
      <p:sp>
        <p:nvSpPr>
          <p:cNvPr id="3" name="Segnaposto contenuto 2"/>
          <p:cNvSpPr>
            <a:spLocks noGrp="1"/>
          </p:cNvSpPr>
          <p:nvPr>
            <p:ph sz="quarter" idx="1"/>
          </p:nvPr>
        </p:nvSpPr>
        <p:spPr>
          <a:xfrm>
            <a:off x="755576" y="1772816"/>
            <a:ext cx="7632848" cy="5085184"/>
          </a:xfrm>
        </p:spPr>
        <p:txBody>
          <a:bodyPr>
            <a:normAutofit fontScale="47500" lnSpcReduction="20000"/>
          </a:bodyPr>
          <a:lstStyle/>
          <a:p>
            <a:r>
              <a:rPr lang="es-ES" dirty="0"/>
              <a:t>*PEM: espera un momentito / &lt; atiendo aquí &gt; //</a:t>
            </a:r>
          </a:p>
          <a:p>
            <a:r>
              <a:rPr lang="es-ES" dirty="0"/>
              <a:t>*CAR: &lt; sí sí &gt; //</a:t>
            </a:r>
          </a:p>
          <a:p>
            <a:r>
              <a:rPr lang="es-ES" dirty="0"/>
              <a:t>*CLI: xxx &lt; guitarra barata &gt; /</a:t>
            </a:r>
          </a:p>
          <a:p>
            <a:r>
              <a:rPr lang="es-ES" dirty="0"/>
              <a:t>*PEM: &lt; pues / mira &gt; //</a:t>
            </a:r>
          </a:p>
          <a:p>
            <a:r>
              <a:rPr lang="es-ES" dirty="0"/>
              <a:t>*CLI:/ &lt; pero estabais aquí hablando &gt; //</a:t>
            </a:r>
          </a:p>
          <a:p>
            <a:r>
              <a:rPr lang="es-ES" dirty="0"/>
              <a:t>*PEM: ahí tienes / </a:t>
            </a:r>
          </a:p>
          <a:p>
            <a:r>
              <a:rPr lang="es-ES" dirty="0"/>
              <a:t>*CLI: sí //</a:t>
            </a:r>
          </a:p>
          <a:p>
            <a:r>
              <a:rPr lang="es-ES" dirty="0"/>
              <a:t>*PEM:/ baratitas // &amp;eh china / fabricación española lo más barato / eso también / y de aquí en adelante guitarras de nuestra construcción //</a:t>
            </a:r>
          </a:p>
          <a:p>
            <a:r>
              <a:rPr lang="es-ES" dirty="0"/>
              <a:t>*CLI: ¿ de aquí a dónde dices ?</a:t>
            </a:r>
          </a:p>
          <a:p>
            <a:r>
              <a:rPr lang="es-ES" dirty="0"/>
              <a:t>*PEM: de esta de doscientos en adelante //</a:t>
            </a:r>
          </a:p>
          <a:p>
            <a:r>
              <a:rPr lang="es-ES" dirty="0"/>
              <a:t>*CLI: &amp;mm / ya / y bueno / yyy / esta por ejemplo es muy muy xxx / &lt; &amp;es lo / ( puedes decirme ) &gt; //</a:t>
            </a:r>
          </a:p>
          <a:p>
            <a:r>
              <a:rPr lang="es-ES" dirty="0"/>
              <a:t>*PEM: &lt; bueno yo no traigo nada aquí &gt; que me pueda dar problemas /</a:t>
            </a:r>
          </a:p>
          <a:p>
            <a:r>
              <a:rPr lang="es-ES" dirty="0"/>
              <a:t>*CLI: &amp;mm //</a:t>
            </a:r>
          </a:p>
          <a:p>
            <a:r>
              <a:rPr lang="es-ES" dirty="0"/>
              <a:t>*PEM:/ para que te hagas una idea / dentro lo que hay así baratito y chino es de lo mejor /</a:t>
            </a:r>
          </a:p>
          <a:p>
            <a:r>
              <a:rPr lang="es-ES" dirty="0"/>
              <a:t>*CLI: sí vale //</a:t>
            </a:r>
          </a:p>
          <a:p>
            <a:r>
              <a:rPr lang="es-ES" dirty="0"/>
              <a:t>*PEM:/ porque si no &amp;eh yo traigo una cosa aquí / y me vais a estar los clientes todo el año diciendo oiga esto es muy malo / &lt; mire lo que me ha pasado &gt; //</a:t>
            </a:r>
          </a:p>
          <a:p>
            <a:r>
              <a:rPr lang="es-ES" dirty="0"/>
              <a:t>*CLI: &lt; ah sí sí &gt; //</a:t>
            </a:r>
          </a:p>
          <a:p>
            <a:r>
              <a:rPr lang="es-ES" dirty="0"/>
              <a:t>*PEM:/ yo eso no lo quiero /</a:t>
            </a:r>
          </a:p>
          <a:p>
            <a:r>
              <a:rPr lang="es-ES" dirty="0"/>
              <a:t>*CLI:/ más que nada por si sonaba muy muy mal xxx /</a:t>
            </a:r>
          </a:p>
          <a:p>
            <a:r>
              <a:rPr lang="es-ES" dirty="0"/>
              <a:t>*PEM:/ &lt; no / no está &gt; /</a:t>
            </a:r>
          </a:p>
          <a:p>
            <a:r>
              <a:rPr lang="es-ES" dirty="0"/>
              <a:t>*CLI:/ &lt; xxx es una especie de límite &gt; //</a:t>
            </a:r>
          </a:p>
          <a:p>
            <a:r>
              <a:rPr lang="es-ES" dirty="0"/>
              <a:t>*PEM:/ &lt; no está mal &gt; / incluso mira / para estas Navidades hay una que salía con funda en ciento quince que está bastante bien /</a:t>
            </a:r>
            <a:endParaRPr lang="it-IT" dirty="0"/>
          </a:p>
        </p:txBody>
      </p:sp>
      <p:sp>
        <p:nvSpPr>
          <p:cNvPr id="4" name="CasellaDiTesto 3"/>
          <p:cNvSpPr txBox="1"/>
          <p:nvPr/>
        </p:nvSpPr>
        <p:spPr>
          <a:xfrm>
            <a:off x="467544" y="908721"/>
            <a:ext cx="8064896" cy="101566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it-IT" sz="2000" dirty="0" err="1"/>
              <a:t>Subraya</a:t>
            </a:r>
            <a:r>
              <a:rPr lang="it-IT" sz="2000" dirty="0"/>
              <a:t> en </a:t>
            </a:r>
            <a:r>
              <a:rPr lang="it-IT" sz="2000" dirty="0" err="1"/>
              <a:t>el</a:t>
            </a:r>
            <a:r>
              <a:rPr lang="it-IT" sz="2000" dirty="0"/>
              <a:t> </a:t>
            </a:r>
            <a:r>
              <a:rPr lang="it-IT" sz="2000" dirty="0" err="1"/>
              <a:t>texto</a:t>
            </a:r>
            <a:r>
              <a:rPr lang="it-IT" sz="2000" dirty="0"/>
              <a:t> </a:t>
            </a:r>
            <a:r>
              <a:rPr lang="it-IT" sz="2000" dirty="0" err="1"/>
              <a:t>todas</a:t>
            </a:r>
            <a:r>
              <a:rPr lang="it-IT" sz="2000" dirty="0"/>
              <a:t> la </a:t>
            </a:r>
            <a:r>
              <a:rPr lang="it-IT" sz="2000" dirty="0" err="1"/>
              <a:t>valoraciones</a:t>
            </a:r>
            <a:r>
              <a:rPr lang="it-IT" sz="2000" dirty="0"/>
              <a:t> (</a:t>
            </a:r>
            <a:r>
              <a:rPr lang="it-IT" sz="2000" dirty="0" err="1"/>
              <a:t>comparaciones</a:t>
            </a:r>
            <a:r>
              <a:rPr lang="it-IT" sz="2000" dirty="0"/>
              <a:t>, </a:t>
            </a:r>
            <a:r>
              <a:rPr lang="it-IT" sz="2000" dirty="0" err="1"/>
              <a:t>expresiones</a:t>
            </a:r>
            <a:r>
              <a:rPr lang="it-IT" sz="2000" dirty="0"/>
              <a:t> de la </a:t>
            </a:r>
            <a:r>
              <a:rPr lang="it-IT" sz="2000" dirty="0" err="1"/>
              <a:t>venta</a:t>
            </a:r>
            <a:r>
              <a:rPr lang="it-IT" sz="2000" dirty="0"/>
              <a:t>..) y </a:t>
            </a:r>
            <a:r>
              <a:rPr lang="it-IT" sz="2000" dirty="0" err="1"/>
              <a:t>después</a:t>
            </a:r>
            <a:r>
              <a:rPr lang="it-IT" sz="2000" dirty="0"/>
              <a:t> </a:t>
            </a:r>
            <a:r>
              <a:rPr lang="it-IT" sz="2000" dirty="0" err="1">
                <a:highlight>
                  <a:srgbClr val="FFFF00"/>
                </a:highlight>
              </a:rPr>
              <a:t>sostituye</a:t>
            </a:r>
            <a:r>
              <a:rPr lang="it-IT" sz="2000" dirty="0"/>
              <a:t> </a:t>
            </a:r>
            <a:r>
              <a:rPr lang="it-IT" sz="2000" dirty="0" err="1"/>
              <a:t>las</a:t>
            </a:r>
            <a:r>
              <a:rPr lang="it-IT" sz="2000" dirty="0"/>
              <a:t> </a:t>
            </a:r>
            <a:r>
              <a:rPr lang="it-IT" sz="2000" dirty="0" err="1"/>
              <a:t>palabras</a:t>
            </a:r>
            <a:r>
              <a:rPr lang="it-IT" sz="2000" dirty="0"/>
              <a:t> </a:t>
            </a:r>
            <a:r>
              <a:rPr lang="it-IT" sz="2000" dirty="0" err="1"/>
              <a:t>subrayadas</a:t>
            </a:r>
            <a:r>
              <a:rPr lang="it-IT" sz="2000" dirty="0"/>
              <a:t> por </a:t>
            </a:r>
            <a:r>
              <a:rPr lang="it-IT" sz="2000" dirty="0" err="1"/>
              <a:t>otras</a:t>
            </a:r>
            <a:r>
              <a:rPr lang="it-IT" sz="2000" dirty="0"/>
              <a:t> </a:t>
            </a:r>
            <a:r>
              <a:rPr lang="it-IT" sz="2000" dirty="0" err="1"/>
              <a:t>que</a:t>
            </a:r>
            <a:r>
              <a:rPr lang="it-IT" sz="2000" dirty="0"/>
              <a:t> </a:t>
            </a:r>
            <a:r>
              <a:rPr lang="it-IT" sz="2000" dirty="0" err="1"/>
              <a:t>pueden</a:t>
            </a:r>
            <a:r>
              <a:rPr lang="it-IT" sz="2000" dirty="0"/>
              <a:t> significar lo </a:t>
            </a:r>
            <a:r>
              <a:rPr lang="it-IT" sz="2000" dirty="0" err="1"/>
              <a:t>mismo</a:t>
            </a:r>
            <a:endParaRPr lang="it-IT" sz="2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31840" y="188640"/>
            <a:ext cx="2458616" cy="652934"/>
          </a:xfrm>
        </p:spPr>
        <p:style>
          <a:lnRef idx="2">
            <a:schemeClr val="accent4"/>
          </a:lnRef>
          <a:fillRef idx="1">
            <a:schemeClr val="lt1"/>
          </a:fillRef>
          <a:effectRef idx="0">
            <a:schemeClr val="accent4"/>
          </a:effectRef>
          <a:fontRef idx="minor">
            <a:schemeClr val="dk1"/>
          </a:fontRef>
        </p:style>
        <p:txBody>
          <a:bodyPr/>
          <a:lstStyle/>
          <a:p>
            <a:r>
              <a:rPr lang="it-IT" dirty="0" err="1"/>
              <a:t>Ejercicio</a:t>
            </a:r>
            <a:r>
              <a:rPr lang="it-IT" dirty="0"/>
              <a:t> 3</a:t>
            </a:r>
          </a:p>
        </p:txBody>
      </p:sp>
      <p:sp>
        <p:nvSpPr>
          <p:cNvPr id="3" name="Segnaposto contenuto 2"/>
          <p:cNvSpPr>
            <a:spLocks noGrp="1"/>
          </p:cNvSpPr>
          <p:nvPr>
            <p:ph sz="quarter" idx="1"/>
          </p:nvPr>
        </p:nvSpPr>
        <p:spPr>
          <a:xfrm>
            <a:off x="539552" y="1984248"/>
            <a:ext cx="7467600" cy="4873752"/>
          </a:xfrm>
        </p:spPr>
        <p:txBody>
          <a:bodyPr>
            <a:normAutofit/>
          </a:bodyPr>
          <a:lstStyle/>
          <a:p>
            <a:r>
              <a:rPr lang="es-ES" sz="1400" dirty="0"/>
              <a:t>*CAR: ¿ dos tazas &lt; grandes de arroz ? tazas &gt;</a:t>
            </a:r>
          </a:p>
          <a:p>
            <a:r>
              <a:rPr lang="es-ES" sz="1400" dirty="0"/>
              <a:t>*LOG:/ &lt; dos tazas / tazas &gt; de las de desayuno //</a:t>
            </a:r>
          </a:p>
          <a:p>
            <a:r>
              <a:rPr lang="es-ES" sz="1400" dirty="0"/>
              <a:t>*CAR: de las de desayuno &gt; //</a:t>
            </a:r>
          </a:p>
          <a:p>
            <a:r>
              <a:rPr lang="es-ES" sz="1400" dirty="0"/>
              <a:t>*LOG:/ o sea que / calcula que dos tazas de desayuno dan para ocho </a:t>
            </a:r>
            <a:r>
              <a:rPr lang="it-IT" sz="1400" dirty="0" err="1"/>
              <a:t>*LOG</a:t>
            </a:r>
            <a:r>
              <a:rPr lang="it-IT" sz="1400" dirty="0"/>
              <a:t>:/ o </a:t>
            </a:r>
            <a:r>
              <a:rPr lang="it-IT" sz="1400" dirty="0" err="1"/>
              <a:t>sea</a:t>
            </a:r>
            <a:r>
              <a:rPr lang="it-IT" sz="1400" dirty="0"/>
              <a:t> </a:t>
            </a:r>
            <a:r>
              <a:rPr lang="it-IT" sz="1400" dirty="0" err="1"/>
              <a:t>que</a:t>
            </a:r>
            <a:r>
              <a:rPr lang="it-IT" sz="1400" dirty="0"/>
              <a:t> / </a:t>
            </a:r>
            <a:r>
              <a:rPr lang="it-IT" sz="1400" dirty="0" err="1"/>
              <a:t>calcula</a:t>
            </a:r>
            <a:r>
              <a:rPr lang="it-IT" sz="1400" dirty="0"/>
              <a:t> </a:t>
            </a:r>
            <a:r>
              <a:rPr lang="it-IT" sz="1400" dirty="0" err="1"/>
              <a:t>que</a:t>
            </a:r>
            <a:r>
              <a:rPr lang="it-IT" sz="1400" dirty="0"/>
              <a:t> </a:t>
            </a:r>
            <a:r>
              <a:rPr lang="it-IT" sz="1400" dirty="0" err="1"/>
              <a:t>dos</a:t>
            </a:r>
            <a:r>
              <a:rPr lang="it-IT" sz="1400" dirty="0"/>
              <a:t> </a:t>
            </a:r>
            <a:r>
              <a:rPr lang="it-IT" sz="1400" dirty="0" err="1"/>
              <a:t>tazas</a:t>
            </a:r>
            <a:r>
              <a:rPr lang="it-IT" sz="1400" dirty="0"/>
              <a:t> de </a:t>
            </a:r>
            <a:r>
              <a:rPr lang="it-IT" sz="1400" dirty="0" err="1"/>
              <a:t>desayuno</a:t>
            </a:r>
            <a:r>
              <a:rPr lang="it-IT" sz="1400" dirty="0"/>
              <a:t> </a:t>
            </a:r>
            <a:r>
              <a:rPr lang="it-IT" sz="1400" dirty="0" err="1"/>
              <a:t>dan</a:t>
            </a:r>
            <a:r>
              <a:rPr lang="it-IT" sz="1400" dirty="0"/>
              <a:t> para </a:t>
            </a:r>
            <a:r>
              <a:rPr lang="it-IT" sz="1400" dirty="0" err="1"/>
              <a:t>ocho</a:t>
            </a:r>
            <a:endParaRPr lang="it-IT" sz="1400" dirty="0"/>
          </a:p>
          <a:p>
            <a:r>
              <a:rPr lang="it-IT" sz="1400" dirty="0" err="1"/>
              <a:t>*CAR</a:t>
            </a:r>
            <a:r>
              <a:rPr lang="it-IT" sz="1400" dirty="0"/>
              <a:t>: &lt; </a:t>
            </a:r>
            <a:r>
              <a:rPr lang="it-IT" sz="1400" dirty="0" err="1"/>
              <a:t>ocho</a:t>
            </a:r>
            <a:r>
              <a:rPr lang="it-IT" sz="1400" dirty="0"/>
              <a:t> / </a:t>
            </a:r>
            <a:r>
              <a:rPr lang="it-IT" sz="1400" dirty="0" err="1"/>
              <a:t>ocho</a:t>
            </a:r>
            <a:r>
              <a:rPr lang="it-IT" sz="1400" dirty="0"/>
              <a:t> </a:t>
            </a:r>
            <a:r>
              <a:rPr lang="it-IT" sz="1400" dirty="0" err="1"/>
              <a:t>personas</a:t>
            </a:r>
            <a:r>
              <a:rPr lang="it-IT" sz="1400" dirty="0"/>
              <a:t> &gt; //</a:t>
            </a:r>
          </a:p>
          <a:p>
            <a:r>
              <a:rPr lang="es-ES" sz="1400" dirty="0"/>
              <a:t>*CAR: &lt; ocho / ocho personas &gt; //</a:t>
            </a:r>
          </a:p>
          <a:p>
            <a:r>
              <a:rPr lang="es-ES" sz="1400" dirty="0"/>
              <a:t>*LOG:/ &lt; diez personas / mínimo &gt; // entonces / le pongo ya todo eso el sofrito / echo el arroz / lo revuelvo muy bien / y entonces le añado / &amp;eh vamos a ver / yo les pongo también bastante verdurita // por ejemplo / una lata de guisantes / unas judías verdes que las añado también y que se rehoguen bien con ello / si le echas alcachofas ya es un lujo / sale el arroz más oscuro / menos lucido de presentación pero está muy rico // las alcachofas las hiervo previamente / las separo / y le guardo el agua / entonces ya una vez que está rehogado / con [/] con las judías verdes / y con los guisantes / entonces ya / le añado el agua / el doble de agua / que el arroz / y le echo un poquito de / &amp;mm un machacadito de azafrán //</a:t>
            </a:r>
          </a:p>
          <a:p>
            <a:r>
              <a:rPr lang="es-ES" sz="1400" dirty="0"/>
              <a:t>*CAR: &amp;mm ¿ y ajo ?</a:t>
            </a:r>
          </a:p>
          <a:p>
            <a:r>
              <a:rPr lang="es-ES" sz="1400" dirty="0"/>
              <a:t>*LOG: el ajo no / el ajo no me [/] no me gusta a mí en la paella //</a:t>
            </a:r>
            <a:endParaRPr lang="it-IT" sz="1400" dirty="0"/>
          </a:p>
        </p:txBody>
      </p:sp>
      <p:sp>
        <p:nvSpPr>
          <p:cNvPr id="4" name="CasellaDiTesto 3"/>
          <p:cNvSpPr txBox="1"/>
          <p:nvPr/>
        </p:nvSpPr>
        <p:spPr>
          <a:xfrm>
            <a:off x="755576" y="908720"/>
            <a:ext cx="7344816"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it-IT" dirty="0" err="1"/>
              <a:t>Escucha</a:t>
            </a:r>
            <a:r>
              <a:rPr lang="it-IT" dirty="0"/>
              <a:t> la </a:t>
            </a:r>
            <a:r>
              <a:rPr lang="it-IT" dirty="0" err="1"/>
              <a:t>grabación</a:t>
            </a:r>
            <a:r>
              <a:rPr lang="it-IT" dirty="0"/>
              <a:t>, </a:t>
            </a:r>
            <a:r>
              <a:rPr lang="it-IT" dirty="0" err="1"/>
              <a:t>lee</a:t>
            </a:r>
            <a:r>
              <a:rPr lang="it-IT" dirty="0"/>
              <a:t> la </a:t>
            </a:r>
            <a:r>
              <a:rPr lang="it-IT" dirty="0" err="1"/>
              <a:t>transcripción</a:t>
            </a:r>
            <a:r>
              <a:rPr lang="it-IT" dirty="0"/>
              <a:t> “Paella </a:t>
            </a:r>
            <a:r>
              <a:rPr lang="it-IT" dirty="0" err="1"/>
              <a:t>mixta</a:t>
            </a:r>
            <a:r>
              <a:rPr lang="it-IT" dirty="0"/>
              <a:t>” y </a:t>
            </a:r>
            <a:r>
              <a:rPr lang="it-IT" dirty="0" err="1"/>
              <a:t>subraya</a:t>
            </a:r>
            <a:r>
              <a:rPr lang="it-IT" dirty="0"/>
              <a:t> </a:t>
            </a:r>
            <a:r>
              <a:rPr lang="it-IT" dirty="0" err="1"/>
              <a:t>todos</a:t>
            </a:r>
            <a:r>
              <a:rPr lang="it-IT" dirty="0"/>
              <a:t> </a:t>
            </a:r>
            <a:r>
              <a:rPr lang="it-IT" dirty="0" err="1"/>
              <a:t>los</a:t>
            </a:r>
            <a:r>
              <a:rPr lang="it-IT" dirty="0"/>
              <a:t> </a:t>
            </a:r>
            <a:r>
              <a:rPr lang="it-IT" dirty="0" err="1"/>
              <a:t>refuerzos</a:t>
            </a:r>
            <a:r>
              <a:rPr lang="it-IT" dirty="0"/>
              <a:t> </a:t>
            </a:r>
            <a:r>
              <a:rPr lang="it-IT" dirty="0" err="1"/>
              <a:t>típicos</a:t>
            </a:r>
            <a:r>
              <a:rPr lang="it-IT" dirty="0"/>
              <a:t> del CMM (para </a:t>
            </a:r>
            <a:r>
              <a:rPr lang="it-IT" dirty="0" err="1"/>
              <a:t>ayudarte</a:t>
            </a:r>
            <a:r>
              <a:rPr lang="it-IT" dirty="0"/>
              <a:t> </a:t>
            </a:r>
            <a:r>
              <a:rPr lang="it-IT" dirty="0" err="1"/>
              <a:t>puedes</a:t>
            </a:r>
            <a:r>
              <a:rPr lang="it-IT" dirty="0"/>
              <a:t> </a:t>
            </a:r>
            <a:r>
              <a:rPr lang="it-IT" dirty="0" err="1"/>
              <a:t>ver</a:t>
            </a:r>
            <a:r>
              <a:rPr lang="it-IT" dirty="0"/>
              <a:t> </a:t>
            </a:r>
            <a:r>
              <a:rPr lang="it-IT" dirty="0" err="1"/>
              <a:t>los</a:t>
            </a:r>
            <a:r>
              <a:rPr lang="it-IT" dirty="0"/>
              <a:t> </a:t>
            </a:r>
            <a:r>
              <a:rPr lang="it-IT" dirty="0" err="1"/>
              <a:t>ejemplos</a:t>
            </a:r>
            <a:r>
              <a:rPr lang="it-IT" dirty="0"/>
              <a:t> en la diapositiva 6)</a:t>
            </a:r>
          </a:p>
        </p:txBody>
      </p:sp>
      <p:pic>
        <p:nvPicPr>
          <p:cNvPr id="5" name="entr_44_PAELLA_MIXTA.wav">
            <a:hlinkClick r:id="" action="ppaction://media"/>
          </p:cNvPr>
          <p:cNvPicPr>
            <a:picLocks noRot="1" noChangeAspect="1"/>
          </p:cNvPicPr>
          <p:nvPr>
            <a:audioFile r:link="rId1"/>
          </p:nvPr>
        </p:nvPicPr>
        <p:blipFill>
          <a:blip r:embed="rId3" cstate="print"/>
          <a:stretch>
            <a:fillRect/>
          </a:stretch>
        </p:blipFill>
        <p:spPr>
          <a:xfrm>
            <a:off x="5868144" y="404664"/>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45645"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59832" y="332656"/>
            <a:ext cx="2530624" cy="580926"/>
          </a:xfrm>
          <a:ln w="76200"/>
        </p:spPr>
        <p:style>
          <a:lnRef idx="2">
            <a:schemeClr val="accent4"/>
          </a:lnRef>
          <a:fillRef idx="1">
            <a:schemeClr val="lt1"/>
          </a:fillRef>
          <a:effectRef idx="0">
            <a:schemeClr val="accent4"/>
          </a:effectRef>
          <a:fontRef idx="minor">
            <a:schemeClr val="dk1"/>
          </a:fontRef>
        </p:style>
        <p:txBody>
          <a:bodyPr/>
          <a:lstStyle/>
          <a:p>
            <a:r>
              <a:rPr lang="it-IT" sz="3200" dirty="0" err="1"/>
              <a:t>conclusión</a:t>
            </a:r>
            <a:endParaRPr lang="it-IT" sz="3200" dirty="0"/>
          </a:p>
        </p:txBody>
      </p:sp>
      <p:sp>
        <p:nvSpPr>
          <p:cNvPr id="3" name="Segnaposto contenuto 2"/>
          <p:cNvSpPr>
            <a:spLocks noGrp="1"/>
          </p:cNvSpPr>
          <p:nvPr>
            <p:ph sz="quarter" idx="1"/>
          </p:nvPr>
        </p:nvSpPr>
        <p:spPr>
          <a:xfrm>
            <a:off x="1043608" y="1124744"/>
            <a:ext cx="6624736" cy="5256584"/>
          </a:xfrm>
          <a:ln w="57150"/>
        </p:spPr>
        <p:style>
          <a:lnRef idx="2">
            <a:schemeClr val="accent1"/>
          </a:lnRef>
          <a:fillRef idx="1">
            <a:schemeClr val="lt1"/>
          </a:fillRef>
          <a:effectRef idx="0">
            <a:schemeClr val="accent1"/>
          </a:effectRef>
          <a:fontRef idx="minor">
            <a:schemeClr val="dk1"/>
          </a:fontRef>
        </p:style>
        <p:txBody>
          <a:bodyPr>
            <a:noAutofit/>
          </a:bodyPr>
          <a:lstStyle/>
          <a:p>
            <a:r>
              <a:rPr lang="it-IT" dirty="0" err="1"/>
              <a:t>El</a:t>
            </a:r>
            <a:r>
              <a:rPr lang="it-IT" dirty="0"/>
              <a:t> </a:t>
            </a:r>
            <a:r>
              <a:rPr lang="it-IT" dirty="0" err="1">
                <a:highlight>
                  <a:srgbClr val="FFFF00"/>
                </a:highlight>
              </a:rPr>
              <a:t>objectivo</a:t>
            </a:r>
            <a:r>
              <a:rPr lang="it-IT" dirty="0"/>
              <a:t> de mi </a:t>
            </a:r>
            <a:r>
              <a:rPr lang="it-IT" dirty="0" err="1"/>
              <a:t>trabajo</a:t>
            </a:r>
            <a:r>
              <a:rPr lang="it-IT" dirty="0"/>
              <a:t> ha </a:t>
            </a:r>
            <a:r>
              <a:rPr lang="it-IT" dirty="0" err="1"/>
              <a:t>sido</a:t>
            </a:r>
            <a:r>
              <a:rPr lang="it-IT" dirty="0"/>
              <a:t> comprender, </a:t>
            </a:r>
            <a:r>
              <a:rPr lang="it-IT" dirty="0" err="1"/>
              <a:t>describir</a:t>
            </a:r>
            <a:r>
              <a:rPr lang="it-IT" dirty="0"/>
              <a:t> </a:t>
            </a:r>
            <a:r>
              <a:rPr lang="it-IT" dirty="0" err="1"/>
              <a:t>las</a:t>
            </a:r>
            <a:r>
              <a:rPr lang="it-IT" dirty="0"/>
              <a:t> </a:t>
            </a:r>
            <a:r>
              <a:rPr lang="it-IT" dirty="0" err="1"/>
              <a:t>funciones</a:t>
            </a:r>
            <a:r>
              <a:rPr lang="it-IT" dirty="0"/>
              <a:t> del CMM y </a:t>
            </a:r>
            <a:r>
              <a:rPr lang="it-IT" dirty="0" err="1"/>
              <a:t>reportar</a:t>
            </a:r>
            <a:r>
              <a:rPr lang="it-IT" dirty="0"/>
              <a:t> </a:t>
            </a:r>
            <a:r>
              <a:rPr lang="it-IT" dirty="0" err="1"/>
              <a:t>algunos</a:t>
            </a:r>
            <a:r>
              <a:rPr lang="it-IT" dirty="0"/>
              <a:t> </a:t>
            </a:r>
            <a:r>
              <a:rPr lang="it-IT" dirty="0" err="1"/>
              <a:t>ejemplos</a:t>
            </a:r>
            <a:r>
              <a:rPr lang="it-IT" dirty="0"/>
              <a:t> </a:t>
            </a:r>
            <a:r>
              <a:rPr lang="it-IT" dirty="0" err="1"/>
              <a:t>que</a:t>
            </a:r>
            <a:r>
              <a:rPr lang="it-IT" dirty="0"/>
              <a:t> </a:t>
            </a:r>
            <a:r>
              <a:rPr lang="it-IT" dirty="0" err="1"/>
              <a:t>he</a:t>
            </a:r>
            <a:r>
              <a:rPr lang="it-IT" dirty="0"/>
              <a:t> </a:t>
            </a:r>
            <a:r>
              <a:rPr lang="it-IT" dirty="0" err="1"/>
              <a:t>tomado</a:t>
            </a:r>
            <a:r>
              <a:rPr lang="it-IT" dirty="0"/>
              <a:t> en DB-IPIC para comprender </a:t>
            </a:r>
            <a:r>
              <a:rPr lang="it-IT" dirty="0" err="1">
                <a:highlight>
                  <a:srgbClr val="FFFF00"/>
                </a:highlight>
              </a:rPr>
              <a:t>como</a:t>
            </a:r>
            <a:r>
              <a:rPr lang="it-IT" dirty="0"/>
              <a:t> </a:t>
            </a:r>
            <a:r>
              <a:rPr lang="it-IT" dirty="0" err="1"/>
              <a:t>el</a:t>
            </a:r>
            <a:r>
              <a:rPr lang="it-IT" dirty="0"/>
              <a:t> CMM se presenta en </a:t>
            </a:r>
            <a:r>
              <a:rPr lang="it-IT" dirty="0" err="1"/>
              <a:t>el</a:t>
            </a:r>
            <a:r>
              <a:rPr lang="it-IT" dirty="0"/>
              <a:t> </a:t>
            </a:r>
            <a:r>
              <a:rPr lang="it-IT" dirty="0" err="1"/>
              <a:t>lenguaje</a:t>
            </a:r>
            <a:r>
              <a:rPr lang="it-IT" dirty="0"/>
              <a:t> </a:t>
            </a:r>
            <a:r>
              <a:rPr lang="it-IT" dirty="0" err="1"/>
              <a:t>oral</a:t>
            </a:r>
            <a:r>
              <a:rPr lang="it-IT" dirty="0"/>
              <a:t>. </a:t>
            </a:r>
            <a:r>
              <a:rPr lang="it-IT" dirty="0" err="1"/>
              <a:t>Después</a:t>
            </a:r>
            <a:r>
              <a:rPr lang="it-IT" dirty="0"/>
              <a:t> </a:t>
            </a:r>
            <a:r>
              <a:rPr lang="it-IT" dirty="0" err="1"/>
              <a:t>he</a:t>
            </a:r>
            <a:r>
              <a:rPr lang="it-IT" dirty="0"/>
              <a:t> </a:t>
            </a:r>
            <a:r>
              <a:rPr lang="it-IT" dirty="0" err="1"/>
              <a:t>investigado</a:t>
            </a:r>
            <a:r>
              <a:rPr lang="it-IT" dirty="0"/>
              <a:t> </a:t>
            </a:r>
            <a:r>
              <a:rPr lang="it-IT" dirty="0" err="1"/>
              <a:t>sobre</a:t>
            </a:r>
            <a:r>
              <a:rPr lang="it-IT" dirty="0"/>
              <a:t> </a:t>
            </a:r>
            <a:r>
              <a:rPr lang="it-IT" dirty="0" err="1"/>
              <a:t>otras</a:t>
            </a:r>
            <a:r>
              <a:rPr lang="it-IT" dirty="0"/>
              <a:t> </a:t>
            </a:r>
            <a:r>
              <a:rPr lang="it-IT" dirty="0" err="1"/>
              <a:t>unidades</a:t>
            </a:r>
            <a:r>
              <a:rPr lang="it-IT" dirty="0"/>
              <a:t> </a:t>
            </a:r>
            <a:r>
              <a:rPr lang="it-IT" dirty="0" err="1"/>
              <a:t>que</a:t>
            </a:r>
            <a:r>
              <a:rPr lang="it-IT" dirty="0"/>
              <a:t> </a:t>
            </a:r>
            <a:r>
              <a:rPr lang="it-IT" dirty="0" err="1"/>
              <a:t>pueden</a:t>
            </a:r>
            <a:r>
              <a:rPr lang="it-IT" dirty="0"/>
              <a:t> </a:t>
            </a:r>
            <a:r>
              <a:rPr lang="it-IT" dirty="0" err="1"/>
              <a:t>acompañar</a:t>
            </a:r>
            <a:r>
              <a:rPr lang="it-IT" dirty="0"/>
              <a:t> </a:t>
            </a:r>
            <a:r>
              <a:rPr lang="it-IT" dirty="0" err="1"/>
              <a:t>el</a:t>
            </a:r>
            <a:r>
              <a:rPr lang="it-IT" dirty="0"/>
              <a:t> CMM, </a:t>
            </a:r>
            <a:r>
              <a:rPr lang="it-IT" dirty="0" err="1"/>
              <a:t>como</a:t>
            </a:r>
            <a:r>
              <a:rPr lang="it-IT" dirty="0"/>
              <a:t> la </a:t>
            </a:r>
            <a:r>
              <a:rPr lang="it-IT" dirty="0" err="1"/>
              <a:t>unidad</a:t>
            </a:r>
            <a:r>
              <a:rPr lang="it-IT" dirty="0"/>
              <a:t> informativa </a:t>
            </a:r>
            <a:r>
              <a:rPr lang="it-IT" dirty="0" err="1"/>
              <a:t>dialógica</a:t>
            </a:r>
            <a:r>
              <a:rPr lang="it-IT" dirty="0"/>
              <a:t> y la </a:t>
            </a:r>
            <a:r>
              <a:rPr lang="it-IT" dirty="0" err="1"/>
              <a:t>unidad</a:t>
            </a:r>
            <a:r>
              <a:rPr lang="it-IT" dirty="0"/>
              <a:t> no informativa, intentando </a:t>
            </a:r>
            <a:r>
              <a:rPr lang="it-IT" dirty="0" err="1"/>
              <a:t>explicar</a:t>
            </a:r>
            <a:r>
              <a:rPr lang="it-IT" dirty="0"/>
              <a:t> </a:t>
            </a:r>
            <a:r>
              <a:rPr lang="it-IT" dirty="0" err="1"/>
              <a:t>las</a:t>
            </a:r>
            <a:r>
              <a:rPr lang="it-IT" dirty="0"/>
              <a:t> </a:t>
            </a:r>
            <a:r>
              <a:rPr lang="it-IT" dirty="0" err="1"/>
              <a:t>diferencias</a:t>
            </a:r>
            <a:r>
              <a:rPr lang="it-IT" dirty="0"/>
              <a:t> </a:t>
            </a:r>
            <a:r>
              <a:rPr lang="it-IT" dirty="0" err="1"/>
              <a:t>entre</a:t>
            </a:r>
            <a:r>
              <a:rPr lang="it-IT" dirty="0"/>
              <a:t> </a:t>
            </a:r>
            <a:r>
              <a:rPr lang="it-IT" dirty="0" err="1"/>
              <a:t>ellas</a:t>
            </a:r>
            <a:r>
              <a:rPr lang="it-IT" dirty="0"/>
              <a:t>. He </a:t>
            </a:r>
            <a:r>
              <a:rPr lang="it-IT" dirty="0" err="1"/>
              <a:t>buscado</a:t>
            </a:r>
            <a:r>
              <a:rPr lang="it-IT" dirty="0"/>
              <a:t> </a:t>
            </a:r>
            <a:r>
              <a:rPr lang="it-IT" dirty="0" err="1"/>
              <a:t>también</a:t>
            </a:r>
            <a:r>
              <a:rPr lang="it-IT" dirty="0"/>
              <a:t> </a:t>
            </a:r>
            <a:r>
              <a:rPr lang="it-IT" dirty="0" err="1"/>
              <a:t>unos</a:t>
            </a:r>
            <a:r>
              <a:rPr lang="it-IT" dirty="0"/>
              <a:t> </a:t>
            </a:r>
            <a:r>
              <a:rPr lang="it-IT" dirty="0" err="1"/>
              <a:t>datos</a:t>
            </a:r>
            <a:r>
              <a:rPr lang="it-IT" dirty="0"/>
              <a:t> para comparar </a:t>
            </a:r>
            <a:r>
              <a:rPr lang="it-IT" dirty="0" err="1"/>
              <a:t>el</a:t>
            </a:r>
            <a:r>
              <a:rPr lang="it-IT" dirty="0"/>
              <a:t> </a:t>
            </a:r>
            <a:r>
              <a:rPr lang="it-IT" dirty="0" err="1"/>
              <a:t>contexto</a:t>
            </a:r>
            <a:r>
              <a:rPr lang="it-IT" dirty="0"/>
              <a:t> (</a:t>
            </a:r>
            <a:r>
              <a:rPr lang="it-IT" dirty="0" err="1">
                <a:highlight>
                  <a:srgbClr val="FFFF00"/>
                </a:highlight>
              </a:rPr>
              <a:t>publico</a:t>
            </a:r>
            <a:r>
              <a:rPr lang="it-IT" dirty="0"/>
              <a:t> y </a:t>
            </a:r>
            <a:r>
              <a:rPr lang="it-IT" dirty="0" err="1"/>
              <a:t>familiar</a:t>
            </a:r>
            <a:r>
              <a:rPr lang="it-IT" dirty="0"/>
              <a:t>) con </a:t>
            </a:r>
            <a:r>
              <a:rPr lang="it-IT" dirty="0" err="1"/>
              <a:t>las</a:t>
            </a:r>
            <a:r>
              <a:rPr lang="it-IT" dirty="0"/>
              <a:t> </a:t>
            </a:r>
            <a:r>
              <a:rPr lang="it-IT" dirty="0" err="1"/>
              <a:t>conversaciones</a:t>
            </a:r>
            <a:r>
              <a:rPr lang="it-IT" dirty="0"/>
              <a:t>, </a:t>
            </a:r>
            <a:r>
              <a:rPr lang="it-IT" dirty="0" err="1"/>
              <a:t>los</a:t>
            </a:r>
            <a:r>
              <a:rPr lang="it-IT" dirty="0"/>
              <a:t> </a:t>
            </a:r>
            <a:r>
              <a:rPr lang="it-IT" dirty="0" err="1"/>
              <a:t>monólogos</a:t>
            </a:r>
            <a:r>
              <a:rPr lang="it-IT" dirty="0"/>
              <a:t> y </a:t>
            </a:r>
            <a:r>
              <a:rPr lang="it-IT" dirty="0" err="1"/>
              <a:t>los</a:t>
            </a:r>
            <a:r>
              <a:rPr lang="it-IT" dirty="0"/>
              <a:t> </a:t>
            </a:r>
            <a:r>
              <a:rPr lang="it-IT" dirty="0" err="1"/>
              <a:t>diálogos</a:t>
            </a:r>
            <a:r>
              <a:rPr lang="it-IT" dirty="0"/>
              <a:t>. </a:t>
            </a:r>
          </a:p>
          <a:p>
            <a:pPr>
              <a:buNone/>
            </a:pPr>
            <a:r>
              <a:rPr lang="it-IT" dirty="0"/>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1619672" y="692696"/>
            <a:ext cx="5626968" cy="4873752"/>
          </a:xfrm>
          <a:ln w="76200"/>
        </p:spPr>
        <p:style>
          <a:lnRef idx="2">
            <a:schemeClr val="accent1"/>
          </a:lnRef>
          <a:fillRef idx="1">
            <a:schemeClr val="lt1"/>
          </a:fillRef>
          <a:effectRef idx="0">
            <a:schemeClr val="accent1"/>
          </a:effectRef>
          <a:fontRef idx="minor">
            <a:schemeClr val="dk1"/>
          </a:fontRef>
        </p:style>
        <p:txBody>
          <a:bodyPr>
            <a:normAutofit/>
          </a:bodyPr>
          <a:lstStyle/>
          <a:p>
            <a:pPr algn="ctr">
              <a:lnSpc>
                <a:spcPct val="110000"/>
              </a:lnSpc>
            </a:pPr>
            <a:r>
              <a:rPr lang="it-IT" sz="2800" dirty="0"/>
              <a:t>Al </a:t>
            </a:r>
            <a:r>
              <a:rPr lang="it-IT" sz="2800" dirty="0" err="1"/>
              <a:t>final</a:t>
            </a:r>
            <a:r>
              <a:rPr lang="it-IT" sz="2800" dirty="0"/>
              <a:t> </a:t>
            </a:r>
            <a:r>
              <a:rPr lang="it-IT" sz="2800" dirty="0" err="1"/>
              <a:t>he</a:t>
            </a:r>
            <a:r>
              <a:rPr lang="it-IT" sz="2800" dirty="0"/>
              <a:t> </a:t>
            </a:r>
            <a:r>
              <a:rPr lang="it-IT" sz="2800" dirty="0" err="1"/>
              <a:t>comparado</a:t>
            </a:r>
            <a:r>
              <a:rPr lang="it-IT" sz="2800" dirty="0"/>
              <a:t> </a:t>
            </a:r>
            <a:r>
              <a:rPr lang="it-IT" sz="2800" dirty="0" err="1"/>
              <a:t>el</a:t>
            </a:r>
            <a:r>
              <a:rPr lang="it-IT" sz="2800" dirty="0"/>
              <a:t> CMM con </a:t>
            </a:r>
            <a:r>
              <a:rPr lang="it-IT" sz="2800" dirty="0" err="1"/>
              <a:t>otra</a:t>
            </a:r>
            <a:r>
              <a:rPr lang="it-IT" sz="2800" dirty="0"/>
              <a:t> </a:t>
            </a:r>
            <a:r>
              <a:rPr lang="it-IT" sz="2800" dirty="0" err="1"/>
              <a:t>etiqueta</a:t>
            </a:r>
            <a:r>
              <a:rPr lang="it-IT" sz="2800" dirty="0"/>
              <a:t>: </a:t>
            </a:r>
            <a:r>
              <a:rPr lang="it-IT" sz="2800" dirty="0" err="1"/>
              <a:t>el</a:t>
            </a:r>
            <a:r>
              <a:rPr lang="it-IT" sz="2800" dirty="0"/>
              <a:t> APC. </a:t>
            </a:r>
            <a:r>
              <a:rPr lang="it-IT" sz="2800" dirty="0" err="1"/>
              <a:t>Después</a:t>
            </a:r>
            <a:r>
              <a:rPr lang="it-IT" sz="2800" dirty="0"/>
              <a:t> </a:t>
            </a:r>
            <a:r>
              <a:rPr lang="it-IT" sz="2800" dirty="0" err="1"/>
              <a:t>haber</a:t>
            </a:r>
            <a:r>
              <a:rPr lang="it-IT" sz="2800" dirty="0"/>
              <a:t> </a:t>
            </a:r>
            <a:r>
              <a:rPr lang="it-IT" sz="2800" dirty="0" err="1"/>
              <a:t>analizado</a:t>
            </a:r>
            <a:r>
              <a:rPr lang="it-IT" sz="2800" dirty="0"/>
              <a:t> </a:t>
            </a:r>
            <a:r>
              <a:rPr lang="it-IT" sz="2800" dirty="0" err="1"/>
              <a:t>el</a:t>
            </a:r>
            <a:r>
              <a:rPr lang="it-IT" sz="2800" dirty="0"/>
              <a:t> CMM me </a:t>
            </a:r>
            <a:r>
              <a:rPr lang="it-IT" sz="2800" dirty="0" err="1"/>
              <a:t>he</a:t>
            </a:r>
            <a:r>
              <a:rPr lang="it-IT" sz="2800" dirty="0"/>
              <a:t> </a:t>
            </a:r>
            <a:r>
              <a:rPr lang="it-IT" sz="2800" dirty="0" err="1"/>
              <a:t>centrado</a:t>
            </a:r>
            <a:r>
              <a:rPr lang="it-IT" sz="2800" dirty="0"/>
              <a:t> en </a:t>
            </a:r>
            <a:r>
              <a:rPr lang="it-IT" sz="2800" dirty="0" err="1"/>
              <a:t>explicar</a:t>
            </a:r>
            <a:r>
              <a:rPr lang="it-IT" sz="2800" dirty="0"/>
              <a:t> </a:t>
            </a:r>
            <a:r>
              <a:rPr lang="it-IT" sz="2800" dirty="0" err="1"/>
              <a:t>algunos</a:t>
            </a:r>
            <a:r>
              <a:rPr lang="it-IT" sz="2800" dirty="0"/>
              <a:t> </a:t>
            </a:r>
            <a:r>
              <a:rPr lang="it-IT" sz="2800" dirty="0" err="1"/>
              <a:t>motivos</a:t>
            </a:r>
            <a:r>
              <a:rPr lang="it-IT" sz="2800" dirty="0"/>
              <a:t> </a:t>
            </a:r>
            <a:r>
              <a:rPr lang="it-IT" sz="2800" dirty="0" err="1"/>
              <a:t>que</a:t>
            </a:r>
            <a:r>
              <a:rPr lang="it-IT" sz="2800" dirty="0"/>
              <a:t> </a:t>
            </a:r>
            <a:r>
              <a:rPr lang="it-IT" sz="2800" dirty="0" err="1"/>
              <a:t>hacen</a:t>
            </a:r>
            <a:r>
              <a:rPr lang="it-IT" sz="2800" dirty="0"/>
              <a:t> importante </a:t>
            </a:r>
            <a:r>
              <a:rPr lang="it-IT" sz="2800" dirty="0" err="1"/>
              <a:t>el</a:t>
            </a:r>
            <a:r>
              <a:rPr lang="it-IT" sz="2800" dirty="0"/>
              <a:t> </a:t>
            </a:r>
            <a:r>
              <a:rPr lang="it-IT" sz="2800" dirty="0" err="1"/>
              <a:t>estudio</a:t>
            </a:r>
            <a:r>
              <a:rPr lang="it-IT" sz="2800" dirty="0"/>
              <a:t> del </a:t>
            </a:r>
            <a:r>
              <a:rPr lang="it-IT" sz="2800" dirty="0" err="1"/>
              <a:t>habla</a:t>
            </a:r>
            <a:r>
              <a:rPr lang="it-IT" sz="2800" dirty="0"/>
              <a:t> y de </a:t>
            </a:r>
            <a:r>
              <a:rPr lang="it-IT" sz="2800" dirty="0" err="1"/>
              <a:t>las</a:t>
            </a:r>
            <a:r>
              <a:rPr lang="it-IT" sz="2800" dirty="0"/>
              <a:t> </a:t>
            </a:r>
            <a:r>
              <a:rPr lang="it-IT" sz="2800" dirty="0" err="1"/>
              <a:t>etiquetas</a:t>
            </a:r>
            <a:r>
              <a:rPr lang="it-IT" sz="2800" dirty="0"/>
              <a:t> para </a:t>
            </a:r>
            <a:r>
              <a:rPr lang="it-IT" sz="2800" dirty="0" err="1"/>
              <a:t>aprender</a:t>
            </a:r>
            <a:r>
              <a:rPr lang="it-IT" sz="2800" dirty="0"/>
              <a:t> </a:t>
            </a:r>
            <a:r>
              <a:rPr lang="it-IT" sz="2800" dirty="0" err="1"/>
              <a:t>mejor</a:t>
            </a:r>
            <a:r>
              <a:rPr lang="it-IT" sz="2800" dirty="0"/>
              <a:t> una </a:t>
            </a:r>
            <a:r>
              <a:rPr lang="it-IT" sz="2800" dirty="0" err="1"/>
              <a:t>lengua</a:t>
            </a:r>
            <a:r>
              <a:rPr lang="it-IT" sz="2800" dirty="0"/>
              <a:t> en su </a:t>
            </a:r>
            <a:r>
              <a:rPr lang="it-IT" sz="2800" dirty="0" err="1"/>
              <a:t>totalidad</a:t>
            </a:r>
            <a:r>
              <a:rPr lang="it-IT" sz="3200" dirty="0"/>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5816" y="260648"/>
            <a:ext cx="2808312" cy="648072"/>
          </a:xfrm>
        </p:spPr>
        <p:style>
          <a:lnRef idx="2">
            <a:schemeClr val="accent4"/>
          </a:lnRef>
          <a:fillRef idx="1">
            <a:schemeClr val="lt1"/>
          </a:fillRef>
          <a:effectRef idx="0">
            <a:schemeClr val="accent4"/>
          </a:effectRef>
          <a:fontRef idx="minor">
            <a:schemeClr val="dk1"/>
          </a:fontRef>
        </p:style>
        <p:txBody>
          <a:bodyPr/>
          <a:lstStyle/>
          <a:p>
            <a:r>
              <a:rPr lang="it-IT" dirty="0" err="1">
                <a:solidFill>
                  <a:schemeClr val="tx1"/>
                </a:solidFill>
              </a:rPr>
              <a:t>bibliografía</a:t>
            </a:r>
            <a:endParaRPr lang="it-IT" dirty="0">
              <a:solidFill>
                <a:schemeClr val="tx1"/>
              </a:solidFill>
            </a:endParaRPr>
          </a:p>
        </p:txBody>
      </p:sp>
      <p:sp>
        <p:nvSpPr>
          <p:cNvPr id="3" name="Segnaposto contenuto 2"/>
          <p:cNvSpPr>
            <a:spLocks noGrp="1"/>
          </p:cNvSpPr>
          <p:nvPr>
            <p:ph sz="quarter" idx="1"/>
          </p:nvPr>
        </p:nvSpPr>
        <p:spPr/>
        <p:txBody>
          <a:bodyPr>
            <a:normAutofit/>
          </a:bodyPr>
          <a:lstStyle/>
          <a:p>
            <a:r>
              <a:rPr lang="es-ES" sz="1800" dirty="0"/>
              <a:t>Alice </a:t>
            </a:r>
            <a:r>
              <a:rPr lang="es-ES" sz="1800" dirty="0">
                <a:highlight>
                  <a:srgbClr val="FFFF00"/>
                </a:highlight>
              </a:rPr>
              <a:t>segatori</a:t>
            </a:r>
            <a:r>
              <a:rPr lang="es-ES" sz="1800" dirty="0"/>
              <a:t>, La anotación de las unidades informativas según su articulación en cordial </a:t>
            </a:r>
            <a:r>
              <a:rPr lang="it-IT" sz="1800" dirty="0">
                <a:hlinkClick r:id="rId2"/>
              </a:rPr>
              <a:t>https://cvc.cervantes.es/ensenanza/biblioteca_ele/asele/pdf/24/24_675.pdf</a:t>
            </a:r>
            <a:endParaRPr lang="it-IT" sz="1800" dirty="0"/>
          </a:p>
          <a:p>
            <a:r>
              <a:rPr lang="it-IT" sz="1800" dirty="0" err="1"/>
              <a:t>María</a:t>
            </a:r>
            <a:r>
              <a:rPr lang="it-IT" sz="1800" dirty="0"/>
              <a:t> Pilar </a:t>
            </a:r>
            <a:r>
              <a:rPr lang="it-IT" sz="1800" dirty="0" err="1"/>
              <a:t>Agustín</a:t>
            </a:r>
            <a:r>
              <a:rPr lang="it-IT" sz="1800" dirty="0"/>
              <a:t> </a:t>
            </a:r>
            <a:r>
              <a:rPr lang="it-IT" sz="1800" dirty="0" err="1"/>
              <a:t>Llach</a:t>
            </a:r>
            <a:r>
              <a:rPr lang="it-IT" sz="1800" dirty="0"/>
              <a:t>, </a:t>
            </a:r>
            <a:r>
              <a:rPr lang="es-ES" sz="1800" dirty="0">
                <a:highlight>
                  <a:srgbClr val="FFFF00"/>
                </a:highlight>
              </a:rPr>
              <a:t>LA IMPORTANCIA DE LA LENGUA ORAL EN LA CLASE DE ELE: ESTUDIO PRELIMINAR DE LAS CREENCIAS DE APRENDICES </a:t>
            </a:r>
            <a:r>
              <a:rPr lang="it-IT" sz="1800" dirty="0">
                <a:hlinkClick r:id="rId3"/>
              </a:rPr>
              <a:t>https://cvc.cervantes.es/ensenanza/biblioteca_ele/asele/pdf/17/17_0161.pdf</a:t>
            </a:r>
            <a:endParaRPr lang="it-IT" sz="1800" dirty="0"/>
          </a:p>
          <a:p>
            <a:r>
              <a:rPr lang="es-ES" sz="1800" dirty="0"/>
              <a:t>Carlota Nicolás Martínez,Marina Lombán Somacarrera, Mini-Corpus del español para DB-IPIC </a:t>
            </a:r>
            <a:r>
              <a:rPr lang="it-IT" sz="1800" dirty="0">
                <a:hlinkClick r:id="rId4" action="ppaction://hlinkfile"/>
              </a:rPr>
              <a:t>file:///C:/Users/Desktop/università/nicolas/nicolas.pdf</a:t>
            </a:r>
            <a:endParaRPr lang="it-IT" sz="1800" dirty="0"/>
          </a:p>
          <a:p>
            <a:r>
              <a:rPr lang="it-IT" sz="1800" dirty="0">
                <a:hlinkClick r:id="rId5"/>
              </a:rPr>
              <a:t>http://lablita.it/app/cordial/corpus.php</a:t>
            </a:r>
            <a:endParaRPr lang="it-IT" sz="1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31840" y="3933056"/>
            <a:ext cx="2890664" cy="580926"/>
          </a:xfrm>
          <a:ln w="76200"/>
        </p:spPr>
        <p:style>
          <a:lnRef idx="2">
            <a:schemeClr val="accent4"/>
          </a:lnRef>
          <a:fillRef idx="1">
            <a:schemeClr val="lt1"/>
          </a:fillRef>
          <a:effectRef idx="0">
            <a:schemeClr val="accent4"/>
          </a:effectRef>
          <a:fontRef idx="minor">
            <a:schemeClr val="dk1"/>
          </a:fontRef>
        </p:style>
        <p:txBody>
          <a:bodyPr>
            <a:normAutofit/>
          </a:bodyPr>
          <a:lstStyle/>
          <a:p>
            <a:r>
              <a:rPr lang="it-IT" sz="2400" dirty="0"/>
              <a:t>ELVIRA FOSSATI</a:t>
            </a:r>
          </a:p>
        </p:txBody>
      </p:sp>
      <p:sp>
        <p:nvSpPr>
          <p:cNvPr id="3" name="Segnaposto contenuto 2"/>
          <p:cNvSpPr>
            <a:spLocks noGrp="1"/>
          </p:cNvSpPr>
          <p:nvPr>
            <p:ph sz="quarter" idx="1"/>
          </p:nvPr>
        </p:nvSpPr>
        <p:spPr>
          <a:xfrm>
            <a:off x="1835696" y="908720"/>
            <a:ext cx="5266928" cy="2404864"/>
          </a:xfrm>
          <a:ln w="76200"/>
        </p:spPr>
        <p:style>
          <a:lnRef idx="2">
            <a:schemeClr val="accent1"/>
          </a:lnRef>
          <a:fillRef idx="1">
            <a:schemeClr val="lt1"/>
          </a:fillRef>
          <a:effectRef idx="0">
            <a:schemeClr val="accent1"/>
          </a:effectRef>
          <a:fontRef idx="minor">
            <a:schemeClr val="dk1"/>
          </a:fontRef>
        </p:style>
        <p:txBody>
          <a:bodyPr>
            <a:noAutofit/>
          </a:bodyPr>
          <a:lstStyle/>
          <a:p>
            <a:pPr algn="ctr">
              <a:buNone/>
            </a:pPr>
            <a:r>
              <a:rPr lang="it-IT" sz="4400" dirty="0"/>
              <a:t>GRACIAS POR VUESTRA ATENCIÓN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404664"/>
            <a:ext cx="6768752" cy="724942"/>
          </a:xfrm>
        </p:spPr>
        <p:style>
          <a:lnRef idx="2">
            <a:schemeClr val="accent4"/>
          </a:lnRef>
          <a:fillRef idx="1">
            <a:schemeClr val="lt1"/>
          </a:fillRef>
          <a:effectRef idx="0">
            <a:schemeClr val="accent4"/>
          </a:effectRef>
          <a:fontRef idx="minor">
            <a:schemeClr val="dk1"/>
          </a:fontRef>
        </p:style>
        <p:txBody>
          <a:bodyPr>
            <a:noAutofit/>
          </a:bodyPr>
          <a:lstStyle/>
          <a:p>
            <a:pPr algn="ctr">
              <a:buFont typeface="Arial" pitchFamily="34" charset="0"/>
              <a:buChar char="•"/>
            </a:pPr>
            <a:r>
              <a:rPr lang="es-ES" sz="3600" dirty="0"/>
              <a:t>El comment múltiple (cmm)</a:t>
            </a:r>
            <a:endParaRPr lang="it-IT" sz="3600" dirty="0"/>
          </a:p>
        </p:txBody>
      </p:sp>
      <p:sp>
        <p:nvSpPr>
          <p:cNvPr id="4" name="Rettangolo arrotondato 3"/>
          <p:cNvSpPr/>
          <p:nvPr/>
        </p:nvSpPr>
        <p:spPr>
          <a:xfrm>
            <a:off x="1115616" y="1556792"/>
            <a:ext cx="6624736" cy="4176464"/>
          </a:xfrm>
          <a:prstGeom prst="roundRect">
            <a:avLst/>
          </a:prstGeom>
          <a:ln w="76200"/>
        </p:spPr>
        <p:style>
          <a:lnRef idx="2">
            <a:schemeClr val="accent1"/>
          </a:lnRef>
          <a:fillRef idx="1">
            <a:schemeClr val="lt1"/>
          </a:fillRef>
          <a:effectRef idx="0">
            <a:schemeClr val="accent1"/>
          </a:effectRef>
          <a:fontRef idx="minor">
            <a:schemeClr val="dk1"/>
          </a:fontRef>
        </p:style>
        <p:txBody>
          <a:bodyPr rtlCol="0" anchor="ctr"/>
          <a:lstStyle/>
          <a:p>
            <a:pPr algn="ctr">
              <a:buFont typeface="Arial" pitchFamily="34" charset="0"/>
              <a:buChar char="•"/>
            </a:pPr>
            <a:r>
              <a:rPr lang="es-ES" sz="2400" dirty="0"/>
              <a:t>Es una unidad informativa</a:t>
            </a:r>
          </a:p>
          <a:p>
            <a:pPr algn="ctr">
              <a:buFont typeface="Arial" pitchFamily="34" charset="0"/>
              <a:buChar char="•"/>
            </a:pPr>
            <a:r>
              <a:rPr lang="es-ES" sz="2400" dirty="0"/>
              <a:t> Enunciado compuesto por una </a:t>
            </a:r>
            <a:r>
              <a:rPr lang="es-ES" sz="2400" b="1" u="sng" dirty="0"/>
              <a:t>cadena de dos o más unidades de comment </a:t>
            </a:r>
            <a:r>
              <a:rPr lang="es-ES" sz="2400" dirty="0"/>
              <a:t>que forman un único modelo ilocutivo en el que se realiza la fuerza ilocutiva del enunciado</a:t>
            </a:r>
          </a:p>
          <a:p>
            <a:pPr algn="ctr">
              <a:buFont typeface="Arial" pitchFamily="34" charset="0"/>
              <a:buChar char="•"/>
            </a:pPr>
            <a:r>
              <a:rPr lang="es-ES" sz="2400" dirty="0"/>
              <a:t> los </a:t>
            </a:r>
            <a:r>
              <a:rPr lang="es-ES" sz="2400" b="1" u="sng" dirty="0"/>
              <a:t>elementos </a:t>
            </a:r>
            <a:r>
              <a:rPr lang="es-ES" sz="2400" dirty="0"/>
              <a:t>que lo componen están en </a:t>
            </a:r>
            <a:r>
              <a:rPr lang="es-ES" sz="2400" b="1" u="sng" dirty="0"/>
              <a:t>el mismo nivel informativo</a:t>
            </a:r>
            <a:r>
              <a:rPr lang="es-ES" sz="2400" dirty="0"/>
              <a:t>, son composiciones casi paralelas.</a:t>
            </a:r>
            <a:endParaRPr lang="it-IT"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e 3"/>
          <p:cNvSpPr/>
          <p:nvPr/>
        </p:nvSpPr>
        <p:spPr>
          <a:xfrm>
            <a:off x="971600" y="260648"/>
            <a:ext cx="6552728" cy="5616624"/>
          </a:xfrm>
          <a:prstGeom prst="ellipse">
            <a:avLst/>
          </a:prstGeom>
          <a:ln w="76200"/>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6" name="Segnaposto contenuto 2"/>
          <p:cNvSpPr>
            <a:spLocks noGrp="1"/>
          </p:cNvSpPr>
          <p:nvPr>
            <p:ph sz="quarter" idx="1"/>
          </p:nvPr>
        </p:nvSpPr>
        <p:spPr>
          <a:xfrm>
            <a:off x="1547664" y="1268760"/>
            <a:ext cx="5472608" cy="4536504"/>
          </a:xfrm>
        </p:spPr>
        <p:txBody>
          <a:bodyPr/>
          <a:lstStyle/>
          <a:p>
            <a:pPr algn="ctr"/>
            <a:r>
              <a:rPr lang="es-ES" sz="2800" dirty="0"/>
              <a:t>. A nivel ilocutivo produce un efecto retórico convencional</a:t>
            </a:r>
          </a:p>
          <a:p>
            <a:pPr algn="ctr"/>
            <a:r>
              <a:rPr lang="es-ES" sz="3200" b="1" dirty="0"/>
              <a:t> un refuerzo</a:t>
            </a:r>
          </a:p>
          <a:p>
            <a:pPr algn="ctr"/>
            <a:r>
              <a:rPr lang="es-ES" sz="3200" b="1" dirty="0"/>
              <a:t> una comparación </a:t>
            </a:r>
          </a:p>
          <a:p>
            <a:pPr algn="ctr"/>
            <a:r>
              <a:rPr lang="es-ES" sz="3200" b="1" dirty="0"/>
              <a:t> una lista. </a:t>
            </a:r>
          </a:p>
          <a:p>
            <a:pPr algn="ctr">
              <a:buNone/>
            </a:pPr>
            <a:r>
              <a:rPr lang="es-ES" sz="2800" dirty="0"/>
              <a:t>No hay improvisación, son como fórmulas fijas</a:t>
            </a:r>
            <a:r>
              <a:rPr lang="es-ES" dirty="0"/>
              <a:t>.</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99792" y="404664"/>
            <a:ext cx="3528392" cy="850106"/>
          </a:xfrm>
          <a:ln w="76200"/>
        </p:spPr>
        <p:style>
          <a:lnRef idx="2">
            <a:schemeClr val="accent1"/>
          </a:lnRef>
          <a:fillRef idx="1">
            <a:schemeClr val="lt1"/>
          </a:fillRef>
          <a:effectRef idx="0">
            <a:schemeClr val="accent1"/>
          </a:effectRef>
          <a:fontRef idx="minor">
            <a:schemeClr val="dk1"/>
          </a:fontRef>
        </p:style>
        <p:txBody>
          <a:bodyPr>
            <a:noAutofit/>
          </a:bodyPr>
          <a:lstStyle/>
          <a:p>
            <a:pPr algn="ctr">
              <a:buFont typeface="Arial" pitchFamily="34" charset="0"/>
              <a:buChar char="•"/>
            </a:pPr>
            <a:br>
              <a:rPr lang="it-IT" sz="4400" dirty="0"/>
            </a:br>
            <a:r>
              <a:rPr lang="it-IT" sz="4400" dirty="0"/>
              <a:t> </a:t>
            </a:r>
            <a:br>
              <a:rPr lang="it-IT" sz="4400" dirty="0"/>
            </a:br>
            <a:r>
              <a:rPr lang="it-IT" sz="4400" dirty="0" err="1"/>
              <a:t>Reforzar</a:t>
            </a:r>
            <a:r>
              <a:rPr lang="it-IT" sz="4400" dirty="0"/>
              <a:t>:</a:t>
            </a:r>
          </a:p>
        </p:txBody>
      </p:sp>
      <p:sp>
        <p:nvSpPr>
          <p:cNvPr id="5" name="Segnaposto contenuto 2"/>
          <p:cNvSpPr>
            <a:spLocks noGrp="1"/>
          </p:cNvSpPr>
          <p:nvPr>
            <p:ph sz="quarter" idx="1"/>
          </p:nvPr>
        </p:nvSpPr>
        <p:spPr>
          <a:xfrm>
            <a:off x="539552" y="1556792"/>
            <a:ext cx="7467600" cy="4873752"/>
          </a:xfrm>
        </p:spPr>
        <p:txBody>
          <a:bodyPr/>
          <a:lstStyle/>
          <a:p>
            <a:pPr>
              <a:buNone/>
            </a:pPr>
            <a:r>
              <a:rPr lang="es-ES" dirty="0"/>
              <a:t>efamcv01a </a:t>
            </a:r>
          </a:p>
          <a:p>
            <a:pPr>
              <a:buNone/>
            </a:pPr>
            <a:r>
              <a:rPr lang="es-ES" dirty="0"/>
              <a:t>ANG   22   &lt;igual /</a:t>
            </a:r>
            <a:r>
              <a:rPr lang="es-ES" baseline="30000" dirty="0"/>
              <a:t>CMM</a:t>
            </a:r>
            <a:r>
              <a:rPr lang="es-ES" dirty="0"/>
              <a:t> &lt; no ha cambiado /</a:t>
            </a:r>
            <a:r>
              <a:rPr lang="es-ES" baseline="30000" dirty="0"/>
              <a:t>CMM</a:t>
            </a:r>
            <a:r>
              <a:rPr lang="es-ES" dirty="0"/>
              <a:t> igual tal cual &gt; //</a:t>
            </a:r>
            <a:r>
              <a:rPr lang="es-ES" baseline="30000" dirty="0"/>
              <a:t>CMM</a:t>
            </a:r>
            <a:endParaRPr lang="it-IT" dirty="0"/>
          </a:p>
          <a:p>
            <a:pPr>
              <a:buNone/>
            </a:pPr>
            <a:endParaRPr lang="it-IT" dirty="0"/>
          </a:p>
          <a:p>
            <a:pPr>
              <a:buNone/>
            </a:pPr>
            <a:r>
              <a:rPr lang="es-ES" dirty="0"/>
              <a:t>Efamcv01a</a:t>
            </a:r>
          </a:p>
          <a:p>
            <a:pPr>
              <a:buNone/>
            </a:pPr>
            <a:r>
              <a:rPr lang="es-ES" dirty="0"/>
              <a:t> MAI   24   &lt; igual /</a:t>
            </a:r>
            <a:r>
              <a:rPr lang="es-ES" baseline="30000" dirty="0"/>
              <a:t>CMM</a:t>
            </a:r>
            <a:r>
              <a:rPr lang="es-ES" dirty="0"/>
              <a:t> igual &gt; /</a:t>
            </a:r>
            <a:r>
              <a:rPr lang="es-ES" baseline="30000" dirty="0"/>
              <a:t>CMM</a:t>
            </a:r>
            <a:r>
              <a:rPr lang="es-ES" dirty="0"/>
              <a:t> igual //</a:t>
            </a:r>
            <a:r>
              <a:rPr lang="es-ES" baseline="30000" dirty="0"/>
              <a:t>CMM</a:t>
            </a:r>
            <a:endParaRPr lang="it-IT" dirty="0"/>
          </a:p>
          <a:p>
            <a:pPr>
              <a:buNone/>
            </a:pPr>
            <a:endParaRPr lang="it-IT" dirty="0"/>
          </a:p>
          <a:p>
            <a:pPr>
              <a:buNone/>
            </a:pPr>
            <a:r>
              <a:rPr lang="es-ES" dirty="0"/>
              <a:t>efamcv01a </a:t>
            </a:r>
          </a:p>
          <a:p>
            <a:pPr>
              <a:buNone/>
            </a:pPr>
            <a:r>
              <a:rPr lang="es-ES" dirty="0"/>
              <a:t>VIR    31    &lt; tenía un genio &gt; /</a:t>
            </a:r>
            <a:r>
              <a:rPr lang="es-ES" baseline="30000" dirty="0"/>
              <a:t>CMM</a:t>
            </a:r>
            <a:r>
              <a:rPr lang="es-ES" dirty="0"/>
              <a:t> &lt; qué genio &gt; tenía //</a:t>
            </a:r>
            <a:r>
              <a:rPr lang="es-ES" baseline="30000" dirty="0"/>
              <a:t>CMM</a:t>
            </a:r>
            <a:endParaRPr lang="it-IT" dirty="0"/>
          </a:p>
          <a:p>
            <a:pPr>
              <a:buNone/>
            </a:pPr>
            <a:endParaRPr lang="it-IT" dirty="0"/>
          </a:p>
        </p:txBody>
      </p:sp>
      <p:pic>
        <p:nvPicPr>
          <p:cNvPr id="6" name="efamcv01a_22.mp3">
            <a:hlinkClick r:id="" action="ppaction://media"/>
          </p:cNvPr>
          <p:cNvPicPr>
            <a:picLocks noRot="1" noChangeAspect="1"/>
          </p:cNvPicPr>
          <p:nvPr>
            <a:audioFile r:link="rId1"/>
          </p:nvPr>
        </p:nvPicPr>
        <p:blipFill>
          <a:blip r:embed="rId5" cstate="print"/>
          <a:stretch>
            <a:fillRect/>
          </a:stretch>
        </p:blipFill>
        <p:spPr>
          <a:xfrm>
            <a:off x="3491880" y="2420888"/>
            <a:ext cx="648072" cy="584448"/>
          </a:xfrm>
          <a:prstGeom prst="rect">
            <a:avLst/>
          </a:prstGeom>
        </p:spPr>
      </p:pic>
      <p:pic>
        <p:nvPicPr>
          <p:cNvPr id="7" name="efamcv01a_24.mp3">
            <a:hlinkClick r:id="" action="ppaction://media"/>
          </p:cNvPr>
          <p:cNvPicPr>
            <a:picLocks noRot="1" noChangeAspect="1"/>
          </p:cNvPicPr>
          <p:nvPr>
            <a:audioFile r:link="rId2"/>
          </p:nvPr>
        </p:nvPicPr>
        <p:blipFill>
          <a:blip r:embed="rId6" cstate="print"/>
          <a:stretch>
            <a:fillRect/>
          </a:stretch>
        </p:blipFill>
        <p:spPr>
          <a:xfrm>
            <a:off x="7380312" y="3717032"/>
            <a:ext cx="656456" cy="656456"/>
          </a:xfrm>
          <a:prstGeom prst="rect">
            <a:avLst/>
          </a:prstGeom>
        </p:spPr>
      </p:pic>
      <p:pic>
        <p:nvPicPr>
          <p:cNvPr id="8" name="efamcv01a_31.mp3">
            <a:hlinkClick r:id="" action="ppaction://media"/>
          </p:cNvPr>
          <p:cNvPicPr>
            <a:picLocks noRot="1" noChangeAspect="1"/>
          </p:cNvPicPr>
          <p:nvPr>
            <a:audioFile r:link="rId3"/>
          </p:nvPr>
        </p:nvPicPr>
        <p:blipFill>
          <a:blip r:embed="rId6" cstate="print"/>
          <a:stretch>
            <a:fillRect/>
          </a:stretch>
        </p:blipFill>
        <p:spPr>
          <a:xfrm>
            <a:off x="3059832" y="5517232"/>
            <a:ext cx="584448" cy="584448"/>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299"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385" fill="hold"/>
                                        <p:tgtEl>
                                          <p:spTgt spid="7"/>
                                        </p:tgtEl>
                                      </p:cBhvr>
                                    </p:cmd>
                                  </p:childTnLst>
                                </p:cTn>
                              </p:par>
                            </p:childTnLst>
                          </p:cTn>
                        </p:par>
                      </p:childTnLst>
                    </p:cTn>
                  </p:par>
                </p:childTnLst>
              </p:cTn>
              <p:nextCondLst>
                <p:cond evt="onClick" delay="0">
                  <p:tgtEl>
                    <p:spTgt spid="7"/>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seq concurrent="1" nextAc="seek">
              <p:cTn id="14" restart="whenNotActive" fill="hold" evtFilter="cancelBubble" nodeType="interactiveSeq">
                <p:stCondLst>
                  <p:cond evt="onClick" delay="0">
                    <p:tgtEl>
                      <p:spTgt spid="8"/>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1777" fill="hold"/>
                                        <p:tgtEl>
                                          <p:spTgt spid="8"/>
                                        </p:tgtEl>
                                      </p:cBhvr>
                                    </p:cmd>
                                  </p:childTnLst>
                                </p:cTn>
                              </p:par>
                            </p:childTnLst>
                          </p:cTn>
                        </p:par>
                      </p:childTnLst>
                    </p:cTn>
                  </p:par>
                </p:childTnLst>
              </p:cTn>
              <p:nextCondLst>
                <p:cond evt="onClick" delay="0">
                  <p:tgtEl>
                    <p:spTgt spid="8"/>
                  </p:tgtEl>
                </p:cond>
              </p:nextCondLst>
            </p:seq>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87824" y="548680"/>
            <a:ext cx="2232248" cy="724942"/>
          </a:xfrm>
          <a:ln w="76200"/>
        </p:spPr>
        <p:style>
          <a:lnRef idx="2">
            <a:schemeClr val="accent1"/>
          </a:lnRef>
          <a:fillRef idx="1">
            <a:schemeClr val="lt1"/>
          </a:fillRef>
          <a:effectRef idx="0">
            <a:schemeClr val="accent1"/>
          </a:effectRef>
          <a:fontRef idx="minor">
            <a:schemeClr val="dk1"/>
          </a:fontRef>
        </p:style>
        <p:txBody>
          <a:bodyPr>
            <a:normAutofit/>
          </a:bodyPr>
          <a:lstStyle/>
          <a:p>
            <a:pPr algn="ctr"/>
            <a:r>
              <a:rPr lang="it-IT" sz="4000" dirty="0" err="1">
                <a:solidFill>
                  <a:schemeClr val="tx1"/>
                </a:solidFill>
              </a:rPr>
              <a:t>Añadir</a:t>
            </a:r>
            <a:r>
              <a:rPr lang="it-IT" sz="4000" dirty="0">
                <a:solidFill>
                  <a:schemeClr val="tx1"/>
                </a:solidFill>
              </a:rPr>
              <a:t>:</a:t>
            </a:r>
          </a:p>
        </p:txBody>
      </p:sp>
      <p:sp>
        <p:nvSpPr>
          <p:cNvPr id="3" name="Segnaposto contenuto 2"/>
          <p:cNvSpPr>
            <a:spLocks noGrp="1"/>
          </p:cNvSpPr>
          <p:nvPr>
            <p:ph sz="quarter" idx="1"/>
          </p:nvPr>
        </p:nvSpPr>
        <p:spPr>
          <a:xfrm>
            <a:off x="467544" y="1196752"/>
            <a:ext cx="7467600" cy="4873752"/>
          </a:xfrm>
        </p:spPr>
        <p:txBody>
          <a:bodyPr/>
          <a:lstStyle/>
          <a:p>
            <a:pPr>
              <a:buNone/>
            </a:pPr>
            <a:endParaRPr lang="es-ES" sz="2800" dirty="0"/>
          </a:p>
          <a:p>
            <a:pPr>
              <a:buNone/>
            </a:pPr>
            <a:endParaRPr lang="es-ES" sz="2800" dirty="0"/>
          </a:p>
          <a:p>
            <a:pPr>
              <a:buNone/>
            </a:pPr>
            <a:r>
              <a:rPr lang="es-ES" sz="2800" dirty="0"/>
              <a:t>Efamdl101</a:t>
            </a:r>
          </a:p>
          <a:p>
            <a:pPr>
              <a:buNone/>
            </a:pPr>
            <a:endParaRPr lang="es-ES" sz="2800" dirty="0"/>
          </a:p>
          <a:p>
            <a:pPr>
              <a:buNone/>
            </a:pPr>
            <a:r>
              <a:rPr lang="es-ES" sz="2800" dirty="0"/>
              <a:t> PER 115: y aquí /</a:t>
            </a:r>
            <a:r>
              <a:rPr lang="es-ES" sz="2800" baseline="30000" dirty="0"/>
              <a:t>TOP</a:t>
            </a:r>
            <a:r>
              <a:rPr lang="es-ES" sz="2800" dirty="0"/>
              <a:t> te metes &lt; como está eso /</a:t>
            </a:r>
            <a:r>
              <a:rPr lang="es-ES" sz="2800" baseline="30000" dirty="0"/>
              <a:t>CMM </a:t>
            </a:r>
            <a:r>
              <a:rPr lang="es-ES" sz="2800" dirty="0"/>
              <a:t>y haces así y te vas aquí &gt; //</a:t>
            </a:r>
            <a:r>
              <a:rPr lang="es-ES" sz="2800" baseline="30000" dirty="0"/>
              <a:t>CMM</a:t>
            </a:r>
            <a:endParaRPr lang="it-IT" sz="2800" dirty="0"/>
          </a:p>
          <a:p>
            <a:pPr>
              <a:buNone/>
            </a:pPr>
            <a:endParaRPr lang="it-IT" dirty="0"/>
          </a:p>
        </p:txBody>
      </p:sp>
      <p:pic>
        <p:nvPicPr>
          <p:cNvPr id="4" name="efamdl01_115.mp3">
            <a:hlinkClick r:id="" action="ppaction://media"/>
          </p:cNvPr>
          <p:cNvPicPr>
            <a:picLocks noRot="1" noChangeAspect="1"/>
          </p:cNvPicPr>
          <p:nvPr>
            <a:audioFile r:link="rId1"/>
          </p:nvPr>
        </p:nvPicPr>
        <p:blipFill>
          <a:blip r:embed="rId3" cstate="print"/>
          <a:stretch>
            <a:fillRect/>
          </a:stretch>
        </p:blipFill>
        <p:spPr>
          <a:xfrm>
            <a:off x="3779912" y="4581128"/>
            <a:ext cx="728464" cy="7284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57"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43808" y="404664"/>
            <a:ext cx="3240360" cy="580926"/>
          </a:xfrm>
          <a:ln w="76200"/>
        </p:spPr>
        <p:style>
          <a:lnRef idx="2">
            <a:schemeClr val="accent1"/>
          </a:lnRef>
          <a:fillRef idx="1">
            <a:schemeClr val="lt1"/>
          </a:fillRef>
          <a:effectRef idx="0">
            <a:schemeClr val="accent1"/>
          </a:effectRef>
          <a:fontRef idx="minor">
            <a:schemeClr val="dk1"/>
          </a:fontRef>
        </p:style>
        <p:txBody>
          <a:bodyPr>
            <a:noAutofit/>
          </a:bodyPr>
          <a:lstStyle/>
          <a:p>
            <a:pPr algn="ctr"/>
            <a:r>
              <a:rPr lang="it-IT" sz="3600" dirty="0">
                <a:solidFill>
                  <a:schemeClr val="tx1"/>
                </a:solidFill>
              </a:rPr>
              <a:t>COMPARAR:</a:t>
            </a:r>
          </a:p>
        </p:txBody>
      </p:sp>
      <p:sp>
        <p:nvSpPr>
          <p:cNvPr id="3" name="Segnaposto contenuto 2"/>
          <p:cNvSpPr>
            <a:spLocks noGrp="1"/>
          </p:cNvSpPr>
          <p:nvPr>
            <p:ph sz="quarter" idx="1"/>
          </p:nvPr>
        </p:nvSpPr>
        <p:spPr>
          <a:xfrm>
            <a:off x="457200" y="1600200"/>
            <a:ext cx="8003232" cy="4873752"/>
          </a:xfrm>
        </p:spPr>
        <p:txBody>
          <a:bodyPr>
            <a:normAutofit/>
          </a:bodyPr>
          <a:lstStyle/>
          <a:p>
            <a:pPr>
              <a:buNone/>
            </a:pPr>
            <a:endParaRPr lang="es-ES" sz="3200" dirty="0"/>
          </a:p>
          <a:p>
            <a:pPr>
              <a:buNone/>
            </a:pPr>
            <a:r>
              <a:rPr lang="es-ES" sz="3200" dirty="0"/>
              <a:t>efamdl101 </a:t>
            </a:r>
          </a:p>
          <a:p>
            <a:pPr>
              <a:buNone/>
            </a:pPr>
            <a:endParaRPr lang="it-IT" sz="3200" dirty="0"/>
          </a:p>
          <a:p>
            <a:pPr>
              <a:buNone/>
            </a:pPr>
            <a:r>
              <a:rPr lang="es-ES" sz="3200" dirty="0"/>
              <a:t>CAR 123:  &lt; no no &gt; /</a:t>
            </a:r>
            <a:r>
              <a:rPr lang="es-ES" sz="3200" baseline="30000" dirty="0"/>
              <a:t>PHA</a:t>
            </a:r>
            <a:r>
              <a:rPr lang="es-ES" sz="3200" dirty="0"/>
              <a:t> y no estás en un sitio cementoso /</a:t>
            </a:r>
            <a:r>
              <a:rPr lang="es-ES" sz="3200" baseline="30000" dirty="0"/>
              <a:t>CMM</a:t>
            </a:r>
            <a:r>
              <a:rPr lang="es-ES" sz="3200" dirty="0"/>
              <a:t> sino en un pequeño &lt; pueblo &gt; //</a:t>
            </a:r>
            <a:r>
              <a:rPr lang="es-ES" sz="3200" baseline="30000" dirty="0"/>
              <a:t>CMM</a:t>
            </a:r>
            <a:endParaRPr lang="it-IT" sz="3200" dirty="0"/>
          </a:p>
          <a:p>
            <a:endParaRPr lang="it-IT" sz="3200" dirty="0"/>
          </a:p>
        </p:txBody>
      </p:sp>
      <p:pic>
        <p:nvPicPr>
          <p:cNvPr id="4" name="efamdl01_123.mp3">
            <a:hlinkClick r:id="" action="ppaction://media"/>
          </p:cNvPr>
          <p:cNvPicPr>
            <a:picLocks noRot="1" noChangeAspect="1"/>
          </p:cNvPicPr>
          <p:nvPr>
            <a:audioFile r:link="rId1"/>
          </p:nvPr>
        </p:nvPicPr>
        <p:blipFill>
          <a:blip r:embed="rId3" cstate="print"/>
          <a:stretch>
            <a:fillRect/>
          </a:stretch>
        </p:blipFill>
        <p:spPr>
          <a:xfrm>
            <a:off x="4572000" y="5085184"/>
            <a:ext cx="728464" cy="7284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31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C983326493A14C9853D45F1A246A1F" ma:contentTypeVersion="7" ma:contentTypeDescription="Create a new document." ma:contentTypeScope="" ma:versionID="137d772230d4238fe874b92f0f610756">
  <xsd:schema xmlns:xsd="http://www.w3.org/2001/XMLSchema" xmlns:xs="http://www.w3.org/2001/XMLSchema" xmlns:p="http://schemas.microsoft.com/office/2006/metadata/properties" xmlns:ns3="f12f460c-86c1-4c96-8461-99841b5fcbef" targetNamespace="http://schemas.microsoft.com/office/2006/metadata/properties" ma:root="true" ma:fieldsID="004b021cd0e279e53346254aae49ffac" ns3:_="">
    <xsd:import namespace="f12f460c-86c1-4c96-8461-99841b5fcbe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2f460c-86c1-4c96-8461-99841b5fcb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6A5B51C-A556-4CA1-820E-E8A2358837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2f460c-86c1-4c96-8461-99841b5fcb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E80FC4-47E0-4A99-86BA-B2F29E0A00D9}">
  <ds:schemaRefs>
    <ds:schemaRef ds:uri="http://schemas.microsoft.com/sharepoint/v3/contenttype/forms"/>
  </ds:schemaRefs>
</ds:datastoreItem>
</file>

<file path=customXml/itemProps3.xml><?xml version="1.0" encoding="utf-8"?>
<ds:datastoreItem xmlns:ds="http://schemas.openxmlformats.org/officeDocument/2006/customXml" ds:itemID="{F855F6C0-9F8C-4C15-BCF7-89D67FBB6D68}">
  <ds:schemaRefs>
    <ds:schemaRef ds:uri="f12f460c-86c1-4c96-8461-99841b5fcbef"/>
    <ds:schemaRef ds:uri="http://schemas.microsoft.com/office/infopath/2007/PartnerControls"/>
    <ds:schemaRef ds:uri="http://purl.org/dc/terms/"/>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Oriel</Template>
  <TotalTime>1288</TotalTime>
  <Words>3168</Words>
  <Application>Microsoft Office PowerPoint</Application>
  <PresentationFormat>Presentazione su schermo (4:3)</PresentationFormat>
  <Paragraphs>287</Paragraphs>
  <Slides>46</Slides>
  <Notes>0</Notes>
  <HiddenSlides>0</HiddenSlides>
  <MMClips>23</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46</vt:i4>
      </vt:variant>
    </vt:vector>
  </HeadingPairs>
  <TitlesOfParts>
    <vt:vector size="53" baseType="lpstr">
      <vt:lpstr>Arial</vt:lpstr>
      <vt:lpstr>Bahnschrift Condensed</vt:lpstr>
      <vt:lpstr>Calibri Light</vt:lpstr>
      <vt:lpstr>Century Schoolbook</vt:lpstr>
      <vt:lpstr>Wingdings</vt:lpstr>
      <vt:lpstr>Wingdings 2</vt:lpstr>
      <vt:lpstr>Loggia</vt:lpstr>
      <vt:lpstr>El cmm</vt:lpstr>
      <vt:lpstr>El enunciado</vt:lpstr>
      <vt:lpstr>Presentazione standard di PowerPoint</vt:lpstr>
      <vt:lpstr>Presentazione standard di PowerPoint</vt:lpstr>
      <vt:lpstr>El comment múltiple (cmm)</vt:lpstr>
      <vt:lpstr>Presentazione standard di PowerPoint</vt:lpstr>
      <vt:lpstr>   Reforzar:</vt:lpstr>
      <vt:lpstr>Añadir:</vt:lpstr>
      <vt:lpstr>COMPARAR:</vt:lpstr>
      <vt:lpstr>El cmm al principio del enunciado</vt:lpstr>
      <vt:lpstr>Presentazione standard di PowerPoint</vt:lpstr>
      <vt:lpstr>Presentazione standard di PowerPoint</vt:lpstr>
      <vt:lpstr>Presentazione standard di PowerPoint</vt:lpstr>
      <vt:lpstr>El cmm al final del enunciado</vt:lpstr>
      <vt:lpstr>Presentazione standard di PowerPoint</vt:lpstr>
      <vt:lpstr>El DCT </vt:lpstr>
      <vt:lpstr>Presentazione standard di PowerPoint</vt:lpstr>
      <vt:lpstr>El sca </vt:lpstr>
      <vt:lpstr>Presentazione standard di PowerPoint</vt:lpstr>
      <vt:lpstr>Presentazione standard di PowerPoint</vt:lpstr>
      <vt:lpstr>Presentazione standard di PowerPoint</vt:lpstr>
      <vt:lpstr>Datos del CMM en DB-ipic</vt:lpstr>
      <vt:lpstr>Presentazione standard di PowerPoint</vt:lpstr>
      <vt:lpstr>Presentazione standard di PowerPoint</vt:lpstr>
      <vt:lpstr>Algunos ejemplos</vt:lpstr>
      <vt:lpstr>Presentazione standard di PowerPoint</vt:lpstr>
      <vt:lpstr>Presentazione standard di PowerPoint</vt:lpstr>
      <vt:lpstr>El apc (apéndice de comment)</vt:lpstr>
      <vt:lpstr>Presentazione standard di PowerPoint</vt:lpstr>
      <vt:lpstr>Apc y cmm</vt:lpstr>
      <vt:lpstr>APC de aproximación</vt:lpstr>
      <vt:lpstr>APC de información específica</vt:lpstr>
      <vt:lpstr>Cmm y los verbos</vt:lpstr>
      <vt:lpstr>Presentazione standard di PowerPoint</vt:lpstr>
      <vt:lpstr>Presentazione standard di PowerPoint</vt:lpstr>
      <vt:lpstr>La lengua oral y la competencia comunicativa</vt:lpstr>
      <vt:lpstr>La importancia del cmm en el aprendizaje</vt:lpstr>
      <vt:lpstr>Presentazione standard di PowerPoint</vt:lpstr>
      <vt:lpstr>Algunos ejercicios</vt:lpstr>
      <vt:lpstr>Presentazione standard di PowerPoint</vt:lpstr>
      <vt:lpstr>EJERCICIO 2:</vt:lpstr>
      <vt:lpstr>Ejercicio 3</vt:lpstr>
      <vt:lpstr>conclusión</vt:lpstr>
      <vt:lpstr>Presentazione standard di PowerPoint</vt:lpstr>
      <vt:lpstr>bibliografía</vt:lpstr>
      <vt:lpstr>ELVIRA FOSSATI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Elvi!!</dc:creator>
  <cp:lastModifiedBy>Maria Carlota Nicolas Martinez</cp:lastModifiedBy>
  <cp:revision>126</cp:revision>
  <dcterms:created xsi:type="dcterms:W3CDTF">2020-02-27T10:18:16Z</dcterms:created>
  <dcterms:modified xsi:type="dcterms:W3CDTF">2020-03-16T17:28:56Z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0x010100E6C983326493A14C9853D45F1A246A1F</vt:lpwstr>
  </property>
</Properties>
</file>