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8" r:id="rId3"/>
    <p:sldId id="257" r:id="rId4"/>
    <p:sldId id="258" r:id="rId5"/>
    <p:sldId id="259" r:id="rId6"/>
    <p:sldId id="260" r:id="rId7"/>
    <p:sldId id="286" r:id="rId8"/>
    <p:sldId id="261" r:id="rId9"/>
    <p:sldId id="268" r:id="rId10"/>
    <p:sldId id="269" r:id="rId11"/>
    <p:sldId id="270" r:id="rId12"/>
    <p:sldId id="299" r:id="rId13"/>
    <p:sldId id="274" r:id="rId14"/>
    <p:sldId id="275" r:id="rId15"/>
    <p:sldId id="278" r:id="rId16"/>
    <p:sldId id="262" r:id="rId17"/>
    <p:sldId id="276" r:id="rId18"/>
    <p:sldId id="263" r:id="rId19"/>
    <p:sldId id="264" r:id="rId20"/>
    <p:sldId id="265" r:id="rId21"/>
    <p:sldId id="279" r:id="rId22"/>
    <p:sldId id="283" r:id="rId23"/>
    <p:sldId id="301" r:id="rId24"/>
    <p:sldId id="273" r:id="rId25"/>
    <p:sldId id="284" r:id="rId26"/>
    <p:sldId id="267" r:id="rId27"/>
    <p:sldId id="271" r:id="rId28"/>
    <p:sldId id="266" r:id="rId29"/>
    <p:sldId id="272" r:id="rId30"/>
    <p:sldId id="281" r:id="rId31"/>
    <p:sldId id="282" r:id="rId32"/>
    <p:sldId id="285" r:id="rId33"/>
    <p:sldId id="287" r:id="rId34"/>
    <p:sldId id="280" r:id="rId35"/>
    <p:sldId id="295" r:id="rId36"/>
    <p:sldId id="303" r:id="rId37"/>
    <p:sldId id="290" r:id="rId38"/>
    <p:sldId id="291" r:id="rId39"/>
    <p:sldId id="292" r:id="rId40"/>
    <p:sldId id="302" r:id="rId41"/>
    <p:sldId id="293" r:id="rId42"/>
    <p:sldId id="294" r:id="rId43"/>
    <p:sldId id="296" r:id="rId44"/>
    <p:sldId id="297" r:id="rId45"/>
    <p:sldId id="300" r:id="rId46"/>
    <p:sldId id="28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ta nicolas" initials="cn" lastIdx="7" clrIdx="0">
    <p:extLst>
      <p:ext uri="{19B8F6BF-5375-455C-9EA6-DF929625EA0E}">
        <p15:presenceInfo xmlns:p15="http://schemas.microsoft.com/office/powerpoint/2012/main" userId="a53d5b228d491d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32" d="100"/>
          <a:sy n="32" d="100"/>
        </p:scale>
        <p:origin x="44" y="3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2T14:13:41.814" idx="1">
    <p:pos x="10" y="10"/>
    <p:text>no entiendo el último punto, pues o es expicativo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2T14:15:03.232" idx="2">
    <p:pos x="5732" y="2725"/>
    <p:text>no sé si esto es más propio de los incipit, explica y da ejemplos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12T14:19:34.472" idx="3">
    <p:pos x="5612" y="1398"/>
    <p:text>esta cuestión de los iincisos no está clara</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12T14:37:01.886" idx="4">
    <p:pos x="5648" y="1012"/>
    <p:text>no diría expresa, es mejor decir que tiene como función, o que es una estrategia para coger la plabra</p:text>
    <p:extLst>
      <p:ext uri="{C676402C-5697-4E1C-873F-D02D1690AC5C}">
        <p15:threadingInfo xmlns:p15="http://schemas.microsoft.com/office/powerpoint/2012/main" timeZoneBias="-60"/>
      </p:ext>
    </p:extLst>
  </p:cm>
  <p:cm authorId="1" dt="2020-03-12T14:38:22.585" idx="5">
    <p:pos x="5268" y="3372"/>
    <p:text>esto sería mejor explicarlo</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3-12T14:41:11.287" idx="6">
    <p:pos x="6505" y="2100"/>
    <p:text>enteramente no es muy usado en español en este contexto</p:text>
    <p:extLst>
      <p:ext uri="{C676402C-5697-4E1C-873F-D02D1690AC5C}">
        <p15:threadingInfo xmlns:p15="http://schemas.microsoft.com/office/powerpoint/2012/main" timeZoneBias="-60"/>
      </p:ext>
    </p:extLst>
  </p:cm>
  <p:cm authorId="1" dt="2020-03-12T14:42:16.245" idx="7">
    <p:pos x="5486" y="1686"/>
    <p:text>explica esto , pues es un inp con mcha relación con lo anterior, como lo son los DCT</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3/12/2020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3/12/2020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comments" Target="../comments/commen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comments" Target="../comments/comment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audio" Target="../media/media14.mp3"/><Relationship Id="rId3" Type="http://schemas.microsoft.com/office/2007/relationships/media" Target="../media/media13.mp3"/><Relationship Id="rId7" Type="http://schemas.microsoft.com/office/2007/relationships/media" Target="../media/media14.mp3"/><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6.mp3"/><Relationship Id="rId5" Type="http://schemas.microsoft.com/office/2007/relationships/media" Target="../media/media6.mp3"/><Relationship Id="rId10" Type="http://schemas.openxmlformats.org/officeDocument/2006/relationships/image" Target="../media/image1.png"/><Relationship Id="rId4" Type="http://schemas.openxmlformats.org/officeDocument/2006/relationships/audio" Target="../media/media13.mp3"/><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07/relationships/media" Target="../media/media16.mp3"/><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6.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audio" Target="../media/media15.mp3"/><Relationship Id="rId3" Type="http://schemas.microsoft.com/office/2007/relationships/media" Target="../media/media18.mp3"/><Relationship Id="rId7" Type="http://schemas.microsoft.com/office/2007/relationships/media" Target="../media/media15.mp3"/><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audio" Target="../media/media19.mp3"/><Relationship Id="rId5" Type="http://schemas.microsoft.com/office/2007/relationships/media" Target="../media/media19.mp3"/><Relationship Id="rId10" Type="http://schemas.openxmlformats.org/officeDocument/2006/relationships/image" Target="../media/image1.png"/><Relationship Id="rId4" Type="http://schemas.openxmlformats.org/officeDocument/2006/relationships/audio" Target="../media/media18.mp3"/><Relationship Id="rId9"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1.mp3"/><Relationship Id="rId7"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audio" Target="../media/media22.mp3"/><Relationship Id="rId5" Type="http://schemas.microsoft.com/office/2007/relationships/media" Target="../media/media22.mp3"/><Relationship Id="rId4" Type="http://schemas.openxmlformats.org/officeDocument/2006/relationships/audio" Target="../media/media21.mp3"/></Relationships>
</file>

<file path=ppt/slides/_rels/slide42.xml.rels><?xml version="1.0" encoding="UTF-8" standalone="yes"?>
<Relationships xmlns="http://schemas.openxmlformats.org/package/2006/relationships"><Relationship Id="rId3" Type="http://schemas.microsoft.com/office/2007/relationships/media" Target="../media/media24.mp3"/><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4.mp3"/></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430EA-48A2-4311-ADD1-75811C5FAC88}"/>
              </a:ext>
            </a:extLst>
          </p:cNvPr>
          <p:cNvSpPr>
            <a:spLocks noGrp="1"/>
          </p:cNvSpPr>
          <p:nvPr>
            <p:ph type="ctrTitle"/>
          </p:nvPr>
        </p:nvSpPr>
        <p:spPr/>
        <p:txBody>
          <a:bodyPr>
            <a:normAutofit/>
          </a:bodyPr>
          <a:lstStyle/>
          <a:p>
            <a:r>
              <a:rPr lang="it-IT" sz="9600" dirty="0"/>
              <a:t>DCT</a:t>
            </a:r>
          </a:p>
        </p:txBody>
      </p:sp>
      <p:sp>
        <p:nvSpPr>
          <p:cNvPr id="3" name="Sottotitolo 2">
            <a:extLst>
              <a:ext uri="{FF2B5EF4-FFF2-40B4-BE49-F238E27FC236}">
                <a16:creationId xmlns:a16="http://schemas.microsoft.com/office/drawing/2014/main" id="{F52C5639-F305-4F25-B95F-11C2F865A4AE}"/>
              </a:ext>
            </a:extLst>
          </p:cNvPr>
          <p:cNvSpPr>
            <a:spLocks noGrp="1"/>
          </p:cNvSpPr>
          <p:nvPr>
            <p:ph type="subTitle" idx="1"/>
          </p:nvPr>
        </p:nvSpPr>
        <p:spPr/>
        <p:txBody>
          <a:bodyPr>
            <a:normAutofit/>
          </a:bodyPr>
          <a:lstStyle/>
          <a:p>
            <a:r>
              <a:rPr lang="es-419" sz="2400" dirty="0"/>
              <a:t>El </a:t>
            </a:r>
            <a:r>
              <a:rPr lang="es-419" sz="2400" b="1" u="sng" dirty="0">
                <a:effectLst>
                  <a:outerShdw blurRad="38100" dist="38100" dir="2700000" algn="tl">
                    <a:srgbClr val="000000">
                      <a:alpha val="43137"/>
                    </a:srgbClr>
                  </a:outerShdw>
                </a:effectLst>
              </a:rPr>
              <a:t>conector discursivo </a:t>
            </a:r>
            <a:r>
              <a:rPr lang="es-419" sz="2400" dirty="0"/>
              <a:t>y su relación con el </a:t>
            </a:r>
            <a:r>
              <a:rPr lang="es-419" sz="2400" b="1" u="sng" dirty="0">
                <a:effectLst>
                  <a:outerShdw blurRad="38100" dist="38100" dir="2700000" algn="tl">
                    <a:srgbClr val="000000">
                      <a:alpha val="43137"/>
                    </a:srgbClr>
                  </a:outerShdw>
                </a:effectLst>
              </a:rPr>
              <a:t>íncipit </a:t>
            </a:r>
            <a:r>
              <a:rPr lang="es-419" sz="2400" dirty="0"/>
              <a:t>y con el </a:t>
            </a:r>
            <a:r>
              <a:rPr lang="es-419" sz="2400" b="1" u="sng" dirty="0">
                <a:effectLst>
                  <a:outerShdw blurRad="38100" dist="38100" dir="2700000" algn="tl">
                    <a:srgbClr val="000000">
                      <a:alpha val="43137"/>
                    </a:srgbClr>
                  </a:outerShdw>
                </a:effectLst>
              </a:rPr>
              <a:t>fático</a:t>
            </a:r>
          </a:p>
        </p:txBody>
      </p:sp>
    </p:spTree>
    <p:extLst>
      <p:ext uri="{BB962C8B-B14F-4D97-AF65-F5344CB8AC3E}">
        <p14:creationId xmlns:p14="http://schemas.microsoft.com/office/powerpoint/2010/main" val="61133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ESTANCIAS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2004244531"/>
              </p:ext>
            </p:extLst>
          </p:nvPr>
        </p:nvGraphicFramePr>
        <p:xfrm>
          <a:off x="4927728"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ESTANC.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36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it-IT" dirty="0"/>
                        <a:t>TOT. 55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65922"/>
                  </a:ext>
                </a:extLst>
              </a:tr>
              <a:tr h="370840">
                <a:tc gridSpan="6">
                  <a:txBody>
                    <a:bodyPr/>
                    <a:lstStyle/>
                    <a:p>
                      <a:pPr algn="ctr"/>
                      <a:r>
                        <a:rPr lang="it-IT" b="1" dirty="0"/>
                        <a:t>TOT. 114</a:t>
                      </a:r>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0227987"/>
                  </a:ext>
                </a:extLst>
              </a:tr>
            </a:tbl>
          </a:graphicData>
        </a:graphic>
      </p:graphicFrame>
    </p:spTree>
    <p:extLst>
      <p:ext uri="{BB962C8B-B14F-4D97-AF65-F5344CB8AC3E}">
        <p14:creationId xmlns:p14="http://schemas.microsoft.com/office/powerpoint/2010/main" val="193745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133788"/>
          </a:xfrm>
        </p:spPr>
        <p:txBody>
          <a:bodyPr>
            <a:normAutofit/>
          </a:bodyPr>
          <a:lstStyle/>
          <a:p>
            <a:r>
              <a:rPr lang="es-ES" dirty="0"/>
              <a:t>DCT totales</a:t>
            </a:r>
            <a:r>
              <a:rPr lang="es-419" dirty="0"/>
              <a:t> en enunciados/estancias en cualquier tipo de interacción/contexto comunicativo</a:t>
            </a:r>
            <a:r>
              <a:rPr lang="es-ES" dirty="0"/>
              <a:t>: </a:t>
            </a:r>
            <a:r>
              <a:rPr lang="es-ES" b="1" dirty="0"/>
              <a:t>472</a:t>
            </a:r>
            <a:r>
              <a:rPr lang="es-ES" dirty="0"/>
              <a:t>.</a:t>
            </a:r>
            <a:endParaRPr lang="es-ES" b="1" dirty="0"/>
          </a:p>
          <a:p>
            <a:r>
              <a:rPr lang="es-ES" dirty="0"/>
              <a:t>Lo primero que se desprende de los datos es que el </a:t>
            </a:r>
            <a:r>
              <a:rPr lang="es-ES" b="1" dirty="0"/>
              <a:t>conector discursivo </a:t>
            </a:r>
            <a:r>
              <a:rPr lang="es-ES" dirty="0"/>
              <a:t>se encuentra mucho más en </a:t>
            </a:r>
            <a:r>
              <a:rPr lang="es-ES" b="1" dirty="0"/>
              <a:t>enunciados</a:t>
            </a:r>
            <a:r>
              <a:rPr lang="es-ES" dirty="0"/>
              <a:t> (358) que en </a:t>
            </a:r>
            <a:r>
              <a:rPr lang="es-ES" b="1" dirty="0"/>
              <a:t>estancias </a:t>
            </a:r>
            <a:r>
              <a:rPr lang="es-ES" dirty="0"/>
              <a:t>(114): 76% vs. 24%.</a:t>
            </a:r>
          </a:p>
          <a:p>
            <a:r>
              <a:rPr lang="it-IT" b="1" dirty="0"/>
              <a:t>¿</a:t>
            </a:r>
            <a:r>
              <a:rPr lang="es-ES" dirty="0"/>
              <a:t>Cómo se explica?</a:t>
            </a:r>
          </a:p>
        </p:txBody>
      </p:sp>
    </p:spTree>
    <p:extLst>
      <p:ext uri="{BB962C8B-B14F-4D97-AF65-F5344CB8AC3E}">
        <p14:creationId xmlns:p14="http://schemas.microsoft.com/office/powerpoint/2010/main" val="346519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465092"/>
          </a:xfrm>
        </p:spPr>
        <p:txBody>
          <a:bodyPr>
            <a:normAutofit/>
          </a:bodyPr>
          <a:lstStyle/>
          <a:p>
            <a:r>
              <a:rPr lang="es-ES" dirty="0"/>
              <a:t> La </a:t>
            </a:r>
            <a:r>
              <a:rPr lang="es-ES" b="1" dirty="0"/>
              <a:t>estancia</a:t>
            </a:r>
            <a:r>
              <a:rPr lang="es-ES" dirty="0"/>
              <a:t>, siendo un proceso de anexión de información que sigue el fluir del pensamiento del hablante, no es estructurada y por su propia naturaleza no suele unir partes del discurso: se presenta como una simple yuxtaposición de unidades de comment. Está más sometida a repeticiones y reformulaciones por parte del hablante y, ya que corresponde a una actividad lingüística no planeada previamente, no requiere relacionar lo anterior con algo que viene después porqué está caracterizada por improvisación. </a:t>
            </a:r>
          </a:p>
          <a:p>
            <a:r>
              <a:rPr lang="es-ES" dirty="0"/>
              <a:t>En el </a:t>
            </a:r>
            <a:r>
              <a:rPr lang="es-ES" b="1" dirty="0"/>
              <a:t>enunciado</a:t>
            </a:r>
            <a:r>
              <a:rPr lang="es-ES" dirty="0"/>
              <a:t>, en cambio, el discurso no es improvisado, se dilata, y necesita medidas para relacionar segmentos de enunciados y señalar su organización lógico-informativa.</a:t>
            </a:r>
          </a:p>
        </p:txBody>
      </p:sp>
    </p:spTree>
    <p:extLst>
      <p:ext uri="{BB962C8B-B14F-4D97-AF65-F5344CB8AC3E}">
        <p14:creationId xmlns:p14="http://schemas.microsoft.com/office/powerpoint/2010/main" val="13205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5"/>
            <a:ext cx="6281873" cy="5359075"/>
          </a:xfrm>
        </p:spPr>
        <p:txBody>
          <a:bodyPr>
            <a:normAutofit lnSpcReduction="10000"/>
          </a:bodyPr>
          <a:lstStyle/>
          <a:p>
            <a:r>
              <a:rPr lang="es-ES" dirty="0"/>
              <a:t>Pasando a analizar los datos sobre el tipo de </a:t>
            </a:r>
            <a:r>
              <a:rPr lang="es-ES" b="1" u="sng" dirty="0"/>
              <a:t>contexto comunicativo</a:t>
            </a:r>
            <a:r>
              <a:rPr lang="es-ES" dirty="0"/>
              <a:t>, se obtienen estos resultados globales: 246 DCT en público (52%); 226 DCT en familiar (48%).   </a:t>
            </a:r>
          </a:p>
          <a:p>
            <a:r>
              <a:rPr lang="es-ES" dirty="0"/>
              <a:t>No hay muchísima diferencia entre el entorno familiar y público en el empleo del conector discursivo, tanto en enunciados como en estancias. Esto sugiere que, en el caso del DCT, el lugar en el que se desarrolla la comunicación no incide en la estructuración del enunciado. De hecho, recordemos que el conector discursivo vincula un miembro del enunciado con otro anterior, por lo tanto tiene que ver con factores como la </a:t>
            </a:r>
            <a:r>
              <a:rPr lang="es-ES" b="1" dirty="0"/>
              <a:t>coherencia, </a:t>
            </a:r>
            <a:r>
              <a:rPr lang="es-ES" dirty="0"/>
              <a:t>la</a:t>
            </a:r>
            <a:r>
              <a:rPr lang="es-ES" b="1" dirty="0"/>
              <a:t> cohesión </a:t>
            </a:r>
            <a:r>
              <a:rPr lang="es-ES" dirty="0"/>
              <a:t>y la </a:t>
            </a:r>
            <a:r>
              <a:rPr lang="es-ES" b="1" dirty="0"/>
              <a:t>interpretación</a:t>
            </a:r>
            <a:r>
              <a:rPr lang="es-ES" dirty="0"/>
              <a:t> de los enunciados. Esto significa que la exigencia comunicativa del hablante de conectar partes de enunciados trasciende el tipo de contexto comunicativo, o sea el espacio físico en el que se da la comunicación.  </a:t>
            </a:r>
          </a:p>
        </p:txBody>
      </p:sp>
    </p:spTree>
    <p:extLst>
      <p:ext uri="{BB962C8B-B14F-4D97-AF65-F5344CB8AC3E}">
        <p14:creationId xmlns:p14="http://schemas.microsoft.com/office/powerpoint/2010/main" val="403168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r>
              <a:rPr lang="es-ES" dirty="0"/>
              <a:t>Pasando a analizar los datos sobre el </a:t>
            </a:r>
            <a:r>
              <a:rPr lang="es-ES" b="1" u="sng" dirty="0"/>
              <a:t>tipo de interacción</a:t>
            </a:r>
            <a:r>
              <a:rPr lang="es-ES" dirty="0"/>
              <a:t>,  se obtienen estos resultados globales: 198 DCT en monólogos (42%); 161 DCT en diálogos (34%); 113 DCT en conversaciones (24%). </a:t>
            </a:r>
          </a:p>
          <a:p>
            <a:r>
              <a:rPr lang="es-ES" dirty="0"/>
              <a:t>El número mayor de ejemplos se encuentra en monólogos. Quizás la razón sea porque se necesita organizar la información de forma coherente aunque no teniendo a un interlocutor activo. Cuando el discurso se dilata se necesita que sea bien conectado y que queden evidentes las relaciones lógicas que se dan entre partes de enunciados, de forma que se puedan interpretar como lógicamente interrelacionados y pertenecientes a una unidad mayor.    </a:t>
            </a:r>
          </a:p>
        </p:txBody>
      </p:sp>
    </p:spTree>
    <p:extLst>
      <p:ext uri="{BB962C8B-B14F-4D97-AF65-F5344CB8AC3E}">
        <p14:creationId xmlns:p14="http://schemas.microsoft.com/office/powerpoint/2010/main" val="55700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pPr marL="0" indent="0">
              <a:buNone/>
            </a:pPr>
            <a:endParaRPr lang="es-ES" dirty="0"/>
          </a:p>
          <a:p>
            <a:pPr marL="0" indent="0">
              <a:buNone/>
            </a:pPr>
            <a:endParaRPr lang="es-ES" dirty="0"/>
          </a:p>
          <a:p>
            <a:r>
              <a:rPr lang="es-ES" dirty="0"/>
              <a:t>El número menor de ejemplos en diálogos y sobre todo en conversaciones no sorprende porque en ellos los intercambios comunicativos son más rápidos, los turnos se alternan continuamente y pueden sobreponerse, lo que conlleva un tipo de comunicación más directa que no necesita una utilización masiva de conectores discursivos ya que las relaciones lógicas quedan implícitas y/o no hace falta expresarlas.</a:t>
            </a:r>
          </a:p>
          <a:p>
            <a:endParaRPr lang="es-ES" dirty="0"/>
          </a:p>
          <a:p>
            <a:pPr marL="0" indent="0">
              <a:buNone/>
            </a:pPr>
            <a:endParaRPr lang="es-ES" dirty="0"/>
          </a:p>
          <a:p>
            <a:pPr marL="0" indent="0">
              <a:buNone/>
            </a:pPr>
            <a:r>
              <a:rPr lang="es-ES" dirty="0"/>
              <a:t> </a:t>
            </a:r>
          </a:p>
        </p:txBody>
      </p:sp>
    </p:spTree>
    <p:extLst>
      <p:ext uri="{BB962C8B-B14F-4D97-AF65-F5344CB8AC3E}">
        <p14:creationId xmlns:p14="http://schemas.microsoft.com/office/powerpoint/2010/main" val="130066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p:txBody>
          <a:bodyPr>
            <a:normAutofit/>
          </a:bodyPr>
          <a:lstStyle/>
          <a:p>
            <a:r>
              <a:rPr lang="es-ES" dirty="0"/>
              <a:t>El habla es la mayor fuente de información a la que puede estar sometido un aprendiente.</a:t>
            </a:r>
          </a:p>
          <a:p>
            <a:r>
              <a:rPr lang="es-ES" dirty="0"/>
              <a:t>Ventajas:</a:t>
            </a:r>
          </a:p>
          <a:p>
            <a:pPr lvl="1"/>
            <a:r>
              <a:rPr lang="es-ES" dirty="0"/>
              <a:t>sensibilizar el oído a la lengua española real escuchando materiales audio de conversaciones espontáneas;</a:t>
            </a:r>
          </a:p>
          <a:p>
            <a:pPr lvl="1"/>
            <a:r>
              <a:rPr lang="es-ES" dirty="0"/>
              <a:t>interiorizar los modelos melódicos, el ritmo y la pronunciación del español; </a:t>
            </a:r>
          </a:p>
          <a:p>
            <a:pPr lvl="1"/>
            <a:r>
              <a:rPr lang="es-ES" dirty="0"/>
              <a:t>adquirir seguridad para interactuar en situaciones comunicativas reales;</a:t>
            </a:r>
          </a:p>
          <a:p>
            <a:pPr lvl="1"/>
            <a:r>
              <a:rPr lang="es-ES" dirty="0"/>
              <a:t>desarrollar y mejorar la expresión oral, adquiriendo fluidez y vocabulario;</a:t>
            </a:r>
          </a:p>
          <a:p>
            <a:pPr lvl="1"/>
            <a:r>
              <a:rPr lang="es-ES" dirty="0"/>
              <a:t>reconocer</a:t>
            </a:r>
            <a:r>
              <a:rPr lang="es-ES" b="1" dirty="0"/>
              <a:t> </a:t>
            </a:r>
            <a:r>
              <a:rPr lang="es-ES" dirty="0"/>
              <a:t>distintos modos de autocorregirse mientras se habla;</a:t>
            </a:r>
          </a:p>
          <a:p>
            <a:pPr lvl="1"/>
            <a:r>
              <a:rPr lang="es-ES" dirty="0"/>
              <a:t>reconocer y aprender las expresiones idiomáticas.</a:t>
            </a:r>
          </a:p>
        </p:txBody>
      </p:sp>
    </p:spTree>
    <p:extLst>
      <p:ext uri="{BB962C8B-B14F-4D97-AF65-F5344CB8AC3E}">
        <p14:creationId xmlns:p14="http://schemas.microsoft.com/office/powerpoint/2010/main" val="183429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a:xfrm>
            <a:off x="5021496" y="1417983"/>
            <a:ext cx="6281873" cy="4607320"/>
          </a:xfrm>
        </p:spPr>
        <p:txBody>
          <a:bodyPr>
            <a:normAutofit/>
          </a:bodyPr>
          <a:lstStyle/>
          <a:p>
            <a:r>
              <a:rPr lang="es-ES" dirty="0"/>
              <a:t>Los rasgos de la conversación coloquial que permiten reflexionar sobre la lengua y que pueden resultar productivos para la enseñanza y el aprendizaje son:</a:t>
            </a:r>
          </a:p>
          <a:p>
            <a:pPr lvl="1"/>
            <a:r>
              <a:rPr lang="es-ES" sz="1700" dirty="0"/>
              <a:t>la contextualización de la lengua: el estudiante asocia las características lingüísticas a un tipo de registro; </a:t>
            </a:r>
          </a:p>
          <a:p>
            <a:pPr lvl="1"/>
            <a:r>
              <a:rPr lang="es-ES" sz="1700" dirty="0"/>
              <a:t>la inferencia de sentido más allá de lo codificado: ironía, dobles sentidos, metáforas, recursos de intensificación/ atenuación, etc.;</a:t>
            </a:r>
          </a:p>
          <a:p>
            <a:pPr lvl="1"/>
            <a:r>
              <a:rPr lang="es-ES" sz="1700" dirty="0"/>
              <a:t>la composición de un intercambio comunicativo: cambio de tema, digresiones, recursos de toma/cesión de turno; </a:t>
            </a:r>
          </a:p>
          <a:p>
            <a:pPr lvl="1"/>
            <a:r>
              <a:rPr lang="es-ES" sz="1700" dirty="0"/>
              <a:t>el uso de </a:t>
            </a:r>
            <a:r>
              <a:rPr lang="es-ES" sz="1700" b="1" dirty="0"/>
              <a:t>marcadores conversacionales</a:t>
            </a:r>
            <a:r>
              <a:rPr lang="es-ES" sz="1700" dirty="0"/>
              <a:t>;</a:t>
            </a:r>
            <a:r>
              <a:rPr lang="it-IT" sz="1700" dirty="0"/>
              <a:t> </a:t>
            </a:r>
            <a:r>
              <a:rPr lang="es-ES" sz="1700" dirty="0"/>
              <a:t> </a:t>
            </a:r>
            <a:endParaRPr lang="it-IT" sz="1700" dirty="0"/>
          </a:p>
        </p:txBody>
      </p:sp>
    </p:spTree>
    <p:extLst>
      <p:ext uri="{BB962C8B-B14F-4D97-AF65-F5344CB8AC3E}">
        <p14:creationId xmlns:p14="http://schemas.microsoft.com/office/powerpoint/2010/main" val="108679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F30BF-24F6-4D74-81EC-7ACAB5D625FB}"/>
              </a:ext>
            </a:extLst>
          </p:cNvPr>
          <p:cNvSpPr>
            <a:spLocks noGrp="1"/>
          </p:cNvSpPr>
          <p:nvPr>
            <p:ph type="title"/>
          </p:nvPr>
        </p:nvSpPr>
        <p:spPr/>
        <p:txBody>
          <a:bodyPr/>
          <a:lstStyle/>
          <a:p>
            <a:r>
              <a:rPr lang="it-IT" b="1" u="sng" dirty="0"/>
              <a:t>DCT</a:t>
            </a:r>
            <a:r>
              <a:rPr lang="it-IT" dirty="0"/>
              <a:t> PARA EL APRENDIZAJE</a:t>
            </a:r>
          </a:p>
        </p:txBody>
      </p:sp>
      <p:sp>
        <p:nvSpPr>
          <p:cNvPr id="3" name="Segnaposto contenuto 2">
            <a:extLst>
              <a:ext uri="{FF2B5EF4-FFF2-40B4-BE49-F238E27FC236}">
                <a16:creationId xmlns:a16="http://schemas.microsoft.com/office/drawing/2014/main" id="{D49A088C-7A89-49F4-BB9B-3622A7764345}"/>
              </a:ext>
            </a:extLst>
          </p:cNvPr>
          <p:cNvSpPr>
            <a:spLocks noGrp="1"/>
          </p:cNvSpPr>
          <p:nvPr>
            <p:ph idx="1"/>
          </p:nvPr>
        </p:nvSpPr>
        <p:spPr/>
        <p:txBody>
          <a:bodyPr/>
          <a:lstStyle/>
          <a:p>
            <a:r>
              <a:rPr lang="es-ES" dirty="0"/>
              <a:t>Permite observar las </a:t>
            </a:r>
            <a:r>
              <a:rPr lang="es-ES" u="sng" dirty="0"/>
              <a:t>estrategias discursivas </a:t>
            </a:r>
            <a:r>
              <a:rPr lang="es-ES" dirty="0"/>
              <a:t>empleadas en la comunicación oral que sirven para conectar enunciados dentro de un turno de conversación o en turnos anteriores.</a:t>
            </a:r>
          </a:p>
          <a:p>
            <a:r>
              <a:rPr lang="es-ES" dirty="0"/>
              <a:t>Su estudio permite reconocer las distintas funciones de los </a:t>
            </a:r>
            <a:r>
              <a:rPr lang="es-ES" b="1" dirty="0"/>
              <a:t>marcadores del discurso </a:t>
            </a:r>
            <a:r>
              <a:rPr lang="es-ES" dirty="0"/>
              <a:t>(y más exactamente de los marcadores conversacionales). </a:t>
            </a:r>
            <a:endParaRPr lang="it-IT" dirty="0"/>
          </a:p>
        </p:txBody>
      </p:sp>
    </p:spTree>
    <p:extLst>
      <p:ext uri="{BB962C8B-B14F-4D97-AF65-F5344CB8AC3E}">
        <p14:creationId xmlns:p14="http://schemas.microsoft.com/office/powerpoint/2010/main" val="112372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B07B6-D0E6-4EEC-9328-3E45E6A25081}"/>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D15EB24-9BDB-49CB-AC7F-867F12123BA2}"/>
              </a:ext>
            </a:extLst>
          </p:cNvPr>
          <p:cNvSpPr>
            <a:spLocks noGrp="1"/>
          </p:cNvSpPr>
          <p:nvPr>
            <p:ph idx="1"/>
          </p:nvPr>
        </p:nvSpPr>
        <p:spPr>
          <a:xfrm>
            <a:off x="5021496" y="1106068"/>
            <a:ext cx="6281873" cy="4944156"/>
          </a:xfrm>
        </p:spPr>
        <p:txBody>
          <a:bodyPr>
            <a:normAutofit/>
          </a:bodyPr>
          <a:lstStyle/>
          <a:p>
            <a:r>
              <a:rPr lang="es-ES" dirty="0"/>
              <a:t>“Los marcadores del discurso son unidades lingüísticas invariables cuya función es señalar («marcar») la relación que se establece entre dos segmentos textuales. Estas unidades no ejercen función sintáctica alguna, sino que constituyen enlaces que facilitan la </a:t>
            </a:r>
            <a:r>
              <a:rPr lang="es-ES" u="sng" dirty="0"/>
              <a:t>cohesión textual </a:t>
            </a:r>
            <a:r>
              <a:rPr lang="es-ES" dirty="0"/>
              <a:t>y la </a:t>
            </a:r>
            <a:r>
              <a:rPr lang="es-ES" u="sng" dirty="0"/>
              <a:t>interpretación de los enunciados</a:t>
            </a:r>
            <a:r>
              <a:rPr lang="es-ES" dirty="0"/>
              <a:t>”. </a:t>
            </a:r>
            <a:endParaRPr lang="it-IT" dirty="0"/>
          </a:p>
          <a:p>
            <a:endParaRPr lang="it-IT" sz="1400" dirty="0"/>
          </a:p>
          <a:p>
            <a:r>
              <a:rPr lang="it-IT" sz="1400" dirty="0"/>
              <a:t>Fuente:</a:t>
            </a:r>
          </a:p>
          <a:p>
            <a:pPr marL="0" indent="0">
              <a:buNone/>
            </a:pPr>
            <a:r>
              <a:rPr lang="it-IT" sz="1000" dirty="0">
                <a:hlinkClick r:id="rId2"/>
              </a:rPr>
              <a:t>https://cvc.cervantes.es/ensenanza/biblioteca_ele/diccio_ele/diccionario/marcadoresdiscurso.htm</a:t>
            </a:r>
            <a:endParaRPr lang="it-IT" sz="1000" dirty="0"/>
          </a:p>
        </p:txBody>
      </p:sp>
    </p:spTree>
    <p:extLst>
      <p:ext uri="{BB962C8B-B14F-4D97-AF65-F5344CB8AC3E}">
        <p14:creationId xmlns:p14="http://schemas.microsoft.com/office/powerpoint/2010/main" val="374460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0E923-FD36-4CDB-9662-B49BF47FA005}"/>
              </a:ext>
            </a:extLst>
          </p:cNvPr>
          <p:cNvSpPr>
            <a:spLocks noGrp="1"/>
          </p:cNvSpPr>
          <p:nvPr>
            <p:ph type="title"/>
          </p:nvPr>
        </p:nvSpPr>
        <p:spPr>
          <a:xfrm>
            <a:off x="3344216" y="2074730"/>
            <a:ext cx="5490224" cy="920261"/>
          </a:xfrm>
        </p:spPr>
        <p:txBody>
          <a:bodyPr anchor="t"/>
          <a:lstStyle/>
          <a:p>
            <a:r>
              <a:rPr lang="it-IT" dirty="0"/>
              <a:t>UNIDADES DIALÓGICAS</a:t>
            </a:r>
          </a:p>
        </p:txBody>
      </p:sp>
      <p:sp>
        <p:nvSpPr>
          <p:cNvPr id="3" name="Segnaposto testo 2">
            <a:extLst>
              <a:ext uri="{FF2B5EF4-FFF2-40B4-BE49-F238E27FC236}">
                <a16:creationId xmlns:a16="http://schemas.microsoft.com/office/drawing/2014/main" id="{168D1AAB-1191-41BC-B920-2833AD4FF0B0}"/>
              </a:ext>
            </a:extLst>
          </p:cNvPr>
          <p:cNvSpPr>
            <a:spLocks noGrp="1"/>
          </p:cNvSpPr>
          <p:nvPr>
            <p:ph type="body" idx="1"/>
          </p:nvPr>
        </p:nvSpPr>
        <p:spPr>
          <a:xfrm>
            <a:off x="3344215" y="2994992"/>
            <a:ext cx="5490223" cy="2235630"/>
          </a:xfrm>
        </p:spPr>
        <p:txBody>
          <a:bodyPr>
            <a:normAutofit lnSpcReduction="10000"/>
          </a:bodyPr>
          <a:lstStyle/>
          <a:p>
            <a:r>
              <a:rPr lang="es-419" dirty="0"/>
              <a:t>Su papel está relacionado con el desarrollo de la interacción, es decir, con la buena realizac</a:t>
            </a:r>
            <a:r>
              <a:rPr lang="it-IT" dirty="0" err="1"/>
              <a:t>ión</a:t>
            </a:r>
            <a:r>
              <a:rPr lang="it-IT" dirty="0"/>
              <a:t> del intercambio comunicativo. Su </a:t>
            </a:r>
            <a:r>
              <a:rPr lang="it-IT" dirty="0" err="1"/>
              <a:t>función</a:t>
            </a:r>
            <a:r>
              <a:rPr lang="it-IT" dirty="0"/>
              <a:t> es la de </a:t>
            </a:r>
            <a:r>
              <a:rPr lang="es-ES" dirty="0"/>
              <a:t>ayudar el diálogo ya sea mediante elementos para tomar el turno de palabra, o mantener el canal de comunicación abierto o expresar cohesión entre enunciados. </a:t>
            </a:r>
            <a:endParaRPr lang="it-IT" dirty="0"/>
          </a:p>
          <a:p>
            <a:endParaRPr lang="it-IT" dirty="0"/>
          </a:p>
        </p:txBody>
      </p:sp>
    </p:spTree>
    <p:extLst>
      <p:ext uri="{BB962C8B-B14F-4D97-AF65-F5344CB8AC3E}">
        <p14:creationId xmlns:p14="http://schemas.microsoft.com/office/powerpoint/2010/main" val="151445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p:txBody>
          <a:bodyPr>
            <a:normAutofit/>
          </a:bodyPr>
          <a:lstStyle/>
          <a:p>
            <a:r>
              <a:rPr lang="es-ES" dirty="0"/>
              <a:t>Desde el </a:t>
            </a:r>
            <a:r>
              <a:rPr lang="es-ES" b="1" dirty="0"/>
              <a:t>punto de vista prosódico</a:t>
            </a:r>
            <a:r>
              <a:rPr lang="es-ES" dirty="0"/>
              <a:t>, los marcadores pueden encontrarse limitados entre lindes prosódicas según la entonación (i.e. incisos); en la escritura, esta entonación peculiar se refleja con frecuencia situando el marcador entre comas o después de una coma.</a:t>
            </a:r>
          </a:p>
          <a:p>
            <a:r>
              <a:rPr lang="es-ES" dirty="0"/>
              <a:t>Desde el </a:t>
            </a:r>
            <a:r>
              <a:rPr lang="es-ES" b="1" dirty="0"/>
              <a:t>punto de vista semántico</a:t>
            </a:r>
            <a:r>
              <a:rPr lang="es-ES" dirty="0"/>
              <a:t>, muestran un significado de procesamiento: guían las </a:t>
            </a:r>
            <a:r>
              <a:rPr lang="es-ES" u="sng" dirty="0"/>
              <a:t>inferencias</a:t>
            </a:r>
            <a:r>
              <a:rPr lang="es-ES" dirty="0"/>
              <a:t> que se realizan en la comunicación y conducen la interacción. Sirven para indicar consecuencia, causa, añadido de informaciones, oposición, o para reformular, ordenar y resumir ideas.</a:t>
            </a:r>
            <a:endParaRPr lang="it-IT" dirty="0"/>
          </a:p>
        </p:txBody>
      </p:sp>
    </p:spTree>
    <p:extLst>
      <p:ext uri="{BB962C8B-B14F-4D97-AF65-F5344CB8AC3E}">
        <p14:creationId xmlns:p14="http://schemas.microsoft.com/office/powerpoint/2010/main" val="277584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p:txBody>
          <a:bodyPr>
            <a:normAutofit/>
          </a:bodyPr>
          <a:lstStyle/>
          <a:p>
            <a:r>
              <a:rPr lang="es-ES" dirty="0"/>
              <a:t>Desde el </a:t>
            </a:r>
            <a:r>
              <a:rPr lang="es-ES" b="1" dirty="0"/>
              <a:t>punto de vista morfológico</a:t>
            </a:r>
            <a:r>
              <a:rPr lang="es-ES" dirty="0"/>
              <a:t>, son unidades lingüísticas invariables que pertenecen a distintas categorías gramaticales: </a:t>
            </a:r>
            <a:r>
              <a:rPr lang="es-ES" b="1" dirty="0"/>
              <a:t>conjunciones</a:t>
            </a:r>
            <a:r>
              <a:rPr lang="es-ES" dirty="0"/>
              <a:t> (</a:t>
            </a:r>
            <a:r>
              <a:rPr lang="es-ES" i="1" dirty="0"/>
              <a:t>pero, pues</a:t>
            </a:r>
            <a:r>
              <a:rPr lang="es-ES" dirty="0"/>
              <a:t>), </a:t>
            </a:r>
            <a:r>
              <a:rPr lang="es-ES" b="1" dirty="0"/>
              <a:t>adjetivos</a:t>
            </a:r>
            <a:r>
              <a:rPr lang="es-ES" dirty="0"/>
              <a:t> (</a:t>
            </a:r>
            <a:r>
              <a:rPr lang="es-ES" i="1" dirty="0"/>
              <a:t>bueno, claro</a:t>
            </a:r>
            <a:r>
              <a:rPr lang="es-ES" dirty="0"/>
              <a:t>), </a:t>
            </a:r>
            <a:r>
              <a:rPr lang="es-ES" b="1" dirty="0"/>
              <a:t>verbos</a:t>
            </a:r>
            <a:r>
              <a:rPr lang="es-ES" dirty="0"/>
              <a:t> (</a:t>
            </a:r>
            <a:r>
              <a:rPr lang="es-ES" i="1" dirty="0"/>
              <a:t>a ver</a:t>
            </a:r>
            <a:r>
              <a:rPr lang="es-ES" dirty="0"/>
              <a:t>), </a:t>
            </a:r>
            <a:r>
              <a:rPr lang="es-ES" b="1" dirty="0"/>
              <a:t>adverbios</a:t>
            </a:r>
            <a:r>
              <a:rPr lang="es-ES" dirty="0"/>
              <a:t> (</a:t>
            </a:r>
            <a:r>
              <a:rPr lang="es-ES" i="1" dirty="0"/>
              <a:t>vale, bien</a:t>
            </a:r>
            <a:r>
              <a:rPr lang="es-ES" dirty="0"/>
              <a:t>), </a:t>
            </a:r>
            <a:r>
              <a:rPr lang="es-ES" b="1" dirty="0"/>
              <a:t>locuciones adverbiales </a:t>
            </a:r>
            <a:r>
              <a:rPr lang="es-ES" dirty="0"/>
              <a:t>(</a:t>
            </a:r>
            <a:r>
              <a:rPr lang="es-ES" i="1" dirty="0"/>
              <a:t>por el contrario</a:t>
            </a:r>
            <a:r>
              <a:rPr lang="es-ES" dirty="0"/>
              <a:t>).</a:t>
            </a:r>
          </a:p>
          <a:p>
            <a:r>
              <a:rPr lang="es-ES" dirty="0"/>
              <a:t>Desde el </a:t>
            </a:r>
            <a:r>
              <a:rPr lang="es-ES" b="1" dirty="0"/>
              <a:t>punto de vista sintáctico</a:t>
            </a:r>
            <a:r>
              <a:rPr lang="es-ES" dirty="0"/>
              <a:t>, son unidades no integradas, con un grado de autonomía que varía para cada marcador: </a:t>
            </a:r>
            <a:r>
              <a:rPr lang="es-ES" i="1" dirty="0"/>
              <a:t>bueno</a:t>
            </a:r>
            <a:r>
              <a:rPr lang="es-ES" dirty="0"/>
              <a:t> puede aparecer independiente en un turno de habla; </a:t>
            </a:r>
            <a:r>
              <a:rPr lang="es-ES" i="1" dirty="0"/>
              <a:t>por el contrario</a:t>
            </a:r>
            <a:r>
              <a:rPr lang="es-ES" dirty="0"/>
              <a:t> es menos autónomo (nunca aparece solo). </a:t>
            </a:r>
            <a:endParaRPr lang="it-IT" dirty="0"/>
          </a:p>
        </p:txBody>
      </p:sp>
    </p:spTree>
    <p:extLst>
      <p:ext uri="{BB962C8B-B14F-4D97-AF65-F5344CB8AC3E}">
        <p14:creationId xmlns:p14="http://schemas.microsoft.com/office/powerpoint/2010/main" val="205119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2EC72B-B5AF-49D2-859F-AC46783B9A65}"/>
              </a:ext>
            </a:extLst>
          </p:cNvPr>
          <p:cNvSpPr>
            <a:spLocks noGrp="1"/>
          </p:cNvSpPr>
          <p:nvPr>
            <p:ph type="title"/>
          </p:nvPr>
        </p:nvSpPr>
        <p:spPr/>
        <p:txBody>
          <a:bodyPr/>
          <a:lstStyle/>
          <a:p>
            <a:r>
              <a:rPr lang="it-IT" dirty="0"/>
              <a:t>MARCADORES DEL DISCURSO</a:t>
            </a:r>
          </a:p>
        </p:txBody>
      </p:sp>
      <p:pic>
        <p:nvPicPr>
          <p:cNvPr id="5" name="Segnaposto contenuto 4" descr="Immagine che contiene uccello&#10;&#10;Descrizione generata automaticamente">
            <a:extLst>
              <a:ext uri="{FF2B5EF4-FFF2-40B4-BE49-F238E27FC236}">
                <a16:creationId xmlns:a16="http://schemas.microsoft.com/office/drawing/2014/main" id="{1828F3E4-C212-46CC-B05E-7E90449510BA}"/>
              </a:ext>
            </a:extLst>
          </p:cNvPr>
          <p:cNvPicPr>
            <a:picLocks noGrp="1" noChangeAspect="1"/>
          </p:cNvPicPr>
          <p:nvPr>
            <p:ph idx="1"/>
          </p:nvPr>
        </p:nvPicPr>
        <p:blipFill>
          <a:blip r:embed="rId2"/>
          <a:stretch>
            <a:fillRect/>
          </a:stretch>
        </p:blipFill>
        <p:spPr>
          <a:xfrm>
            <a:off x="4735773" y="1470991"/>
            <a:ext cx="7001302" cy="3892579"/>
          </a:xfrm>
        </p:spPr>
      </p:pic>
    </p:spTree>
    <p:extLst>
      <p:ext uri="{BB962C8B-B14F-4D97-AF65-F5344CB8AC3E}">
        <p14:creationId xmlns:p14="http://schemas.microsoft.com/office/powerpoint/2010/main" val="19759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8343A-9DFC-4293-BA59-991F8099CEC0}"/>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3F40B407-29C3-4C67-A921-6A0C656CD531}"/>
              </a:ext>
            </a:extLst>
          </p:cNvPr>
          <p:cNvSpPr>
            <a:spLocks noGrp="1"/>
          </p:cNvSpPr>
          <p:nvPr>
            <p:ph idx="1"/>
          </p:nvPr>
        </p:nvSpPr>
        <p:spPr/>
        <p:txBody>
          <a:bodyPr/>
          <a:lstStyle/>
          <a:p>
            <a:r>
              <a:rPr lang="es-419" dirty="0"/>
              <a:t>Los </a:t>
            </a:r>
            <a:r>
              <a:rPr lang="es-419" b="1" dirty="0"/>
              <a:t>marcadores conversacionales </a:t>
            </a:r>
            <a:r>
              <a:rPr lang="es-419" dirty="0"/>
              <a:t>son un tipo de marcadores discursivos que aparecen con frecuencia en la conversación. Se les llama también conectores pragmáticos y se suelen diferenciar entre:</a:t>
            </a:r>
          </a:p>
          <a:p>
            <a:pPr lvl="1"/>
            <a:r>
              <a:rPr lang="es-419" sz="1700" dirty="0"/>
              <a:t>De evidencia (o de modalidad epistémica): </a:t>
            </a:r>
            <a:r>
              <a:rPr lang="es-419" sz="1700" i="1" dirty="0"/>
              <a:t>claro</a:t>
            </a:r>
            <a:r>
              <a:rPr lang="es-419" sz="1700" dirty="0"/>
              <a:t>, </a:t>
            </a:r>
            <a:r>
              <a:rPr lang="es-419" sz="1700" i="1" dirty="0"/>
              <a:t>por supuesto</a:t>
            </a:r>
            <a:r>
              <a:rPr lang="es-419" sz="1700" dirty="0"/>
              <a:t>, </a:t>
            </a:r>
            <a:r>
              <a:rPr lang="es-419" sz="1700" i="1" dirty="0"/>
              <a:t>sin duda</a:t>
            </a:r>
            <a:r>
              <a:rPr lang="es-419" sz="1700" dirty="0"/>
              <a:t>;</a:t>
            </a:r>
          </a:p>
          <a:p>
            <a:pPr lvl="1"/>
            <a:r>
              <a:rPr lang="es-419" sz="1700" dirty="0"/>
              <a:t>De aceptación: </a:t>
            </a:r>
            <a:r>
              <a:rPr lang="es-419" sz="1700" i="1" dirty="0"/>
              <a:t>bien</a:t>
            </a:r>
            <a:r>
              <a:rPr lang="es-419" sz="1700" dirty="0"/>
              <a:t>, </a:t>
            </a:r>
            <a:r>
              <a:rPr lang="es-419" sz="1700" i="1" dirty="0"/>
              <a:t>vale</a:t>
            </a:r>
            <a:r>
              <a:rPr lang="es-419" sz="1700" dirty="0"/>
              <a:t>;</a:t>
            </a:r>
          </a:p>
          <a:p>
            <a:pPr lvl="1"/>
            <a:r>
              <a:rPr lang="es-419" sz="1700" dirty="0"/>
              <a:t>Metadiscursivos: </a:t>
            </a:r>
            <a:r>
              <a:rPr lang="es-419" sz="1700" i="1" dirty="0"/>
              <a:t>bueno</a:t>
            </a:r>
            <a:r>
              <a:rPr lang="es-419" sz="1700" dirty="0"/>
              <a:t>, </a:t>
            </a:r>
            <a:r>
              <a:rPr lang="es-419" sz="1700" i="1" dirty="0"/>
              <a:t>eh</a:t>
            </a:r>
            <a:r>
              <a:rPr lang="es-419" sz="1700" dirty="0"/>
              <a:t>;</a:t>
            </a:r>
          </a:p>
          <a:p>
            <a:pPr lvl="1"/>
            <a:r>
              <a:rPr lang="es-419" sz="1700" dirty="0"/>
              <a:t>Enfocadores de alteridad: </a:t>
            </a:r>
            <a:r>
              <a:rPr lang="es-419" sz="1700" i="1" dirty="0"/>
              <a:t>hombre</a:t>
            </a:r>
            <a:r>
              <a:rPr lang="es-419" sz="1700" dirty="0"/>
              <a:t>, </a:t>
            </a:r>
            <a:r>
              <a:rPr lang="es-419" sz="1700" i="1" dirty="0"/>
              <a:t>mira</a:t>
            </a:r>
            <a:r>
              <a:rPr lang="es-419" sz="1700" dirty="0"/>
              <a:t>, </a:t>
            </a:r>
            <a:r>
              <a:rPr lang="es-419" sz="1700" i="1" dirty="0"/>
              <a:t>oye.</a:t>
            </a:r>
            <a:r>
              <a:rPr lang="es-419" sz="1700" dirty="0"/>
              <a:t> </a:t>
            </a:r>
          </a:p>
          <a:p>
            <a:r>
              <a:rPr lang="es-419" sz="1900" dirty="0"/>
              <a:t>Los que interesan este estudio entran en los primeros tres grupos. </a:t>
            </a:r>
          </a:p>
        </p:txBody>
      </p:sp>
    </p:spTree>
    <p:extLst>
      <p:ext uri="{BB962C8B-B14F-4D97-AF65-F5344CB8AC3E}">
        <p14:creationId xmlns:p14="http://schemas.microsoft.com/office/powerpoint/2010/main" val="212199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AE7FB-CB17-4564-AA00-B401B4F47539}"/>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67227E88-763C-41CC-B0E3-B67864482F34}"/>
              </a:ext>
            </a:extLst>
          </p:cNvPr>
          <p:cNvSpPr>
            <a:spLocks noGrp="1"/>
          </p:cNvSpPr>
          <p:nvPr>
            <p:ph idx="1"/>
          </p:nvPr>
        </p:nvSpPr>
        <p:spPr/>
        <p:txBody>
          <a:bodyPr>
            <a:normAutofit/>
          </a:bodyPr>
          <a:lstStyle/>
          <a:p>
            <a:pPr marL="0" indent="0">
              <a:buNone/>
            </a:pPr>
            <a:r>
              <a:rPr lang="it-IT" dirty="0"/>
              <a:t> </a:t>
            </a:r>
            <a:r>
              <a:rPr lang="es-ES" sz="2800" dirty="0"/>
              <a:t>¿Por qué los marcadores son importantes?</a:t>
            </a:r>
            <a:endParaRPr lang="it-IT" dirty="0"/>
          </a:p>
          <a:p>
            <a:r>
              <a:rPr lang="es-ES" dirty="0"/>
              <a:t>Caracterizan el lenguaje oral, atribuyéndole mayor expresividad, dinámica y coherencia.</a:t>
            </a:r>
          </a:p>
          <a:p>
            <a:r>
              <a:rPr lang="es-ES" dirty="0"/>
              <a:t>Son </a:t>
            </a:r>
            <a:r>
              <a:rPr lang="es-ES" u="sng" dirty="0"/>
              <a:t>básicos</a:t>
            </a:r>
            <a:r>
              <a:rPr lang="es-ES" dirty="0"/>
              <a:t> para la interacción conversacional ya que establecen relaciones lógico-semánticas entre enunciados: concatenan y/u ordenan las unidades comunicativas del enunciado, o relacionan las diversas funciones discursivas que en él se actualizan.</a:t>
            </a:r>
          </a:p>
          <a:p>
            <a:r>
              <a:rPr lang="es-ES" dirty="0"/>
              <a:t>Aseguran el entendimiento entre los interlocutores, posibilitándoles llevar a cabo el proceso de la comunicación. De hecho, proporcionan al oyente guías para las inferecias comunicativas correspondientes. </a:t>
            </a:r>
          </a:p>
          <a:p>
            <a:endParaRPr lang="es-ES" dirty="0"/>
          </a:p>
        </p:txBody>
      </p:sp>
    </p:spTree>
    <p:extLst>
      <p:ext uri="{BB962C8B-B14F-4D97-AF65-F5344CB8AC3E}">
        <p14:creationId xmlns:p14="http://schemas.microsoft.com/office/powerpoint/2010/main" val="201643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26C56-8976-4223-A6B3-6CD9F1BF14AB}"/>
              </a:ext>
            </a:extLst>
          </p:cNvPr>
          <p:cNvSpPr>
            <a:spLocks noGrp="1"/>
          </p:cNvSpPr>
          <p:nvPr>
            <p:ph type="title"/>
          </p:nvPr>
        </p:nvSpPr>
        <p:spPr/>
        <p:txBody>
          <a:bodyPr>
            <a:normAutofit/>
          </a:bodyPr>
          <a:lstStyle/>
          <a:p>
            <a:r>
              <a:rPr lang="it-IT" dirty="0"/>
              <a:t>MARCADORES </a:t>
            </a:r>
            <a:r>
              <a:rPr lang="it-IT" sz="3100" dirty="0"/>
              <a:t>CONVERSACIONALES</a:t>
            </a:r>
            <a:r>
              <a:rPr lang="it-IT" b="1" dirty="0"/>
              <a:t> </a:t>
            </a:r>
            <a:r>
              <a:rPr lang="it-IT" sz="3600" dirty="0"/>
              <a:t>EN CONTEXTO ELE </a:t>
            </a:r>
            <a:endParaRPr lang="it-IT" dirty="0"/>
          </a:p>
        </p:txBody>
      </p:sp>
      <p:sp>
        <p:nvSpPr>
          <p:cNvPr id="3" name="Segnaposto contenuto 2">
            <a:extLst>
              <a:ext uri="{FF2B5EF4-FFF2-40B4-BE49-F238E27FC236}">
                <a16:creationId xmlns:a16="http://schemas.microsoft.com/office/drawing/2014/main" id="{CDE04FD3-0933-4EFB-A21A-5F5C93A6DCB7}"/>
              </a:ext>
            </a:extLst>
          </p:cNvPr>
          <p:cNvSpPr>
            <a:spLocks noGrp="1"/>
          </p:cNvSpPr>
          <p:nvPr>
            <p:ph idx="1"/>
          </p:nvPr>
        </p:nvSpPr>
        <p:spPr/>
        <p:txBody>
          <a:bodyPr/>
          <a:lstStyle/>
          <a:p>
            <a:r>
              <a:rPr lang="es-ES" dirty="0"/>
              <a:t>Permiten estudiar la lengua a nivel prágmatico.</a:t>
            </a:r>
          </a:p>
          <a:p>
            <a:r>
              <a:rPr lang="es-ES" dirty="0"/>
              <a:t>El uso adecuado de los marcadores vuelve el habla de los aprendientes más espontánea, dinámica y expresivamente natural, lo que le aporta mayor fluidez y la acerca al habla del nativo.</a:t>
            </a:r>
          </a:p>
          <a:p>
            <a:r>
              <a:rPr lang="es-ES" dirty="0"/>
              <a:t>El uso de los marcadores conversacionales revela el grado de dominio de la L2.</a:t>
            </a:r>
          </a:p>
          <a:p>
            <a:endParaRPr lang="it-IT" dirty="0"/>
          </a:p>
        </p:txBody>
      </p:sp>
    </p:spTree>
    <p:extLst>
      <p:ext uri="{BB962C8B-B14F-4D97-AF65-F5344CB8AC3E}">
        <p14:creationId xmlns:p14="http://schemas.microsoft.com/office/powerpoint/2010/main" val="413182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3AFF21-2FA0-4D01-BEC7-5FB737B77743}"/>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33C11CD2-F9C8-46F2-AB1C-A14A8591EED5}"/>
              </a:ext>
            </a:extLst>
          </p:cNvPr>
          <p:cNvSpPr>
            <a:spLocks noGrp="1"/>
          </p:cNvSpPr>
          <p:nvPr>
            <p:ph idx="1"/>
          </p:nvPr>
        </p:nvSpPr>
        <p:spPr/>
        <p:txBody>
          <a:bodyPr/>
          <a:lstStyle/>
          <a:p>
            <a:r>
              <a:rPr lang="es-419" dirty="0"/>
              <a:t>N° de </a:t>
            </a:r>
            <a:r>
              <a:rPr lang="es-419" b="1" dirty="0"/>
              <a:t>íncipit</a:t>
            </a:r>
            <a:r>
              <a:rPr lang="es-419" dirty="0"/>
              <a:t> en enunciados/estancias en cualquier tipo de interacción/contexto comunicativo: 230 casos.</a:t>
            </a:r>
            <a:endParaRPr lang="es-ES" dirty="0"/>
          </a:p>
          <a:p>
            <a:r>
              <a:rPr lang="es-ES" dirty="0"/>
              <a:t>El </a:t>
            </a:r>
            <a:r>
              <a:rPr lang="es-ES" b="1" dirty="0"/>
              <a:t>INP</a:t>
            </a:r>
            <a:r>
              <a:rPr lang="es-ES" dirty="0"/>
              <a:t> también contiene los </a:t>
            </a:r>
            <a:r>
              <a:rPr lang="es-ES" b="1" dirty="0"/>
              <a:t>marcadores conversacionales.</a:t>
            </a:r>
            <a:r>
              <a:rPr lang="es-ES" dirty="0"/>
              <a:t> </a:t>
            </a:r>
          </a:p>
          <a:p>
            <a:pPr marL="0" indent="0">
              <a:buNone/>
            </a:pPr>
            <a:r>
              <a:rPr lang="es-ES" dirty="0"/>
              <a:t>	</a:t>
            </a:r>
          </a:p>
          <a:p>
            <a:pPr marL="0" indent="0">
              <a:buNone/>
            </a:pPr>
            <a:r>
              <a:rPr lang="es-ES" dirty="0"/>
              <a:t>	bueno /</a:t>
            </a:r>
            <a:r>
              <a:rPr lang="es-ES" baseline="30000" dirty="0"/>
              <a:t>INP</a:t>
            </a:r>
            <a:r>
              <a:rPr lang="es-ES" dirty="0"/>
              <a:t> a ver si algún día /</a:t>
            </a:r>
            <a:r>
              <a:rPr lang="es-ES" baseline="30000" dirty="0"/>
              <a:t>TOP</a:t>
            </a:r>
            <a:r>
              <a:rPr lang="es-ES" dirty="0"/>
              <a:t> consigues 	sacarlo entero //</a:t>
            </a:r>
            <a:r>
              <a:rPr lang="es-ES" baseline="30000" dirty="0"/>
              <a:t>COM</a:t>
            </a:r>
          </a:p>
          <a:p>
            <a:pPr marL="0" indent="0">
              <a:buNone/>
            </a:pPr>
            <a:endParaRPr lang="it-IT" dirty="0"/>
          </a:p>
          <a:p>
            <a:endParaRPr lang="it-IT" dirty="0"/>
          </a:p>
        </p:txBody>
      </p:sp>
      <p:pic>
        <p:nvPicPr>
          <p:cNvPr id="4" name="efamcv03_54">
            <a:hlinkClick r:id="" action="ppaction://media"/>
            <a:extLst>
              <a:ext uri="{FF2B5EF4-FFF2-40B4-BE49-F238E27FC236}">
                <a16:creationId xmlns:a16="http://schemas.microsoft.com/office/drawing/2014/main" id="{68155404-D038-4600-A60E-806D4E9B54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4342541"/>
            <a:ext cx="609600" cy="609600"/>
          </a:xfrm>
          <a:prstGeom prst="rect">
            <a:avLst/>
          </a:prstGeom>
        </p:spPr>
      </p:pic>
    </p:spTree>
    <p:extLst>
      <p:ext uri="{BB962C8B-B14F-4D97-AF65-F5344CB8AC3E}">
        <p14:creationId xmlns:p14="http://schemas.microsoft.com/office/powerpoint/2010/main" val="3544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48C17-9B45-46CB-81F6-3C2019C463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552B1D8D-0DC0-4F2E-AE37-50B857F70CE2}"/>
              </a:ext>
            </a:extLst>
          </p:cNvPr>
          <p:cNvSpPr>
            <a:spLocks noGrp="1"/>
          </p:cNvSpPr>
          <p:nvPr>
            <p:ph idx="1"/>
          </p:nvPr>
        </p:nvSpPr>
        <p:spPr/>
        <p:txBody>
          <a:bodyPr/>
          <a:lstStyle/>
          <a:p>
            <a:pPr marL="0" indent="0">
              <a:buNone/>
            </a:pPr>
            <a:r>
              <a:rPr lang="es-ES" dirty="0"/>
              <a:t>Estudio de los contextos con: </a:t>
            </a:r>
          </a:p>
          <a:p>
            <a:r>
              <a:rPr lang="es-ES" dirty="0"/>
              <a:t>INP: 23 </a:t>
            </a:r>
            <a:r>
              <a:rPr lang="es-ES" i="1" dirty="0"/>
              <a:t>pues, </a:t>
            </a:r>
            <a:r>
              <a:rPr lang="es-ES" dirty="0"/>
              <a:t>11 </a:t>
            </a:r>
            <a:r>
              <a:rPr lang="es-ES" i="1" dirty="0"/>
              <a:t>entonces, </a:t>
            </a:r>
            <a:r>
              <a:rPr lang="es-ES" dirty="0"/>
              <a:t>94 </a:t>
            </a:r>
            <a:r>
              <a:rPr lang="es-ES" i="1" dirty="0"/>
              <a:t>bueno</a:t>
            </a:r>
            <a:r>
              <a:rPr lang="es-ES" dirty="0"/>
              <a:t>, 21 </a:t>
            </a:r>
            <a:r>
              <a:rPr lang="es-ES" i="1" dirty="0"/>
              <a:t>pero, </a:t>
            </a:r>
            <a:r>
              <a:rPr lang="es-ES" dirty="0"/>
              <a:t>20</a:t>
            </a:r>
            <a:r>
              <a:rPr lang="es-ES" i="1" dirty="0"/>
              <a:t> claro</a:t>
            </a:r>
            <a:r>
              <a:rPr lang="es-ES" dirty="0"/>
              <a:t>. </a:t>
            </a:r>
          </a:p>
          <a:p>
            <a:r>
              <a:rPr lang="es-ES" dirty="0"/>
              <a:t>DCT: 30 </a:t>
            </a:r>
            <a:r>
              <a:rPr lang="es-ES" i="1" dirty="0"/>
              <a:t>pues, </a:t>
            </a:r>
            <a:r>
              <a:rPr lang="es-ES" dirty="0"/>
              <a:t>98 </a:t>
            </a:r>
            <a:r>
              <a:rPr lang="es-ES" i="1" dirty="0"/>
              <a:t>entonces, </a:t>
            </a:r>
            <a:r>
              <a:rPr lang="es-ES" dirty="0"/>
              <a:t>22 </a:t>
            </a:r>
            <a:r>
              <a:rPr lang="es-ES" i="1" dirty="0"/>
              <a:t>bueno, </a:t>
            </a:r>
            <a:r>
              <a:rPr lang="es-ES" dirty="0"/>
              <a:t>60 </a:t>
            </a:r>
            <a:r>
              <a:rPr lang="es-ES" i="1" dirty="0"/>
              <a:t>pero, </a:t>
            </a:r>
            <a:r>
              <a:rPr lang="es-ES" dirty="0"/>
              <a:t>19</a:t>
            </a:r>
            <a:r>
              <a:rPr lang="es-ES" i="1" dirty="0"/>
              <a:t> claro</a:t>
            </a:r>
            <a:r>
              <a:rPr lang="es-ES" dirty="0"/>
              <a:t>.</a:t>
            </a:r>
          </a:p>
          <a:p>
            <a:r>
              <a:rPr lang="es-ES" dirty="0"/>
              <a:t>Estos datos invitan a una comparación entre las dos unidades, pues hay algunas palabras que cumplen una función muy distinta al encontrarse en unidades distintas.</a:t>
            </a:r>
          </a:p>
          <a:p>
            <a:pPr marL="0" indent="0">
              <a:buNone/>
            </a:pPr>
            <a:r>
              <a:rPr lang="es-ES" b="1" dirty="0">
                <a:sym typeface="Wingdings" panose="05000000000000000000" pitchFamily="2" charset="2"/>
              </a:rPr>
              <a:t>L</a:t>
            </a:r>
            <a:r>
              <a:rPr lang="es-ES" b="1" dirty="0"/>
              <a:t>os marcadores tienen carácter polifuncional: el mismo marcador puede aparecer desempeñando distintas funciones discursivas.</a:t>
            </a:r>
            <a:endParaRPr lang="it-IT" dirty="0"/>
          </a:p>
        </p:txBody>
      </p:sp>
    </p:spTree>
    <p:extLst>
      <p:ext uri="{BB962C8B-B14F-4D97-AF65-F5344CB8AC3E}">
        <p14:creationId xmlns:p14="http://schemas.microsoft.com/office/powerpoint/2010/main" val="261567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DCT</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953835"/>
            <a:ext cx="6281873" cy="5248622"/>
          </a:xfrm>
        </p:spPr>
        <p:txBody>
          <a:bodyPr>
            <a:normAutofit/>
          </a:bodyPr>
          <a:lstStyle/>
          <a:p>
            <a:r>
              <a:rPr lang="es-ES" dirty="0"/>
              <a:t>pues /</a:t>
            </a:r>
            <a:r>
              <a:rPr lang="es-ES" baseline="30000" dirty="0"/>
              <a:t>DCT </a:t>
            </a:r>
            <a:r>
              <a:rPr lang="es-ES" dirty="0"/>
              <a:t>claro /</a:t>
            </a:r>
            <a:r>
              <a:rPr lang="es-ES" baseline="30000" dirty="0"/>
              <a:t>INP </a:t>
            </a:r>
            <a:r>
              <a:rPr lang="es-ES" dirty="0"/>
              <a:t>y se forma un lío //</a:t>
            </a:r>
            <a:r>
              <a:rPr lang="es-ES" baseline="30000" dirty="0"/>
              <a:t>COM</a:t>
            </a:r>
            <a:endParaRPr lang="it-IT" dirty="0"/>
          </a:p>
          <a:p>
            <a:endParaRPr lang="it-IT" dirty="0"/>
          </a:p>
          <a:p>
            <a:endParaRPr lang="it-IT" dirty="0"/>
          </a:p>
          <a:p>
            <a:r>
              <a:rPr lang="es-ES" dirty="0"/>
              <a:t>El marcador del discurso </a:t>
            </a:r>
            <a:r>
              <a:rPr lang="es-ES" i="1" dirty="0"/>
              <a:t>pues </a:t>
            </a:r>
            <a:r>
              <a:rPr lang="es-ES" dirty="0"/>
              <a:t>es aquí una marca de progresión de la información y, al mismo tiempo, permite introducir un comentario que está relacionado con lo anterior. Expresa entonces una relación con algo que se ha dicho previamente.</a:t>
            </a:r>
          </a:p>
          <a:p>
            <a:r>
              <a:rPr lang="es-ES" dirty="0"/>
              <a:t>Constituye un segmento caracterizado en el plano de la expresión por su autonomía melódica y consiguiente carácter tónico.</a:t>
            </a:r>
            <a:endParaRPr lang="es-ES" b="1" dirty="0"/>
          </a:p>
          <a:p>
            <a:endParaRPr lang="it-IT" dirty="0"/>
          </a:p>
        </p:txBody>
      </p:sp>
      <p:pic>
        <p:nvPicPr>
          <p:cNvPr id="4" name="epubdl07a_207">
            <a:hlinkClick r:id="" action="ppaction://media"/>
            <a:extLst>
              <a:ext uri="{FF2B5EF4-FFF2-40B4-BE49-F238E27FC236}">
                <a16:creationId xmlns:a16="http://schemas.microsoft.com/office/drawing/2014/main" id="{8737F48B-A21B-4494-902F-60484BA0D0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9286" y="1740325"/>
            <a:ext cx="609600" cy="609600"/>
          </a:xfrm>
          <a:prstGeom prst="rect">
            <a:avLst/>
          </a:prstGeom>
        </p:spPr>
      </p:pic>
    </p:spTree>
    <p:extLst>
      <p:ext uri="{BB962C8B-B14F-4D97-AF65-F5344CB8AC3E}">
        <p14:creationId xmlns:p14="http://schemas.microsoft.com/office/powerpoint/2010/main" val="3341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INP</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859809"/>
            <a:ext cx="6281873" cy="5342648"/>
          </a:xfrm>
        </p:spPr>
        <p:txBody>
          <a:bodyPr>
            <a:normAutofit/>
          </a:bodyPr>
          <a:lstStyle/>
          <a:p>
            <a:r>
              <a:rPr lang="es-ES" dirty="0"/>
              <a:t>pues nada /</a:t>
            </a:r>
            <a:r>
              <a:rPr lang="es-ES" baseline="30000" dirty="0"/>
              <a:t>INP </a:t>
            </a:r>
            <a:r>
              <a:rPr lang="es-ES" dirty="0"/>
              <a:t> me voy a quedar//</a:t>
            </a:r>
            <a:r>
              <a:rPr lang="es-ES" baseline="30000" dirty="0"/>
              <a:t>COM</a:t>
            </a:r>
            <a:endParaRPr lang="it-IT" dirty="0"/>
          </a:p>
          <a:p>
            <a:endParaRPr lang="it-IT" dirty="0"/>
          </a:p>
          <a:p>
            <a:r>
              <a:rPr lang="es-ES" dirty="0"/>
              <a:t>El marcador del discurso </a:t>
            </a:r>
            <a:r>
              <a:rPr lang="es-ES" i="1" dirty="0"/>
              <a:t>pues </a:t>
            </a:r>
            <a:r>
              <a:rPr lang="es-ES" dirty="0"/>
              <a:t>expresa aquí una manera de coger la palabra. Puede encabezar un enunciado en contraste afectivo con respecto al anterior o servir como recurso de toma de turno. Por un lado es como si </a:t>
            </a:r>
            <a:r>
              <a:rPr lang="es-ES" i="1" dirty="0"/>
              <a:t>pues</a:t>
            </a:r>
            <a:r>
              <a:rPr lang="es-ES" dirty="0"/>
              <a:t> iniciara un pensamiento en voz alta o la respuesta a una pregunta, y le sirviera al hablante para tomarse un breve tiempo para pensar lo que va a decir. Por otro lado, informa sobre la actitud del hablante (</a:t>
            </a:r>
            <a:r>
              <a:rPr lang="es-419" dirty="0"/>
              <a:t>actitud</a:t>
            </a:r>
            <a:r>
              <a:rPr lang="it-IT" dirty="0"/>
              <a:t> </a:t>
            </a:r>
            <a:r>
              <a:rPr lang="es-419" dirty="0"/>
              <a:t>afectivamente</a:t>
            </a:r>
            <a:r>
              <a:rPr lang="it-IT" dirty="0"/>
              <a:t> negativa) </a:t>
            </a:r>
            <a:r>
              <a:rPr lang="es-ES" dirty="0"/>
              <a:t>y predispone a su interlocutor a cierta interpretación de lo que va a decir</a:t>
            </a:r>
            <a:r>
              <a:rPr lang="it-IT" dirty="0"/>
              <a:t>.</a:t>
            </a:r>
            <a:r>
              <a:rPr lang="es-ES" dirty="0"/>
              <a:t> </a:t>
            </a:r>
          </a:p>
          <a:p>
            <a:r>
              <a:rPr lang="es-ES" i="1" dirty="0"/>
              <a:t>Pues</a:t>
            </a:r>
            <a:r>
              <a:rPr lang="es-ES" dirty="0"/>
              <a:t> tiene menos autonomía fónica.</a:t>
            </a:r>
            <a:endParaRPr lang="es-ES" b="1" dirty="0"/>
          </a:p>
          <a:p>
            <a:endParaRPr lang="it-IT" dirty="0"/>
          </a:p>
        </p:txBody>
      </p:sp>
      <p:pic>
        <p:nvPicPr>
          <p:cNvPr id="5" name="efamcv03_117">
            <a:hlinkClick r:id="" action="ppaction://media"/>
            <a:extLst>
              <a:ext uri="{FF2B5EF4-FFF2-40B4-BE49-F238E27FC236}">
                <a16:creationId xmlns:a16="http://schemas.microsoft.com/office/drawing/2014/main" id="{580A2966-A71D-4ACE-B62A-45E1C5EE29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7528" y="1184327"/>
            <a:ext cx="609600" cy="609600"/>
          </a:xfrm>
          <a:prstGeom prst="rect">
            <a:avLst/>
          </a:prstGeom>
        </p:spPr>
      </p:pic>
    </p:spTree>
    <p:extLst>
      <p:ext uri="{BB962C8B-B14F-4D97-AF65-F5344CB8AC3E}">
        <p14:creationId xmlns:p14="http://schemas.microsoft.com/office/powerpoint/2010/main" val="62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Abre el canal comunicativo para iniciar un turno o para crear un enunciado en contraste afectivo con respecto al anterior. Es una manera de coger la palabra, por eso a menudo está en solapamiento con otras unidades. </a:t>
            </a:r>
            <a:endParaRPr lang="it-IT" dirty="0"/>
          </a:p>
        </p:txBody>
      </p:sp>
    </p:spTree>
    <p:extLst>
      <p:ext uri="{BB962C8B-B14F-4D97-AF65-F5344CB8AC3E}">
        <p14:creationId xmlns:p14="http://schemas.microsoft.com/office/powerpoint/2010/main" val="231452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DCT </a:t>
            </a:r>
            <a:r>
              <a:rPr lang="es-ES" dirty="0"/>
              <a:t>pues al cabo del año /</a:t>
            </a:r>
            <a:r>
              <a:rPr lang="es-ES" baseline="30000" dirty="0"/>
              <a:t>TOP </a:t>
            </a:r>
            <a:r>
              <a:rPr lang="es-ES" dirty="0"/>
              <a:t>que se puso ya robusta y grande /</a:t>
            </a:r>
            <a:r>
              <a:rPr lang="es-ES" baseline="30000" dirty="0"/>
              <a:t>PAR </a:t>
            </a:r>
            <a:r>
              <a:rPr lang="es-ES" dirty="0"/>
              <a:t>se hicieron las fotos oficiales de casados //</a:t>
            </a:r>
            <a:r>
              <a:rPr lang="es-ES" baseline="30000" dirty="0"/>
              <a:t>COM</a:t>
            </a:r>
            <a:endParaRPr lang="it-IT" dirty="0"/>
          </a:p>
          <a:p>
            <a:endParaRPr lang="it-IT" dirty="0"/>
          </a:p>
          <a:p>
            <a:endParaRPr lang="it-IT" dirty="0"/>
          </a:p>
          <a:p>
            <a:r>
              <a:rPr lang="es-ES" dirty="0"/>
              <a:t>El marcador </a:t>
            </a:r>
            <a:r>
              <a:rPr lang="es-ES" i="1" dirty="0"/>
              <a:t>entonces</a:t>
            </a:r>
            <a:r>
              <a:rPr lang="es-ES" dirty="0"/>
              <a:t> tiene aquí un valor consecutivo (o ilativo) y funciona de recurso para ayudar la progresión de la información y dar continuidad al discurso ya que encadena dos enunciados, de los cuales el primero (que en este caso está en un turno anterior) es la premisa lógica del segundo </a:t>
            </a:r>
            <a:r>
              <a:rPr lang="es-ES" sz="1600" dirty="0">
                <a:sym typeface="Wingdings" panose="05000000000000000000" pitchFamily="2" charset="2"/>
              </a:rPr>
              <a:t></a:t>
            </a:r>
            <a:r>
              <a:rPr lang="es-ES" dirty="0"/>
              <a:t> conecta un consecuente con su antecedente.    </a:t>
            </a:r>
          </a:p>
        </p:txBody>
      </p:sp>
      <p:pic>
        <p:nvPicPr>
          <p:cNvPr id="6" name="efamdl07_8">
            <a:hlinkClick r:id="" action="ppaction://media"/>
            <a:extLst>
              <a:ext uri="{FF2B5EF4-FFF2-40B4-BE49-F238E27FC236}">
                <a16:creationId xmlns:a16="http://schemas.microsoft.com/office/drawing/2014/main" id="{FF7A5857-21E4-4EC5-AF36-614E7983E7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2560963"/>
            <a:ext cx="609600" cy="609600"/>
          </a:xfrm>
          <a:prstGeom prst="rect">
            <a:avLst/>
          </a:prstGeom>
        </p:spPr>
      </p:pic>
    </p:spTree>
    <p:extLst>
      <p:ext uri="{BB962C8B-B14F-4D97-AF65-F5344CB8AC3E}">
        <p14:creationId xmlns:p14="http://schemas.microsoft.com/office/powerpoint/2010/main" val="41652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INP </a:t>
            </a:r>
            <a:r>
              <a:rPr lang="es-ES" dirty="0"/>
              <a:t>yo /</a:t>
            </a:r>
            <a:r>
              <a:rPr lang="es-ES" baseline="30000" dirty="0"/>
              <a:t>TOP </a:t>
            </a:r>
            <a:r>
              <a:rPr lang="es-ES" dirty="0"/>
              <a:t>te pondría /</a:t>
            </a:r>
            <a:r>
              <a:rPr lang="es-ES" baseline="30000" dirty="0"/>
              <a:t>SCA</a:t>
            </a:r>
            <a:r>
              <a:rPr lang="es-ES" dirty="0"/>
              <a:t> de lunes a viernes /</a:t>
            </a:r>
            <a:r>
              <a:rPr lang="es-ES" baseline="30000" dirty="0"/>
              <a:t>TOP</a:t>
            </a:r>
            <a:r>
              <a:rPr lang="es-ES" dirty="0"/>
              <a:t> jornada completa //</a:t>
            </a:r>
            <a:r>
              <a:rPr lang="es-ES" baseline="30000" dirty="0"/>
              <a:t>COM</a:t>
            </a:r>
          </a:p>
          <a:p>
            <a:endParaRPr lang="es-ES" baseline="30000" dirty="0"/>
          </a:p>
          <a:p>
            <a:endParaRPr lang="es-ES" baseline="30000" dirty="0"/>
          </a:p>
          <a:p>
            <a:endParaRPr lang="es-ES" baseline="30000" dirty="0"/>
          </a:p>
          <a:p>
            <a:r>
              <a:rPr lang="es-ES" dirty="0"/>
              <a:t>El marcador </a:t>
            </a:r>
            <a:r>
              <a:rPr lang="es-ES" i="1" dirty="0"/>
              <a:t>entonces</a:t>
            </a:r>
            <a:r>
              <a:rPr lang="es-ES" dirty="0"/>
              <a:t> se usa aquí para empezar un turno, es un elemento que ayuda a introducir el enunciado, solo le sirve de apoyo al hablante para organizar el discurso. No aporta ninguna información, o sea no es informativamente necesario.  </a:t>
            </a:r>
            <a:endParaRPr lang="it-IT" dirty="0"/>
          </a:p>
        </p:txBody>
      </p:sp>
      <p:pic>
        <p:nvPicPr>
          <p:cNvPr id="4" name="epubdl02a_44">
            <a:hlinkClick r:id="" action="ppaction://media"/>
            <a:extLst>
              <a:ext uri="{FF2B5EF4-FFF2-40B4-BE49-F238E27FC236}">
                <a16:creationId xmlns:a16="http://schemas.microsoft.com/office/drawing/2014/main" id="{23DD8310-4476-478E-AA78-2181ABACA5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4362" y="2650494"/>
            <a:ext cx="609600" cy="609600"/>
          </a:xfrm>
          <a:prstGeom prst="rect">
            <a:avLst/>
          </a:prstGeom>
        </p:spPr>
      </p:pic>
    </p:spTree>
    <p:extLst>
      <p:ext uri="{BB962C8B-B14F-4D97-AF65-F5344CB8AC3E}">
        <p14:creationId xmlns:p14="http://schemas.microsoft.com/office/powerpoint/2010/main" val="14711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bueno /</a:t>
            </a:r>
            <a:r>
              <a:rPr lang="es-ES" baseline="30000" dirty="0"/>
              <a:t>DCT</a:t>
            </a:r>
            <a:r>
              <a:rPr lang="es-ES" dirty="0"/>
              <a:t> las tenía en marcha //</a:t>
            </a:r>
            <a:r>
              <a:rPr lang="es-ES" baseline="30000" dirty="0"/>
              <a:t>COM</a:t>
            </a:r>
            <a:endParaRPr lang="it-IT" dirty="0"/>
          </a:p>
          <a:p>
            <a:endParaRPr lang="it-IT" dirty="0"/>
          </a:p>
          <a:p>
            <a:endParaRPr lang="it-IT" dirty="0"/>
          </a:p>
          <a:p>
            <a:r>
              <a:rPr lang="es-ES" dirty="0"/>
              <a:t>El marcador conversacional </a:t>
            </a:r>
            <a:r>
              <a:rPr lang="es-ES" i="1" dirty="0"/>
              <a:t>bueno</a:t>
            </a:r>
            <a:r>
              <a:rPr lang="es-ES" dirty="0"/>
              <a:t> tiene aquí relación con lo anterior, por lo tanto conecta dos enunciados. Puede servir de rectificación o especificación: </a:t>
            </a:r>
            <a:r>
              <a:rPr lang="es-419" dirty="0"/>
              <a:t>matiza</a:t>
            </a:r>
            <a:r>
              <a:rPr lang="it-IT" dirty="0"/>
              <a:t> o precisa </a:t>
            </a:r>
            <a:r>
              <a:rPr lang="es-419" dirty="0"/>
              <a:t>el enunciado </a:t>
            </a:r>
            <a:r>
              <a:rPr lang="it-IT" dirty="0"/>
              <a:t>previo </a:t>
            </a:r>
            <a:r>
              <a:rPr lang="es-ES" dirty="0"/>
              <a:t>del hablante, que no está conforme con lo dicho inmediatamente antes. De hecho, el contexto en que se halla este enunciado es: </a:t>
            </a:r>
          </a:p>
          <a:p>
            <a:r>
              <a:rPr lang="es-ES" dirty="0"/>
              <a:t>[49] *ALI: &lt; mira &gt; / las llevé a todas partes //</a:t>
            </a:r>
          </a:p>
          <a:p>
            <a:r>
              <a:rPr lang="es-ES" dirty="0"/>
              <a:t>[50] *ALI: bueno / las tenía en marcha //</a:t>
            </a:r>
          </a:p>
          <a:p>
            <a:pPr marL="0" indent="0">
              <a:buNone/>
            </a:pPr>
            <a:r>
              <a:rPr lang="es-ES" dirty="0"/>
              <a:t> </a:t>
            </a:r>
          </a:p>
        </p:txBody>
      </p:sp>
      <p:pic>
        <p:nvPicPr>
          <p:cNvPr id="5" name="efamdl05_50">
            <a:hlinkClick r:id="" action="ppaction://media"/>
            <a:extLst>
              <a:ext uri="{FF2B5EF4-FFF2-40B4-BE49-F238E27FC236}">
                <a16:creationId xmlns:a16="http://schemas.microsoft.com/office/drawing/2014/main" id="{01CF41B4-0764-4043-B9D0-2DC4C85702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1579887"/>
            <a:ext cx="609600" cy="609600"/>
          </a:xfrm>
          <a:prstGeom prst="rect">
            <a:avLst/>
          </a:prstGeom>
        </p:spPr>
      </p:pic>
    </p:spTree>
    <p:extLst>
      <p:ext uri="{BB962C8B-B14F-4D97-AF65-F5344CB8AC3E}">
        <p14:creationId xmlns:p14="http://schemas.microsoft.com/office/powerpoint/2010/main" val="40686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a:xfrm>
            <a:off x="5021496" y="750627"/>
            <a:ext cx="6281873" cy="5363570"/>
          </a:xfrm>
        </p:spPr>
        <p:txBody>
          <a:bodyPr>
            <a:normAutofit/>
          </a:bodyPr>
          <a:lstStyle/>
          <a:p>
            <a:r>
              <a:rPr lang="es-ES" dirty="0"/>
              <a:t>bueno /</a:t>
            </a:r>
            <a:r>
              <a:rPr lang="es-ES" baseline="30000" dirty="0"/>
              <a:t>INP</a:t>
            </a:r>
            <a:r>
              <a:rPr lang="es-ES" dirty="0"/>
              <a:t>  hay algunos SMS que no son de &amp;fiar //</a:t>
            </a:r>
            <a:r>
              <a:rPr lang="es-ES" baseline="30000" dirty="0"/>
              <a:t>COM</a:t>
            </a:r>
          </a:p>
          <a:p>
            <a:pPr marL="0" indent="0">
              <a:buNone/>
            </a:pPr>
            <a:endParaRPr lang="it-IT" dirty="0"/>
          </a:p>
          <a:p>
            <a:pPr marL="0" indent="0">
              <a:buNone/>
            </a:pPr>
            <a:endParaRPr lang="es-ES" dirty="0"/>
          </a:p>
          <a:p>
            <a:r>
              <a:rPr lang="es-ES" dirty="0"/>
              <a:t>El marcador </a:t>
            </a:r>
            <a:r>
              <a:rPr lang="es-ES" i="1" dirty="0"/>
              <a:t>bueno</a:t>
            </a:r>
            <a:r>
              <a:rPr lang="es-ES" dirty="0"/>
              <a:t> sirve aquí para iniciar una respuesta que introduce un punto de vista que en cierto modo se opone al anterior, de forma que crea en el interlocutor una predisposición interpretativa no enteramente positiva. Esto quiere decir que el hablante rechaza en parte lo que dice su interlocutor y suaviza una respuesta contraria a la preferida por su interlocutor.</a:t>
            </a:r>
          </a:p>
          <a:p>
            <a:r>
              <a:rPr lang="es-ES" dirty="0"/>
              <a:t>Abre</a:t>
            </a:r>
            <a:r>
              <a:rPr lang="es-ES" i="1" dirty="0"/>
              <a:t> </a:t>
            </a:r>
            <a:r>
              <a:rPr lang="es-ES" dirty="0"/>
              <a:t>con frecuencia una conversación y a menudo señala inicio y mantenimiento del turno.  	</a:t>
            </a:r>
          </a:p>
          <a:p>
            <a:endParaRPr lang="it-IT" dirty="0"/>
          </a:p>
        </p:txBody>
      </p:sp>
      <p:pic>
        <p:nvPicPr>
          <p:cNvPr id="5" name="efamcv06_194">
            <a:hlinkClick r:id="" action="ppaction://media"/>
            <a:extLst>
              <a:ext uri="{FF2B5EF4-FFF2-40B4-BE49-F238E27FC236}">
                <a16:creationId xmlns:a16="http://schemas.microsoft.com/office/drawing/2014/main" id="{850B0AB9-7F32-49E8-A754-F57DE99902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9020" y="1558355"/>
            <a:ext cx="609600" cy="609600"/>
          </a:xfrm>
          <a:prstGeom prst="rect">
            <a:avLst/>
          </a:prstGeom>
        </p:spPr>
      </p:pic>
    </p:spTree>
    <p:extLst>
      <p:ext uri="{BB962C8B-B14F-4D97-AF65-F5344CB8AC3E}">
        <p14:creationId xmlns:p14="http://schemas.microsoft.com/office/powerpoint/2010/main" val="4868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3C87A-67C7-4910-BFD9-153F825B9FFA}"/>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70C902F9-9570-4EB8-B853-2D236E8E93D3}"/>
              </a:ext>
            </a:extLst>
          </p:cNvPr>
          <p:cNvSpPr>
            <a:spLocks noGrp="1"/>
          </p:cNvSpPr>
          <p:nvPr>
            <p:ph idx="1"/>
          </p:nvPr>
        </p:nvSpPr>
        <p:spPr/>
        <p:txBody>
          <a:bodyPr/>
          <a:lstStyle/>
          <a:p>
            <a:pPr marL="0" indent="0">
              <a:buNone/>
            </a:pPr>
            <a:r>
              <a:rPr lang="es-ES" dirty="0"/>
              <a:t>DCT e INP aparecen juntos en 4 casos:</a:t>
            </a:r>
          </a:p>
          <a:p>
            <a:r>
              <a:rPr lang="es-ES" dirty="0"/>
              <a:t>1) entonces /</a:t>
            </a:r>
            <a:r>
              <a:rPr lang="es-ES" baseline="30000" dirty="0"/>
              <a:t>DCT</a:t>
            </a:r>
            <a:r>
              <a:rPr lang="es-ES" dirty="0"/>
              <a:t> mh pues bueno /</a:t>
            </a:r>
            <a:r>
              <a:rPr lang="es-ES" baseline="30000" dirty="0"/>
              <a:t>INP</a:t>
            </a:r>
            <a:r>
              <a:rPr lang="es-ES" dirty="0"/>
              <a:t> tú les respondes y ya está //</a:t>
            </a:r>
            <a:r>
              <a:rPr lang="es-ES" baseline="30000" dirty="0"/>
              <a:t>COM</a:t>
            </a:r>
          </a:p>
          <a:p>
            <a:endParaRPr lang="it-IT" dirty="0"/>
          </a:p>
          <a:p>
            <a:r>
              <a:rPr lang="es-ES" dirty="0"/>
              <a:t>2) pues /</a:t>
            </a:r>
            <a:r>
              <a:rPr lang="es-ES" baseline="30000" dirty="0"/>
              <a:t>DCT</a:t>
            </a:r>
            <a:r>
              <a:rPr lang="es-ES" dirty="0"/>
              <a:t> claro /</a:t>
            </a:r>
            <a:r>
              <a:rPr lang="es-ES" baseline="30000" dirty="0"/>
              <a:t>INP</a:t>
            </a:r>
            <a:r>
              <a:rPr lang="es-ES" dirty="0"/>
              <a:t> y se forma un lío //</a:t>
            </a:r>
            <a:r>
              <a:rPr lang="es-ES" baseline="30000" dirty="0"/>
              <a:t>COM</a:t>
            </a:r>
            <a:endParaRPr lang="it-IT" dirty="0"/>
          </a:p>
          <a:p>
            <a:r>
              <a:rPr lang="es-ES" dirty="0"/>
              <a:t>3) eh o sea /</a:t>
            </a:r>
            <a:r>
              <a:rPr lang="es-ES" baseline="30000" dirty="0"/>
              <a:t>DCT</a:t>
            </a:r>
            <a:r>
              <a:rPr lang="es-ES" dirty="0"/>
              <a:t> a ver /</a:t>
            </a:r>
            <a:r>
              <a:rPr lang="es-ES" baseline="30000" dirty="0"/>
              <a:t>INP</a:t>
            </a:r>
            <a:r>
              <a:rPr lang="es-ES" dirty="0"/>
              <a:t> eh claro /</a:t>
            </a:r>
            <a:r>
              <a:rPr lang="es-ES" baseline="30000" dirty="0"/>
              <a:t>INP </a:t>
            </a:r>
            <a:r>
              <a:rPr lang="es-ES" dirty="0"/>
              <a:t>lógicamente /</a:t>
            </a:r>
            <a:r>
              <a:rPr lang="es-ES" baseline="30000" dirty="0"/>
              <a:t>TOP </a:t>
            </a:r>
            <a:r>
              <a:rPr lang="es-ES" dirty="0"/>
              <a:t>sale profesorado /</a:t>
            </a:r>
            <a:r>
              <a:rPr lang="es-ES" baseline="30000" dirty="0"/>
              <a:t>COB</a:t>
            </a:r>
            <a:r>
              <a:rPr lang="es-ES" dirty="0"/>
              <a:t> y eso [/1] eso sobre el [/2] recae sobre el profesorado interino //</a:t>
            </a:r>
            <a:r>
              <a:rPr lang="es-ES" baseline="30000" dirty="0"/>
              <a:t>COM</a:t>
            </a:r>
          </a:p>
          <a:p>
            <a:endParaRPr lang="it-IT" dirty="0"/>
          </a:p>
          <a:p>
            <a:r>
              <a:rPr lang="es-ES" dirty="0"/>
              <a:t>4) y [/1] y luego /</a:t>
            </a:r>
            <a:r>
              <a:rPr lang="es-ES" baseline="30000" dirty="0"/>
              <a:t>DCT</a:t>
            </a:r>
            <a:r>
              <a:rPr lang="es-ES" dirty="0"/>
              <a:t> bueno pues /</a:t>
            </a:r>
            <a:r>
              <a:rPr lang="es-ES" baseline="30000" dirty="0"/>
              <a:t>INP</a:t>
            </a:r>
            <a:r>
              <a:rPr lang="es-ES" dirty="0"/>
              <a:t> en la [/1] en las universidades /</a:t>
            </a:r>
            <a:r>
              <a:rPr lang="es-ES" baseline="30000" dirty="0"/>
              <a:t>TOP </a:t>
            </a:r>
            <a:r>
              <a:rPr lang="es-ES" dirty="0"/>
              <a:t>ya el último tiempo /</a:t>
            </a:r>
            <a:r>
              <a:rPr lang="es-ES" baseline="30000" dirty="0"/>
              <a:t>TOP </a:t>
            </a:r>
            <a:r>
              <a:rPr lang="es-ES" dirty="0"/>
              <a:t>sí que ha habido un [/1] e' un [/1] además un [/1] un hachazo bastante grande a los presupuestos //</a:t>
            </a:r>
            <a:r>
              <a:rPr lang="es-ES" baseline="30000" dirty="0"/>
              <a:t>COM</a:t>
            </a:r>
            <a:endParaRPr lang="it-IT" dirty="0"/>
          </a:p>
          <a:p>
            <a:endParaRPr lang="it-IT" dirty="0"/>
          </a:p>
        </p:txBody>
      </p:sp>
      <p:pic>
        <p:nvPicPr>
          <p:cNvPr id="4" name="epubmn03_198">
            <a:hlinkClick r:id="" action="ppaction://media"/>
            <a:extLst>
              <a:ext uri="{FF2B5EF4-FFF2-40B4-BE49-F238E27FC236}">
                <a16:creationId xmlns:a16="http://schemas.microsoft.com/office/drawing/2014/main" id="{9E674CF9-773B-4DA7-A180-046C77DE8BE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86400" y="5747008"/>
            <a:ext cx="609600" cy="609600"/>
          </a:xfrm>
          <a:prstGeom prst="rect">
            <a:avLst/>
          </a:prstGeom>
        </p:spPr>
      </p:pic>
      <p:pic>
        <p:nvPicPr>
          <p:cNvPr id="5" name="epubmn03_34">
            <a:hlinkClick r:id="" action="ppaction://media"/>
            <a:extLst>
              <a:ext uri="{FF2B5EF4-FFF2-40B4-BE49-F238E27FC236}">
                <a16:creationId xmlns:a16="http://schemas.microsoft.com/office/drawing/2014/main" id="{0C85B31C-1E7B-45C6-9D7E-AFDD2683F7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486400" y="3813313"/>
            <a:ext cx="609600" cy="609600"/>
          </a:xfrm>
          <a:prstGeom prst="rect">
            <a:avLst/>
          </a:prstGeom>
        </p:spPr>
      </p:pic>
      <p:pic>
        <p:nvPicPr>
          <p:cNvPr id="6" name="epubdl07a_207">
            <a:hlinkClick r:id="" action="ppaction://media"/>
            <a:extLst>
              <a:ext uri="{FF2B5EF4-FFF2-40B4-BE49-F238E27FC236}">
                <a16:creationId xmlns:a16="http://schemas.microsoft.com/office/drawing/2014/main" id="{3518B90E-D454-4514-81CE-31467D518801}"/>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257183" y="2223053"/>
            <a:ext cx="609600" cy="609600"/>
          </a:xfrm>
          <a:prstGeom prst="rect">
            <a:avLst/>
          </a:prstGeom>
        </p:spPr>
      </p:pic>
      <p:pic>
        <p:nvPicPr>
          <p:cNvPr id="7" name="epubdl07a_78">
            <a:hlinkClick r:id="" action="ppaction://media"/>
            <a:extLst>
              <a:ext uri="{FF2B5EF4-FFF2-40B4-BE49-F238E27FC236}">
                <a16:creationId xmlns:a16="http://schemas.microsoft.com/office/drawing/2014/main" id="{D21BED4D-2808-4A6A-8589-A09C9A241C95}"/>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5486400" y="1763516"/>
            <a:ext cx="609600" cy="609600"/>
          </a:xfrm>
          <a:prstGeom prst="rect">
            <a:avLst/>
          </a:prstGeom>
        </p:spPr>
      </p:pic>
    </p:spTree>
    <p:extLst>
      <p:ext uri="{BB962C8B-B14F-4D97-AF65-F5344CB8AC3E}">
        <p14:creationId xmlns:p14="http://schemas.microsoft.com/office/powerpoint/2010/main" val="31823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295"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59"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BBCB0-821D-481D-B0C0-F08CA2EAEE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CEC03ED5-7A58-4DBF-92FE-FFCF80D8FC99}"/>
              </a:ext>
            </a:extLst>
          </p:cNvPr>
          <p:cNvSpPr>
            <a:spLocks noGrp="1"/>
          </p:cNvSpPr>
          <p:nvPr>
            <p:ph idx="1"/>
          </p:nvPr>
        </p:nvSpPr>
        <p:spPr/>
        <p:txBody>
          <a:bodyPr/>
          <a:lstStyle/>
          <a:p>
            <a:r>
              <a:rPr lang="es-419" dirty="0"/>
              <a:t>En todos los ejemplos que se han presentado, los conectores discursivos preceden los íncipit.</a:t>
            </a:r>
          </a:p>
          <a:p>
            <a:r>
              <a:rPr lang="es-419" dirty="0"/>
              <a:t>Las dos unidades no se se excluyen recíprocamente.</a:t>
            </a:r>
          </a:p>
        </p:txBody>
      </p:sp>
    </p:spTree>
    <p:extLst>
      <p:ext uri="{BB962C8B-B14F-4D97-AF65-F5344CB8AC3E}">
        <p14:creationId xmlns:p14="http://schemas.microsoft.com/office/powerpoint/2010/main" val="106650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24922A-D444-4CFA-9694-06E26E534583}"/>
              </a:ext>
            </a:extLst>
          </p:cNvPr>
          <p:cNvSpPr>
            <a:spLocks noGrp="1"/>
          </p:cNvSpPr>
          <p:nvPr>
            <p:ph type="title"/>
          </p:nvPr>
        </p:nvSpPr>
        <p:spPr/>
        <p:txBody>
          <a:bodyPr/>
          <a:lstStyle/>
          <a:p>
            <a:r>
              <a:rPr lang="it-IT" dirty="0"/>
              <a:t>TIPOS DE DCT</a:t>
            </a:r>
          </a:p>
        </p:txBody>
      </p:sp>
      <p:sp>
        <p:nvSpPr>
          <p:cNvPr id="5" name="Rectangle 1">
            <a:extLst>
              <a:ext uri="{FF2B5EF4-FFF2-40B4-BE49-F238E27FC236}">
                <a16:creationId xmlns:a16="http://schemas.microsoft.com/office/drawing/2014/main" id="{0804768B-8AC3-405D-81F4-BD4FC8BA92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Segnaposto contenuto 7">
            <a:extLst>
              <a:ext uri="{FF2B5EF4-FFF2-40B4-BE49-F238E27FC236}">
                <a16:creationId xmlns:a16="http://schemas.microsoft.com/office/drawing/2014/main" id="{5C774F1C-426A-468A-A401-D988EEDFBBDB}"/>
              </a:ext>
            </a:extLst>
          </p:cNvPr>
          <p:cNvGraphicFramePr>
            <a:graphicFrameLocks noGrp="1"/>
          </p:cNvGraphicFramePr>
          <p:nvPr>
            <p:ph idx="1"/>
            <p:extLst>
              <p:ext uri="{D42A27DB-BD31-4B8C-83A1-F6EECF244321}">
                <p14:modId xmlns:p14="http://schemas.microsoft.com/office/powerpoint/2010/main" val="2439750929"/>
              </p:ext>
            </p:extLst>
          </p:nvPr>
        </p:nvGraphicFramePr>
        <p:xfrm>
          <a:off x="4797288" y="1152940"/>
          <a:ext cx="6970643" cy="4333461"/>
        </p:xfrm>
        <a:graphic>
          <a:graphicData uri="http://schemas.openxmlformats.org/drawingml/2006/table">
            <a:tbl>
              <a:tblPr firstRow="1" firstCol="1" bandRow="1">
                <a:tableStyleId>{5C22544A-7EE6-4342-B048-85BDC9FD1C3A}</a:tableStyleId>
              </a:tblPr>
              <a:tblGrid>
                <a:gridCol w="676833">
                  <a:extLst>
                    <a:ext uri="{9D8B030D-6E8A-4147-A177-3AD203B41FA5}">
                      <a16:colId xmlns:a16="http://schemas.microsoft.com/office/drawing/2014/main" val="1320342432"/>
                    </a:ext>
                  </a:extLst>
                </a:gridCol>
                <a:gridCol w="1139915">
                  <a:extLst>
                    <a:ext uri="{9D8B030D-6E8A-4147-A177-3AD203B41FA5}">
                      <a16:colId xmlns:a16="http://schemas.microsoft.com/office/drawing/2014/main" val="3711568100"/>
                    </a:ext>
                  </a:extLst>
                </a:gridCol>
                <a:gridCol w="867275">
                  <a:extLst>
                    <a:ext uri="{9D8B030D-6E8A-4147-A177-3AD203B41FA5}">
                      <a16:colId xmlns:a16="http://schemas.microsoft.com/office/drawing/2014/main" val="2990277020"/>
                    </a:ext>
                  </a:extLst>
                </a:gridCol>
                <a:gridCol w="1204350">
                  <a:extLst>
                    <a:ext uri="{9D8B030D-6E8A-4147-A177-3AD203B41FA5}">
                      <a16:colId xmlns:a16="http://schemas.microsoft.com/office/drawing/2014/main" val="1540182903"/>
                    </a:ext>
                  </a:extLst>
                </a:gridCol>
                <a:gridCol w="828212">
                  <a:extLst>
                    <a:ext uri="{9D8B030D-6E8A-4147-A177-3AD203B41FA5}">
                      <a16:colId xmlns:a16="http://schemas.microsoft.com/office/drawing/2014/main" val="3863025170"/>
                    </a:ext>
                  </a:extLst>
                </a:gridCol>
                <a:gridCol w="1285421">
                  <a:extLst>
                    <a:ext uri="{9D8B030D-6E8A-4147-A177-3AD203B41FA5}">
                      <a16:colId xmlns:a16="http://schemas.microsoft.com/office/drawing/2014/main" val="1975634486"/>
                    </a:ext>
                  </a:extLst>
                </a:gridCol>
                <a:gridCol w="968637">
                  <a:extLst>
                    <a:ext uri="{9D8B030D-6E8A-4147-A177-3AD203B41FA5}">
                      <a16:colId xmlns:a16="http://schemas.microsoft.com/office/drawing/2014/main" val="3466583005"/>
                    </a:ext>
                  </a:extLst>
                </a:gridCol>
              </a:tblGrid>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r>
                        <a:rPr lang="it-IT" sz="1600" b="1" kern="1200" dirty="0">
                          <a:solidFill>
                            <a:schemeClr val="lt1"/>
                          </a:solidFill>
                          <a:effectLst/>
                          <a:latin typeface="+mn-lt"/>
                          <a:ea typeface="+mn-ea"/>
                          <a:cs typeface="+mn-cs"/>
                        </a:rPr>
                        <a:t>CONJUNCIONES</a:t>
                      </a:r>
                      <a:endParaRPr lang="it-IT" dirty="0"/>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ADVERBIOS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ADJETIVOS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3933197"/>
                  </a:ext>
                </a:extLst>
              </a:tr>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TIPO</a:t>
                      </a:r>
                    </a:p>
                  </a:txBody>
                  <a:tcPr marL="44450" marR="44450" marT="0" marB="0" anchor="b"/>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N°</a:t>
                      </a: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9065872"/>
                  </a:ext>
                </a:extLst>
              </a:tr>
              <a:tr h="631254">
                <a:tc>
                  <a:txBody>
                    <a:bodyPr/>
                    <a:lstStyle/>
                    <a:p>
                      <a:pPr algn="ctr">
                        <a:lnSpc>
                          <a:spcPct val="107000"/>
                        </a:lnSpc>
                        <a:spcAft>
                          <a:spcPts val="0"/>
                        </a:spcAft>
                      </a:pPr>
                      <a:endParaRPr lang="it-IT" sz="1800" dirty="0">
                        <a:effectLst/>
                        <a:latin typeface="Calibri" panose="020F0502020204030204" pitchFamily="34" charset="0"/>
                        <a:ea typeface="+mn-ea"/>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PERO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60</a:t>
                      </a:r>
                    </a:p>
                  </a:txBody>
                  <a:tcPr marL="44450" marR="44450" marT="0" marB="0" anchor="b"/>
                </a:tc>
                <a:tc>
                  <a:txBody>
                    <a:bodyPr/>
                    <a:lstStyle/>
                    <a:p>
                      <a:pPr algn="ctr">
                        <a:lnSpc>
                          <a:spcPct val="107000"/>
                        </a:lnSpc>
                        <a:spcAft>
                          <a:spcPts val="0"/>
                        </a:spcAft>
                      </a:pPr>
                      <a:r>
                        <a:rPr lang="it-IT" sz="1550" dirty="0">
                          <a:effectLst/>
                        </a:rPr>
                        <a:t>ENTONCES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98</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BUENO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22</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65794868"/>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PUES</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30</a:t>
                      </a:r>
                    </a:p>
                  </a:txBody>
                  <a:tcPr marL="44450" marR="44450" marT="0" marB="0" anchor="b"/>
                </a:tc>
                <a:tc>
                  <a:txBody>
                    <a:bodyPr/>
                    <a:lstStyle/>
                    <a:p>
                      <a:pPr algn="ctr">
                        <a:lnSpc>
                          <a:spcPct val="107000"/>
                        </a:lnSpc>
                        <a:spcAft>
                          <a:spcPts val="0"/>
                        </a:spcAft>
                      </a:pPr>
                      <a:r>
                        <a:rPr lang="it-IT" sz="1550" dirty="0">
                          <a:effectLst/>
                        </a:rPr>
                        <a:t>LUEGO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28</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CLARO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36886"/>
                  </a:ext>
                </a:extLst>
              </a:tr>
              <a:tr h="631254">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PORQUE</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37</a:t>
                      </a:r>
                    </a:p>
                  </a:txBody>
                  <a:tcPr marL="44450" marR="44450" marT="0" marB="0" anchor="b"/>
                </a:tc>
                <a:tc>
                  <a:txBody>
                    <a:bodyPr/>
                    <a:lstStyle/>
                    <a:p>
                      <a:pPr algn="ctr">
                        <a:lnSpc>
                          <a:spcPct val="107000"/>
                        </a:lnSpc>
                        <a:spcAft>
                          <a:spcPts val="0"/>
                        </a:spcAft>
                      </a:pPr>
                      <a:r>
                        <a:rPr lang="it-IT" sz="1550" dirty="0">
                          <a:effectLst/>
                        </a:rPr>
                        <a:t>ADEMÁS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3682909"/>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Y </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147</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8434393"/>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O SEA</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86</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7818641"/>
                  </a:ext>
                </a:extLst>
              </a:tr>
              <a:tr h="631254">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ES DECIR</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18</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91567366"/>
                  </a:ext>
                </a:extLst>
              </a:tr>
              <a:tr h="631254">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DE HECHO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4</a:t>
                      </a: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6102387"/>
                  </a:ext>
                </a:extLst>
              </a:tr>
            </a:tbl>
          </a:graphicData>
        </a:graphic>
      </p:graphicFrame>
    </p:spTree>
    <p:extLst>
      <p:ext uri="{BB962C8B-B14F-4D97-AF65-F5344CB8AC3E}">
        <p14:creationId xmlns:p14="http://schemas.microsoft.com/office/powerpoint/2010/main" val="260054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E4E3DC-989A-4388-9F43-6EFA203DAA59}"/>
              </a:ext>
            </a:extLst>
          </p:cNvPr>
          <p:cNvSpPr>
            <a:spLocks noGrp="1"/>
          </p:cNvSpPr>
          <p:nvPr>
            <p:ph type="title"/>
          </p:nvPr>
        </p:nvSpPr>
        <p:spPr>
          <a:xfrm>
            <a:off x="3344216" y="2074730"/>
            <a:ext cx="5490224" cy="1185305"/>
          </a:xfrm>
        </p:spPr>
        <p:txBody>
          <a:bodyPr/>
          <a:lstStyle/>
          <a:p>
            <a:r>
              <a:rPr lang="it-IT" dirty="0"/>
              <a:t>DCT/PHA</a:t>
            </a:r>
          </a:p>
        </p:txBody>
      </p:sp>
      <p:sp>
        <p:nvSpPr>
          <p:cNvPr id="3" name="Segnaposto testo 2">
            <a:extLst>
              <a:ext uri="{FF2B5EF4-FFF2-40B4-BE49-F238E27FC236}">
                <a16:creationId xmlns:a16="http://schemas.microsoft.com/office/drawing/2014/main" id="{3166B889-A013-4988-81FB-7C092A08DC10}"/>
              </a:ext>
            </a:extLst>
          </p:cNvPr>
          <p:cNvSpPr>
            <a:spLocks noGrp="1"/>
          </p:cNvSpPr>
          <p:nvPr>
            <p:ph type="body" idx="1"/>
          </p:nvPr>
        </p:nvSpPr>
        <p:spPr>
          <a:xfrm>
            <a:off x="3344216" y="3597966"/>
            <a:ext cx="5490223" cy="1383770"/>
          </a:xfrm>
        </p:spPr>
        <p:txBody>
          <a:bodyPr>
            <a:normAutofit fontScale="92500" lnSpcReduction="20000"/>
          </a:bodyPr>
          <a:lstStyle/>
          <a:p>
            <a:r>
              <a:rPr lang="es-419" dirty="0"/>
              <a:t>Es interesante también hacer una pequeña investigación sobre la relación entre el DCT y el fático (PHA), ya que en algunos casos las dos unidades pueden confundirse porque presentan elementos parecidos. </a:t>
            </a:r>
          </a:p>
        </p:txBody>
      </p:sp>
    </p:spTree>
    <p:extLst>
      <p:ext uri="{BB962C8B-B14F-4D97-AF65-F5344CB8AC3E}">
        <p14:creationId xmlns:p14="http://schemas.microsoft.com/office/powerpoint/2010/main" val="114629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DA0C4-5DC4-463E-97AC-ADB8C4A53F58}"/>
              </a:ext>
            </a:extLst>
          </p:cNvPr>
          <p:cNvSpPr>
            <a:spLocks noGrp="1"/>
          </p:cNvSpPr>
          <p:nvPr>
            <p:ph type="title"/>
          </p:nvPr>
        </p:nvSpPr>
        <p:spPr/>
        <p:txBody>
          <a:bodyPr anchor="t"/>
          <a:lstStyle/>
          <a:p>
            <a:r>
              <a:rPr lang="it-IT" dirty="0"/>
              <a:t>PHA</a:t>
            </a:r>
          </a:p>
        </p:txBody>
      </p:sp>
      <p:sp>
        <p:nvSpPr>
          <p:cNvPr id="3" name="Segnaposto testo 2">
            <a:extLst>
              <a:ext uri="{FF2B5EF4-FFF2-40B4-BE49-F238E27FC236}">
                <a16:creationId xmlns:a16="http://schemas.microsoft.com/office/drawing/2014/main" id="{BDDA5B8D-6A34-4055-A9EF-3766F7058A23}"/>
              </a:ext>
            </a:extLst>
          </p:cNvPr>
          <p:cNvSpPr>
            <a:spLocks noGrp="1"/>
          </p:cNvSpPr>
          <p:nvPr>
            <p:ph type="body" idx="1"/>
          </p:nvPr>
        </p:nvSpPr>
        <p:spPr>
          <a:xfrm>
            <a:off x="3344216" y="3061253"/>
            <a:ext cx="5490223" cy="2063351"/>
          </a:xfrm>
        </p:spPr>
        <p:txBody>
          <a:bodyPr/>
          <a:lstStyle/>
          <a:p>
            <a:r>
              <a:rPr lang="es-ES" dirty="0"/>
              <a:t>Controla que el canal comunicativo se mantenga abierto y que el intercambio y su recepción se cumplan. Crea un contacto entre dos partes informativas y se puede utilizar para mejorar el desarrollo o la conclusión de los enunciados. Se halla normalmente al principio o al final.</a:t>
            </a:r>
            <a:endParaRPr lang="it-IT" dirty="0"/>
          </a:p>
        </p:txBody>
      </p:sp>
    </p:spTree>
    <p:extLst>
      <p:ext uri="{BB962C8B-B14F-4D97-AF65-F5344CB8AC3E}">
        <p14:creationId xmlns:p14="http://schemas.microsoft.com/office/powerpoint/2010/main" val="2982139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9F19F-81BC-4432-B8E7-A7D2B16D0A0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0EFC0E85-A0D7-484A-B47E-88FBF8922A47}"/>
              </a:ext>
            </a:extLst>
          </p:cNvPr>
          <p:cNvSpPr>
            <a:spLocks noGrp="1"/>
          </p:cNvSpPr>
          <p:nvPr>
            <p:ph idx="1"/>
          </p:nvPr>
        </p:nvSpPr>
        <p:spPr>
          <a:xfrm>
            <a:off x="5118447" y="953835"/>
            <a:ext cx="6281873" cy="5248622"/>
          </a:xfrm>
        </p:spPr>
        <p:txBody>
          <a:bodyPr/>
          <a:lstStyle/>
          <a:p>
            <a:r>
              <a:rPr lang="es-419" dirty="0"/>
              <a:t>N° de fáticos en enunciados/estancias en cualquier tipo de interacción/contexto comunicativo: 342 casos.</a:t>
            </a:r>
          </a:p>
          <a:p>
            <a:r>
              <a:rPr lang="es-419" dirty="0"/>
              <a:t>Los que se pueden confundir con los DCT y los INP están en posición inicial de enunciado: 124 casos (36% del total).</a:t>
            </a:r>
          </a:p>
          <a:p>
            <a:r>
              <a:rPr lang="es-ES" dirty="0"/>
              <a:t>pero no /</a:t>
            </a:r>
            <a:r>
              <a:rPr lang="es-ES" baseline="30000" dirty="0"/>
              <a:t>PHA</a:t>
            </a:r>
            <a:r>
              <a:rPr lang="es-ES" dirty="0"/>
              <a:t> es que ya han abandonado /</a:t>
            </a:r>
            <a:r>
              <a:rPr lang="es-ES" baseline="30000" dirty="0"/>
              <a:t>SCA</a:t>
            </a:r>
            <a:r>
              <a:rPr lang="es-ES" dirty="0"/>
              <a:t> ese [/1] ese concepto de que [/2] de que [/2] que bueno por lo menos una tele /</a:t>
            </a:r>
            <a:r>
              <a:rPr lang="es-ES" baseline="30000" dirty="0"/>
              <a:t>i-COM</a:t>
            </a:r>
            <a:r>
              <a:rPr lang="es-ES" dirty="0"/>
              <a:t> la dos /</a:t>
            </a:r>
            <a:r>
              <a:rPr lang="es-ES" baseline="30000" dirty="0"/>
              <a:t>PAR</a:t>
            </a:r>
            <a:r>
              <a:rPr lang="es-ES" dirty="0"/>
              <a:t> pues tiene que tener unos contenidos //</a:t>
            </a:r>
            <a:r>
              <a:rPr lang="es-ES" baseline="30000" dirty="0"/>
              <a:t>COM</a:t>
            </a:r>
            <a:endParaRPr lang="it-IT" dirty="0"/>
          </a:p>
          <a:p>
            <a:endParaRPr lang="es-419" dirty="0"/>
          </a:p>
          <a:p>
            <a:r>
              <a:rPr lang="es-ES" dirty="0"/>
              <a:t>claro /</a:t>
            </a:r>
            <a:r>
              <a:rPr lang="es-ES" baseline="30000" dirty="0"/>
              <a:t>PHA </a:t>
            </a:r>
            <a:r>
              <a:rPr lang="es-ES" dirty="0"/>
              <a:t>hasta el seis de septiembre /</a:t>
            </a:r>
            <a:r>
              <a:rPr lang="es-ES" baseline="30000" dirty="0"/>
              <a:t>COM </a:t>
            </a:r>
            <a:r>
              <a:rPr lang="es-ES" dirty="0"/>
              <a:t>que es lunes //</a:t>
            </a:r>
            <a:r>
              <a:rPr lang="es-ES" baseline="30000" dirty="0"/>
              <a:t>APC</a:t>
            </a:r>
            <a:endParaRPr lang="it-IT" dirty="0"/>
          </a:p>
          <a:p>
            <a:endParaRPr lang="es-419" dirty="0"/>
          </a:p>
          <a:p>
            <a:endParaRPr lang="it-IT" dirty="0"/>
          </a:p>
        </p:txBody>
      </p:sp>
      <p:pic>
        <p:nvPicPr>
          <p:cNvPr id="4" name="efammn06_106">
            <a:hlinkClick r:id="" action="ppaction://media"/>
            <a:extLst>
              <a:ext uri="{FF2B5EF4-FFF2-40B4-BE49-F238E27FC236}">
                <a16:creationId xmlns:a16="http://schemas.microsoft.com/office/drawing/2014/main" id="{361580D2-468E-4CBB-8CC3-4EBAD53596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4111045"/>
            <a:ext cx="609600" cy="609600"/>
          </a:xfrm>
          <a:prstGeom prst="rect">
            <a:avLst/>
          </a:prstGeom>
        </p:spPr>
      </p:pic>
      <p:pic>
        <p:nvPicPr>
          <p:cNvPr id="5" name="epubdl02a_76">
            <a:hlinkClick r:id="" action="ppaction://media"/>
            <a:extLst>
              <a:ext uri="{FF2B5EF4-FFF2-40B4-BE49-F238E27FC236}">
                <a16:creationId xmlns:a16="http://schemas.microsoft.com/office/drawing/2014/main" id="{46BD6616-76B8-4AF5-9B4E-8434914CB23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486400" y="5291251"/>
            <a:ext cx="609600" cy="609600"/>
          </a:xfrm>
          <a:prstGeom prst="rect">
            <a:avLst/>
          </a:prstGeom>
        </p:spPr>
      </p:pic>
    </p:spTree>
    <p:extLst>
      <p:ext uri="{BB962C8B-B14F-4D97-AF65-F5344CB8AC3E}">
        <p14:creationId xmlns:p14="http://schemas.microsoft.com/office/powerpoint/2010/main" val="32556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Su función global es la de preparar al interlocutor a lo que se quiere decir, creando una predisposición interpretativa. Siempre se encuentra al principio del enunciado, aunque a veces no está en posición inicial absoluta. </a:t>
            </a:r>
            <a:endParaRPr lang="it-IT" dirty="0"/>
          </a:p>
        </p:txBody>
      </p:sp>
    </p:spTree>
    <p:extLst>
      <p:ext uri="{BB962C8B-B14F-4D97-AF65-F5344CB8AC3E}">
        <p14:creationId xmlns:p14="http://schemas.microsoft.com/office/powerpoint/2010/main" val="2633157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507B5-B303-4848-BD06-3C9082DCB7D7}"/>
              </a:ext>
            </a:extLst>
          </p:cNvPr>
          <p:cNvSpPr>
            <a:spLocks noGrp="1"/>
          </p:cNvSpPr>
          <p:nvPr>
            <p:ph type="title"/>
          </p:nvPr>
        </p:nvSpPr>
        <p:spPr/>
        <p:txBody>
          <a:bodyPr/>
          <a:lstStyle/>
          <a:p>
            <a:r>
              <a:rPr lang="it-IT" dirty="0"/>
              <a:t>PHA: ESTUDIO DE LOS CONTEXTOS</a:t>
            </a:r>
          </a:p>
        </p:txBody>
      </p:sp>
      <p:sp>
        <p:nvSpPr>
          <p:cNvPr id="3" name="Segnaposto contenuto 2">
            <a:extLst>
              <a:ext uri="{FF2B5EF4-FFF2-40B4-BE49-F238E27FC236}">
                <a16:creationId xmlns:a16="http://schemas.microsoft.com/office/drawing/2014/main" id="{657BAA30-C4D7-4C8E-ADF9-653DDFAA781E}"/>
              </a:ext>
            </a:extLst>
          </p:cNvPr>
          <p:cNvSpPr>
            <a:spLocks noGrp="1"/>
          </p:cNvSpPr>
          <p:nvPr>
            <p:ph idx="1"/>
          </p:nvPr>
        </p:nvSpPr>
        <p:spPr/>
        <p:txBody>
          <a:bodyPr/>
          <a:lstStyle/>
          <a:p>
            <a:pPr marL="0" indent="0">
              <a:buNone/>
            </a:pPr>
            <a:r>
              <a:rPr lang="es-ES" dirty="0"/>
              <a:t>Estudio de los contextos: 4 </a:t>
            </a:r>
            <a:r>
              <a:rPr lang="es-ES" i="1" dirty="0"/>
              <a:t>pues, 6</a:t>
            </a:r>
            <a:r>
              <a:rPr lang="es-ES" dirty="0"/>
              <a:t> </a:t>
            </a:r>
            <a:r>
              <a:rPr lang="es-ES" i="1" dirty="0"/>
              <a:t>bueno</a:t>
            </a:r>
            <a:r>
              <a:rPr lang="es-ES" dirty="0"/>
              <a:t>, 2 </a:t>
            </a:r>
            <a:r>
              <a:rPr lang="es-ES" i="1" dirty="0"/>
              <a:t>pero, 12 claro</a:t>
            </a:r>
            <a:r>
              <a:rPr lang="es-ES" dirty="0"/>
              <a:t>. </a:t>
            </a:r>
          </a:p>
          <a:p>
            <a:r>
              <a:rPr lang="it-IT" dirty="0"/>
              <a:t>&lt; </a:t>
            </a:r>
            <a:r>
              <a:rPr lang="it-IT" dirty="0" err="1"/>
              <a:t>pues</a:t>
            </a:r>
            <a:r>
              <a:rPr lang="it-IT" dirty="0"/>
              <a:t> no &gt; /</a:t>
            </a:r>
            <a:r>
              <a:rPr lang="it-IT" baseline="30000" dirty="0"/>
              <a:t>PHA</a:t>
            </a:r>
            <a:r>
              <a:rPr lang="it-IT" dirty="0"/>
              <a:t> </a:t>
            </a:r>
            <a:r>
              <a:rPr lang="it-IT" dirty="0" err="1"/>
              <a:t>yo</a:t>
            </a:r>
            <a:r>
              <a:rPr lang="it-IT" dirty="0"/>
              <a:t> no digo </a:t>
            </a:r>
            <a:r>
              <a:rPr lang="it-IT" dirty="0" err="1"/>
              <a:t>nada</a:t>
            </a:r>
            <a:r>
              <a:rPr lang="it-IT" dirty="0"/>
              <a:t> //</a:t>
            </a:r>
            <a:r>
              <a:rPr lang="it-IT" baseline="30000" dirty="0"/>
              <a:t>COM</a:t>
            </a:r>
            <a:r>
              <a:rPr lang="it-IT" dirty="0"/>
              <a:t> </a:t>
            </a:r>
          </a:p>
          <a:p>
            <a:r>
              <a:rPr lang="it-IT" dirty="0" err="1"/>
              <a:t>bueno</a:t>
            </a:r>
            <a:r>
              <a:rPr lang="it-IT" dirty="0"/>
              <a:t> /</a:t>
            </a:r>
            <a:r>
              <a:rPr lang="it-IT" baseline="30000" dirty="0"/>
              <a:t>PHA</a:t>
            </a:r>
            <a:r>
              <a:rPr lang="it-IT" dirty="0"/>
              <a:t> de </a:t>
            </a:r>
            <a:r>
              <a:rPr lang="it-IT" dirty="0" err="1"/>
              <a:t>dos</a:t>
            </a:r>
            <a:r>
              <a:rPr lang="it-IT" dirty="0"/>
              <a:t> y media a </a:t>
            </a:r>
            <a:r>
              <a:rPr lang="it-IT" dirty="0" err="1"/>
              <a:t>cuatro</a:t>
            </a:r>
            <a:r>
              <a:rPr lang="it-IT" dirty="0"/>
              <a:t> /</a:t>
            </a:r>
            <a:r>
              <a:rPr lang="it-IT" baseline="30000" dirty="0"/>
              <a:t>TOP</a:t>
            </a:r>
            <a:r>
              <a:rPr lang="it-IT" dirty="0"/>
              <a:t> </a:t>
            </a:r>
            <a:r>
              <a:rPr lang="it-IT" dirty="0" err="1"/>
              <a:t>hay</a:t>
            </a:r>
            <a:r>
              <a:rPr lang="it-IT" dirty="0"/>
              <a:t> </a:t>
            </a:r>
            <a:r>
              <a:rPr lang="it-IT" dirty="0" err="1"/>
              <a:t>siempre</a:t>
            </a:r>
            <a:r>
              <a:rPr lang="it-IT" dirty="0"/>
              <a:t> gente </a:t>
            </a:r>
            <a:r>
              <a:rPr lang="it-IT" dirty="0" err="1"/>
              <a:t>comiendo</a:t>
            </a:r>
            <a:r>
              <a:rPr lang="it-IT" dirty="0"/>
              <a:t> //</a:t>
            </a:r>
            <a:r>
              <a:rPr lang="it-IT" baseline="30000" dirty="0"/>
              <a:t>COM </a:t>
            </a:r>
          </a:p>
          <a:p>
            <a:r>
              <a:rPr lang="it-IT" dirty="0" err="1"/>
              <a:t>claro</a:t>
            </a:r>
            <a:r>
              <a:rPr lang="it-IT" dirty="0"/>
              <a:t> /</a:t>
            </a:r>
            <a:r>
              <a:rPr lang="it-IT" baseline="30000" dirty="0"/>
              <a:t>PHA</a:t>
            </a:r>
            <a:r>
              <a:rPr lang="it-IT" dirty="0"/>
              <a:t> </a:t>
            </a:r>
            <a:r>
              <a:rPr lang="it-IT" dirty="0" err="1"/>
              <a:t>porque</a:t>
            </a:r>
            <a:r>
              <a:rPr lang="it-IT" dirty="0"/>
              <a:t> </a:t>
            </a:r>
            <a:r>
              <a:rPr lang="it-IT" dirty="0" err="1"/>
              <a:t>tenía</a:t>
            </a:r>
            <a:r>
              <a:rPr lang="it-IT" dirty="0"/>
              <a:t> mi </a:t>
            </a:r>
            <a:r>
              <a:rPr lang="it-IT" dirty="0" err="1"/>
              <a:t>versión</a:t>
            </a:r>
            <a:r>
              <a:rPr lang="it-IT" dirty="0"/>
              <a:t> en </a:t>
            </a:r>
            <a:r>
              <a:rPr lang="it-IT" dirty="0" err="1"/>
              <a:t>griego</a:t>
            </a:r>
            <a:r>
              <a:rPr lang="it-IT" dirty="0"/>
              <a:t> /</a:t>
            </a:r>
            <a:r>
              <a:rPr lang="it-IT" baseline="30000" dirty="0"/>
              <a:t>COM</a:t>
            </a:r>
            <a:r>
              <a:rPr lang="it-IT" dirty="0"/>
              <a:t> y en tal //</a:t>
            </a:r>
            <a:r>
              <a:rPr lang="it-IT" baseline="30000" dirty="0"/>
              <a:t>APC</a:t>
            </a:r>
            <a:r>
              <a:rPr lang="it-IT" dirty="0"/>
              <a:t> </a:t>
            </a:r>
          </a:p>
          <a:p>
            <a:r>
              <a:rPr lang="es-ES" dirty="0"/>
              <a:t>pero no /</a:t>
            </a:r>
            <a:r>
              <a:rPr lang="es-ES" baseline="30000" dirty="0"/>
              <a:t>PHA</a:t>
            </a:r>
            <a:r>
              <a:rPr lang="es-ES" dirty="0"/>
              <a:t> es que ya han abandonado /</a:t>
            </a:r>
            <a:r>
              <a:rPr lang="es-ES" baseline="30000" dirty="0"/>
              <a:t>SCA</a:t>
            </a:r>
            <a:r>
              <a:rPr lang="es-ES" dirty="0"/>
              <a:t> ese [/1] ese concepto de que [/2] de que [/2] de que bueno por lo menos una tele /</a:t>
            </a:r>
            <a:r>
              <a:rPr lang="es-ES" baseline="30000" dirty="0"/>
              <a:t>COM</a:t>
            </a:r>
            <a:r>
              <a:rPr lang="es-ES" dirty="0"/>
              <a:t> la dos /</a:t>
            </a:r>
            <a:r>
              <a:rPr lang="es-ES" baseline="30000" dirty="0"/>
              <a:t>PAR</a:t>
            </a:r>
            <a:r>
              <a:rPr lang="es-ES" dirty="0"/>
              <a:t> pues tiene que tener unos contenidos //</a:t>
            </a:r>
            <a:r>
              <a:rPr lang="es-ES" baseline="30000" dirty="0"/>
              <a:t>COM</a:t>
            </a:r>
            <a:endParaRPr lang="it-IT" dirty="0"/>
          </a:p>
          <a:p>
            <a:endParaRPr lang="it-IT" dirty="0"/>
          </a:p>
        </p:txBody>
      </p:sp>
      <p:pic>
        <p:nvPicPr>
          <p:cNvPr id="4" name="efamcv08_23">
            <a:hlinkClick r:id="" action="ppaction://media"/>
            <a:extLst>
              <a:ext uri="{FF2B5EF4-FFF2-40B4-BE49-F238E27FC236}">
                <a16:creationId xmlns:a16="http://schemas.microsoft.com/office/drawing/2014/main" id="{DA402416-F5AE-452F-A069-13268F1E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594573" y="1602987"/>
            <a:ext cx="609600" cy="609600"/>
          </a:xfrm>
          <a:prstGeom prst="rect">
            <a:avLst/>
          </a:prstGeom>
        </p:spPr>
      </p:pic>
      <p:pic>
        <p:nvPicPr>
          <p:cNvPr id="5" name="efamcv07_97">
            <a:hlinkClick r:id="" action="ppaction://media"/>
            <a:extLst>
              <a:ext uri="{FF2B5EF4-FFF2-40B4-BE49-F238E27FC236}">
                <a16:creationId xmlns:a16="http://schemas.microsoft.com/office/drawing/2014/main" id="{BDF62A2A-FEF9-448D-BC53-8C2619EBDA9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94161" y="2542511"/>
            <a:ext cx="485634" cy="485634"/>
          </a:xfrm>
          <a:prstGeom prst="rect">
            <a:avLst/>
          </a:prstGeom>
        </p:spPr>
      </p:pic>
      <p:pic>
        <p:nvPicPr>
          <p:cNvPr id="6" name="efamcv01e_66">
            <a:hlinkClick r:id="" action="ppaction://media"/>
            <a:extLst>
              <a:ext uri="{FF2B5EF4-FFF2-40B4-BE49-F238E27FC236}">
                <a16:creationId xmlns:a16="http://schemas.microsoft.com/office/drawing/2014/main" id="{A5676D3C-C366-4FC6-A7E7-3153A3F16C7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313142" y="3328011"/>
            <a:ext cx="500269" cy="500269"/>
          </a:xfrm>
          <a:prstGeom prst="rect">
            <a:avLst/>
          </a:prstGeom>
        </p:spPr>
      </p:pic>
      <p:pic>
        <p:nvPicPr>
          <p:cNvPr id="7" name="efammn06_106">
            <a:hlinkClick r:id="" action="ppaction://media"/>
            <a:extLst>
              <a:ext uri="{FF2B5EF4-FFF2-40B4-BE49-F238E27FC236}">
                <a16:creationId xmlns:a16="http://schemas.microsoft.com/office/drawing/2014/main" id="{01911D53-3404-4A6D-BF3C-93D8A9488836}"/>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894161" y="4776551"/>
            <a:ext cx="609600" cy="609600"/>
          </a:xfrm>
          <a:prstGeom prst="rect">
            <a:avLst/>
          </a:prstGeom>
        </p:spPr>
      </p:pic>
    </p:spTree>
    <p:extLst>
      <p:ext uri="{BB962C8B-B14F-4D97-AF65-F5344CB8AC3E}">
        <p14:creationId xmlns:p14="http://schemas.microsoft.com/office/powerpoint/2010/main" val="35600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6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07"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265228"/>
            <a:ext cx="6281873" cy="4989798"/>
          </a:xfrm>
        </p:spPr>
        <p:txBody>
          <a:bodyPr/>
          <a:lstStyle/>
          <a:p>
            <a:pPr marL="0" indent="0">
              <a:buNone/>
            </a:pPr>
            <a:r>
              <a:rPr lang="es-419" dirty="0"/>
              <a:t>DCT y PHA aparecen juntos en 5 casos:</a:t>
            </a:r>
          </a:p>
          <a:p>
            <a:r>
              <a:rPr lang="es-ES" dirty="0"/>
              <a:t>1) pues entonces /</a:t>
            </a:r>
            <a:r>
              <a:rPr lang="es-ES" baseline="30000" dirty="0"/>
              <a:t>DCT </a:t>
            </a:r>
            <a:r>
              <a:rPr lang="es-ES" dirty="0"/>
              <a:t>no /</a:t>
            </a:r>
            <a:r>
              <a:rPr lang="es-ES" baseline="30000" dirty="0"/>
              <a:t>PHA </a:t>
            </a:r>
            <a:r>
              <a:rPr lang="es-ES" dirty="0"/>
              <a:t>piensa un momentito //</a:t>
            </a:r>
            <a:r>
              <a:rPr lang="es-ES" baseline="30000" dirty="0"/>
              <a:t>COM</a:t>
            </a:r>
          </a:p>
          <a:p>
            <a:pPr marL="0" indent="0">
              <a:buNone/>
            </a:pPr>
            <a:endParaRPr lang="es-ES" dirty="0"/>
          </a:p>
          <a:p>
            <a:r>
              <a:rPr lang="es-ES" dirty="0"/>
              <a:t>2) entonces /</a:t>
            </a:r>
            <a:r>
              <a:rPr lang="es-ES" baseline="30000" dirty="0"/>
              <a:t>DCT </a:t>
            </a:r>
            <a:r>
              <a:rPr lang="es-ES" dirty="0"/>
              <a:t>bueno /</a:t>
            </a:r>
            <a:r>
              <a:rPr lang="es-ES" baseline="30000" dirty="0"/>
              <a:t>PHA </a:t>
            </a:r>
            <a:r>
              <a:rPr lang="es-ES" dirty="0"/>
              <a:t>pues es un poco de todo /</a:t>
            </a:r>
            <a:r>
              <a:rPr lang="es-ES" baseline="30000" dirty="0"/>
              <a:t>COM</a:t>
            </a:r>
            <a:r>
              <a:rPr lang="es-ES" dirty="0"/>
              <a:t> no //</a:t>
            </a:r>
            <a:r>
              <a:rPr lang="es-ES" baseline="30000" dirty="0"/>
              <a:t>PHA</a:t>
            </a:r>
          </a:p>
          <a:p>
            <a:pPr marL="0" indent="0">
              <a:buNone/>
            </a:pPr>
            <a:endParaRPr lang="es-ES" dirty="0"/>
          </a:p>
          <a:p>
            <a:r>
              <a:rPr lang="es-ES" dirty="0"/>
              <a:t>3) pero /</a:t>
            </a:r>
            <a:r>
              <a:rPr lang="es-ES" baseline="30000" dirty="0"/>
              <a:t>DCT </a:t>
            </a:r>
            <a:r>
              <a:rPr lang="es-ES" dirty="0"/>
              <a:t>a ver /</a:t>
            </a:r>
            <a:r>
              <a:rPr lang="es-ES" baseline="30000" dirty="0"/>
              <a:t>PHA </a:t>
            </a:r>
            <a:r>
              <a:rPr lang="es-ES" dirty="0"/>
              <a:t>eso /</a:t>
            </a:r>
            <a:r>
              <a:rPr lang="es-ES" baseline="30000" dirty="0"/>
              <a:t>TOP</a:t>
            </a:r>
            <a:r>
              <a:rPr lang="es-ES" dirty="0"/>
              <a:t> &lt; no me engañes &gt; //</a:t>
            </a:r>
            <a:r>
              <a:rPr lang="es-ES" baseline="30000" dirty="0"/>
              <a:t>COM</a:t>
            </a:r>
            <a:endParaRPr lang="it-IT" dirty="0"/>
          </a:p>
          <a:p>
            <a:pPr marL="0" indent="0">
              <a:buNone/>
            </a:pPr>
            <a:endParaRPr lang="it-IT" dirty="0"/>
          </a:p>
          <a:p>
            <a:endParaRPr lang="it-IT" dirty="0"/>
          </a:p>
          <a:p>
            <a:endParaRPr lang="it-IT" dirty="0"/>
          </a:p>
        </p:txBody>
      </p:sp>
      <p:pic>
        <p:nvPicPr>
          <p:cNvPr id="4" name="efamcv02a_26">
            <a:hlinkClick r:id="" action="ppaction://media"/>
            <a:extLst>
              <a:ext uri="{FF2B5EF4-FFF2-40B4-BE49-F238E27FC236}">
                <a16:creationId xmlns:a16="http://schemas.microsoft.com/office/drawing/2014/main" id="{9AD6C5B1-FF64-4105-83C2-1913A75481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86400" y="2567078"/>
            <a:ext cx="609600" cy="609600"/>
          </a:xfrm>
          <a:prstGeom prst="rect">
            <a:avLst/>
          </a:prstGeom>
        </p:spPr>
      </p:pic>
      <p:pic>
        <p:nvPicPr>
          <p:cNvPr id="5" name="efammn03_26">
            <a:hlinkClick r:id="" action="ppaction://media"/>
            <a:extLst>
              <a:ext uri="{FF2B5EF4-FFF2-40B4-BE49-F238E27FC236}">
                <a16:creationId xmlns:a16="http://schemas.microsoft.com/office/drawing/2014/main" id="{5A4AD1FC-7EA1-4F32-83C8-8A20A2510B1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486400" y="3868928"/>
            <a:ext cx="609600" cy="609600"/>
          </a:xfrm>
          <a:prstGeom prst="rect">
            <a:avLst/>
          </a:prstGeom>
        </p:spPr>
      </p:pic>
      <p:pic>
        <p:nvPicPr>
          <p:cNvPr id="6" name="epubdl04_68">
            <a:hlinkClick r:id="" action="ppaction://media"/>
            <a:extLst>
              <a:ext uri="{FF2B5EF4-FFF2-40B4-BE49-F238E27FC236}">
                <a16:creationId xmlns:a16="http://schemas.microsoft.com/office/drawing/2014/main" id="{8BB44B83-A6EB-4183-8678-78F3A834B24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486400" y="4968174"/>
            <a:ext cx="609600" cy="609600"/>
          </a:xfrm>
          <a:prstGeom prst="rect">
            <a:avLst/>
          </a:prstGeom>
        </p:spPr>
      </p:pic>
    </p:spTree>
    <p:extLst>
      <p:ext uri="{BB962C8B-B14F-4D97-AF65-F5344CB8AC3E}">
        <p14:creationId xmlns:p14="http://schemas.microsoft.com/office/powerpoint/2010/main" val="39586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139746"/>
            <a:ext cx="6281873" cy="4876800"/>
          </a:xfrm>
        </p:spPr>
        <p:txBody>
          <a:bodyPr/>
          <a:lstStyle/>
          <a:p>
            <a:pPr marL="0" indent="0">
              <a:buNone/>
            </a:pPr>
            <a:endParaRPr lang="it-IT" dirty="0"/>
          </a:p>
          <a:p>
            <a:r>
              <a:rPr lang="es-ES" dirty="0"/>
              <a:t>4) entonces /</a:t>
            </a:r>
            <a:r>
              <a:rPr lang="es-ES" baseline="30000" dirty="0"/>
              <a:t>DCT </a:t>
            </a:r>
            <a:r>
              <a:rPr lang="es-ES" dirty="0"/>
              <a:t>bueno /</a:t>
            </a:r>
            <a:r>
              <a:rPr lang="es-ES" baseline="30000" dirty="0"/>
              <a:t>PHA </a:t>
            </a:r>
            <a:r>
              <a:rPr lang="es-ES" dirty="0"/>
              <a:t>con este primer pago /</a:t>
            </a:r>
            <a:r>
              <a:rPr lang="es-ES" baseline="30000" dirty="0"/>
              <a:t>TOP</a:t>
            </a:r>
            <a:r>
              <a:rPr lang="es-ES" dirty="0"/>
              <a:t> digamos que él ya tiene su viaje garantizado /</a:t>
            </a:r>
            <a:r>
              <a:rPr lang="es-ES" baseline="30000" dirty="0"/>
              <a:t>CMM</a:t>
            </a:r>
            <a:r>
              <a:rPr lang="es-ES" dirty="0"/>
              <a:t> y su plaza //</a:t>
            </a:r>
            <a:r>
              <a:rPr lang="es-ES" baseline="30000" dirty="0"/>
              <a:t>CMM</a:t>
            </a:r>
          </a:p>
          <a:p>
            <a:endParaRPr lang="es-ES" baseline="30000" dirty="0"/>
          </a:p>
          <a:p>
            <a:endParaRPr lang="it-IT" dirty="0"/>
          </a:p>
          <a:p>
            <a:r>
              <a:rPr lang="es-ES" dirty="0"/>
              <a:t>5) &lt; y &gt; [/1] y bueno pues /</a:t>
            </a:r>
            <a:r>
              <a:rPr lang="es-ES" baseline="30000" dirty="0"/>
              <a:t>DCT</a:t>
            </a:r>
            <a:r>
              <a:rPr lang="es-ES" dirty="0"/>
              <a:t>e' nada /</a:t>
            </a:r>
            <a:r>
              <a:rPr lang="es-ES" baseline="30000" dirty="0"/>
              <a:t>PHA</a:t>
            </a:r>
            <a:r>
              <a:rPr lang="es-ES" dirty="0"/>
              <a:t> una vez que [/1] que tú le has pedido los [/1] los datos /</a:t>
            </a:r>
            <a:r>
              <a:rPr lang="es-ES" baseline="30000" dirty="0"/>
              <a:t>TOP</a:t>
            </a:r>
            <a:r>
              <a:rPr lang="es-ES" dirty="0"/>
              <a:t> nada él te lo vas a enviar /</a:t>
            </a:r>
            <a:r>
              <a:rPr lang="es-ES" baseline="30000" dirty="0"/>
              <a:t>PAR</a:t>
            </a:r>
            <a:r>
              <a:rPr lang="es-ES" dirty="0"/>
              <a:t> también le tienes que pedir el pago //</a:t>
            </a:r>
            <a:r>
              <a:rPr lang="es-ES" baseline="30000" dirty="0"/>
              <a:t>COM</a:t>
            </a:r>
            <a:endParaRPr lang="it-IT" dirty="0"/>
          </a:p>
          <a:p>
            <a:endParaRPr lang="it-IT" dirty="0"/>
          </a:p>
          <a:p>
            <a:endParaRPr lang="it-IT" dirty="0"/>
          </a:p>
          <a:p>
            <a:endParaRPr lang="it-IT" dirty="0"/>
          </a:p>
        </p:txBody>
      </p:sp>
      <p:pic>
        <p:nvPicPr>
          <p:cNvPr id="4" name="epubdl07a_179">
            <a:hlinkClick r:id="" action="ppaction://media"/>
            <a:extLst>
              <a:ext uri="{FF2B5EF4-FFF2-40B4-BE49-F238E27FC236}">
                <a16:creationId xmlns:a16="http://schemas.microsoft.com/office/drawing/2014/main" id="{A3327C1B-ED21-4113-B055-22CA1BDBE7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2417" y="4806367"/>
            <a:ext cx="609600" cy="609600"/>
          </a:xfrm>
          <a:prstGeom prst="rect">
            <a:avLst/>
          </a:prstGeom>
        </p:spPr>
      </p:pic>
      <p:pic>
        <p:nvPicPr>
          <p:cNvPr id="5" name="epubdl07a_191">
            <a:hlinkClick r:id="" action="ppaction://media"/>
            <a:extLst>
              <a:ext uri="{FF2B5EF4-FFF2-40B4-BE49-F238E27FC236}">
                <a16:creationId xmlns:a16="http://schemas.microsoft.com/office/drawing/2014/main" id="{0B449536-EBBE-4E8D-86C0-82D55F813FF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592417" y="2668257"/>
            <a:ext cx="609600" cy="609600"/>
          </a:xfrm>
          <a:prstGeom prst="rect">
            <a:avLst/>
          </a:prstGeom>
        </p:spPr>
      </p:pic>
    </p:spTree>
    <p:extLst>
      <p:ext uri="{BB962C8B-B14F-4D97-AF65-F5344CB8AC3E}">
        <p14:creationId xmlns:p14="http://schemas.microsoft.com/office/powerpoint/2010/main" val="25025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1EA9F-0BF9-42A3-BA06-1BD4E567C9A1}"/>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3984C2B-691F-4850-A272-4646436662D4}"/>
              </a:ext>
            </a:extLst>
          </p:cNvPr>
          <p:cNvSpPr>
            <a:spLocks noGrp="1"/>
          </p:cNvSpPr>
          <p:nvPr>
            <p:ph idx="1"/>
          </p:nvPr>
        </p:nvSpPr>
        <p:spPr/>
        <p:txBody>
          <a:bodyPr/>
          <a:lstStyle/>
          <a:p>
            <a:r>
              <a:rPr lang="es-419" dirty="0"/>
              <a:t>En todos los ejemplos que se han presentado, los conectores discursivos preceden los fáticos. </a:t>
            </a:r>
          </a:p>
          <a:p>
            <a:r>
              <a:rPr lang="es-419" dirty="0"/>
              <a:t>Las dos unidades no se se excluyen recíprocamente.</a:t>
            </a:r>
          </a:p>
          <a:p>
            <a:endParaRPr lang="es-419" dirty="0"/>
          </a:p>
          <a:p>
            <a:endParaRPr lang="it-IT" dirty="0"/>
          </a:p>
        </p:txBody>
      </p:sp>
    </p:spTree>
    <p:extLst>
      <p:ext uri="{BB962C8B-B14F-4D97-AF65-F5344CB8AC3E}">
        <p14:creationId xmlns:p14="http://schemas.microsoft.com/office/powerpoint/2010/main" val="3793598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3" name="Segnaposto testo 2">
            <a:extLst>
              <a:ext uri="{FF2B5EF4-FFF2-40B4-BE49-F238E27FC236}">
                <a16:creationId xmlns:a16="http://schemas.microsoft.com/office/drawing/2014/main" id="{1A0F3D42-143B-4FC2-98CD-0B8F6F34CC24}"/>
              </a:ext>
            </a:extLst>
          </p:cNvPr>
          <p:cNvSpPr>
            <a:spLocks noGrp="1"/>
          </p:cNvSpPr>
          <p:nvPr>
            <p:ph type="body" idx="1"/>
          </p:nvPr>
        </p:nvSpPr>
        <p:spPr>
          <a:xfrm>
            <a:off x="5125506" y="1535591"/>
            <a:ext cx="6265088" cy="685800"/>
          </a:xfrm>
        </p:spPr>
        <p:txBody>
          <a:bodyPr/>
          <a:lstStyle/>
          <a:p>
            <a:r>
              <a:rPr lang="es-419" dirty="0"/>
              <a:t>Definir la relaciÓn entre dct, inp y pha</a:t>
            </a:r>
          </a:p>
        </p:txBody>
      </p:sp>
      <p:sp>
        <p:nvSpPr>
          <p:cNvPr id="4" name="Segnaposto contenuto 3">
            <a:extLst>
              <a:ext uri="{FF2B5EF4-FFF2-40B4-BE49-F238E27FC236}">
                <a16:creationId xmlns:a16="http://schemas.microsoft.com/office/drawing/2014/main" id="{4F2E4904-E3D3-4B8A-A658-347DCE933838}"/>
              </a:ext>
            </a:extLst>
          </p:cNvPr>
          <p:cNvSpPr>
            <a:spLocks noGrp="1"/>
          </p:cNvSpPr>
          <p:nvPr>
            <p:ph sz="half" idx="2"/>
          </p:nvPr>
        </p:nvSpPr>
        <p:spPr>
          <a:xfrm>
            <a:off x="5126244" y="2221391"/>
            <a:ext cx="6264350" cy="4010381"/>
          </a:xfrm>
        </p:spPr>
        <p:txBody>
          <a:bodyPr>
            <a:normAutofit/>
          </a:bodyPr>
          <a:lstStyle/>
          <a:p>
            <a:pPr>
              <a:lnSpc>
                <a:spcPct val="100000"/>
              </a:lnSpc>
            </a:pPr>
            <a:r>
              <a:rPr lang="es-419" sz="1900" dirty="0"/>
              <a:t>En este trabajo me he ocupado de las unidades informativas dialógicas, centrándome en el conector discursivo e investigando sobre todo su realción con el íncipit</a:t>
            </a:r>
            <a:r>
              <a:rPr lang="it-IT" sz="1900" dirty="0"/>
              <a:t> y </a:t>
            </a:r>
            <a:r>
              <a:rPr lang="es-419" sz="1900" dirty="0"/>
              <a:t>parcialmente con el fático, intentando evidenciar los rasgos que los unen y los que distinguen a través de un estudio empírico basado en la comparación de ejemplos sacados de DB-IPIC (Database de Information Patterning Interlinguistic Comparison de LABLITA). Esto me ha llevado también a tomar en consideración los marcadores del discurso y a hacer un pequeño estudio sobre ellos en las distintas etiquetas. </a:t>
            </a:r>
            <a:endParaRPr lang="it-IT" sz="1900" dirty="0"/>
          </a:p>
        </p:txBody>
      </p:sp>
    </p:spTree>
    <p:extLst>
      <p:ext uri="{BB962C8B-B14F-4D97-AF65-F5344CB8AC3E}">
        <p14:creationId xmlns:p14="http://schemas.microsoft.com/office/powerpoint/2010/main" val="2205140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5" name="Segnaposto testo 4">
            <a:extLst>
              <a:ext uri="{FF2B5EF4-FFF2-40B4-BE49-F238E27FC236}">
                <a16:creationId xmlns:a16="http://schemas.microsoft.com/office/drawing/2014/main" id="{72B6124B-29EB-411A-A8E4-87A565E78DC6}"/>
              </a:ext>
            </a:extLst>
          </p:cNvPr>
          <p:cNvSpPr>
            <a:spLocks noGrp="1"/>
          </p:cNvSpPr>
          <p:nvPr>
            <p:ph type="body" sz="quarter" idx="3"/>
          </p:nvPr>
        </p:nvSpPr>
        <p:spPr>
          <a:xfrm>
            <a:off x="5148473" y="1678115"/>
            <a:ext cx="6264414" cy="685800"/>
          </a:xfrm>
        </p:spPr>
        <p:txBody>
          <a:bodyPr/>
          <a:lstStyle/>
          <a:p>
            <a:r>
              <a:rPr lang="es-419" dirty="0"/>
              <a:t>Situar el estudio del habla en Ámbito didÁctico</a:t>
            </a:r>
          </a:p>
        </p:txBody>
      </p:sp>
      <p:sp>
        <p:nvSpPr>
          <p:cNvPr id="6" name="Segnaposto contenuto 5">
            <a:extLst>
              <a:ext uri="{FF2B5EF4-FFF2-40B4-BE49-F238E27FC236}">
                <a16:creationId xmlns:a16="http://schemas.microsoft.com/office/drawing/2014/main" id="{F0B9DC5C-0C6D-40B7-BA20-06BAAE514301}"/>
              </a:ext>
            </a:extLst>
          </p:cNvPr>
          <p:cNvSpPr>
            <a:spLocks noGrp="1"/>
          </p:cNvSpPr>
          <p:nvPr>
            <p:ph sz="quarter" idx="4"/>
          </p:nvPr>
        </p:nvSpPr>
        <p:spPr>
          <a:xfrm>
            <a:off x="5147299" y="2529779"/>
            <a:ext cx="6265588" cy="3928613"/>
          </a:xfrm>
        </p:spPr>
        <p:txBody>
          <a:bodyPr>
            <a:noAutofit/>
          </a:bodyPr>
          <a:lstStyle/>
          <a:p>
            <a:pPr>
              <a:lnSpc>
                <a:spcPct val="100000"/>
              </a:lnSpc>
            </a:pPr>
            <a:r>
              <a:rPr lang="es-419" dirty="0"/>
              <a:t>En este trabajo he propuesto un estudio del habla, en concreto de las unidades dialógicas DCT, INP y PHA, con intención didáctica, o sea para que los estudiantes de ELE puedan entender su utilidad y luego servirse de ella como fuente de aprendizaje. Al ser la lengua oral espontánea, se pueden observar en ella muchas estrategias discursivas: por eso me ha parecido interesante introducir los marcadores conversacionales y sus distintas funciones al encontrarse en una u otra unidad. </a:t>
            </a:r>
            <a:r>
              <a:rPr lang="es-ES" dirty="0"/>
              <a:t>El habla coloquial contribuye en gran medida a la utilización de estas partículas, d</a:t>
            </a:r>
            <a:r>
              <a:rPr lang="es-419" dirty="0"/>
              <a:t>e hecho, se trata de recursos </a:t>
            </a:r>
            <a:r>
              <a:rPr lang="es-ES" dirty="0"/>
              <a:t>básicos </a:t>
            </a:r>
            <a:r>
              <a:rPr lang="es-419" dirty="0"/>
              <a:t>que </a:t>
            </a:r>
            <a:r>
              <a:rPr lang="es-ES" dirty="0"/>
              <a:t>caracterizan el lenguaje oral y que el aprendiente necesita para llevar a cabo una interacción eficaz.  </a:t>
            </a:r>
            <a:r>
              <a:rPr lang="es-419" dirty="0"/>
              <a:t>    </a:t>
            </a:r>
            <a:endParaRPr lang="it-IT" dirty="0"/>
          </a:p>
          <a:p>
            <a:pPr marL="0" indent="0">
              <a:buNone/>
            </a:pPr>
            <a:r>
              <a:rPr lang="es-419" sz="1600" dirty="0"/>
              <a:t>  </a:t>
            </a:r>
          </a:p>
        </p:txBody>
      </p:sp>
    </p:spTree>
    <p:extLst>
      <p:ext uri="{BB962C8B-B14F-4D97-AF65-F5344CB8AC3E}">
        <p14:creationId xmlns:p14="http://schemas.microsoft.com/office/powerpoint/2010/main" val="563142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70414-4873-4134-A7DE-7C6B12F7F5C8}"/>
              </a:ext>
            </a:extLst>
          </p:cNvPr>
          <p:cNvSpPr>
            <a:spLocks noGrp="1"/>
          </p:cNvSpPr>
          <p:nvPr>
            <p:ph type="title"/>
          </p:nvPr>
        </p:nvSpPr>
        <p:spPr>
          <a:xfrm>
            <a:off x="3350888" y="2584305"/>
            <a:ext cx="5490224" cy="1689390"/>
          </a:xfrm>
        </p:spPr>
        <p:txBody>
          <a:bodyPr/>
          <a:lstStyle/>
          <a:p>
            <a:r>
              <a:rPr lang="it-IT" b="1" dirty="0"/>
              <a:t>GRACIAS POR VUESTRA ATENCIÓN </a:t>
            </a:r>
          </a:p>
        </p:txBody>
      </p:sp>
      <p:sp>
        <p:nvSpPr>
          <p:cNvPr id="3" name="Segnaposto testo 2">
            <a:extLst>
              <a:ext uri="{FF2B5EF4-FFF2-40B4-BE49-F238E27FC236}">
                <a16:creationId xmlns:a16="http://schemas.microsoft.com/office/drawing/2014/main" id="{C01AF970-83FA-4DBC-A2AC-C1B64EA1DE91}"/>
              </a:ext>
            </a:extLst>
          </p:cNvPr>
          <p:cNvSpPr>
            <a:spLocks noGrp="1"/>
          </p:cNvSpPr>
          <p:nvPr>
            <p:ph type="body" idx="1"/>
          </p:nvPr>
        </p:nvSpPr>
        <p:spPr/>
        <p:txBody>
          <a:bodyPr/>
          <a:lstStyle/>
          <a:p>
            <a:endParaRPr lang="it-IT" dirty="0"/>
          </a:p>
          <a:p>
            <a:endParaRPr lang="it-IT" dirty="0"/>
          </a:p>
          <a:p>
            <a:pPr algn="r"/>
            <a:r>
              <a:rPr lang="it-IT" dirty="0"/>
              <a:t>CHIARA BERNABEI</a:t>
            </a:r>
          </a:p>
        </p:txBody>
      </p:sp>
    </p:spTree>
    <p:extLst>
      <p:ext uri="{BB962C8B-B14F-4D97-AF65-F5344CB8AC3E}">
        <p14:creationId xmlns:p14="http://schemas.microsoft.com/office/powerpoint/2010/main" val="13981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Relaciona y une diferentes partes del discurso. Señala al receptor que el discurso continúa y que, por tanto, lo que se dirá a continuación tiene una relación lógica con lo anterior. </a:t>
            </a:r>
            <a:endParaRPr lang="it-IT" dirty="0"/>
          </a:p>
        </p:txBody>
      </p:sp>
    </p:spTree>
    <p:extLst>
      <p:ext uri="{BB962C8B-B14F-4D97-AF65-F5344CB8AC3E}">
        <p14:creationId xmlns:p14="http://schemas.microsoft.com/office/powerpoint/2010/main" val="254019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Se parece al incipit pero lo que hace es ligar enunciados, por eso nunca se halla en posición final. La función que cumple es la de expresar cohesión y relación entre enunciados o partes de enunciados. </a:t>
            </a:r>
            <a:endParaRPr lang="it-IT" dirty="0"/>
          </a:p>
        </p:txBody>
      </p:sp>
    </p:spTree>
    <p:extLst>
      <p:ext uri="{BB962C8B-B14F-4D97-AF65-F5344CB8AC3E}">
        <p14:creationId xmlns:p14="http://schemas.microsoft.com/office/powerpoint/2010/main" val="379785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93844"/>
            <a:ext cx="5490224" cy="758279"/>
          </a:xfrm>
        </p:spPr>
        <p:txBody>
          <a:bodyPr anchor="t">
            <a:noAutofit/>
          </a:bodyPr>
          <a:lstStyle/>
          <a:p>
            <a:r>
              <a:rPr lang="it-IT" dirty="0"/>
              <a:t>DCT/INP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6" y="2896143"/>
            <a:ext cx="5490223" cy="2563754"/>
          </a:xfrm>
        </p:spPr>
        <p:txBody>
          <a:bodyPr>
            <a:normAutofit fontScale="92500" lnSpcReduction="20000"/>
          </a:bodyPr>
          <a:lstStyle/>
          <a:p>
            <a:r>
              <a:rPr lang="es-ES" sz="1600" dirty="0">
                <a:sym typeface="Wingdings" panose="05000000000000000000" pitchFamily="2" charset="2"/>
              </a:rPr>
              <a:t></a:t>
            </a:r>
            <a:r>
              <a:rPr lang="es-ES" dirty="0">
                <a:sym typeface="Wingdings" panose="05000000000000000000" pitchFamily="2" charset="2"/>
              </a:rPr>
              <a:t> </a:t>
            </a:r>
            <a:r>
              <a:rPr lang="es-ES" dirty="0"/>
              <a:t>Se encuentran en una posición distinta en el interior del enunciado, tienen un carácter prosódico diferente, pero quizás lo que los diferencia más es que los íncipit nunca aportan información, solo son elementos que abren el canal comunicativo, mientras que los conectores discursivos ligan enunciados, le dan coherencia y crean conexiones lógicas entre ellos. Nos ayudan a enlazar las ideas de nuestro discurso.      </a:t>
            </a:r>
          </a:p>
        </p:txBody>
      </p:sp>
    </p:spTree>
    <p:extLst>
      <p:ext uri="{BB962C8B-B14F-4D97-AF65-F5344CB8AC3E}">
        <p14:creationId xmlns:p14="http://schemas.microsoft.com/office/powerpoint/2010/main" val="91571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45439-8820-4EBC-A37D-1A97704569E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AC51BDE9-AE46-40C2-9B70-CF6887A1B60B}"/>
              </a:ext>
            </a:extLst>
          </p:cNvPr>
          <p:cNvSpPr>
            <a:spLocks noGrp="1"/>
          </p:cNvSpPr>
          <p:nvPr>
            <p:ph sz="half" idx="1"/>
          </p:nvPr>
        </p:nvSpPr>
        <p:spPr>
          <a:xfrm>
            <a:off x="5118447" y="1079975"/>
            <a:ext cx="6269591" cy="2382651"/>
          </a:xfrm>
        </p:spPr>
        <p:txBody>
          <a:bodyPr>
            <a:normAutofit lnSpcReduction="10000"/>
          </a:bodyPr>
          <a:lstStyle/>
          <a:p>
            <a:pPr marL="0" indent="0">
              <a:buNone/>
            </a:pPr>
            <a:endParaRPr lang="es-ES" dirty="0"/>
          </a:p>
          <a:p>
            <a:r>
              <a:rPr lang="es-ES" dirty="0"/>
              <a:t>porque /</a:t>
            </a:r>
            <a:r>
              <a:rPr lang="es-ES" baseline="30000" dirty="0"/>
              <a:t>DCT</a:t>
            </a:r>
            <a:r>
              <a:rPr lang="es-ES" dirty="0"/>
              <a:t> queda todavía /</a:t>
            </a:r>
            <a:r>
              <a:rPr lang="es-ES" baseline="30000" dirty="0"/>
              <a:t>SCA</a:t>
            </a:r>
            <a:r>
              <a:rPr lang="es-ES" dirty="0"/>
              <a:t> el pringue ese de la obra //</a:t>
            </a:r>
            <a:r>
              <a:rPr lang="es-ES" baseline="30000" dirty="0"/>
              <a:t>COM</a:t>
            </a:r>
            <a:r>
              <a:rPr lang="es-ES" dirty="0"/>
              <a:t> </a:t>
            </a:r>
          </a:p>
          <a:p>
            <a:endParaRPr lang="it-IT" dirty="0"/>
          </a:p>
          <a:p>
            <a:r>
              <a:rPr lang="es-ES" dirty="0"/>
              <a:t>claro /</a:t>
            </a:r>
            <a:r>
              <a:rPr lang="es-ES" baseline="30000" dirty="0"/>
              <a:t>DCT</a:t>
            </a:r>
            <a:r>
              <a:rPr lang="es-ES" dirty="0"/>
              <a:t> es que hemos [/1] hemos ido [/2] he dicho nueve adultos y tres niños //</a:t>
            </a:r>
            <a:r>
              <a:rPr lang="es-ES" baseline="30000" dirty="0"/>
              <a:t>COM</a:t>
            </a:r>
            <a:endParaRPr lang="it-IT" dirty="0"/>
          </a:p>
          <a:p>
            <a:endParaRPr lang="it-IT" dirty="0"/>
          </a:p>
        </p:txBody>
      </p:sp>
      <p:sp>
        <p:nvSpPr>
          <p:cNvPr id="4" name="Segnaposto contenuto 3">
            <a:extLst>
              <a:ext uri="{FF2B5EF4-FFF2-40B4-BE49-F238E27FC236}">
                <a16:creationId xmlns:a16="http://schemas.microsoft.com/office/drawing/2014/main" id="{6E3D74B1-6E58-404B-937C-B0788981983B}"/>
              </a:ext>
            </a:extLst>
          </p:cNvPr>
          <p:cNvSpPr>
            <a:spLocks noGrp="1"/>
          </p:cNvSpPr>
          <p:nvPr>
            <p:ph sz="half" idx="2"/>
          </p:nvPr>
        </p:nvSpPr>
        <p:spPr>
          <a:xfrm>
            <a:off x="5116016" y="3406231"/>
            <a:ext cx="6272022" cy="2383586"/>
          </a:xfrm>
        </p:spPr>
        <p:txBody>
          <a:bodyPr>
            <a:normAutofit lnSpcReduction="10000"/>
          </a:bodyPr>
          <a:lstStyle/>
          <a:p>
            <a:pPr marL="0" indent="0">
              <a:buNone/>
            </a:pPr>
            <a:endParaRPr lang="es-ES" dirty="0"/>
          </a:p>
          <a:p>
            <a:r>
              <a:rPr lang="es-ES" dirty="0"/>
              <a:t>a ver /</a:t>
            </a:r>
            <a:r>
              <a:rPr lang="es-ES" baseline="30000" dirty="0"/>
              <a:t>INP</a:t>
            </a:r>
            <a:r>
              <a:rPr lang="es-ES" dirty="0"/>
              <a:t> si a lo tonto /</a:t>
            </a:r>
            <a:r>
              <a:rPr lang="es-ES" baseline="30000" dirty="0"/>
              <a:t>TOP</a:t>
            </a:r>
            <a:r>
              <a:rPr lang="es-ES" dirty="0"/>
              <a:t> ya en realidad /</a:t>
            </a:r>
            <a:r>
              <a:rPr lang="es-ES" baseline="30000" dirty="0"/>
              <a:t>PAR</a:t>
            </a:r>
            <a:r>
              <a:rPr lang="es-ES" dirty="0"/>
              <a:t> tengo bastante material //</a:t>
            </a:r>
            <a:r>
              <a:rPr lang="es-ES" baseline="30000" dirty="0"/>
              <a:t>COM</a:t>
            </a:r>
          </a:p>
          <a:p>
            <a:endParaRPr lang="es-ES" baseline="30000" dirty="0"/>
          </a:p>
          <a:p>
            <a:r>
              <a:rPr lang="es-ES" dirty="0"/>
              <a:t>bueno /</a:t>
            </a:r>
            <a:r>
              <a:rPr lang="es-ES" baseline="30000" dirty="0"/>
              <a:t>DCT</a:t>
            </a:r>
            <a:r>
              <a:rPr lang="es-ES" dirty="0"/>
              <a:t> son cincuenta y seis páginas //</a:t>
            </a:r>
            <a:r>
              <a:rPr lang="es-ES" baseline="30000" dirty="0"/>
              <a:t>COM</a:t>
            </a:r>
            <a:endParaRPr lang="it-IT" dirty="0"/>
          </a:p>
          <a:p>
            <a:endParaRPr lang="it-IT" dirty="0"/>
          </a:p>
          <a:p>
            <a:endParaRPr lang="it-IT" dirty="0"/>
          </a:p>
          <a:p>
            <a:endParaRPr lang="it-IT" dirty="0"/>
          </a:p>
        </p:txBody>
      </p:sp>
      <p:pic>
        <p:nvPicPr>
          <p:cNvPr id="5" name="efamdl04_33">
            <a:hlinkClick r:id="" action="ppaction://media"/>
            <a:extLst>
              <a:ext uri="{FF2B5EF4-FFF2-40B4-BE49-F238E27FC236}">
                <a16:creationId xmlns:a16="http://schemas.microsoft.com/office/drawing/2014/main" id="{CF681FFA-B0D4-4CD7-B8AE-5F10AB50D60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083238" y="1425269"/>
            <a:ext cx="609600" cy="609600"/>
          </a:xfrm>
          <a:prstGeom prst="rect">
            <a:avLst/>
          </a:prstGeom>
        </p:spPr>
      </p:pic>
      <p:pic>
        <p:nvPicPr>
          <p:cNvPr id="6" name="efamcv07_195">
            <a:hlinkClick r:id="" action="ppaction://media"/>
            <a:extLst>
              <a:ext uri="{FF2B5EF4-FFF2-40B4-BE49-F238E27FC236}">
                <a16:creationId xmlns:a16="http://schemas.microsoft.com/office/drawing/2014/main" id="{5CE88FC1-B12B-472D-9AD8-E142FB7584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083238" y="3751525"/>
            <a:ext cx="609600" cy="609600"/>
          </a:xfrm>
          <a:prstGeom prst="rect">
            <a:avLst/>
          </a:prstGeom>
        </p:spPr>
      </p:pic>
      <p:pic>
        <p:nvPicPr>
          <p:cNvPr id="7" name="efamdl01_31">
            <a:hlinkClick r:id="" action="ppaction://media"/>
            <a:extLst>
              <a:ext uri="{FF2B5EF4-FFF2-40B4-BE49-F238E27FC236}">
                <a16:creationId xmlns:a16="http://schemas.microsoft.com/office/drawing/2014/main" id="{9B6ABA73-3509-471E-B19E-82C31D85125C}"/>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473638" y="2588864"/>
            <a:ext cx="609600" cy="609600"/>
          </a:xfrm>
          <a:prstGeom prst="rect">
            <a:avLst/>
          </a:prstGeom>
        </p:spPr>
      </p:pic>
      <p:pic>
        <p:nvPicPr>
          <p:cNvPr id="8" name="efamcv03_105">
            <a:hlinkClick r:id="" action="ppaction://media"/>
            <a:extLst>
              <a:ext uri="{FF2B5EF4-FFF2-40B4-BE49-F238E27FC236}">
                <a16:creationId xmlns:a16="http://schemas.microsoft.com/office/drawing/2014/main" id="{B05583B0-278F-41F8-9E0F-4B41E95D9DFB}"/>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0473638" y="4770671"/>
            <a:ext cx="609600" cy="609600"/>
          </a:xfrm>
          <a:prstGeom prst="rect">
            <a:avLst/>
          </a:prstGeom>
        </p:spPr>
      </p:pic>
    </p:spTree>
    <p:extLst>
      <p:ext uri="{BB962C8B-B14F-4D97-AF65-F5344CB8AC3E}">
        <p14:creationId xmlns:p14="http://schemas.microsoft.com/office/powerpoint/2010/main" val="22547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9"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7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ENUNCIADOS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1674538201"/>
              </p:ext>
            </p:extLst>
          </p:nvPr>
        </p:nvGraphicFramePr>
        <p:xfrm>
          <a:off x="4919316"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ENUNC.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78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92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187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gridSpan="3">
                  <a:txBody>
                    <a:bodyPr/>
                    <a:lstStyle/>
                    <a:p>
                      <a:pPr algn="ctr"/>
                      <a:r>
                        <a:rPr lang="it-IT" dirty="0"/>
                        <a:t>TOT. 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0799090"/>
                  </a:ext>
                </a:extLst>
              </a:tr>
              <a:tr h="370840">
                <a:tc gridSpan="6">
                  <a:txBody>
                    <a:bodyPr/>
                    <a:lstStyle/>
                    <a:p>
                      <a:pPr algn="ctr"/>
                      <a:r>
                        <a:rPr lang="it-IT" b="1" dirty="0"/>
                        <a:t>TOT. 358</a:t>
                      </a:r>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93104647"/>
                  </a:ext>
                </a:extLst>
              </a:tr>
            </a:tbl>
          </a:graphicData>
        </a:graphic>
      </p:graphicFrame>
    </p:spTree>
    <p:extLst>
      <p:ext uri="{BB962C8B-B14F-4D97-AF65-F5344CB8AC3E}">
        <p14:creationId xmlns:p14="http://schemas.microsoft.com/office/powerpoint/2010/main" val="3760041276"/>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{30C2034D-3596-4934-B5EF-800C343495D1}tf16401371</Template>
  <TotalTime>2081</TotalTime>
  <Words>3114</Words>
  <Application>Microsoft Office PowerPoint</Application>
  <PresentationFormat>Widescreen</PresentationFormat>
  <Paragraphs>283</Paragraphs>
  <Slides>46</Slides>
  <Notes>0</Notes>
  <HiddenSlides>0</HiddenSlides>
  <MMClips>26</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46</vt:i4>
      </vt:variant>
    </vt:vector>
  </HeadingPairs>
  <TitlesOfParts>
    <vt:vector size="51" baseType="lpstr">
      <vt:lpstr>Calibri</vt:lpstr>
      <vt:lpstr>Calibri Light</vt:lpstr>
      <vt:lpstr>Rockwell</vt:lpstr>
      <vt:lpstr>Wingdings</vt:lpstr>
      <vt:lpstr>Atlante</vt:lpstr>
      <vt:lpstr>DCT</vt:lpstr>
      <vt:lpstr>UNIDADES DIALÓGICAS</vt:lpstr>
      <vt:lpstr>INP</vt:lpstr>
      <vt:lpstr>INP</vt:lpstr>
      <vt:lpstr>DCT</vt:lpstr>
      <vt:lpstr>DCT</vt:lpstr>
      <vt:lpstr>DCT/INP</vt:lpstr>
      <vt:lpstr>ALGUNOS EJEMPLOS</vt:lpstr>
      <vt:lpstr>DCT EN ENUNCIADOS</vt:lpstr>
      <vt:lpstr>DCT EN ESTANCIAS</vt:lpstr>
      <vt:lpstr>ANÁLISIS DE LOS RESULTADOS</vt:lpstr>
      <vt:lpstr>ANÁLISIS DE LOS RESULTADOS</vt:lpstr>
      <vt:lpstr>ANÁLISIS DE LOS RESULTADOS</vt:lpstr>
      <vt:lpstr>ANÁLISIS DE LOS RESULTADOS</vt:lpstr>
      <vt:lpstr>ANÁLISIS DE LOS RESULTADOS</vt:lpstr>
      <vt:lpstr>VALOR DEL HABLA PARA EL APRENDIZAJE L2</vt:lpstr>
      <vt:lpstr>VALOR DEL HABLA PARA EL APRENDIZAJE L2</vt:lpstr>
      <vt:lpstr>DCT PARA EL APRENDIZAJE</vt:lpstr>
      <vt:lpstr>MARCADORES DEL DISCURSO</vt:lpstr>
      <vt:lpstr>MARCADORES DEL DISCURSO</vt:lpstr>
      <vt:lpstr>MARCADORES DEL DISCURSO</vt:lpstr>
      <vt:lpstr>MARCADORES DEL DISCURSO</vt:lpstr>
      <vt:lpstr>MARCADORES CONVERSACIONALES</vt:lpstr>
      <vt:lpstr>MARCADORES CONVERSACIONALES</vt:lpstr>
      <vt:lpstr>MARCADORES CONVERSACIONALES EN CONTEXTO ELE </vt:lpstr>
      <vt:lpstr>DCT/INP</vt:lpstr>
      <vt:lpstr>DCT/INP</vt:lpstr>
      <vt:lpstr>PUES en DCT</vt:lpstr>
      <vt:lpstr>PUES en INP</vt:lpstr>
      <vt:lpstr>ENTONCES en DCT</vt:lpstr>
      <vt:lpstr>ENTONCES en INP</vt:lpstr>
      <vt:lpstr>BUENO en DCT</vt:lpstr>
      <vt:lpstr>BUENO en INP</vt:lpstr>
      <vt:lpstr>DCT/INP</vt:lpstr>
      <vt:lpstr>DCT/INP</vt:lpstr>
      <vt:lpstr>TIPOS DE DCT</vt:lpstr>
      <vt:lpstr>DCT/PHA</vt:lpstr>
      <vt:lpstr>PHA</vt:lpstr>
      <vt:lpstr>ALGUNOS EJEMPLOS</vt:lpstr>
      <vt:lpstr>PHA: ESTUDIO DE LOS CONTEXTOS</vt:lpstr>
      <vt:lpstr>DCT/PHA</vt:lpstr>
      <vt:lpstr>DCT/PHA</vt:lpstr>
      <vt:lpstr>DCT/PHA</vt:lpstr>
      <vt:lpstr>OBJETIVOS DEL TRABAJO</vt:lpstr>
      <vt:lpstr>OBJETIVOS DEL TRABAJO</vt:lpstr>
      <vt:lpstr>GRACIAS POR VUESTRA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dc:title>
  <dc:creator>Chiara</dc:creator>
  <cp:lastModifiedBy>carlota nicolas</cp:lastModifiedBy>
  <cp:revision>365</cp:revision>
  <dcterms:created xsi:type="dcterms:W3CDTF">2020-02-13T13:43:55Z</dcterms:created>
  <dcterms:modified xsi:type="dcterms:W3CDTF">2020-03-12T15:50:55Z</dcterms:modified>
</cp:coreProperties>
</file>