
<file path=[Content_Types].xml><?xml version="1.0" encoding="utf-8"?>
<Types xmlns="http://schemas.openxmlformats.org/package/2006/content-types">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56" r:id="rId5"/>
    <p:sldId id="257" r:id="rId6"/>
    <p:sldId id="259" r:id="rId7"/>
    <p:sldId id="265" r:id="rId8"/>
    <p:sldId id="282" r:id="rId9"/>
    <p:sldId id="260" r:id="rId10"/>
    <p:sldId id="262" r:id="rId11"/>
    <p:sldId id="263" r:id="rId12"/>
    <p:sldId id="264" r:id="rId13"/>
    <p:sldId id="278" r:id="rId14"/>
    <p:sldId id="266" r:id="rId15"/>
    <p:sldId id="279" r:id="rId16"/>
    <p:sldId id="280" r:id="rId17"/>
    <p:sldId id="281" r:id="rId18"/>
    <p:sldId id="284" r:id="rId19"/>
    <p:sldId id="285" r:id="rId20"/>
    <p:sldId id="283" r:id="rId21"/>
    <p:sldId id="269" r:id="rId22"/>
    <p:sldId id="270" r:id="rId23"/>
    <p:sldId id="272" r:id="rId24"/>
    <p:sldId id="273" r:id="rId25"/>
    <p:sldId id="274" r:id="rId26"/>
    <p:sldId id="276" r:id="rId27"/>
    <p:sldId id="275" r:id="rId2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Carlota Nicolas Martinez" initials="MCNM" lastIdx="21" clrIdx="0">
    <p:extLst>
      <p:ext uri="{19B8F6BF-5375-455C-9EA6-DF929625EA0E}">
        <p15:presenceInfo xmlns:p15="http://schemas.microsoft.com/office/powerpoint/2012/main" userId="Maria Carlota Nicolas Martin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6F996B-1FCF-427B-BF16-A031D7615E32}" v="10" dt="2020-03-18T15:08:07.609"/>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4" autoAdjust="0"/>
    <p:restoredTop sz="94862"/>
  </p:normalViewPr>
  <p:slideViewPr>
    <p:cSldViewPr snapToGrid="0" snapToObjects="1">
      <p:cViewPr>
        <p:scale>
          <a:sx n="50" d="100"/>
          <a:sy n="50" d="100"/>
        </p:scale>
        <p:origin x="284" y="3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Carlota Nicolas Martinez" userId="66466273-e8bf-4af3-870a-71ff20de8ef4" providerId="ADAL" clId="{986F996B-1FCF-427B-BF16-A031D7615E32}"/>
    <pc:docChg chg="custSel modSld">
      <pc:chgData name="Maria Carlota Nicolas Martinez" userId="66466273-e8bf-4af3-870a-71ff20de8ef4" providerId="ADAL" clId="{986F996B-1FCF-427B-BF16-A031D7615E32}" dt="2020-03-18T15:08:07.609" v="29"/>
      <pc:docMkLst>
        <pc:docMk/>
      </pc:docMkLst>
      <pc:sldChg chg="modSp">
        <pc:chgData name="Maria Carlota Nicolas Martinez" userId="66466273-e8bf-4af3-870a-71ff20de8ef4" providerId="ADAL" clId="{986F996B-1FCF-427B-BF16-A031D7615E32}" dt="2020-03-18T14:57:01.309" v="5" actId="27636"/>
        <pc:sldMkLst>
          <pc:docMk/>
          <pc:sldMk cId="208035579" sldId="257"/>
        </pc:sldMkLst>
        <pc:spChg chg="mod">
          <ac:chgData name="Maria Carlota Nicolas Martinez" userId="66466273-e8bf-4af3-870a-71ff20de8ef4" providerId="ADAL" clId="{986F996B-1FCF-427B-BF16-A031D7615E32}" dt="2020-03-18T14:57:01.309" v="5" actId="27636"/>
          <ac:spMkLst>
            <pc:docMk/>
            <pc:sldMk cId="208035579" sldId="257"/>
            <ac:spMk id="3" creationId="{5F75856E-56AD-DB4C-82EF-855E23C530EC}"/>
          </ac:spMkLst>
        </pc:spChg>
      </pc:sldChg>
      <pc:sldChg chg="addCm modCm">
        <pc:chgData name="Maria Carlota Nicolas Martinez" userId="66466273-e8bf-4af3-870a-71ff20de8ef4" providerId="ADAL" clId="{986F996B-1FCF-427B-BF16-A031D7615E32}" dt="2020-03-18T14:58:21.567" v="7"/>
        <pc:sldMkLst>
          <pc:docMk/>
          <pc:sldMk cId="149959260" sldId="263"/>
        </pc:sldMkLst>
      </pc:sldChg>
      <pc:sldChg chg="modSp addCm modCm">
        <pc:chgData name="Maria Carlota Nicolas Martinez" userId="66466273-e8bf-4af3-870a-71ff20de8ef4" providerId="ADAL" clId="{986F996B-1FCF-427B-BF16-A031D7615E32}" dt="2020-03-18T14:59:31.073" v="9"/>
        <pc:sldMkLst>
          <pc:docMk/>
          <pc:sldMk cId="1457508756" sldId="264"/>
        </pc:sldMkLst>
        <pc:spChg chg="mod">
          <ac:chgData name="Maria Carlota Nicolas Martinez" userId="66466273-e8bf-4af3-870a-71ff20de8ef4" providerId="ADAL" clId="{986F996B-1FCF-427B-BF16-A031D7615E32}" dt="2020-03-18T14:57:01.168" v="2" actId="27636"/>
          <ac:spMkLst>
            <pc:docMk/>
            <pc:sldMk cId="1457508756" sldId="264"/>
            <ac:spMk id="3" creationId="{9D13D70B-042E-404C-BE15-50F296DE6D18}"/>
          </ac:spMkLst>
        </pc:spChg>
      </pc:sldChg>
      <pc:sldChg chg="modSp addCm modCm">
        <pc:chgData name="Maria Carlota Nicolas Martinez" userId="66466273-e8bf-4af3-870a-71ff20de8ef4" providerId="ADAL" clId="{986F996B-1FCF-427B-BF16-A031D7615E32}" dt="2020-03-18T15:01:41.092" v="14"/>
        <pc:sldMkLst>
          <pc:docMk/>
          <pc:sldMk cId="921062183" sldId="266"/>
        </pc:sldMkLst>
        <pc:spChg chg="mod">
          <ac:chgData name="Maria Carlota Nicolas Martinez" userId="66466273-e8bf-4af3-870a-71ff20de8ef4" providerId="ADAL" clId="{986F996B-1FCF-427B-BF16-A031D7615E32}" dt="2020-03-18T15:00:54.765" v="12" actId="13926"/>
          <ac:spMkLst>
            <pc:docMk/>
            <pc:sldMk cId="921062183" sldId="266"/>
            <ac:spMk id="5" creationId="{CB271234-C24A-8A49-B998-080DE2EA6477}"/>
          </ac:spMkLst>
        </pc:spChg>
      </pc:sldChg>
      <pc:sldChg chg="addCm modCm">
        <pc:chgData name="Maria Carlota Nicolas Martinez" userId="66466273-e8bf-4af3-870a-71ff20de8ef4" providerId="ADAL" clId="{986F996B-1FCF-427B-BF16-A031D7615E32}" dt="2020-03-18T15:08:07.609" v="29"/>
        <pc:sldMkLst>
          <pc:docMk/>
          <pc:sldMk cId="2990169551" sldId="269"/>
        </pc:sldMkLst>
      </pc:sldChg>
      <pc:sldChg chg="modSp">
        <pc:chgData name="Maria Carlota Nicolas Martinez" userId="66466273-e8bf-4af3-870a-71ff20de8ef4" providerId="ADAL" clId="{986F996B-1FCF-427B-BF16-A031D7615E32}" dt="2020-03-18T15:06:31.571" v="25" actId="13926"/>
        <pc:sldMkLst>
          <pc:docMk/>
          <pc:sldMk cId="3003465358" sldId="273"/>
        </pc:sldMkLst>
        <pc:spChg chg="mod">
          <ac:chgData name="Maria Carlota Nicolas Martinez" userId="66466273-e8bf-4af3-870a-71ff20de8ef4" providerId="ADAL" clId="{986F996B-1FCF-427B-BF16-A031D7615E32}" dt="2020-03-18T15:06:31.571" v="25" actId="13926"/>
          <ac:spMkLst>
            <pc:docMk/>
            <pc:sldMk cId="3003465358" sldId="273"/>
            <ac:spMk id="5" creationId="{DFC8077B-11A2-0846-841A-FE7F79B5E1C9}"/>
          </ac:spMkLst>
        </pc:spChg>
      </pc:sldChg>
      <pc:sldChg chg="modSp addCm modCm">
        <pc:chgData name="Maria Carlota Nicolas Martinez" userId="66466273-e8bf-4af3-870a-71ff20de8ef4" providerId="ADAL" clId="{986F996B-1FCF-427B-BF16-A031D7615E32}" dt="2020-03-18T15:07:26.825" v="27"/>
        <pc:sldMkLst>
          <pc:docMk/>
          <pc:sldMk cId="2670454070" sldId="274"/>
        </pc:sldMkLst>
        <pc:spChg chg="mod">
          <ac:chgData name="Maria Carlota Nicolas Martinez" userId="66466273-e8bf-4af3-870a-71ff20de8ef4" providerId="ADAL" clId="{986F996B-1FCF-427B-BF16-A031D7615E32}" dt="2020-03-18T14:57:01.289" v="4" actId="27636"/>
          <ac:spMkLst>
            <pc:docMk/>
            <pc:sldMk cId="2670454070" sldId="274"/>
            <ac:spMk id="2" creationId="{EF2ED197-CC41-294A-A5A7-55F006663EC7}"/>
          </ac:spMkLst>
        </pc:spChg>
      </pc:sldChg>
      <pc:sldChg chg="addCm modCm">
        <pc:chgData name="Maria Carlota Nicolas Martinez" userId="66466273-e8bf-4af3-870a-71ff20de8ef4" providerId="ADAL" clId="{986F996B-1FCF-427B-BF16-A031D7615E32}" dt="2020-03-18T15:00:24.831" v="11"/>
        <pc:sldMkLst>
          <pc:docMk/>
          <pc:sldMk cId="58269915" sldId="278"/>
        </pc:sldMkLst>
      </pc:sldChg>
      <pc:sldChg chg="modSp">
        <pc:chgData name="Maria Carlota Nicolas Martinez" userId="66466273-e8bf-4af3-870a-71ff20de8ef4" providerId="ADAL" clId="{986F996B-1FCF-427B-BF16-A031D7615E32}" dt="2020-03-18T15:01:50.438" v="15" actId="13926"/>
        <pc:sldMkLst>
          <pc:docMk/>
          <pc:sldMk cId="3437927379" sldId="279"/>
        </pc:sldMkLst>
        <pc:spChg chg="mod">
          <ac:chgData name="Maria Carlota Nicolas Martinez" userId="66466273-e8bf-4af3-870a-71ff20de8ef4" providerId="ADAL" clId="{986F996B-1FCF-427B-BF16-A031D7615E32}" dt="2020-03-18T15:01:50.438" v="15" actId="13926"/>
          <ac:spMkLst>
            <pc:docMk/>
            <pc:sldMk cId="3437927379" sldId="279"/>
            <ac:spMk id="3" creationId="{F913B2B8-E139-7543-9346-87440B4E09CE}"/>
          </ac:spMkLst>
        </pc:spChg>
      </pc:sldChg>
      <pc:sldChg chg="addCm modCm">
        <pc:chgData name="Maria Carlota Nicolas Martinez" userId="66466273-e8bf-4af3-870a-71ff20de8ef4" providerId="ADAL" clId="{986F996B-1FCF-427B-BF16-A031D7615E32}" dt="2020-03-18T15:03:04.205" v="17"/>
        <pc:sldMkLst>
          <pc:docMk/>
          <pc:sldMk cId="2527027732" sldId="281"/>
        </pc:sldMkLst>
      </pc:sldChg>
      <pc:sldChg chg="addCm modCm">
        <pc:chgData name="Maria Carlota Nicolas Martinez" userId="66466273-e8bf-4af3-870a-71ff20de8ef4" providerId="ADAL" clId="{986F996B-1FCF-427B-BF16-A031D7615E32}" dt="2020-03-18T14:57:01.045" v="1"/>
        <pc:sldMkLst>
          <pc:docMk/>
          <pc:sldMk cId="3153413020" sldId="282"/>
        </pc:sldMkLst>
      </pc:sldChg>
      <pc:sldChg chg="addCm modCm">
        <pc:chgData name="Maria Carlota Nicolas Martinez" userId="66466273-e8bf-4af3-870a-71ff20de8ef4" providerId="ADAL" clId="{986F996B-1FCF-427B-BF16-A031D7615E32}" dt="2020-03-18T15:03:47.911" v="19"/>
        <pc:sldMkLst>
          <pc:docMk/>
          <pc:sldMk cId="184648150" sldId="284"/>
        </pc:sldMkLst>
      </pc:sldChg>
      <pc:sldChg chg="modSp addCm modCm">
        <pc:chgData name="Maria Carlota Nicolas Martinez" userId="66466273-e8bf-4af3-870a-71ff20de8ef4" providerId="ADAL" clId="{986F996B-1FCF-427B-BF16-A031D7615E32}" dt="2020-03-18T15:04:53.019" v="21"/>
        <pc:sldMkLst>
          <pc:docMk/>
          <pc:sldMk cId="3006907385" sldId="285"/>
        </pc:sldMkLst>
        <pc:spChg chg="mod">
          <ac:chgData name="Maria Carlota Nicolas Martinez" userId="66466273-e8bf-4af3-870a-71ff20de8ef4" providerId="ADAL" clId="{986F996B-1FCF-427B-BF16-A031D7615E32}" dt="2020-03-18T14:57:01.272" v="3" actId="27636"/>
          <ac:spMkLst>
            <pc:docMk/>
            <pc:sldMk cId="3006907385" sldId="285"/>
            <ac:spMk id="3" creationId="{0CBA7486-528F-9F45-BF19-F3B31F75AE85}"/>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3-18T15:56:24.698" idx="12">
    <p:pos x="4621" y="3110"/>
    <p:text>es una convención que la estancia se marque con un COM al final. No tiene ningún significado</p:text>
    <p:extLst>
      <p:ext uri="{C676402C-5697-4E1C-873F-D02D1690AC5C}">
        <p15:threadingInfo xmlns:p15="http://schemas.microsoft.com/office/powerpoint/2012/main" timeZoneBias="-6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0-03-18T16:07:16.523" idx="20">
    <p:pos x="2648" y="376"/>
    <p:text>no veo la relación con el COB</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18T15:58:10.603" idx="13">
    <p:pos x="1267" y="3355"/>
    <p:text>sí?</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3-18T15:59:04.809" idx="14">
    <p:pos x="4723" y="2707"/>
    <p:text>esto no está bien decirlo así</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3-18T15:59:59.827" idx="15">
    <p:pos x="1536" y="648"/>
    <p:text>esto no está bien, no se puede hacer así, son cosas diferentes</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3-18T16:01:27.792" idx="16">
    <p:pos x="6488" y="3672"/>
    <p:text>hay otra razón más fuerte</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3-18T16:02:58.066" idx="17">
    <p:pos x="2496" y="3192"/>
    <p:text>aclara esto</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3-18T16:03:36.799" idx="18">
    <p:pos x="3584" y="1416"/>
    <p:text>explica lo que es</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3-18T16:04:19.207" idx="19">
    <p:pos x="4312" y="1928"/>
    <p:text>No es razonable lo que dices, piensa por qué</p:text>
    <p:extLst>
      <p:ext uri="{C676402C-5697-4E1C-873F-D02D1690AC5C}">
        <p15:threadingInfo xmlns:p15="http://schemas.microsoft.com/office/powerpoint/2012/main" timeZoneBias="-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3-18T16:07:44.774" idx="21">
    <p:pos x="2160" y="648"/>
    <p:text>has hecho pocos ejercicios y no relacionados con lo que aquí dices</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327533-87E2-244E-AA3B-FA5D78F21BCD}" type="datetimeFigureOut">
              <a:rPr lang="es-ES_tradnl" smtClean="0"/>
              <a:t>18/03/2020</a:t>
            </a:fld>
            <a:endParaRPr lang="es-ES_tradnl"/>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s-ES_tradnl"/>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54CBF1-7BD9-AF42-9E90-35D8AD4DEAE3}" type="slidenum">
              <a:rPr lang="es-ES_tradnl" smtClean="0"/>
              <a:t>‹N›</a:t>
            </a:fld>
            <a:endParaRPr lang="es-ES_tradnl"/>
          </a:p>
        </p:txBody>
      </p:sp>
    </p:spTree>
    <p:extLst>
      <p:ext uri="{BB962C8B-B14F-4D97-AF65-F5344CB8AC3E}">
        <p14:creationId xmlns:p14="http://schemas.microsoft.com/office/powerpoint/2010/main" val="4286736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8A3229-FB31-8341-8580-FD8B6E3AB9E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AD590E5-2DAF-B941-B100-3CB21BC5FC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05B33DE-D856-9747-82D2-2DD249ECB8AB}"/>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BC11D9DF-7872-E141-8956-942198B8B32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D70AF58-7C4E-094E-9794-5BCAEAEF0C3E}"/>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52503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1174FD-8F78-A84A-8A2E-73DDE54AA33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F810CAA-F73B-A94D-BCC1-9357D1C8FE9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D879090-5290-694B-B219-104781583620}"/>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90875C32-CB59-FC4B-BF99-342D76C29CA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C03B97-C027-764F-AB8F-D795D7284091}"/>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47311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4A014A2-700F-9A49-AF90-9AB68B58942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34FF418-214D-494D-92EB-CFEDAB53048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93439D3-A472-8A4F-8CD7-DB399333A288}"/>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1BC43FBE-5A6C-F44C-AB12-46583D373FC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2F83642-268B-0F4D-8506-AEE63ECBB2FF}"/>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318737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60E45B-91C8-2240-BC58-333B3114D64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3120380-8E3D-0F44-ADFE-4CA35FFAA6A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B95A864-4FBC-4B4C-B449-E8EB04DAFF15}"/>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82ECE339-36B9-1E46-9D32-AE2A0AE226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C04E195-7CDE-EC40-A84B-304946BE3866}"/>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3294751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BC6EEB-B432-F442-8822-2E27B6287A6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7B7149B-004B-0145-8B93-DEE538B867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EC9D1F4-9D9B-4D4A-896C-52A60F4428DA}"/>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954843E0-A52D-D045-A820-2B803D0512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97AD920-F081-AD4B-9879-9E3BB0DA91E3}"/>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271770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C1E809-D2C4-A640-8C45-B39E8AC5CFC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E70EE15-347E-9441-B159-8C872581614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B49B0C3-B53C-714F-9C8D-A4D787232DB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32C5554-7F80-EE43-8825-54E9B9EBD6D0}"/>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6" name="Segnaposto piè di pagina 5">
            <a:extLst>
              <a:ext uri="{FF2B5EF4-FFF2-40B4-BE49-F238E27FC236}">
                <a16:creationId xmlns:a16="http://schemas.microsoft.com/office/drawing/2014/main" id="{A3E3D043-4E59-CE4A-B0C7-76050C93B53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137BE1F-8257-304E-B97C-30EE80C41D02}"/>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107824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A0492B-D87B-3C48-959D-EA662D3030A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CF2AD2E-9E95-9945-BD2B-3DF21FD01B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65CCEA1-5539-8445-87D4-398370D1F42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EF9F022-6AE4-C94A-9628-9AC382E6D7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2A1CC99-EF57-8147-A7D1-CCC1C7972F1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1A67F2D-2E95-F74D-B6F3-425DA9D349A9}"/>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8" name="Segnaposto piè di pagina 7">
            <a:extLst>
              <a:ext uri="{FF2B5EF4-FFF2-40B4-BE49-F238E27FC236}">
                <a16:creationId xmlns:a16="http://schemas.microsoft.com/office/drawing/2014/main" id="{D52EAC77-1BEF-C946-ACF6-93DD7B4364B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D2C99AD-4E21-5A45-957B-8AB5E03F027D}"/>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35101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92F487-09C7-0B48-A399-8BF43E78C1C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5EB1479-9D57-D14E-B87D-7679F231B127}"/>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4" name="Segnaposto piè di pagina 3">
            <a:extLst>
              <a:ext uri="{FF2B5EF4-FFF2-40B4-BE49-F238E27FC236}">
                <a16:creationId xmlns:a16="http://schemas.microsoft.com/office/drawing/2014/main" id="{AB34F46A-A555-0448-BB92-79832A2038A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D8AF9F2-0F35-3C47-8254-8D6A8F4A5698}"/>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149139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5586AA3-A9D1-8245-B6DE-5479AE162E88}"/>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3" name="Segnaposto piè di pagina 2">
            <a:extLst>
              <a:ext uri="{FF2B5EF4-FFF2-40B4-BE49-F238E27FC236}">
                <a16:creationId xmlns:a16="http://schemas.microsoft.com/office/drawing/2014/main" id="{CBE74E3B-C0A7-A747-A69C-88F47889BF5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26C0B4B-53CB-B44C-99E7-751ABA17FD18}"/>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44960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4E8F7B-9BEA-DB44-A12A-300ACAE2E68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60DD077-57AC-FA4D-8813-F8672204DA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60E1763-CD72-1E41-B581-182FD3C6A8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C50206B-46D5-8141-A184-98F48A5C0428}"/>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6" name="Segnaposto piè di pagina 5">
            <a:extLst>
              <a:ext uri="{FF2B5EF4-FFF2-40B4-BE49-F238E27FC236}">
                <a16:creationId xmlns:a16="http://schemas.microsoft.com/office/drawing/2014/main" id="{94D75D5F-17A5-8047-93A3-71FCA61C971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B3FE0BA-E230-B745-91B4-4BDDA143D53F}"/>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2870580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9A2F72-448F-DC4C-902A-D47EC588B5A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947D708-F591-0F40-9CA1-CDA00EB39D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7135D7A-E86E-FE43-A9E6-3B5B29EED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2EC3448-29AA-C54F-BDBF-79D675B496D8}"/>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6" name="Segnaposto piè di pagina 5">
            <a:extLst>
              <a:ext uri="{FF2B5EF4-FFF2-40B4-BE49-F238E27FC236}">
                <a16:creationId xmlns:a16="http://schemas.microsoft.com/office/drawing/2014/main" id="{020774FB-3050-5241-BD85-73288C45C6F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08B93C3-16BB-E946-BC65-E067EEE60D5E}"/>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165650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13FCC57-E375-714A-95D1-0F774DA419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29E3100-C30B-854D-8FB9-C428F4AA3F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82C9FE5-8F58-A14D-AECE-9C288615AA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1B0D7DC1-2ABC-4B4C-B0B6-6E4510C50D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FE31A91-2C77-F64B-AB27-823720FE19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AB15E-D9B9-9243-9C5D-B2B0C896AE67}" type="slidenum">
              <a:rPr lang="it-IT" smtClean="0"/>
              <a:t>‹N›</a:t>
            </a:fld>
            <a:endParaRPr lang="it-IT"/>
          </a:p>
        </p:txBody>
      </p:sp>
    </p:spTree>
    <p:extLst>
      <p:ext uri="{BB962C8B-B14F-4D97-AF65-F5344CB8AC3E}">
        <p14:creationId xmlns:p14="http://schemas.microsoft.com/office/powerpoint/2010/main" val="3142947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cvc.cervantes.es/ensenanza/biblioteca_ele/diccio_ele/diccionario/marcadoresdiscurso.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microsoft.com/office/2007/relationships/media" Target="../media/media2.mp3"/><Relationship Id="rId7"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audio" Target="../media/media3.mp3"/><Relationship Id="rId5" Type="http://schemas.microsoft.com/office/2007/relationships/media" Target="../media/media3.mp3"/><Relationship Id="rId4" Type="http://schemas.openxmlformats.org/officeDocument/2006/relationships/audio" Target="../media/media2.mp3"/></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938BC3-8D18-BB43-AD87-BA9F80957321}"/>
              </a:ext>
            </a:extLst>
          </p:cNvPr>
          <p:cNvSpPr>
            <a:spLocks noGrp="1"/>
          </p:cNvSpPr>
          <p:nvPr>
            <p:ph type="ctrTitle"/>
          </p:nvPr>
        </p:nvSpPr>
        <p:spPr/>
        <p:txBody>
          <a:bodyPr>
            <a:normAutofit fontScale="90000"/>
          </a:bodyPr>
          <a:lstStyle/>
          <a:p>
            <a:r>
              <a:rPr lang="es-ES_tradnl" dirty="0">
                <a:latin typeface="American Typewriter" panose="02090604020004020304" pitchFamily="18" charset="77"/>
              </a:rPr>
              <a:t>Análisis de las unidades de la información </a:t>
            </a:r>
          </a:p>
        </p:txBody>
      </p:sp>
      <p:sp>
        <p:nvSpPr>
          <p:cNvPr id="3" name="Sottotitolo 2">
            <a:extLst>
              <a:ext uri="{FF2B5EF4-FFF2-40B4-BE49-F238E27FC236}">
                <a16:creationId xmlns:a16="http://schemas.microsoft.com/office/drawing/2014/main" id="{C6097EF8-5B7B-5B46-902E-F556900AF94B}"/>
              </a:ext>
            </a:extLst>
          </p:cNvPr>
          <p:cNvSpPr>
            <a:spLocks noGrp="1"/>
          </p:cNvSpPr>
          <p:nvPr>
            <p:ph type="subTitle" idx="1"/>
          </p:nvPr>
        </p:nvSpPr>
        <p:spPr/>
        <p:txBody>
          <a:bodyPr>
            <a:normAutofit/>
          </a:bodyPr>
          <a:lstStyle/>
          <a:p>
            <a:r>
              <a:rPr lang="es-ES_tradnl" sz="2800" dirty="0">
                <a:solidFill>
                  <a:srgbClr val="C00000"/>
                </a:solidFill>
                <a:latin typeface="Apple Chancery" panose="03020702040506060504" pitchFamily="66" charset="-79"/>
                <a:cs typeface="Apple Chancery" panose="03020702040506060504" pitchFamily="66" charset="-79"/>
              </a:rPr>
              <a:t>El </a:t>
            </a:r>
            <a:r>
              <a:rPr lang="es-ES_tradnl" sz="2800" dirty="0" err="1">
                <a:solidFill>
                  <a:srgbClr val="C00000"/>
                </a:solidFill>
                <a:latin typeface="Apple Chancery" panose="03020702040506060504" pitchFamily="66" charset="-79"/>
                <a:cs typeface="Apple Chancery" panose="03020702040506060504" pitchFamily="66" charset="-79"/>
              </a:rPr>
              <a:t>comment</a:t>
            </a:r>
            <a:r>
              <a:rPr lang="es-ES_tradnl" sz="2800" dirty="0">
                <a:solidFill>
                  <a:srgbClr val="C00000"/>
                </a:solidFill>
                <a:latin typeface="Apple Chancery" panose="03020702040506060504" pitchFamily="66" charset="-79"/>
                <a:cs typeface="Apple Chancery" panose="03020702040506060504" pitchFamily="66" charset="-79"/>
              </a:rPr>
              <a:t> ligado (COB) </a:t>
            </a:r>
          </a:p>
        </p:txBody>
      </p:sp>
      <p:sp>
        <p:nvSpPr>
          <p:cNvPr id="4" name="CasellaDiTesto 3">
            <a:extLst>
              <a:ext uri="{FF2B5EF4-FFF2-40B4-BE49-F238E27FC236}">
                <a16:creationId xmlns:a16="http://schemas.microsoft.com/office/drawing/2014/main" id="{123CCBE1-4ED0-354D-A1EC-EDEBDD08F6F2}"/>
              </a:ext>
            </a:extLst>
          </p:cNvPr>
          <p:cNvSpPr txBox="1"/>
          <p:nvPr/>
        </p:nvSpPr>
        <p:spPr>
          <a:xfrm>
            <a:off x="9516533" y="237067"/>
            <a:ext cx="2523067" cy="646331"/>
          </a:xfrm>
          <a:prstGeom prst="rect">
            <a:avLst/>
          </a:prstGeom>
          <a:noFill/>
        </p:spPr>
        <p:txBody>
          <a:bodyPr wrap="square" rtlCol="0">
            <a:spAutoFit/>
          </a:bodyPr>
          <a:lstStyle/>
          <a:p>
            <a:r>
              <a:rPr lang="es-ES_tradnl" dirty="0">
                <a:solidFill>
                  <a:srgbClr val="C00000"/>
                </a:solidFill>
              </a:rPr>
              <a:t>SARA PAGANELLI </a:t>
            </a:r>
          </a:p>
          <a:p>
            <a:r>
              <a:rPr lang="es-ES_tradnl" dirty="0">
                <a:solidFill>
                  <a:srgbClr val="C00000"/>
                </a:solidFill>
              </a:rPr>
              <a:t>2019/2020  </a:t>
            </a:r>
          </a:p>
        </p:txBody>
      </p:sp>
    </p:spTree>
    <p:extLst>
      <p:ext uri="{BB962C8B-B14F-4D97-AF65-F5344CB8AC3E}">
        <p14:creationId xmlns:p14="http://schemas.microsoft.com/office/powerpoint/2010/main" val="316923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9C2B98-247A-2745-91FF-7E8DDC100366}"/>
              </a:ext>
            </a:extLst>
          </p:cNvPr>
          <p:cNvSpPr>
            <a:spLocks noGrp="1"/>
          </p:cNvSpPr>
          <p:nvPr>
            <p:ph type="title"/>
          </p:nvPr>
        </p:nvSpPr>
        <p:spPr/>
        <p:txBody>
          <a:bodyPr/>
          <a:lstStyle/>
          <a:p>
            <a:r>
              <a:rPr lang="es-ES_tradnl" dirty="0">
                <a:solidFill>
                  <a:srgbClr val="C00000"/>
                </a:solidFill>
              </a:rPr>
              <a:t>El COB se puede relacionar también con el COM? </a:t>
            </a:r>
          </a:p>
        </p:txBody>
      </p:sp>
      <p:sp>
        <p:nvSpPr>
          <p:cNvPr id="3" name="Segnaposto contenuto 2">
            <a:extLst>
              <a:ext uri="{FF2B5EF4-FFF2-40B4-BE49-F238E27FC236}">
                <a16:creationId xmlns:a16="http://schemas.microsoft.com/office/drawing/2014/main" id="{29D01A7B-BC6E-A04B-8103-12DC302A86DB}"/>
              </a:ext>
            </a:extLst>
          </p:cNvPr>
          <p:cNvSpPr>
            <a:spLocks noGrp="1"/>
          </p:cNvSpPr>
          <p:nvPr>
            <p:ph idx="1"/>
          </p:nvPr>
        </p:nvSpPr>
        <p:spPr/>
        <p:txBody>
          <a:bodyPr/>
          <a:lstStyle/>
          <a:p>
            <a:endParaRPr lang="es-ES_tradnl" dirty="0"/>
          </a:p>
          <a:p>
            <a:r>
              <a:rPr lang="es-ES_tradnl" sz="3200" dirty="0"/>
              <a:t>COB / COM:       321 CASOS </a:t>
            </a:r>
          </a:p>
          <a:p>
            <a:endParaRPr lang="es-ES_tradnl" dirty="0"/>
          </a:p>
          <a:p>
            <a:pPr marL="0" indent="0">
              <a:lnSpc>
                <a:spcPct val="150000"/>
              </a:lnSpc>
              <a:buNone/>
            </a:pPr>
            <a:r>
              <a:rPr lang="es-ES_tradnl" dirty="0"/>
              <a:t>Si, sin embargo es en el COM donde se realiza la fuerza </a:t>
            </a:r>
            <a:r>
              <a:rPr lang="es-ES_tradnl" dirty="0" err="1"/>
              <a:t>ilocutiva</a:t>
            </a:r>
            <a:r>
              <a:rPr lang="es-ES_tradnl" dirty="0"/>
              <a:t> del enunciado y se sigue un modelo informativo, mientras que en el COB estamos en el ámbito de la improvisación y la fuerza </a:t>
            </a:r>
            <a:r>
              <a:rPr lang="es-ES_tradnl" dirty="0" err="1"/>
              <a:t>ilocutiva</a:t>
            </a:r>
            <a:r>
              <a:rPr lang="es-ES_tradnl" dirty="0"/>
              <a:t> es débil. </a:t>
            </a:r>
          </a:p>
          <a:p>
            <a:endParaRPr lang="es-ES_tradnl" dirty="0"/>
          </a:p>
        </p:txBody>
      </p:sp>
    </p:spTree>
    <p:extLst>
      <p:ext uri="{BB962C8B-B14F-4D97-AF65-F5344CB8AC3E}">
        <p14:creationId xmlns:p14="http://schemas.microsoft.com/office/powerpoint/2010/main" val="58269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1664DA-4A1B-924A-90BF-FCB4AAC4550B}"/>
              </a:ext>
            </a:extLst>
          </p:cNvPr>
          <p:cNvSpPr>
            <a:spLocks noGrp="1"/>
          </p:cNvSpPr>
          <p:nvPr>
            <p:ph type="title"/>
          </p:nvPr>
        </p:nvSpPr>
        <p:spPr/>
        <p:txBody>
          <a:bodyPr/>
          <a:lstStyle/>
          <a:p>
            <a:r>
              <a:rPr lang="es-ES_tradnl" dirty="0">
                <a:solidFill>
                  <a:srgbClr val="C00000"/>
                </a:solidFill>
              </a:rPr>
              <a:t>Otras unidades relacionadas con el COB </a:t>
            </a:r>
          </a:p>
        </p:txBody>
      </p:sp>
      <p:sp>
        <p:nvSpPr>
          <p:cNvPr id="3" name="Segnaposto contenuto 2">
            <a:extLst>
              <a:ext uri="{FF2B5EF4-FFF2-40B4-BE49-F238E27FC236}">
                <a16:creationId xmlns:a16="http://schemas.microsoft.com/office/drawing/2014/main" id="{ACA9699E-92B6-2A4E-A86C-01CA22673BDD}"/>
              </a:ext>
            </a:extLst>
          </p:cNvPr>
          <p:cNvSpPr>
            <a:spLocks noGrp="1"/>
          </p:cNvSpPr>
          <p:nvPr>
            <p:ph idx="1"/>
          </p:nvPr>
        </p:nvSpPr>
        <p:spPr>
          <a:xfrm>
            <a:off x="838200" y="1838917"/>
            <a:ext cx="5114731" cy="4351338"/>
          </a:xfrm>
        </p:spPr>
        <p:txBody>
          <a:bodyPr/>
          <a:lstStyle/>
          <a:p>
            <a:endParaRPr lang="es-ES_tradnl" dirty="0"/>
          </a:p>
          <a:p>
            <a:pPr marL="0" indent="0">
              <a:buNone/>
            </a:pPr>
            <a:r>
              <a:rPr lang="es-ES_tradnl" dirty="0"/>
              <a:t>SCA / COB          144            27%              </a:t>
            </a:r>
          </a:p>
          <a:p>
            <a:pPr marL="0" indent="0">
              <a:buNone/>
            </a:pPr>
            <a:endParaRPr lang="es-ES_tradnl" dirty="0"/>
          </a:p>
          <a:p>
            <a:pPr marL="0" indent="0">
              <a:buNone/>
            </a:pPr>
            <a:r>
              <a:rPr lang="es-ES_tradnl" dirty="0"/>
              <a:t>TOP/ COB           108            20% </a:t>
            </a:r>
          </a:p>
          <a:p>
            <a:pPr marL="0" indent="0">
              <a:buNone/>
            </a:pPr>
            <a:endParaRPr lang="es-ES_tradnl" dirty="0"/>
          </a:p>
          <a:p>
            <a:pPr marL="0" indent="0">
              <a:buNone/>
            </a:pPr>
            <a:r>
              <a:rPr lang="es-ES_tradnl" dirty="0"/>
              <a:t>IMP/ COB             12               2%</a:t>
            </a:r>
          </a:p>
          <a:p>
            <a:pPr marL="0" indent="0">
              <a:buNone/>
            </a:pPr>
            <a:endParaRPr lang="es-ES_tradnl" dirty="0"/>
          </a:p>
          <a:p>
            <a:pPr marL="0" indent="0">
              <a:buNone/>
            </a:pPr>
            <a:endParaRPr lang="es-ES_tradnl" dirty="0"/>
          </a:p>
        </p:txBody>
      </p:sp>
      <p:sp>
        <p:nvSpPr>
          <p:cNvPr id="5" name="CasellaDiTesto 4">
            <a:extLst>
              <a:ext uri="{FF2B5EF4-FFF2-40B4-BE49-F238E27FC236}">
                <a16:creationId xmlns:a16="http://schemas.microsoft.com/office/drawing/2014/main" id="{CB271234-C24A-8A49-B998-080DE2EA6477}"/>
              </a:ext>
            </a:extLst>
          </p:cNvPr>
          <p:cNvSpPr txBox="1"/>
          <p:nvPr/>
        </p:nvSpPr>
        <p:spPr>
          <a:xfrm>
            <a:off x="6021355" y="2135284"/>
            <a:ext cx="5903167" cy="4154984"/>
          </a:xfrm>
          <a:prstGeom prst="rect">
            <a:avLst/>
          </a:prstGeom>
          <a:noFill/>
        </p:spPr>
        <p:txBody>
          <a:bodyPr wrap="square" rtlCol="0">
            <a:spAutoFit/>
          </a:bodyPr>
          <a:lstStyle/>
          <a:p>
            <a:pPr algn="just"/>
            <a:r>
              <a:rPr lang="es-ES_tradnl" sz="2400" dirty="0"/>
              <a:t>EL SCA aparece como otra unidad relacionada con el COB junto con el TOP. </a:t>
            </a:r>
          </a:p>
          <a:p>
            <a:pPr algn="just"/>
            <a:r>
              <a:rPr lang="es-ES_tradnl" sz="2400" dirty="0"/>
              <a:t>En el caso del SCA esto puede pasar porque esa es una unidad que no tiene función informativa en </a:t>
            </a:r>
            <a:r>
              <a:rPr lang="es-ES_tradnl" sz="2400" dirty="0">
                <a:highlight>
                  <a:srgbClr val="FFFF00"/>
                </a:highlight>
              </a:rPr>
              <a:t>si</a:t>
            </a:r>
            <a:r>
              <a:rPr lang="es-ES_tradnl" sz="2400" dirty="0"/>
              <a:t> misma y cuyo valor </a:t>
            </a:r>
            <a:r>
              <a:rPr lang="es-ES_tradnl" sz="2400" dirty="0" err="1"/>
              <a:t>ilocutivo</a:t>
            </a:r>
            <a:r>
              <a:rPr lang="es-ES_tradnl" sz="2400" dirty="0"/>
              <a:t> es el de la unidad informativa de la que hace parte, en este caso el COB. El SCA coincide con un </a:t>
            </a:r>
            <a:r>
              <a:rPr lang="es-ES_tradnl" sz="2400" i="1" dirty="0"/>
              <a:t>break</a:t>
            </a:r>
            <a:r>
              <a:rPr lang="es-ES_tradnl" sz="2400" dirty="0"/>
              <a:t> por parte del hablante. Y eso sugiere también un momento en el que el hablante puede pensar ya que estamos en el ámbito del lenguaje improvisado. </a:t>
            </a:r>
          </a:p>
        </p:txBody>
      </p:sp>
    </p:spTree>
    <p:extLst>
      <p:ext uri="{BB962C8B-B14F-4D97-AF65-F5344CB8AC3E}">
        <p14:creationId xmlns:p14="http://schemas.microsoft.com/office/powerpoint/2010/main" val="921062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DE86A8-9708-184D-81F0-927540881E27}"/>
              </a:ext>
            </a:extLst>
          </p:cNvPr>
          <p:cNvSpPr>
            <a:spLocks noGrp="1"/>
          </p:cNvSpPr>
          <p:nvPr>
            <p:ph type="title"/>
          </p:nvPr>
        </p:nvSpPr>
        <p:spPr/>
        <p:txBody>
          <a:bodyPr/>
          <a:lstStyle/>
          <a:p>
            <a:r>
              <a:rPr lang="es-ES_tradnl" dirty="0">
                <a:solidFill>
                  <a:srgbClr val="C00000"/>
                </a:solidFill>
              </a:rPr>
              <a:t>Otras unidades relacionadas con el COB </a:t>
            </a:r>
            <a:endParaRPr lang="es-ES_tradnl" dirty="0"/>
          </a:p>
        </p:txBody>
      </p:sp>
      <p:sp>
        <p:nvSpPr>
          <p:cNvPr id="3" name="Segnaposto contenuto 2">
            <a:extLst>
              <a:ext uri="{FF2B5EF4-FFF2-40B4-BE49-F238E27FC236}">
                <a16:creationId xmlns:a16="http://schemas.microsoft.com/office/drawing/2014/main" id="{F913B2B8-E139-7543-9346-87440B4E09CE}"/>
              </a:ext>
            </a:extLst>
          </p:cNvPr>
          <p:cNvSpPr>
            <a:spLocks noGrp="1"/>
          </p:cNvSpPr>
          <p:nvPr>
            <p:ph idx="1"/>
          </p:nvPr>
        </p:nvSpPr>
        <p:spPr/>
        <p:txBody>
          <a:bodyPr/>
          <a:lstStyle/>
          <a:p>
            <a:pPr marL="0" indent="0">
              <a:buNone/>
            </a:pPr>
            <a:r>
              <a:rPr lang="es-ES_tradnl" dirty="0"/>
              <a:t>También el TOP se relaciona con el COB en </a:t>
            </a:r>
            <a:r>
              <a:rPr lang="es-ES_tradnl" dirty="0">
                <a:highlight>
                  <a:srgbClr val="FFFF00"/>
                </a:highlight>
              </a:rPr>
              <a:t>bien</a:t>
            </a:r>
            <a:r>
              <a:rPr lang="es-ES_tradnl" dirty="0"/>
              <a:t> 108 casos. </a:t>
            </a:r>
          </a:p>
          <a:p>
            <a:pPr marL="0" indent="0">
              <a:buNone/>
            </a:pPr>
            <a:r>
              <a:rPr lang="es-ES_tradnl" dirty="0"/>
              <a:t>Es gracias al TOP que podemos entender la información del COB, sin necesidad de contexto. </a:t>
            </a:r>
          </a:p>
          <a:p>
            <a:pPr marL="0" indent="0">
              <a:buNone/>
            </a:pPr>
            <a:r>
              <a:rPr lang="es-ES_tradnl" dirty="0"/>
              <a:t>Como en este ejemplo: </a:t>
            </a:r>
          </a:p>
          <a:p>
            <a:pPr marL="0" indent="0">
              <a:buNone/>
            </a:pPr>
            <a:endParaRPr lang="es-ES_tradnl" dirty="0"/>
          </a:p>
          <a:p>
            <a:pPr marL="0" indent="0">
              <a:buNone/>
            </a:pPr>
            <a:r>
              <a:rPr lang="es-ES_tradnl" dirty="0"/>
              <a:t>habitaciones/ </a:t>
            </a:r>
            <a:r>
              <a:rPr lang="es-ES_tradnl" baseline="30000" dirty="0"/>
              <a:t>TOP </a:t>
            </a:r>
            <a:r>
              <a:rPr lang="es-ES_tradnl" dirty="0"/>
              <a:t>de cinco/ </a:t>
            </a:r>
            <a:r>
              <a:rPr lang="es-ES_tradnl" baseline="30000" dirty="0"/>
              <a:t>COB  </a:t>
            </a:r>
            <a:r>
              <a:rPr lang="es-ES_tradnl" dirty="0"/>
              <a:t>o de cuatro /</a:t>
            </a:r>
            <a:r>
              <a:rPr lang="es-ES_tradnl" baseline="30000" dirty="0"/>
              <a:t>COB </a:t>
            </a:r>
            <a:r>
              <a:rPr lang="es-ES_tradnl" dirty="0"/>
              <a:t> y de cinco /</a:t>
            </a:r>
            <a:r>
              <a:rPr lang="es-ES_tradnl" baseline="30000" dirty="0"/>
              <a:t>COM </a:t>
            </a:r>
            <a:r>
              <a:rPr lang="es-ES_tradnl" dirty="0"/>
              <a:t>(efamcv02a)</a:t>
            </a:r>
          </a:p>
          <a:p>
            <a:pPr marL="0" indent="0">
              <a:buNone/>
            </a:pPr>
            <a:endParaRPr lang="es-ES_tradnl" dirty="0"/>
          </a:p>
          <a:p>
            <a:endParaRPr lang="es-ES_tradnl" dirty="0"/>
          </a:p>
        </p:txBody>
      </p:sp>
    </p:spTree>
    <p:extLst>
      <p:ext uri="{BB962C8B-B14F-4D97-AF65-F5344CB8AC3E}">
        <p14:creationId xmlns:p14="http://schemas.microsoft.com/office/powerpoint/2010/main" val="3437927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ACA382-3CAC-2E4D-B3E4-9040C7A11865}"/>
              </a:ext>
            </a:extLst>
          </p:cNvPr>
          <p:cNvSpPr>
            <a:spLocks noGrp="1"/>
          </p:cNvSpPr>
          <p:nvPr>
            <p:ph type="title"/>
          </p:nvPr>
        </p:nvSpPr>
        <p:spPr/>
        <p:txBody>
          <a:bodyPr/>
          <a:lstStyle/>
          <a:p>
            <a:r>
              <a:rPr lang="es-ES_tradnl" dirty="0">
                <a:solidFill>
                  <a:srgbClr val="C00000"/>
                </a:solidFill>
              </a:rPr>
              <a:t>Otras unidades relacionadas con el COB </a:t>
            </a:r>
            <a:endParaRPr lang="es-ES_tradnl" dirty="0"/>
          </a:p>
        </p:txBody>
      </p:sp>
      <p:sp>
        <p:nvSpPr>
          <p:cNvPr id="3" name="Segnaposto contenuto 2">
            <a:extLst>
              <a:ext uri="{FF2B5EF4-FFF2-40B4-BE49-F238E27FC236}">
                <a16:creationId xmlns:a16="http://schemas.microsoft.com/office/drawing/2014/main" id="{ABF46287-8C56-A845-83B9-F44F0481D285}"/>
              </a:ext>
            </a:extLst>
          </p:cNvPr>
          <p:cNvSpPr>
            <a:spLocks noGrp="1"/>
          </p:cNvSpPr>
          <p:nvPr>
            <p:ph idx="1"/>
          </p:nvPr>
        </p:nvSpPr>
        <p:spPr/>
        <p:txBody>
          <a:bodyPr/>
          <a:lstStyle/>
          <a:p>
            <a:pPr algn="just">
              <a:buNone/>
            </a:pPr>
            <a:r>
              <a:rPr lang="es-ES" dirty="0"/>
              <a:t>COB / PAR 63 CASOS 12%</a:t>
            </a:r>
          </a:p>
          <a:p>
            <a:pPr algn="just">
              <a:buNone/>
            </a:pPr>
            <a:r>
              <a:rPr lang="es-ES" dirty="0"/>
              <a:t>PAR / COB 44 CASOS 8%</a:t>
            </a:r>
          </a:p>
          <a:p>
            <a:endParaRPr lang="es-ES_tradnl" dirty="0"/>
          </a:p>
          <a:p>
            <a:pPr marL="0" indent="0">
              <a:buNone/>
            </a:pPr>
            <a:r>
              <a:rPr lang="es-ES_tradnl" dirty="0"/>
              <a:t>Por otro lado, encontramos el PAR que es un inciso relacionado con el contenido del enunciado que se refiere a lo dicho anterior o sucesivamente.</a:t>
            </a:r>
          </a:p>
          <a:p>
            <a:pPr marL="0" indent="0">
              <a:buNone/>
            </a:pPr>
            <a:r>
              <a:rPr lang="es-ES_tradnl" dirty="0"/>
              <a:t> Su posición natural es intermedia y no es necesario informativamente (si se quita no cambia nada).</a:t>
            </a:r>
          </a:p>
          <a:p>
            <a:endParaRPr lang="es-ES_tradnl" dirty="0"/>
          </a:p>
        </p:txBody>
      </p:sp>
    </p:spTree>
    <p:extLst>
      <p:ext uri="{BB962C8B-B14F-4D97-AF65-F5344CB8AC3E}">
        <p14:creationId xmlns:p14="http://schemas.microsoft.com/office/powerpoint/2010/main" val="2539375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B5C93B-EDE0-6D44-BA40-FBFD85DA5EB4}"/>
              </a:ext>
            </a:extLst>
          </p:cNvPr>
          <p:cNvSpPr>
            <a:spLocks noGrp="1"/>
          </p:cNvSpPr>
          <p:nvPr>
            <p:ph type="title"/>
          </p:nvPr>
        </p:nvSpPr>
        <p:spPr/>
        <p:txBody>
          <a:bodyPr/>
          <a:lstStyle/>
          <a:p>
            <a:r>
              <a:rPr lang="es-ES_tradnl" dirty="0">
                <a:solidFill>
                  <a:srgbClr val="C00000"/>
                </a:solidFill>
              </a:rPr>
              <a:t>EL COB SE RELACIONA CON UNIDADES INFORMATIVAS DIALÓGICAS? </a:t>
            </a:r>
          </a:p>
        </p:txBody>
      </p:sp>
      <p:sp>
        <p:nvSpPr>
          <p:cNvPr id="3" name="Segnaposto contenuto 2">
            <a:extLst>
              <a:ext uri="{FF2B5EF4-FFF2-40B4-BE49-F238E27FC236}">
                <a16:creationId xmlns:a16="http://schemas.microsoft.com/office/drawing/2014/main" id="{D18EF459-5DD9-6F47-A52C-63DF7F569486}"/>
              </a:ext>
            </a:extLst>
          </p:cNvPr>
          <p:cNvSpPr>
            <a:spLocks noGrp="1"/>
          </p:cNvSpPr>
          <p:nvPr>
            <p:ph idx="1"/>
          </p:nvPr>
        </p:nvSpPr>
        <p:spPr/>
        <p:txBody>
          <a:bodyPr/>
          <a:lstStyle/>
          <a:p>
            <a:pPr marL="0" indent="0">
              <a:buNone/>
            </a:pPr>
            <a:endParaRPr lang="es-ES_tradnl" dirty="0"/>
          </a:p>
          <a:p>
            <a:pPr marL="0" indent="0">
              <a:buNone/>
            </a:pPr>
            <a:r>
              <a:rPr lang="es-ES_tradnl" dirty="0"/>
              <a:t>NO, o al menos es muy raro. </a:t>
            </a:r>
          </a:p>
          <a:p>
            <a:pPr marL="0" indent="0" algn="just">
              <a:buNone/>
            </a:pPr>
            <a:r>
              <a:rPr lang="es-ES" dirty="0"/>
              <a:t>Este tipo de unidades no son necesarias para completar el contenido semántico del enunciado porque no aportan informaciones: </a:t>
            </a:r>
            <a:r>
              <a:rPr lang="es-ES" u="sng" dirty="0"/>
              <a:t>solo ayudan el diálogo.</a:t>
            </a:r>
          </a:p>
          <a:p>
            <a:pPr marL="0" indent="0">
              <a:buNone/>
            </a:pPr>
            <a:endParaRPr lang="es-ES_tradnl" dirty="0"/>
          </a:p>
          <a:p>
            <a:pPr marL="0" indent="0" algn="just">
              <a:buNone/>
            </a:pPr>
            <a:r>
              <a:rPr lang="es-ES_tradnl" dirty="0"/>
              <a:t>Esto pasa porque en la estancia el discurso no está planeado previamente sino está improvisado. Por esto el discurso puede resultar un poco desconectado. </a:t>
            </a:r>
          </a:p>
        </p:txBody>
      </p:sp>
    </p:spTree>
    <p:extLst>
      <p:ext uri="{BB962C8B-B14F-4D97-AF65-F5344CB8AC3E}">
        <p14:creationId xmlns:p14="http://schemas.microsoft.com/office/powerpoint/2010/main" val="2527027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E2144F-BD54-6E48-9296-B2706F597D9D}"/>
              </a:ext>
            </a:extLst>
          </p:cNvPr>
          <p:cNvSpPr>
            <a:spLocks noGrp="1"/>
          </p:cNvSpPr>
          <p:nvPr>
            <p:ph type="title"/>
          </p:nvPr>
        </p:nvSpPr>
        <p:spPr/>
        <p:txBody>
          <a:bodyPr/>
          <a:lstStyle/>
          <a:p>
            <a:r>
              <a:rPr lang="es-ES_tradnl" dirty="0">
                <a:solidFill>
                  <a:srgbClr val="C00000"/>
                </a:solidFill>
              </a:rPr>
              <a:t>El COB Y LOS VERBOS: </a:t>
            </a:r>
          </a:p>
        </p:txBody>
      </p:sp>
      <p:sp>
        <p:nvSpPr>
          <p:cNvPr id="3" name="Segnaposto contenuto 2">
            <a:extLst>
              <a:ext uri="{FF2B5EF4-FFF2-40B4-BE49-F238E27FC236}">
                <a16:creationId xmlns:a16="http://schemas.microsoft.com/office/drawing/2014/main" id="{04302371-E947-9D4A-9B0E-F5EA3023EAA8}"/>
              </a:ext>
            </a:extLst>
          </p:cNvPr>
          <p:cNvSpPr>
            <a:spLocks noGrp="1"/>
          </p:cNvSpPr>
          <p:nvPr>
            <p:ph idx="1"/>
          </p:nvPr>
        </p:nvSpPr>
        <p:spPr/>
        <p:txBody>
          <a:bodyPr/>
          <a:lstStyle/>
          <a:p>
            <a:pPr marL="0" indent="0" algn="just">
              <a:buNone/>
            </a:pPr>
            <a:r>
              <a:rPr lang="es-ES_tradnl" dirty="0"/>
              <a:t>Si buscamos en </a:t>
            </a:r>
            <a:r>
              <a:rPr lang="es-ES_tradnl" dirty="0" err="1"/>
              <a:t>Db-ipic</a:t>
            </a:r>
            <a:r>
              <a:rPr lang="es-ES_tradnl" dirty="0"/>
              <a:t> el COB en los verbos uniendo todas las etiquetas que terminan en “fin” como: </a:t>
            </a:r>
            <a:r>
              <a:rPr lang="es-ES_tradnl" dirty="0" err="1"/>
              <a:t>Vlfin</a:t>
            </a:r>
            <a:r>
              <a:rPr lang="es-ES_tradnl" dirty="0"/>
              <a:t>, </a:t>
            </a:r>
            <a:r>
              <a:rPr lang="es-ES_tradnl" dirty="0" err="1"/>
              <a:t>Vclfin</a:t>
            </a:r>
            <a:r>
              <a:rPr lang="es-ES_tradnl" dirty="0"/>
              <a:t>, </a:t>
            </a:r>
            <a:r>
              <a:rPr lang="es-ES_tradnl" dirty="0" err="1"/>
              <a:t>Vefin</a:t>
            </a:r>
            <a:r>
              <a:rPr lang="es-ES_tradnl" dirty="0"/>
              <a:t>, </a:t>
            </a:r>
            <a:r>
              <a:rPr lang="es-ES_tradnl" dirty="0" err="1"/>
              <a:t>Vhfin</a:t>
            </a:r>
            <a:r>
              <a:rPr lang="es-ES_tradnl" dirty="0"/>
              <a:t>, </a:t>
            </a:r>
            <a:r>
              <a:rPr lang="es-ES_tradnl" dirty="0" err="1"/>
              <a:t>Vmfin</a:t>
            </a:r>
            <a:r>
              <a:rPr lang="es-ES_tradnl" dirty="0"/>
              <a:t> e </a:t>
            </a:r>
            <a:r>
              <a:rPr lang="es-ES_tradnl" dirty="0" err="1"/>
              <a:t>Vsfin</a:t>
            </a:r>
            <a:r>
              <a:rPr lang="es-ES_tradnl" dirty="0"/>
              <a:t>, podemos ver que </a:t>
            </a:r>
            <a:r>
              <a:rPr lang="es-ES_tradnl" sz="3600" u="sng" dirty="0"/>
              <a:t>el resultado final es de 427 casos</a:t>
            </a:r>
            <a:r>
              <a:rPr lang="es-ES_tradnl" dirty="0"/>
              <a:t>, precisamente 1 caso en los verbos con clítico (</a:t>
            </a:r>
            <a:r>
              <a:rPr lang="es-ES_tradnl" dirty="0" err="1"/>
              <a:t>Vclfin</a:t>
            </a:r>
            <a:r>
              <a:rPr lang="es-ES_tradnl" dirty="0"/>
              <a:t>), 11 casos en los verbos modales (</a:t>
            </a:r>
            <a:r>
              <a:rPr lang="es-ES_tradnl" dirty="0" err="1"/>
              <a:t>Vmfin</a:t>
            </a:r>
            <a:r>
              <a:rPr lang="es-ES_tradnl" dirty="0"/>
              <a:t>), 45 en los verbos con estar (</a:t>
            </a:r>
            <a:r>
              <a:rPr lang="es-ES_tradnl" dirty="0" err="1"/>
              <a:t>Vefin</a:t>
            </a:r>
            <a:r>
              <a:rPr lang="es-ES_tradnl" dirty="0"/>
              <a:t>), 48 casos con el verbo haber (</a:t>
            </a:r>
            <a:r>
              <a:rPr lang="es-ES_tradnl" dirty="0" err="1"/>
              <a:t>Vhfin</a:t>
            </a:r>
            <a:r>
              <a:rPr lang="es-ES_tradnl" dirty="0"/>
              <a:t>), 98 con el verbo ser (</a:t>
            </a:r>
            <a:r>
              <a:rPr lang="es-ES_tradnl" dirty="0" err="1"/>
              <a:t>Vsfin</a:t>
            </a:r>
            <a:r>
              <a:rPr lang="es-ES_tradnl" dirty="0"/>
              <a:t>) y 277 casos en </a:t>
            </a:r>
            <a:r>
              <a:rPr lang="es-ES_tradnl" dirty="0" err="1"/>
              <a:t>Vlfin</a:t>
            </a:r>
            <a:r>
              <a:rPr lang="es-ES_tradnl" dirty="0"/>
              <a:t>.  </a:t>
            </a:r>
          </a:p>
          <a:p>
            <a:pPr marL="0" indent="0">
              <a:buNone/>
            </a:pPr>
            <a:endParaRPr lang="es-ES_tradnl" dirty="0"/>
          </a:p>
        </p:txBody>
      </p:sp>
    </p:spTree>
    <p:extLst>
      <p:ext uri="{BB962C8B-B14F-4D97-AF65-F5344CB8AC3E}">
        <p14:creationId xmlns:p14="http://schemas.microsoft.com/office/powerpoint/2010/main" val="184648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AE6CC6-33FD-6D47-A87D-C9174826010A}"/>
              </a:ext>
            </a:extLst>
          </p:cNvPr>
          <p:cNvSpPr>
            <a:spLocks noGrp="1"/>
          </p:cNvSpPr>
          <p:nvPr>
            <p:ph type="title"/>
          </p:nvPr>
        </p:nvSpPr>
        <p:spPr/>
        <p:txBody>
          <a:bodyPr/>
          <a:lstStyle/>
          <a:p>
            <a:r>
              <a:rPr lang="es-ES_tradnl" dirty="0">
                <a:solidFill>
                  <a:srgbClr val="C00000"/>
                </a:solidFill>
              </a:rPr>
              <a:t>Resultados </a:t>
            </a:r>
          </a:p>
        </p:txBody>
      </p:sp>
      <p:sp>
        <p:nvSpPr>
          <p:cNvPr id="3" name="Segnaposto contenuto 2">
            <a:extLst>
              <a:ext uri="{FF2B5EF4-FFF2-40B4-BE49-F238E27FC236}">
                <a16:creationId xmlns:a16="http://schemas.microsoft.com/office/drawing/2014/main" id="{0CBA7486-528F-9F45-BF19-F3B31F75AE85}"/>
              </a:ext>
            </a:extLst>
          </p:cNvPr>
          <p:cNvSpPr>
            <a:spLocks noGrp="1"/>
          </p:cNvSpPr>
          <p:nvPr>
            <p:ph idx="1"/>
          </p:nvPr>
        </p:nvSpPr>
        <p:spPr/>
        <p:txBody>
          <a:bodyPr>
            <a:normAutofit lnSpcReduction="10000"/>
          </a:bodyPr>
          <a:lstStyle/>
          <a:p>
            <a:pPr algn="just">
              <a:lnSpc>
                <a:spcPct val="150000"/>
              </a:lnSpc>
            </a:pPr>
            <a:r>
              <a:rPr lang="es-ES_tradnl" dirty="0"/>
              <a:t>Si los comparamos con los adjetivos que tienen 152  resultados y los nombres comunes que tienen 277 resultados, podemos ver que el COB  aparece en la mayoría con verbos. Esto se puede explicar porque el COB representa el núcleo la información de LA ESTANCIA. De hecho,  se encuentra en el sintagma verbal el núcleo de la información ya que son los verbos que describen eventos, estados de ánimo o características.</a:t>
            </a:r>
          </a:p>
        </p:txBody>
      </p:sp>
    </p:spTree>
    <p:extLst>
      <p:ext uri="{BB962C8B-B14F-4D97-AF65-F5344CB8AC3E}">
        <p14:creationId xmlns:p14="http://schemas.microsoft.com/office/powerpoint/2010/main" val="3006907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9CA4A-9B0C-6D44-ABCA-3CEC2B37ACA9}"/>
              </a:ext>
            </a:extLst>
          </p:cNvPr>
          <p:cNvSpPr>
            <a:spLocks noGrp="1"/>
          </p:cNvSpPr>
          <p:nvPr>
            <p:ph type="title"/>
          </p:nvPr>
        </p:nvSpPr>
        <p:spPr/>
        <p:txBody>
          <a:bodyPr/>
          <a:lstStyle/>
          <a:p>
            <a:r>
              <a:rPr lang="es-ES_tradnl" dirty="0">
                <a:solidFill>
                  <a:srgbClr val="C00000"/>
                </a:solidFill>
              </a:rPr>
              <a:t>Conclusiones</a:t>
            </a:r>
            <a:r>
              <a:rPr lang="es-ES_tradnl" dirty="0"/>
              <a:t> </a:t>
            </a:r>
          </a:p>
        </p:txBody>
      </p:sp>
      <p:sp>
        <p:nvSpPr>
          <p:cNvPr id="3" name="Segnaposto contenuto 2">
            <a:extLst>
              <a:ext uri="{FF2B5EF4-FFF2-40B4-BE49-F238E27FC236}">
                <a16:creationId xmlns:a16="http://schemas.microsoft.com/office/drawing/2014/main" id="{191B13B8-F3A4-8741-9BF4-BAA0C4D76569}"/>
              </a:ext>
            </a:extLst>
          </p:cNvPr>
          <p:cNvSpPr>
            <a:spLocks noGrp="1"/>
          </p:cNvSpPr>
          <p:nvPr>
            <p:ph idx="1"/>
          </p:nvPr>
        </p:nvSpPr>
        <p:spPr/>
        <p:txBody>
          <a:bodyPr/>
          <a:lstStyle/>
          <a:p>
            <a:pPr algn="just"/>
            <a:r>
              <a:rPr lang="es-ES_tradnl" dirty="0"/>
              <a:t>El objetivo de mi trabajo ha sido comprender y describir las funciones del COB a través de búsquedas en DB-IPIC. En primer lugar, he investigado sobre el uso del COB en el lenguaje oral. Después, he buscado otras unidades que pueden relacionarse con el COB como el PAR, el TOP y el SCA. Además, he encontrado unos datos para comparar el contexto (público y familiar) con las conversaciones, los monólogos y los diálogos. Al final, he investigado sobre que clase de palabras componen un COB y he visto que aparece mayormente con verbos. </a:t>
            </a:r>
          </a:p>
          <a:p>
            <a:endParaRPr lang="es-ES_tradnl" dirty="0"/>
          </a:p>
        </p:txBody>
      </p:sp>
    </p:spTree>
    <p:extLst>
      <p:ext uri="{BB962C8B-B14F-4D97-AF65-F5344CB8AC3E}">
        <p14:creationId xmlns:p14="http://schemas.microsoft.com/office/powerpoint/2010/main" val="3653603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28271F-1107-1043-821C-2F25E0ABA985}"/>
              </a:ext>
            </a:extLst>
          </p:cNvPr>
          <p:cNvSpPr>
            <a:spLocks noGrp="1"/>
          </p:cNvSpPr>
          <p:nvPr>
            <p:ph type="title"/>
          </p:nvPr>
        </p:nvSpPr>
        <p:spPr/>
        <p:txBody>
          <a:bodyPr/>
          <a:lstStyle/>
          <a:p>
            <a:r>
              <a:rPr lang="es-ES_tradnl" dirty="0">
                <a:solidFill>
                  <a:srgbClr val="C00000"/>
                </a:solidFill>
              </a:rPr>
              <a:t>La importancia del análisis del habla para la enseñanza</a:t>
            </a:r>
            <a:r>
              <a:rPr lang="es-ES_tradnl" dirty="0"/>
              <a:t> </a:t>
            </a:r>
          </a:p>
        </p:txBody>
      </p:sp>
      <p:sp>
        <p:nvSpPr>
          <p:cNvPr id="3" name="Segnaposto contenuto 2">
            <a:extLst>
              <a:ext uri="{FF2B5EF4-FFF2-40B4-BE49-F238E27FC236}">
                <a16:creationId xmlns:a16="http://schemas.microsoft.com/office/drawing/2014/main" id="{10689CD2-2A10-604E-BBF1-4EB8219B7234}"/>
              </a:ext>
            </a:extLst>
          </p:cNvPr>
          <p:cNvSpPr>
            <a:spLocks noGrp="1"/>
          </p:cNvSpPr>
          <p:nvPr>
            <p:ph idx="1"/>
          </p:nvPr>
        </p:nvSpPr>
        <p:spPr>
          <a:xfrm>
            <a:off x="651353" y="1825624"/>
            <a:ext cx="10702447" cy="5032375"/>
          </a:xfrm>
        </p:spPr>
        <p:txBody>
          <a:bodyPr>
            <a:normAutofit lnSpcReduction="10000"/>
          </a:bodyPr>
          <a:lstStyle/>
          <a:p>
            <a:r>
              <a:rPr lang="es-ES" b="1" dirty="0"/>
              <a:t>Por qué la lengua hablada es importante para aprender una lengua? </a:t>
            </a:r>
          </a:p>
          <a:p>
            <a:endParaRPr lang="es-ES" b="1" dirty="0"/>
          </a:p>
          <a:p>
            <a:pPr lvl="1"/>
            <a:r>
              <a:rPr lang="es-ES" dirty="0"/>
              <a:t>Escuchar conversaciones reales de hablantes nativos sensibiliza el oído a la lengua;</a:t>
            </a:r>
          </a:p>
          <a:p>
            <a:pPr lvl="1"/>
            <a:r>
              <a:rPr lang="es-ES" dirty="0"/>
              <a:t>interioriza los modelos melódicos, el ritmo y la pronunciación de la lengua; </a:t>
            </a:r>
          </a:p>
          <a:p>
            <a:pPr lvl="1"/>
            <a:endParaRPr lang="es-ES" dirty="0"/>
          </a:p>
          <a:p>
            <a:pPr lvl="1"/>
            <a:r>
              <a:rPr lang="es-ES" dirty="0"/>
              <a:t>Ayuda el estudiante a adquirir seguridad en el habla: mayor fluidez y vocabulario;</a:t>
            </a:r>
          </a:p>
          <a:p>
            <a:pPr lvl="1"/>
            <a:endParaRPr lang="es-ES" dirty="0"/>
          </a:p>
          <a:p>
            <a:pPr lvl="1"/>
            <a:r>
              <a:rPr lang="es-ES" dirty="0"/>
              <a:t>reconocer y aprender las expresiones idiomática;</a:t>
            </a:r>
          </a:p>
          <a:p>
            <a:pPr lvl="1"/>
            <a:endParaRPr lang="es-ES" dirty="0"/>
          </a:p>
          <a:p>
            <a:pPr lvl="1"/>
            <a:r>
              <a:rPr lang="es-ES" dirty="0"/>
              <a:t>permite observar los recursos prosódicos (entonación, acento, pausas, ritmo, intensidad y velocidad) que son rasgos de cada lengua;</a:t>
            </a:r>
          </a:p>
          <a:p>
            <a:pPr lvl="1"/>
            <a:endParaRPr lang="es-ES" dirty="0"/>
          </a:p>
          <a:p>
            <a:endParaRPr lang="es-ES_tradnl" dirty="0"/>
          </a:p>
        </p:txBody>
      </p:sp>
    </p:spTree>
    <p:extLst>
      <p:ext uri="{BB962C8B-B14F-4D97-AF65-F5344CB8AC3E}">
        <p14:creationId xmlns:p14="http://schemas.microsoft.com/office/powerpoint/2010/main" val="2990169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FE3964-F617-3F4C-88FA-98DA110219AC}"/>
              </a:ext>
            </a:extLst>
          </p:cNvPr>
          <p:cNvSpPr>
            <a:spLocks noGrp="1"/>
          </p:cNvSpPr>
          <p:nvPr>
            <p:ph type="title"/>
          </p:nvPr>
        </p:nvSpPr>
        <p:spPr/>
        <p:txBody>
          <a:bodyPr/>
          <a:lstStyle/>
          <a:p>
            <a:r>
              <a:rPr lang="es-ES_tradnl" dirty="0">
                <a:solidFill>
                  <a:srgbClr val="C00000"/>
                </a:solidFill>
              </a:rPr>
              <a:t>El lenguaje del COB:</a:t>
            </a:r>
            <a:r>
              <a:rPr lang="es-ES_tradnl" dirty="0"/>
              <a:t> </a:t>
            </a:r>
            <a:r>
              <a:rPr lang="es-ES_tradnl" dirty="0">
                <a:solidFill>
                  <a:srgbClr val="C00000"/>
                </a:solidFill>
              </a:rPr>
              <a:t>una propuesta didáctica</a:t>
            </a:r>
            <a:endParaRPr lang="es-ES_tradnl" dirty="0"/>
          </a:p>
        </p:txBody>
      </p:sp>
      <p:sp>
        <p:nvSpPr>
          <p:cNvPr id="3" name="Segnaposto contenuto 2">
            <a:extLst>
              <a:ext uri="{FF2B5EF4-FFF2-40B4-BE49-F238E27FC236}">
                <a16:creationId xmlns:a16="http://schemas.microsoft.com/office/drawing/2014/main" id="{FB146CFD-9793-FD4A-8567-A8A93132D188}"/>
              </a:ext>
            </a:extLst>
          </p:cNvPr>
          <p:cNvSpPr>
            <a:spLocks noGrp="1"/>
          </p:cNvSpPr>
          <p:nvPr>
            <p:ph idx="1"/>
          </p:nvPr>
        </p:nvSpPr>
        <p:spPr>
          <a:xfrm>
            <a:off x="475989" y="1825624"/>
            <a:ext cx="10877811" cy="5032375"/>
          </a:xfrm>
        </p:spPr>
        <p:txBody>
          <a:bodyPr/>
          <a:lstStyle/>
          <a:p>
            <a:pPr marL="0" indent="0" algn="just">
              <a:buNone/>
            </a:pPr>
            <a:r>
              <a:rPr lang="es-ES_tradnl" dirty="0"/>
              <a:t>Ahora, voy a presentar </a:t>
            </a:r>
            <a:r>
              <a:rPr lang="es-ES_tradnl" u="sng" dirty="0"/>
              <a:t>algunos ejercicios didácticos </a:t>
            </a:r>
            <a:r>
              <a:rPr lang="es-ES_tradnl" dirty="0"/>
              <a:t>sobre el lenguaje típico del COB que es un lenguaje improvisado con frases desconectadas, sin conectores discursivos. </a:t>
            </a:r>
            <a:endParaRPr lang="es-ES_tradnl" sz="2400" b="1" dirty="0"/>
          </a:p>
        </p:txBody>
      </p:sp>
    </p:spTree>
    <p:extLst>
      <p:ext uri="{BB962C8B-B14F-4D97-AF65-F5344CB8AC3E}">
        <p14:creationId xmlns:p14="http://schemas.microsoft.com/office/powerpoint/2010/main" val="65858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2F522EF-0647-3E47-AEC9-A2036AE26AA0}"/>
              </a:ext>
            </a:extLst>
          </p:cNvPr>
          <p:cNvSpPr>
            <a:spLocks noGrp="1"/>
          </p:cNvSpPr>
          <p:nvPr>
            <p:ph type="title"/>
          </p:nvPr>
        </p:nvSpPr>
        <p:spPr>
          <a:xfrm>
            <a:off x="1523984" y="1054121"/>
            <a:ext cx="9465131" cy="1184111"/>
          </a:xfrm>
        </p:spPr>
        <p:txBody>
          <a:bodyPr>
            <a:normAutofit/>
          </a:bodyPr>
          <a:lstStyle/>
          <a:p>
            <a:r>
              <a:rPr lang="es-ES_tradnl" dirty="0">
                <a:solidFill>
                  <a:srgbClr val="C00000"/>
                </a:solidFill>
              </a:rPr>
              <a:t>LA ESTANCIA </a:t>
            </a:r>
          </a:p>
        </p:txBody>
      </p:sp>
      <p:sp>
        <p:nvSpPr>
          <p:cNvPr id="3" name="Segnaposto contenuto 2">
            <a:extLst>
              <a:ext uri="{FF2B5EF4-FFF2-40B4-BE49-F238E27FC236}">
                <a16:creationId xmlns:a16="http://schemas.microsoft.com/office/drawing/2014/main" id="{5F75856E-56AD-DB4C-82EF-855E23C530EC}"/>
              </a:ext>
            </a:extLst>
          </p:cNvPr>
          <p:cNvSpPr>
            <a:spLocks noGrp="1"/>
          </p:cNvSpPr>
          <p:nvPr>
            <p:ph idx="1"/>
          </p:nvPr>
        </p:nvSpPr>
        <p:spPr>
          <a:xfrm>
            <a:off x="1524000" y="2399099"/>
            <a:ext cx="9465564" cy="3400969"/>
          </a:xfrm>
        </p:spPr>
        <p:txBody>
          <a:bodyPr>
            <a:normAutofit fontScale="85000" lnSpcReduction="10000"/>
          </a:bodyPr>
          <a:lstStyle/>
          <a:p>
            <a:pPr>
              <a:lnSpc>
                <a:spcPct val="150000"/>
              </a:lnSpc>
            </a:pPr>
            <a:r>
              <a:rPr lang="es-ES_tradnl" sz="2000" dirty="0"/>
              <a:t>«La Estancia es la otra unidad de referencia junto al Enunciado, y al igual que este es una secuencia prosódica terminada. Esta se diferencia del Enunciado en que no es un modelo prosódico que sigue un programa unitario, sino que consiste en un proceso de anexión de información que sigue el fluir del pensamiento del hablante. Por tanto, la Estancia está formada por una secuencia de unidades prosódicas que no sigue un modelo informativo y que tiene un débil valor </a:t>
            </a:r>
            <a:r>
              <a:rPr lang="es-ES_tradnl" sz="2000" dirty="0" err="1"/>
              <a:t>ilocutivo</a:t>
            </a:r>
            <a:r>
              <a:rPr lang="es-ES_tradnl" sz="2000" dirty="0"/>
              <a:t>». </a:t>
            </a:r>
          </a:p>
          <a:p>
            <a:endParaRPr lang="es-ES_tradnl" sz="2400" dirty="0"/>
          </a:p>
          <a:p>
            <a:endParaRPr lang="es-ES_tradnl" sz="2400" dirty="0"/>
          </a:p>
          <a:p>
            <a:pPr marL="0" indent="0">
              <a:buNone/>
            </a:pPr>
            <a:r>
              <a:rPr lang="es-ES_tradnl" sz="2000" dirty="0"/>
              <a:t>Fuente: Nicolás Martínez Carlota , Marina </a:t>
            </a:r>
            <a:r>
              <a:rPr lang="es-ES_tradnl" sz="2000" dirty="0" err="1"/>
              <a:t>Lombán</a:t>
            </a:r>
            <a:r>
              <a:rPr lang="es-ES_tradnl" sz="2000" dirty="0"/>
              <a:t> </a:t>
            </a:r>
            <a:r>
              <a:rPr lang="es-ES_tradnl" sz="2000" dirty="0" err="1"/>
              <a:t>Somacarrera</a:t>
            </a:r>
            <a:r>
              <a:rPr lang="es-ES_tradnl" sz="2000" dirty="0"/>
              <a:t> (2018), </a:t>
            </a:r>
            <a:r>
              <a:rPr lang="es-ES_tradnl" sz="2000" i="1" dirty="0"/>
              <a:t>Mini-Corpus del español para DB-IPIC, p.3</a:t>
            </a:r>
          </a:p>
          <a:p>
            <a:endParaRPr lang="es-ES_tradnl" sz="2400" dirty="0"/>
          </a:p>
          <a:p>
            <a:endParaRPr lang="es-ES_tradnl" sz="2400" dirty="0"/>
          </a:p>
          <a:p>
            <a:endParaRPr lang="es-ES_tradnl" sz="2400" dirty="0"/>
          </a:p>
          <a:p>
            <a:endParaRPr lang="es-ES_tradnl" sz="2400" dirty="0"/>
          </a:p>
          <a:p>
            <a:pPr marL="0" indent="0">
              <a:buNone/>
            </a:pPr>
            <a:endParaRPr lang="es-ES_tradnl" sz="2400" dirty="0"/>
          </a:p>
          <a:p>
            <a:endParaRPr lang="es-ES_tradnl" sz="2400" dirty="0"/>
          </a:p>
        </p:txBody>
      </p:sp>
    </p:spTree>
    <p:extLst>
      <p:ext uri="{BB962C8B-B14F-4D97-AF65-F5344CB8AC3E}">
        <p14:creationId xmlns:p14="http://schemas.microsoft.com/office/powerpoint/2010/main" val="208035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06B7F55-510A-CD45-9FB7-3692EF107CF1}"/>
              </a:ext>
            </a:extLst>
          </p:cNvPr>
          <p:cNvSpPr>
            <a:spLocks noGrp="1"/>
          </p:cNvSpPr>
          <p:nvPr>
            <p:ph idx="1"/>
          </p:nvPr>
        </p:nvSpPr>
        <p:spPr>
          <a:xfrm>
            <a:off x="0" y="1186191"/>
            <a:ext cx="11353800" cy="5782167"/>
          </a:xfrm>
        </p:spPr>
        <p:txBody>
          <a:bodyPr>
            <a:noAutofit/>
          </a:bodyPr>
          <a:lstStyle/>
          <a:p>
            <a:pPr marL="0" indent="0">
              <a:lnSpc>
                <a:spcPct val="120000"/>
              </a:lnSpc>
              <a:buNone/>
            </a:pPr>
            <a:r>
              <a:rPr lang="it-IT" sz="1600" dirty="0"/>
              <a:t>*</a:t>
            </a:r>
            <a:r>
              <a:rPr lang="es-ES_tradnl" sz="1600" dirty="0"/>
              <a:t>CAR: perfecto // ya si [//] ya que estamos / ¿ si me haces la receta del</a:t>
            </a:r>
          </a:p>
          <a:p>
            <a:pPr marL="0" indent="0">
              <a:lnSpc>
                <a:spcPct val="120000"/>
              </a:lnSpc>
              <a:buNone/>
            </a:pPr>
            <a:r>
              <a:rPr lang="es-ES_tradnl" sz="1600" dirty="0"/>
              <a:t>*LOG: la paella //</a:t>
            </a:r>
          </a:p>
          <a:p>
            <a:pPr marL="0" indent="0">
              <a:lnSpc>
                <a:spcPct val="120000"/>
              </a:lnSpc>
              <a:buNone/>
            </a:pPr>
            <a:r>
              <a:rPr lang="es-ES_tradnl" sz="1600" dirty="0"/>
              <a:t>*CAR:/ [//] de la paella ? pues casi que sí //</a:t>
            </a:r>
          </a:p>
          <a:p>
            <a:pPr marL="0" indent="0">
              <a:lnSpc>
                <a:spcPct val="120000"/>
              </a:lnSpc>
              <a:buNone/>
            </a:pPr>
            <a:r>
              <a:rPr lang="es-ES_tradnl" sz="1600" dirty="0"/>
              <a:t>*LOG: bueno / pues vamos a ver / la paella mixta </a:t>
            </a:r>
            <a:r>
              <a:rPr lang="es-ES_tradnl" sz="1600" dirty="0" err="1"/>
              <a:t>yyy</a:t>
            </a:r>
            <a:r>
              <a:rPr lang="es-ES_tradnl" sz="1600" dirty="0"/>
              <a:t> / consiste en un arroz / que lleva /</a:t>
            </a:r>
          </a:p>
          <a:p>
            <a:pPr marL="0" indent="0">
              <a:lnSpc>
                <a:spcPct val="120000"/>
              </a:lnSpc>
              <a:buNone/>
            </a:pPr>
            <a:r>
              <a:rPr lang="es-ES_tradnl" sz="1600" dirty="0"/>
              <a:t>&amp;eh pescado / y carne // la carne que yo le pongo normalmente suele ser pollo / y &amp;eh cerdo /</a:t>
            </a:r>
          </a:p>
          <a:p>
            <a:pPr marL="0" indent="0">
              <a:lnSpc>
                <a:spcPct val="120000"/>
              </a:lnSpc>
              <a:buNone/>
            </a:pPr>
            <a:r>
              <a:rPr lang="es-ES_tradnl" sz="1600" dirty="0"/>
              <a:t>lomo de cerdo / cerdo partido / vamos / un poco de cerdo partido en trocitos // las cantidades</a:t>
            </a:r>
          </a:p>
          <a:p>
            <a:pPr marL="0" indent="0">
              <a:lnSpc>
                <a:spcPct val="120000"/>
              </a:lnSpc>
              <a:buNone/>
            </a:pPr>
            <a:r>
              <a:rPr lang="es-ES_tradnl" sz="1600" dirty="0"/>
              <a:t>claro yo en mi casa es un exageración / porque hago paella como para dieciséis / entonces</a:t>
            </a:r>
          </a:p>
          <a:p>
            <a:pPr marL="0" indent="0">
              <a:lnSpc>
                <a:spcPct val="120000"/>
              </a:lnSpc>
              <a:buNone/>
            </a:pPr>
            <a:r>
              <a:rPr lang="es-ES_tradnl" sz="1600" dirty="0"/>
              <a:t>pongo un pollo entero / que previamente / partido ya en trozos / lo hiervo un poco / para que</a:t>
            </a:r>
          </a:p>
          <a:p>
            <a:pPr marL="0" indent="0">
              <a:lnSpc>
                <a:spcPct val="120000"/>
              </a:lnSpc>
              <a:buNone/>
            </a:pPr>
            <a:r>
              <a:rPr lang="es-ES_tradnl" sz="1600" dirty="0"/>
              <a:t>luego no quede duro / porque si no con &amp;el / se chupa mucho líquido de la paella / y además</a:t>
            </a:r>
          </a:p>
          <a:p>
            <a:pPr marL="0" indent="0">
              <a:lnSpc>
                <a:spcPct val="120000"/>
              </a:lnSpc>
              <a:buNone/>
            </a:pPr>
            <a:r>
              <a:rPr lang="es-ES_tradnl" sz="1600" dirty="0"/>
              <a:t>queda más duro que el arroz / y ese agua de haberlo cocido la reservo / para echársela al arroz</a:t>
            </a:r>
          </a:p>
          <a:p>
            <a:pPr marL="0" indent="0">
              <a:lnSpc>
                <a:spcPct val="120000"/>
              </a:lnSpc>
              <a:buNone/>
            </a:pPr>
            <a:r>
              <a:rPr lang="es-ES_tradnl" sz="1600" dirty="0"/>
              <a:t>// bueno / entonces / los ingredientes pues puede ser / pollo / &amp;eh carne de cerdo partida en</a:t>
            </a:r>
          </a:p>
          <a:p>
            <a:pPr marL="0" indent="0">
              <a:lnSpc>
                <a:spcPct val="120000"/>
              </a:lnSpc>
              <a:buNone/>
            </a:pPr>
            <a:r>
              <a:rPr lang="es-ES_tradnl" sz="1600" dirty="0"/>
              <a:t>trocitos / &amp;eh pues por ejemplo de [/] de pescado le &amp;</a:t>
            </a:r>
            <a:r>
              <a:rPr lang="es-ES_tradnl" sz="1600" dirty="0" err="1"/>
              <a:t>pued</a:t>
            </a:r>
            <a:r>
              <a:rPr lang="es-ES_tradnl" sz="1600" dirty="0"/>
              <a:t> le pongo calamar /</a:t>
            </a:r>
          </a:p>
          <a:p>
            <a:pPr marL="0" indent="0">
              <a:lnSpc>
                <a:spcPct val="120000"/>
              </a:lnSpc>
              <a:buNone/>
            </a:pPr>
            <a:r>
              <a:rPr lang="es-ES_tradnl" sz="1600" dirty="0"/>
              <a:t>*CAR: &amp;mm //</a:t>
            </a:r>
          </a:p>
        </p:txBody>
      </p:sp>
      <p:sp>
        <p:nvSpPr>
          <p:cNvPr id="5" name="Titolo 4">
            <a:extLst>
              <a:ext uri="{FF2B5EF4-FFF2-40B4-BE49-F238E27FC236}">
                <a16:creationId xmlns:a16="http://schemas.microsoft.com/office/drawing/2014/main" id="{A093BC56-0011-3448-AA5A-DC25673281A1}"/>
              </a:ext>
            </a:extLst>
          </p:cNvPr>
          <p:cNvSpPr>
            <a:spLocks noGrp="1"/>
          </p:cNvSpPr>
          <p:nvPr>
            <p:ph type="title"/>
          </p:nvPr>
        </p:nvSpPr>
        <p:spPr>
          <a:xfrm>
            <a:off x="545224" y="0"/>
            <a:ext cx="10515600" cy="1325563"/>
          </a:xfrm>
        </p:spPr>
        <p:txBody>
          <a:bodyPr>
            <a:normAutofit/>
          </a:bodyPr>
          <a:lstStyle/>
          <a:p>
            <a:r>
              <a:rPr lang="es-ES_tradnl" dirty="0">
                <a:solidFill>
                  <a:srgbClr val="C00000"/>
                </a:solidFill>
              </a:rPr>
              <a:t>Ejercicio 1: </a:t>
            </a:r>
            <a:r>
              <a:rPr lang="es-ES_tradnl" sz="2400" dirty="0">
                <a:solidFill>
                  <a:srgbClr val="C00000"/>
                </a:solidFill>
              </a:rPr>
              <a:t>escucha el texto y enfócate en el tono de la voz. Intenta adivinar cuando el hablante esta improvisando.  </a:t>
            </a:r>
            <a:endParaRPr lang="es-ES_tradnl" sz="2400" dirty="0"/>
          </a:p>
        </p:txBody>
      </p:sp>
    </p:spTree>
    <p:extLst>
      <p:ext uri="{BB962C8B-B14F-4D97-AF65-F5344CB8AC3E}">
        <p14:creationId xmlns:p14="http://schemas.microsoft.com/office/powerpoint/2010/main" val="3533161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DFC8077B-11A2-0846-841A-FE7F79B5E1C9}"/>
              </a:ext>
            </a:extLst>
          </p:cNvPr>
          <p:cNvSpPr>
            <a:spLocks noGrp="1"/>
          </p:cNvSpPr>
          <p:nvPr>
            <p:ph idx="1"/>
          </p:nvPr>
        </p:nvSpPr>
        <p:spPr/>
        <p:txBody>
          <a:bodyPr/>
          <a:lstStyle/>
          <a:p>
            <a:r>
              <a:rPr lang="es-ES_tradnl" dirty="0">
                <a:solidFill>
                  <a:srgbClr val="C00000"/>
                </a:solidFill>
              </a:rPr>
              <a:t>Ejercicio 2: con tu compañero intenta hacer un </a:t>
            </a:r>
            <a:r>
              <a:rPr lang="es-ES_tradnl" dirty="0">
                <a:solidFill>
                  <a:srgbClr val="C00000"/>
                </a:solidFill>
                <a:highlight>
                  <a:srgbClr val="FFFF00"/>
                </a:highlight>
              </a:rPr>
              <a:t>dialogo</a:t>
            </a:r>
            <a:r>
              <a:rPr lang="es-ES_tradnl" dirty="0">
                <a:solidFill>
                  <a:srgbClr val="C00000"/>
                </a:solidFill>
              </a:rPr>
              <a:t> donde </a:t>
            </a:r>
            <a:r>
              <a:rPr lang="es-ES_tradnl" dirty="0">
                <a:solidFill>
                  <a:srgbClr val="C00000"/>
                </a:solidFill>
                <a:highlight>
                  <a:srgbClr val="FFFF00"/>
                </a:highlight>
              </a:rPr>
              <a:t>explicas</a:t>
            </a:r>
            <a:r>
              <a:rPr lang="es-ES_tradnl" dirty="0">
                <a:solidFill>
                  <a:srgbClr val="C00000"/>
                </a:solidFill>
              </a:rPr>
              <a:t> </a:t>
            </a:r>
            <a:r>
              <a:rPr lang="es-ES_tradnl" dirty="0">
                <a:solidFill>
                  <a:srgbClr val="C00000"/>
                </a:solidFill>
                <a:highlight>
                  <a:srgbClr val="FFFF00"/>
                </a:highlight>
              </a:rPr>
              <a:t>come</a:t>
            </a:r>
            <a:r>
              <a:rPr lang="es-ES_tradnl" dirty="0">
                <a:solidFill>
                  <a:srgbClr val="C00000"/>
                </a:solidFill>
              </a:rPr>
              <a:t> se cocina un plato típico italiano. Concéntrate en el tono de la </a:t>
            </a:r>
            <a:r>
              <a:rPr lang="es-ES_tradnl" dirty="0">
                <a:solidFill>
                  <a:srgbClr val="C00000"/>
                </a:solidFill>
                <a:highlight>
                  <a:srgbClr val="FFFF00"/>
                </a:highlight>
              </a:rPr>
              <a:t>vox</a:t>
            </a:r>
            <a:r>
              <a:rPr lang="es-ES_tradnl" dirty="0">
                <a:solidFill>
                  <a:srgbClr val="C00000"/>
                </a:solidFill>
              </a:rPr>
              <a:t> para simular un discurso improvisado.    </a:t>
            </a:r>
            <a:endParaRPr lang="es-ES_tradnl" dirty="0"/>
          </a:p>
        </p:txBody>
      </p:sp>
    </p:spTree>
    <p:extLst>
      <p:ext uri="{BB962C8B-B14F-4D97-AF65-F5344CB8AC3E}">
        <p14:creationId xmlns:p14="http://schemas.microsoft.com/office/powerpoint/2010/main" val="3003465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2ED197-CC41-294A-A5A7-55F006663EC7}"/>
              </a:ext>
            </a:extLst>
          </p:cNvPr>
          <p:cNvSpPr>
            <a:spLocks noGrp="1"/>
          </p:cNvSpPr>
          <p:nvPr>
            <p:ph type="title"/>
          </p:nvPr>
        </p:nvSpPr>
        <p:spPr/>
        <p:txBody>
          <a:bodyPr>
            <a:normAutofit/>
          </a:bodyPr>
          <a:lstStyle/>
          <a:p>
            <a:pPr marL="571500" indent="-571500">
              <a:buFont typeface="Arial" panose="020B0604020202020204" pitchFamily="34" charset="0"/>
              <a:buChar char="•"/>
            </a:pPr>
            <a:r>
              <a:rPr lang="es-ES_tradnl" sz="3600" dirty="0">
                <a:solidFill>
                  <a:srgbClr val="C00000"/>
                </a:solidFill>
              </a:rPr>
              <a:t>Ejercicio 3: </a:t>
            </a:r>
            <a:r>
              <a:rPr lang="es-ES_tradnl" sz="2700" dirty="0"/>
              <a:t>mira en el texto de anterior y elige entre las siguientes afirmaciones las que te parecen verdadera Ⓥ o falsa Ⓕ. </a:t>
            </a:r>
            <a:endParaRPr lang="es-ES_tradnl" sz="2000" dirty="0"/>
          </a:p>
        </p:txBody>
      </p:sp>
      <p:sp>
        <p:nvSpPr>
          <p:cNvPr id="3" name="Segnaposto contenuto 2">
            <a:extLst>
              <a:ext uri="{FF2B5EF4-FFF2-40B4-BE49-F238E27FC236}">
                <a16:creationId xmlns:a16="http://schemas.microsoft.com/office/drawing/2014/main" id="{95E94E6E-6E35-2948-94C9-A72567278400}"/>
              </a:ext>
            </a:extLst>
          </p:cNvPr>
          <p:cNvSpPr>
            <a:spLocks noGrp="1"/>
          </p:cNvSpPr>
          <p:nvPr>
            <p:ph idx="1"/>
          </p:nvPr>
        </p:nvSpPr>
        <p:spPr>
          <a:xfrm>
            <a:off x="838200" y="1825624"/>
            <a:ext cx="10515600" cy="5032375"/>
          </a:xfrm>
        </p:spPr>
        <p:txBody>
          <a:bodyPr>
            <a:normAutofit/>
          </a:bodyPr>
          <a:lstStyle/>
          <a:p>
            <a:pPr marL="0" indent="0">
              <a:buNone/>
            </a:pPr>
            <a:endParaRPr lang="it-IT" dirty="0"/>
          </a:p>
          <a:p>
            <a:pPr marL="0" indent="0">
              <a:buNone/>
            </a:pPr>
            <a:r>
              <a:rPr lang="es-ES_tradnl" dirty="0"/>
              <a:t>1)El texto parece un monólogo de LOG. Ⓥ Ⓕ </a:t>
            </a:r>
          </a:p>
          <a:p>
            <a:pPr marL="0" indent="0">
              <a:buNone/>
            </a:pPr>
            <a:r>
              <a:rPr lang="es-ES_tradnl" dirty="0"/>
              <a:t>2) LOG emplea un vocabulario muy formal. Ⓥ Ⓕ</a:t>
            </a:r>
          </a:p>
          <a:p>
            <a:pPr marL="0" indent="0">
              <a:buNone/>
            </a:pPr>
            <a:r>
              <a:rPr lang="es-ES_tradnl" dirty="0"/>
              <a:t>3) CAR escucha atentamente LOG. Ⓥ Ⓕ </a:t>
            </a:r>
          </a:p>
          <a:p>
            <a:pPr marL="0" indent="0">
              <a:buNone/>
            </a:pPr>
            <a:r>
              <a:rPr lang="es-ES_tradnl" dirty="0"/>
              <a:t>4) LOG habla de forma bien organizada Ⓥ Ⓕ </a:t>
            </a:r>
          </a:p>
          <a:p>
            <a:pPr marL="0" indent="0">
              <a:buNone/>
            </a:pPr>
            <a:r>
              <a:rPr lang="es-ES_tradnl" dirty="0"/>
              <a:t>5) LOG presta mucha atención a la forma de expresión, no solo al contenido. Ⓥ Ⓕ </a:t>
            </a:r>
          </a:p>
          <a:p>
            <a:pPr marL="0" indent="0">
              <a:buNone/>
            </a:pPr>
            <a:r>
              <a:rPr lang="es-ES_tradnl" dirty="0"/>
              <a:t>6) CAR muestra su interés por lo que dice LOG. Ⓥ Ⓕ </a:t>
            </a:r>
          </a:p>
          <a:p>
            <a:pPr marL="0" indent="0">
              <a:buNone/>
            </a:pPr>
            <a:r>
              <a:rPr lang="es-ES_tradnl" dirty="0"/>
              <a:t>7) LOG se toma su tiempo para buscar la palabra o expresión adecuada. Ⓥ Ⓕ</a:t>
            </a:r>
          </a:p>
        </p:txBody>
      </p:sp>
    </p:spTree>
    <p:extLst>
      <p:ext uri="{BB962C8B-B14F-4D97-AF65-F5344CB8AC3E}">
        <p14:creationId xmlns:p14="http://schemas.microsoft.com/office/powerpoint/2010/main" val="2670454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C4E609-FDDB-5147-9724-35F64C5C5B19}"/>
              </a:ext>
            </a:extLst>
          </p:cNvPr>
          <p:cNvSpPr>
            <a:spLocks noGrp="1"/>
          </p:cNvSpPr>
          <p:nvPr>
            <p:ph type="title"/>
          </p:nvPr>
        </p:nvSpPr>
        <p:spPr/>
        <p:txBody>
          <a:bodyPr/>
          <a:lstStyle/>
          <a:p>
            <a:r>
              <a:rPr lang="es-ES_tradnl" dirty="0">
                <a:solidFill>
                  <a:srgbClr val="C00000"/>
                </a:solidFill>
              </a:rPr>
              <a:t>Soluciones ejercicio 3: </a:t>
            </a:r>
          </a:p>
        </p:txBody>
      </p:sp>
      <p:sp>
        <p:nvSpPr>
          <p:cNvPr id="3" name="Segnaposto contenuto 2">
            <a:extLst>
              <a:ext uri="{FF2B5EF4-FFF2-40B4-BE49-F238E27FC236}">
                <a16:creationId xmlns:a16="http://schemas.microsoft.com/office/drawing/2014/main" id="{68D6CB12-E414-3D45-8473-39803BA0891D}"/>
              </a:ext>
            </a:extLst>
          </p:cNvPr>
          <p:cNvSpPr>
            <a:spLocks noGrp="1"/>
          </p:cNvSpPr>
          <p:nvPr>
            <p:ph idx="1"/>
          </p:nvPr>
        </p:nvSpPr>
        <p:spPr/>
        <p:txBody>
          <a:bodyPr/>
          <a:lstStyle/>
          <a:p>
            <a:r>
              <a:rPr lang="es-ES_tradnl" dirty="0"/>
              <a:t>1 V </a:t>
            </a:r>
          </a:p>
          <a:p>
            <a:r>
              <a:rPr lang="es-ES_tradnl" dirty="0"/>
              <a:t>2 F</a:t>
            </a:r>
          </a:p>
          <a:p>
            <a:r>
              <a:rPr lang="es-ES_tradnl" dirty="0"/>
              <a:t>3 V</a:t>
            </a:r>
          </a:p>
          <a:p>
            <a:r>
              <a:rPr lang="es-ES_tradnl" dirty="0"/>
              <a:t>4F</a:t>
            </a:r>
          </a:p>
          <a:p>
            <a:r>
              <a:rPr lang="es-ES_tradnl" dirty="0"/>
              <a:t>5F</a:t>
            </a:r>
          </a:p>
          <a:p>
            <a:r>
              <a:rPr lang="es-ES_tradnl" dirty="0"/>
              <a:t>6 V</a:t>
            </a:r>
          </a:p>
          <a:p>
            <a:r>
              <a:rPr lang="es-ES_tradnl" dirty="0"/>
              <a:t>7F</a:t>
            </a:r>
          </a:p>
        </p:txBody>
      </p:sp>
    </p:spTree>
    <p:extLst>
      <p:ext uri="{BB962C8B-B14F-4D97-AF65-F5344CB8AC3E}">
        <p14:creationId xmlns:p14="http://schemas.microsoft.com/office/powerpoint/2010/main" val="4173962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038E13-695B-F24D-AE3F-324C81CD8EA4}"/>
              </a:ext>
            </a:extLst>
          </p:cNvPr>
          <p:cNvSpPr>
            <a:spLocks noGrp="1"/>
          </p:cNvSpPr>
          <p:nvPr>
            <p:ph type="title"/>
          </p:nvPr>
        </p:nvSpPr>
        <p:spPr/>
        <p:txBody>
          <a:bodyPr/>
          <a:lstStyle/>
          <a:p>
            <a:r>
              <a:rPr lang="es-ES_tradnl" dirty="0"/>
              <a:t>BIBLIOGRAFÍA Y WEBGRAFIA</a:t>
            </a:r>
          </a:p>
        </p:txBody>
      </p:sp>
      <p:sp>
        <p:nvSpPr>
          <p:cNvPr id="3" name="Segnaposto contenuto 2">
            <a:extLst>
              <a:ext uri="{FF2B5EF4-FFF2-40B4-BE49-F238E27FC236}">
                <a16:creationId xmlns:a16="http://schemas.microsoft.com/office/drawing/2014/main" id="{978F3A08-7BCF-EB45-B3FB-228F3B0C0751}"/>
              </a:ext>
            </a:extLst>
          </p:cNvPr>
          <p:cNvSpPr>
            <a:spLocks noGrp="1"/>
          </p:cNvSpPr>
          <p:nvPr>
            <p:ph idx="1"/>
          </p:nvPr>
        </p:nvSpPr>
        <p:spPr/>
        <p:txBody>
          <a:bodyPr/>
          <a:lstStyle/>
          <a:p>
            <a:pPr marL="0" indent="0">
              <a:buNone/>
            </a:pPr>
            <a:r>
              <a:rPr lang="it-IT" sz="2000" dirty="0" err="1"/>
              <a:t>Nicolás</a:t>
            </a:r>
            <a:r>
              <a:rPr lang="it-IT" sz="2000" dirty="0"/>
              <a:t> </a:t>
            </a:r>
            <a:r>
              <a:rPr lang="it-IT" sz="2000" dirty="0" err="1"/>
              <a:t>Martínez</a:t>
            </a:r>
            <a:r>
              <a:rPr lang="it-IT" sz="2000" dirty="0"/>
              <a:t> y </a:t>
            </a:r>
            <a:r>
              <a:rPr lang="it-IT" sz="2000" dirty="0" err="1"/>
              <a:t>María</a:t>
            </a:r>
            <a:r>
              <a:rPr lang="it-IT" sz="2000" dirty="0"/>
              <a:t> Isabel </a:t>
            </a:r>
            <a:r>
              <a:rPr lang="it-IT" sz="2000" dirty="0" err="1"/>
              <a:t>Hernández</a:t>
            </a:r>
            <a:r>
              <a:rPr lang="it-IT" sz="2000" dirty="0"/>
              <a:t> </a:t>
            </a:r>
            <a:r>
              <a:rPr lang="it-IT" sz="2000" dirty="0" err="1"/>
              <a:t>Toribio</a:t>
            </a:r>
            <a:r>
              <a:rPr lang="it-IT" sz="2000" dirty="0"/>
              <a:t>, </a:t>
            </a:r>
            <a:r>
              <a:rPr lang="it-IT" sz="2000" i="1" dirty="0"/>
              <a:t>Del </a:t>
            </a:r>
            <a:r>
              <a:rPr lang="it-IT" sz="2000" i="1" dirty="0" err="1"/>
              <a:t>oído</a:t>
            </a:r>
            <a:r>
              <a:rPr lang="it-IT" sz="2000" i="1" dirty="0"/>
              <a:t> al </a:t>
            </a:r>
            <a:r>
              <a:rPr lang="it-IT" sz="2000" i="1" dirty="0" err="1"/>
              <a:t>habla</a:t>
            </a:r>
            <a:r>
              <a:rPr lang="es-419" sz="2000" dirty="0"/>
              <a:t>,</a:t>
            </a:r>
            <a:r>
              <a:rPr lang="it-IT" sz="2000" dirty="0"/>
              <a:t> </a:t>
            </a:r>
            <a:r>
              <a:rPr lang="it-IT" sz="2000" dirty="0" err="1"/>
              <a:t>Ediciones</a:t>
            </a:r>
            <a:r>
              <a:rPr lang="it-IT" sz="2000" dirty="0"/>
              <a:t> OCTAEDRO, </a:t>
            </a:r>
            <a:r>
              <a:rPr lang="it-IT" sz="2000" dirty="0" err="1"/>
              <a:t>Barcelona</a:t>
            </a:r>
            <a:r>
              <a:rPr lang="it-IT" sz="2000" dirty="0"/>
              <a:t> (2015) </a:t>
            </a:r>
            <a:r>
              <a:rPr lang="es-419" sz="2000" dirty="0"/>
              <a:t> </a:t>
            </a:r>
          </a:p>
          <a:p>
            <a:pPr marL="0" indent="0">
              <a:buNone/>
            </a:pPr>
            <a:endParaRPr lang="it-IT" sz="2000" i="1" dirty="0"/>
          </a:p>
          <a:p>
            <a:pPr marL="0" indent="0">
              <a:buNone/>
            </a:pPr>
            <a:r>
              <a:rPr lang="it-IT" sz="2000" dirty="0" err="1"/>
              <a:t>Nicolás</a:t>
            </a:r>
            <a:r>
              <a:rPr lang="it-IT" sz="2000" dirty="0"/>
              <a:t> </a:t>
            </a:r>
            <a:r>
              <a:rPr lang="it-IT" sz="2000" dirty="0" err="1"/>
              <a:t>Martínez</a:t>
            </a:r>
            <a:r>
              <a:rPr lang="it-IT" sz="2000" dirty="0"/>
              <a:t>, Marina </a:t>
            </a:r>
            <a:r>
              <a:rPr lang="it-IT" sz="2000" dirty="0" err="1"/>
              <a:t>Lombán</a:t>
            </a:r>
            <a:r>
              <a:rPr lang="it-IT" sz="2000" dirty="0"/>
              <a:t> </a:t>
            </a:r>
            <a:r>
              <a:rPr lang="it-IT" sz="2000" dirty="0" err="1"/>
              <a:t>Somacarrera</a:t>
            </a:r>
            <a:r>
              <a:rPr lang="it-IT" sz="2000" i="1" dirty="0"/>
              <a:t>, Mini-Corpus del </a:t>
            </a:r>
            <a:r>
              <a:rPr lang="it-IT" sz="2000" i="1" dirty="0" err="1"/>
              <a:t>español</a:t>
            </a:r>
            <a:r>
              <a:rPr lang="it-IT" sz="2000" i="1" dirty="0"/>
              <a:t> para DB-IPIC, </a:t>
            </a:r>
            <a:r>
              <a:rPr lang="it-IT" sz="2000" dirty="0"/>
              <a:t>Università degli Studi di Firenze y </a:t>
            </a:r>
            <a:r>
              <a:rPr lang="it-IT" sz="2000" dirty="0" err="1"/>
              <a:t>Universidad</a:t>
            </a:r>
            <a:r>
              <a:rPr lang="it-IT" sz="2000" dirty="0"/>
              <a:t> Complutense de Madrid en CHIMERA. Romance Corpora and </a:t>
            </a:r>
            <a:r>
              <a:rPr lang="it-IT" sz="2000" dirty="0" err="1"/>
              <a:t>Linguistic</a:t>
            </a:r>
            <a:r>
              <a:rPr lang="it-IT" sz="2000" dirty="0"/>
              <a:t> </a:t>
            </a:r>
            <a:r>
              <a:rPr lang="it-IT" sz="2000" dirty="0" err="1"/>
              <a:t>Studies</a:t>
            </a:r>
            <a:r>
              <a:rPr lang="it-IT" sz="2000" dirty="0"/>
              <a:t> 5.2 (2018)</a:t>
            </a:r>
          </a:p>
          <a:p>
            <a:pPr marL="0" indent="0">
              <a:buNone/>
            </a:pPr>
            <a:endParaRPr lang="it-IT" sz="2000" i="1" dirty="0"/>
          </a:p>
          <a:p>
            <a:pPr marL="0" indent="0">
              <a:buNone/>
            </a:pPr>
            <a:endParaRPr lang="it-IT" sz="2000" i="1" dirty="0">
              <a:hlinkClick r:id="rId2"/>
            </a:endParaRPr>
          </a:p>
          <a:p>
            <a:pPr marL="0" indent="0">
              <a:buNone/>
            </a:pPr>
            <a:r>
              <a:rPr lang="it-IT" sz="2000" i="1" dirty="0">
                <a:hlinkClick r:id="rId2"/>
              </a:rPr>
              <a:t>https://cvc.cervantes.es/ensenanza/biblioteca_ele/diccio_ele/diccionario/marcadoresdiscurso.htm</a:t>
            </a:r>
            <a:endParaRPr lang="it-IT" sz="2000" i="1" dirty="0"/>
          </a:p>
          <a:p>
            <a:pPr marL="0" indent="0">
              <a:buNone/>
            </a:pPr>
            <a:r>
              <a:rPr lang="it-IT" sz="2000" i="1" dirty="0" err="1"/>
              <a:t>Lablita</a:t>
            </a:r>
            <a:r>
              <a:rPr lang="it-IT" sz="2000" i="1" dirty="0"/>
              <a:t>, http://</a:t>
            </a:r>
            <a:r>
              <a:rPr lang="it-IT" sz="2000" i="1" dirty="0" err="1"/>
              <a:t>lablita.it</a:t>
            </a:r>
            <a:r>
              <a:rPr lang="it-IT" sz="2000" i="1" dirty="0"/>
              <a:t>/</a:t>
            </a:r>
            <a:r>
              <a:rPr lang="it-IT" sz="2000" i="1" dirty="0" err="1"/>
              <a:t>app</a:t>
            </a:r>
            <a:r>
              <a:rPr lang="it-IT" sz="2000" i="1" dirty="0"/>
              <a:t>/</a:t>
            </a:r>
            <a:r>
              <a:rPr lang="it-IT" sz="2000" i="1" dirty="0" err="1"/>
              <a:t>dbipic</a:t>
            </a:r>
            <a:r>
              <a:rPr lang="it-IT" sz="2000" i="1" dirty="0"/>
              <a:t>/</a:t>
            </a:r>
            <a:r>
              <a:rPr lang="it-IT" sz="2000" i="1" dirty="0" err="1"/>
              <a:t>index.php?corpus</a:t>
            </a:r>
            <a:r>
              <a:rPr lang="it-IT" sz="2000" i="1" dirty="0"/>
              <a:t>=</a:t>
            </a:r>
          </a:p>
          <a:p>
            <a:pPr marL="0" indent="0">
              <a:buNone/>
            </a:pPr>
            <a:r>
              <a:rPr lang="it-IT" sz="2000" dirty="0" err="1"/>
              <a:t>Cordial</a:t>
            </a:r>
            <a:r>
              <a:rPr lang="it-IT" sz="2000" dirty="0"/>
              <a:t>, http://</a:t>
            </a:r>
            <a:r>
              <a:rPr lang="it-IT" sz="2000" dirty="0" err="1"/>
              <a:t>lablita.it</a:t>
            </a:r>
            <a:r>
              <a:rPr lang="it-IT" sz="2000" dirty="0"/>
              <a:t>/</a:t>
            </a:r>
            <a:r>
              <a:rPr lang="it-IT" sz="2000" dirty="0" err="1"/>
              <a:t>app</a:t>
            </a:r>
            <a:r>
              <a:rPr lang="it-IT" sz="2000" dirty="0"/>
              <a:t>/</a:t>
            </a:r>
            <a:r>
              <a:rPr lang="it-IT" sz="2000" dirty="0" err="1"/>
              <a:t>cordial</a:t>
            </a:r>
            <a:r>
              <a:rPr lang="it-IT" sz="2000" dirty="0"/>
              <a:t>/</a:t>
            </a:r>
            <a:r>
              <a:rPr lang="it-IT" sz="2000" dirty="0" err="1"/>
              <a:t>corpus.php</a:t>
            </a:r>
            <a:endParaRPr lang="it-IT" sz="2000" dirty="0"/>
          </a:p>
          <a:p>
            <a:pPr marL="0" indent="0">
              <a:buNone/>
            </a:pPr>
            <a:endParaRPr lang="it-IT" sz="2000" dirty="0"/>
          </a:p>
          <a:p>
            <a:pPr marL="0" indent="0">
              <a:buNone/>
            </a:pPr>
            <a:endParaRPr lang="it-IT" sz="2000" dirty="0"/>
          </a:p>
          <a:p>
            <a:endParaRPr lang="es-ES_tradnl" dirty="0"/>
          </a:p>
        </p:txBody>
      </p:sp>
    </p:spTree>
    <p:extLst>
      <p:ext uri="{BB962C8B-B14F-4D97-AF65-F5344CB8AC3E}">
        <p14:creationId xmlns:p14="http://schemas.microsoft.com/office/powerpoint/2010/main" val="3192189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EEFA36-4B6D-A544-90F9-EF3048FFCB58}"/>
              </a:ext>
            </a:extLst>
          </p:cNvPr>
          <p:cNvSpPr>
            <a:spLocks noGrp="1"/>
          </p:cNvSpPr>
          <p:nvPr>
            <p:ph type="title"/>
          </p:nvPr>
        </p:nvSpPr>
        <p:spPr/>
        <p:txBody>
          <a:bodyPr/>
          <a:lstStyle/>
          <a:p>
            <a:r>
              <a:rPr lang="it-IT" i="1" dirty="0" err="1">
                <a:solidFill>
                  <a:srgbClr val="C00000"/>
                </a:solidFill>
                <a:effectLst/>
                <a:latin typeface="Times New Roman" panose="02020603050405020304" pitchFamily="18" charset="0"/>
              </a:rPr>
              <a:t>Bound</a:t>
            </a:r>
            <a:r>
              <a:rPr lang="it-IT" i="1" dirty="0">
                <a:solidFill>
                  <a:srgbClr val="C00000"/>
                </a:solidFill>
                <a:effectLst/>
                <a:latin typeface="Times New Roman" panose="02020603050405020304" pitchFamily="18" charset="0"/>
              </a:rPr>
              <a:t> </a:t>
            </a:r>
            <a:r>
              <a:rPr lang="it-IT" i="1" dirty="0" err="1">
                <a:solidFill>
                  <a:srgbClr val="C00000"/>
                </a:solidFill>
                <a:effectLst/>
                <a:latin typeface="Times New Roman" panose="02020603050405020304" pitchFamily="18" charset="0"/>
              </a:rPr>
              <a:t>Comments</a:t>
            </a:r>
            <a:r>
              <a:rPr lang="it-IT" i="1" dirty="0">
                <a:solidFill>
                  <a:srgbClr val="C00000"/>
                </a:solidFill>
                <a:effectLst/>
                <a:latin typeface="Times New Roman" panose="02020603050405020304" pitchFamily="18" charset="0"/>
              </a:rPr>
              <a:t> </a:t>
            </a:r>
            <a:r>
              <a:rPr lang="it-IT" dirty="0">
                <a:solidFill>
                  <a:srgbClr val="C00000"/>
                </a:solidFill>
                <a:effectLst/>
                <a:latin typeface="Times New Roman" panose="02020603050405020304" pitchFamily="18" charset="0"/>
              </a:rPr>
              <a:t>(</a:t>
            </a:r>
            <a:r>
              <a:rPr lang="it-IT" dirty="0" err="1">
                <a:solidFill>
                  <a:srgbClr val="C00000"/>
                </a:solidFill>
                <a:effectLst/>
                <a:latin typeface="Times New Roman" panose="02020603050405020304" pitchFamily="18" charset="0"/>
              </a:rPr>
              <a:t>Comment</a:t>
            </a:r>
            <a:r>
              <a:rPr lang="it-IT" dirty="0">
                <a:solidFill>
                  <a:srgbClr val="C00000"/>
                </a:solidFill>
                <a:effectLst/>
                <a:latin typeface="Times New Roman" panose="02020603050405020304" pitchFamily="18" charset="0"/>
              </a:rPr>
              <a:t> </a:t>
            </a:r>
            <a:r>
              <a:rPr lang="it-IT" dirty="0" err="1">
                <a:solidFill>
                  <a:srgbClr val="C00000"/>
                </a:solidFill>
                <a:effectLst/>
                <a:latin typeface="Times New Roman" panose="02020603050405020304" pitchFamily="18" charset="0"/>
              </a:rPr>
              <a:t>Ligado</a:t>
            </a:r>
            <a:r>
              <a:rPr lang="it-IT" dirty="0">
                <a:solidFill>
                  <a:srgbClr val="C00000"/>
                </a:solidFill>
                <a:effectLst/>
                <a:latin typeface="Times New Roman" panose="02020603050405020304" pitchFamily="18" charset="0"/>
              </a:rPr>
              <a:t>) COB</a:t>
            </a:r>
            <a:br>
              <a:rPr lang="it-IT" dirty="0">
                <a:effectLst/>
                <a:latin typeface="Times New Roman" panose="02020603050405020304" pitchFamily="18" charset="0"/>
              </a:rPr>
            </a:br>
            <a:endParaRPr lang="es-ES_tradnl" dirty="0"/>
          </a:p>
        </p:txBody>
      </p:sp>
      <p:sp>
        <p:nvSpPr>
          <p:cNvPr id="6" name="Segnaposto contenuto 5">
            <a:extLst>
              <a:ext uri="{FF2B5EF4-FFF2-40B4-BE49-F238E27FC236}">
                <a16:creationId xmlns:a16="http://schemas.microsoft.com/office/drawing/2014/main" id="{619F256C-9E58-AF4C-A0E2-C5F1A87ABD7A}"/>
              </a:ext>
            </a:extLst>
          </p:cNvPr>
          <p:cNvSpPr>
            <a:spLocks noGrp="1"/>
          </p:cNvSpPr>
          <p:nvPr>
            <p:ph idx="1"/>
          </p:nvPr>
        </p:nvSpPr>
        <p:spPr>
          <a:xfrm>
            <a:off x="838200" y="1421028"/>
            <a:ext cx="10515600" cy="4351338"/>
          </a:xfrm>
        </p:spPr>
        <p:txBody>
          <a:bodyPr/>
          <a:lstStyle/>
          <a:p>
            <a:pPr algn="just"/>
            <a:endParaRPr lang="it-IT" dirty="0">
              <a:effectLst/>
              <a:latin typeface="Times New Roman" panose="02020603050405020304" pitchFamily="18" charset="0"/>
            </a:endParaRPr>
          </a:p>
          <a:p>
            <a:pPr marL="0" indent="0" algn="just">
              <a:buNone/>
            </a:pPr>
            <a:r>
              <a:rPr lang="it-IT" dirty="0">
                <a:effectLst/>
                <a:latin typeface="Times New Roman" panose="02020603050405020304" pitchFamily="18" charset="0"/>
              </a:rPr>
              <a:t>«</a:t>
            </a:r>
            <a:r>
              <a:rPr lang="es-ES_tradnl" dirty="0">
                <a:effectLst/>
                <a:latin typeface="Times New Roman" panose="02020603050405020304" pitchFamily="18" charset="0"/>
              </a:rPr>
              <a:t>Es una secuencia de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que no componen un Enunciado sino una Estancia (</a:t>
            </a:r>
            <a:r>
              <a:rPr lang="es-ES_tradnl" dirty="0" err="1">
                <a:effectLst/>
                <a:latin typeface="Times New Roman" panose="02020603050405020304" pitchFamily="18" charset="0"/>
              </a:rPr>
              <a:t>Stanza</a:t>
            </a:r>
            <a:r>
              <a:rPr lang="es-ES_tradnl" dirty="0">
                <a:effectLst/>
                <a:latin typeface="Times New Roman" panose="02020603050405020304" pitchFamily="18" charset="0"/>
              </a:rPr>
              <a:t>). Una Estancia se produce mediante la adjunción progresiva de unidades de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que coinciden con el fluir del pensamiento del hablante. La fuerza </a:t>
            </a:r>
            <a:r>
              <a:rPr lang="es-ES_tradnl" dirty="0" err="1">
                <a:effectLst/>
                <a:latin typeface="Times New Roman" panose="02020603050405020304" pitchFamily="18" charset="0"/>
              </a:rPr>
              <a:t>ilocutiva</a:t>
            </a:r>
            <a:r>
              <a:rPr lang="es-ES_tradnl" dirty="0">
                <a:effectLst/>
                <a:latin typeface="Times New Roman" panose="02020603050405020304" pitchFamily="18" charset="0"/>
              </a:rPr>
              <a:t> de los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Ligado (</a:t>
            </a:r>
            <a:r>
              <a:rPr lang="es-ES_tradnl" dirty="0" err="1">
                <a:effectLst/>
                <a:latin typeface="Times New Roman" panose="02020603050405020304" pitchFamily="18" charset="0"/>
              </a:rPr>
              <a:t>Bound</a:t>
            </a:r>
            <a:r>
              <a:rPr lang="es-ES_tradnl" dirty="0">
                <a:effectLst/>
                <a:latin typeface="Times New Roman" panose="02020603050405020304" pitchFamily="18" charset="0"/>
              </a:rPr>
              <a:t>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es débil y homogénea y suele ser asertiva o expresiva»</a:t>
            </a:r>
          </a:p>
          <a:p>
            <a:pPr algn="just"/>
            <a:endParaRPr lang="it-IT" dirty="0"/>
          </a:p>
          <a:p>
            <a:pPr marL="0" indent="0" algn="just">
              <a:buNone/>
            </a:pPr>
            <a:r>
              <a:rPr lang="es-ES_tradnl" sz="2000" dirty="0"/>
              <a:t>Fuente: Nicolás Martínez Carlota , Marina </a:t>
            </a:r>
            <a:r>
              <a:rPr lang="es-ES_tradnl" sz="2000" dirty="0" err="1"/>
              <a:t>Lombán</a:t>
            </a:r>
            <a:r>
              <a:rPr lang="es-ES_tradnl" sz="2000" dirty="0"/>
              <a:t> </a:t>
            </a:r>
            <a:r>
              <a:rPr lang="es-ES_tradnl" sz="2000" dirty="0" err="1"/>
              <a:t>Somacarrera</a:t>
            </a:r>
            <a:r>
              <a:rPr lang="es-ES_tradnl" sz="2000" dirty="0"/>
              <a:t>, </a:t>
            </a:r>
            <a:r>
              <a:rPr lang="es-ES_tradnl" sz="2000" i="1" dirty="0"/>
              <a:t>Mini-Corpus del español para DB-IPIC, p.4</a:t>
            </a:r>
            <a:endParaRPr lang="it-IT" dirty="0"/>
          </a:p>
          <a:p>
            <a:pPr marL="0" indent="0">
              <a:buNone/>
            </a:pPr>
            <a:endParaRPr lang="it-IT" dirty="0"/>
          </a:p>
          <a:p>
            <a:pPr marL="0" indent="0">
              <a:buNone/>
            </a:pPr>
            <a:endParaRPr lang="es-ES_tradnl" dirty="0"/>
          </a:p>
        </p:txBody>
      </p:sp>
    </p:spTree>
    <p:extLst>
      <p:ext uri="{BB962C8B-B14F-4D97-AF65-F5344CB8AC3E}">
        <p14:creationId xmlns:p14="http://schemas.microsoft.com/office/powerpoint/2010/main" val="86778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8210A5-CC0C-D644-8580-EF789A5A0C8D}"/>
              </a:ext>
            </a:extLst>
          </p:cNvPr>
          <p:cNvSpPr>
            <a:spLocks noGrp="1"/>
          </p:cNvSpPr>
          <p:nvPr>
            <p:ph type="title"/>
          </p:nvPr>
        </p:nvSpPr>
        <p:spPr/>
        <p:txBody>
          <a:bodyPr/>
          <a:lstStyle/>
          <a:p>
            <a:r>
              <a:rPr lang="es-ES_tradnl" dirty="0">
                <a:solidFill>
                  <a:srgbClr val="C00000"/>
                </a:solidFill>
              </a:rPr>
              <a:t>Algunos ejemplos: </a:t>
            </a:r>
          </a:p>
        </p:txBody>
      </p:sp>
      <p:sp>
        <p:nvSpPr>
          <p:cNvPr id="3" name="Segnaposto contenuto 2">
            <a:extLst>
              <a:ext uri="{FF2B5EF4-FFF2-40B4-BE49-F238E27FC236}">
                <a16:creationId xmlns:a16="http://schemas.microsoft.com/office/drawing/2014/main" id="{A3719CF6-79FE-7C48-86BE-9C995ADAF961}"/>
              </a:ext>
            </a:extLst>
          </p:cNvPr>
          <p:cNvSpPr>
            <a:spLocks noGrp="1"/>
          </p:cNvSpPr>
          <p:nvPr>
            <p:ph idx="1"/>
          </p:nvPr>
        </p:nvSpPr>
        <p:spPr/>
        <p:txBody>
          <a:bodyPr numCol="2">
            <a:normAutofit/>
          </a:bodyPr>
          <a:lstStyle/>
          <a:p>
            <a:pPr algn="just"/>
            <a:r>
              <a:rPr lang="es-ES_tradnl" sz="2200" dirty="0"/>
              <a:t>el caldo se hace /</a:t>
            </a:r>
            <a:r>
              <a:rPr lang="es-ES_tradnl" sz="2200" baseline="30000" dirty="0"/>
              <a:t>TOP</a:t>
            </a:r>
            <a:r>
              <a:rPr lang="es-ES_tradnl" sz="2200" dirty="0"/>
              <a:t> con pimentón /</a:t>
            </a:r>
            <a:r>
              <a:rPr lang="es-ES_tradnl" sz="2200" baseline="30000" dirty="0"/>
              <a:t>COB</a:t>
            </a:r>
            <a:r>
              <a:rPr lang="es-ES_tradnl" sz="2200" dirty="0"/>
              <a:t> el ajo refrito /</a:t>
            </a:r>
            <a:r>
              <a:rPr lang="es-ES_tradnl" sz="2200" baseline="30000" dirty="0"/>
              <a:t>COB</a:t>
            </a:r>
            <a:r>
              <a:rPr lang="es-ES_tradnl" sz="2200" dirty="0"/>
              <a:t> y se echa al [/1] al puchero /</a:t>
            </a:r>
            <a:r>
              <a:rPr lang="es-ES_tradnl" sz="2200" baseline="30000" dirty="0"/>
              <a:t>COB</a:t>
            </a:r>
            <a:r>
              <a:rPr lang="es-ES_tradnl" sz="2200" dirty="0"/>
              <a:t> a la cazuela/</a:t>
            </a:r>
            <a:r>
              <a:rPr lang="es-ES_tradnl" sz="2200" baseline="30000" dirty="0"/>
              <a:t>COB</a:t>
            </a:r>
            <a:r>
              <a:rPr lang="es-ES_tradnl" sz="2200" dirty="0"/>
              <a:t> donde sea //</a:t>
            </a:r>
            <a:r>
              <a:rPr lang="es-ES_tradnl" sz="2200" baseline="30000" dirty="0"/>
              <a:t>COM</a:t>
            </a:r>
            <a:r>
              <a:rPr lang="es-ES_tradnl" sz="2200" dirty="0"/>
              <a:t> [efamdl02-8] </a:t>
            </a:r>
          </a:p>
          <a:p>
            <a:endParaRPr lang="es-ES_tradnl" sz="2200" dirty="0"/>
          </a:p>
          <a:p>
            <a:r>
              <a:rPr lang="es-ES_tradnl" sz="2200" dirty="0"/>
              <a:t>Pues ya estará /</a:t>
            </a:r>
            <a:r>
              <a:rPr lang="es-ES_tradnl" sz="2200" baseline="30000" dirty="0"/>
              <a:t>COB  </a:t>
            </a:r>
            <a:r>
              <a:rPr lang="es-ES_tradnl" sz="2200" dirty="0"/>
              <a:t>que ya lo podrá hacer/</a:t>
            </a:r>
            <a:r>
              <a:rPr lang="es-ES_tradnl" sz="2200" baseline="30000" dirty="0"/>
              <a:t>COB </a:t>
            </a:r>
            <a:r>
              <a:rPr lang="es-ES_tradnl" sz="2200" dirty="0"/>
              <a:t>derechos de autor no tendrán/</a:t>
            </a:r>
            <a:r>
              <a:rPr lang="es-ES_tradnl" sz="2200" baseline="30000" dirty="0"/>
              <a:t>SCA </a:t>
            </a:r>
            <a:r>
              <a:rPr lang="es-ES_tradnl" sz="2200" dirty="0"/>
              <a:t> esto/</a:t>
            </a:r>
            <a:r>
              <a:rPr lang="es-ES_tradnl" sz="2200" baseline="30000" dirty="0"/>
              <a:t>COM  </a:t>
            </a:r>
            <a:r>
              <a:rPr lang="es-ES_tradnl" sz="2200" dirty="0"/>
              <a:t>[efamcv01d]</a:t>
            </a:r>
          </a:p>
          <a:p>
            <a:endParaRPr lang="es-ES_tradnl" sz="2200" dirty="0"/>
          </a:p>
          <a:p>
            <a:r>
              <a:rPr lang="es-ES_tradnl" sz="2200" dirty="0"/>
              <a:t>pues nueve &amp;a /</a:t>
            </a:r>
            <a:r>
              <a:rPr lang="es-ES_tradnl" sz="2200" baseline="30000" dirty="0"/>
              <a:t>COB </a:t>
            </a:r>
            <a:r>
              <a:rPr lang="es-ES_tradnl" sz="2200" dirty="0"/>
              <a:t>pues no sé /</a:t>
            </a:r>
            <a:r>
              <a:rPr lang="es-ES_tradnl" sz="2200" baseline="30000" dirty="0"/>
              <a:t>PAR </a:t>
            </a:r>
            <a:r>
              <a:rPr lang="es-ES_tradnl" sz="2200" dirty="0"/>
              <a:t>ocho años /</a:t>
            </a:r>
            <a:r>
              <a:rPr lang="es-ES_tradnl" sz="2200" baseline="30000" dirty="0"/>
              <a:t>COB </a:t>
            </a:r>
            <a:r>
              <a:rPr lang="es-ES_tradnl" sz="2200" dirty="0"/>
              <a:t> siete años/</a:t>
            </a:r>
            <a:r>
              <a:rPr lang="es-ES_tradnl" sz="2200" baseline="30000" dirty="0"/>
              <a:t>COM</a:t>
            </a:r>
            <a:r>
              <a:rPr lang="es-ES_tradnl" sz="2200" dirty="0"/>
              <a:t>? [efamcv01a]</a:t>
            </a:r>
          </a:p>
        </p:txBody>
      </p:sp>
      <p:pic>
        <p:nvPicPr>
          <p:cNvPr id="4" name="efamdl02_8.mp3" descr="efamdl02_8.mp3">
            <a:hlinkClick r:id="" action="ppaction://media"/>
            <a:extLst>
              <a:ext uri="{FF2B5EF4-FFF2-40B4-BE49-F238E27FC236}">
                <a16:creationId xmlns:a16="http://schemas.microsoft.com/office/drawing/2014/main" id="{FB67F324-DE4B-A841-9030-2F5704611426}"/>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8214073" y="1690688"/>
            <a:ext cx="812800" cy="812800"/>
          </a:xfrm>
          <a:prstGeom prst="rect">
            <a:avLst/>
          </a:prstGeom>
        </p:spPr>
      </p:pic>
      <p:pic>
        <p:nvPicPr>
          <p:cNvPr id="5" name="efamcv01d_65" descr="efamcv01d_65">
            <a:hlinkClick r:id="" action="ppaction://media"/>
            <a:extLst>
              <a:ext uri="{FF2B5EF4-FFF2-40B4-BE49-F238E27FC236}">
                <a16:creationId xmlns:a16="http://schemas.microsoft.com/office/drawing/2014/main" id="{0751F5B5-4CBB-4E44-940D-3F1CD3C496C8}"/>
              </a:ext>
            </a:extLst>
          </p:cNvPr>
          <p:cNvPicPr>
            <a:picLocks noChangeAspect="1"/>
          </p:cNvPicPr>
          <p:nvPr>
            <a:audioFile r:link="rId4"/>
            <p:extLst>
              <p:ext uri="{DAA4B4D4-6D71-4841-9C94-3DE7FCFB9230}">
                <p14:media xmlns:p14="http://schemas.microsoft.com/office/powerpoint/2010/main" r:embed="rId3"/>
              </p:ext>
            </p:extLst>
          </p:nvPr>
        </p:nvPicPr>
        <p:blipFill>
          <a:blip r:embed="rId8"/>
          <a:stretch>
            <a:fillRect/>
          </a:stretch>
        </p:blipFill>
        <p:spPr>
          <a:xfrm>
            <a:off x="8214073" y="3477945"/>
            <a:ext cx="812800" cy="812800"/>
          </a:xfrm>
          <a:prstGeom prst="rect">
            <a:avLst/>
          </a:prstGeom>
        </p:spPr>
      </p:pic>
      <p:pic>
        <p:nvPicPr>
          <p:cNvPr id="40" name="efamcv01a_19" descr="efamcv01a_19">
            <a:hlinkClick r:id="" action="ppaction://media"/>
            <a:extLst>
              <a:ext uri="{FF2B5EF4-FFF2-40B4-BE49-F238E27FC236}">
                <a16:creationId xmlns:a16="http://schemas.microsoft.com/office/drawing/2014/main" id="{D9044B6D-4E6D-9145-95E2-0A90DA5C5AAE}"/>
              </a:ext>
            </a:extLst>
          </p:cNvPr>
          <p:cNvPicPr>
            <a:picLocks noChangeAspect="1"/>
          </p:cNvPicPr>
          <p:nvPr>
            <a:audioFile r:link="rId6"/>
            <p:extLst>
              <p:ext uri="{DAA4B4D4-6D71-4841-9C94-3DE7FCFB9230}">
                <p14:media xmlns:p14="http://schemas.microsoft.com/office/powerpoint/2010/main" r:embed="rId5"/>
              </p:ext>
            </p:extLst>
          </p:nvPr>
        </p:nvPicPr>
        <p:blipFill>
          <a:blip r:embed="rId8"/>
          <a:stretch>
            <a:fillRect/>
          </a:stretch>
        </p:blipFill>
        <p:spPr>
          <a:xfrm>
            <a:off x="8214073" y="5103545"/>
            <a:ext cx="812800" cy="812800"/>
          </a:xfrm>
          <a:prstGeom prst="rect">
            <a:avLst/>
          </a:prstGeom>
        </p:spPr>
      </p:pic>
    </p:spTree>
    <p:extLst>
      <p:ext uri="{BB962C8B-B14F-4D97-AF65-F5344CB8AC3E}">
        <p14:creationId xmlns:p14="http://schemas.microsoft.com/office/powerpoint/2010/main" val="24353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0553"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3239" fill="hold"/>
                                        <p:tgtEl>
                                          <p:spTgt spid="5"/>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4728" fill="hold"/>
                                        <p:tgtEl>
                                          <p:spTgt spid="4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5" fill="hold" display="0">
                  <p:stCondLst>
                    <p:cond delay="indefinite"/>
                  </p:stCondLst>
                  <p:endCondLst>
                    <p:cond evt="onStopAudio" delay="0">
                      <p:tgtEl>
                        <p:sldTgt/>
                      </p:tgtEl>
                    </p:cond>
                  </p:endCondLst>
                </p:cTn>
                <p:tgtEl>
                  <p:spTgt spid="4"/>
                </p:tgtEl>
              </p:cMediaNode>
            </p:audio>
            <p:audio>
              <p:cMediaNode vol="80000">
                <p:cTn id="16" fill="hold" display="0">
                  <p:stCondLst>
                    <p:cond delay="indefinite"/>
                  </p:stCondLst>
                  <p:endCondLst>
                    <p:cond evt="onStopAudio" delay="0">
                      <p:tgtEl>
                        <p:sldTgt/>
                      </p:tgtEl>
                    </p:cond>
                  </p:endCondLst>
                </p:cTn>
                <p:tgtEl>
                  <p:spTgt spid="5"/>
                </p:tgtEl>
              </p:cMediaNode>
            </p:audio>
            <p:audio>
              <p:cMediaNode vol="80000">
                <p:cTn id="17" fill="hold" display="0">
                  <p:stCondLst>
                    <p:cond delay="indefinite"/>
                  </p:stCondLst>
                  <p:endCondLst>
                    <p:cond evt="onStopAudio" delay="0">
                      <p:tgtEl>
                        <p:sldTgt/>
                      </p:tgtEl>
                    </p:cond>
                  </p:endCondLst>
                </p:cTn>
                <p:tgtEl>
                  <p:spTgt spid="40"/>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025EC9-B9B4-9A49-889B-52002219DBD4}"/>
              </a:ext>
            </a:extLst>
          </p:cNvPr>
          <p:cNvSpPr>
            <a:spLocks noGrp="1"/>
          </p:cNvSpPr>
          <p:nvPr>
            <p:ph type="title"/>
          </p:nvPr>
        </p:nvSpPr>
        <p:spPr/>
        <p:txBody>
          <a:bodyPr/>
          <a:lstStyle/>
          <a:p>
            <a:r>
              <a:rPr lang="es-ES_tradnl" dirty="0">
                <a:solidFill>
                  <a:srgbClr val="C00000"/>
                </a:solidFill>
              </a:rPr>
              <a:t>COB: POSICIÓN EN LA ESTANCIA</a:t>
            </a:r>
          </a:p>
        </p:txBody>
      </p:sp>
      <p:sp>
        <p:nvSpPr>
          <p:cNvPr id="3" name="Segnaposto contenuto 2">
            <a:extLst>
              <a:ext uri="{FF2B5EF4-FFF2-40B4-BE49-F238E27FC236}">
                <a16:creationId xmlns:a16="http://schemas.microsoft.com/office/drawing/2014/main" id="{7AB2829C-25B5-874C-B710-9AF1572988D0}"/>
              </a:ext>
            </a:extLst>
          </p:cNvPr>
          <p:cNvSpPr>
            <a:spLocks noGrp="1"/>
          </p:cNvSpPr>
          <p:nvPr>
            <p:ph idx="1"/>
          </p:nvPr>
        </p:nvSpPr>
        <p:spPr/>
        <p:txBody>
          <a:bodyPr/>
          <a:lstStyle/>
          <a:p>
            <a:pPr marL="0" indent="0" algn="just">
              <a:buNone/>
            </a:pPr>
            <a:endParaRPr lang="es-ES_tradnl" dirty="0"/>
          </a:p>
          <a:p>
            <a:pPr marL="0" indent="0" algn="just">
              <a:buNone/>
            </a:pPr>
            <a:endParaRPr lang="es-ES_tradnl" dirty="0"/>
          </a:p>
          <a:p>
            <a:pPr marL="0" indent="0" algn="just">
              <a:buNone/>
            </a:pPr>
            <a:endParaRPr lang="es-ES_tradnl" dirty="0"/>
          </a:p>
          <a:p>
            <a:pPr marL="0" indent="0" algn="just">
              <a:buNone/>
            </a:pPr>
            <a:r>
              <a:rPr lang="es-ES_tradnl" dirty="0"/>
              <a:t>El COB aparece en posición intermedia en la mayoría absoluta de los casos. Esto pasa probablemente porque el COB tiene un valor </a:t>
            </a:r>
            <a:r>
              <a:rPr lang="es-ES_tradnl" dirty="0" err="1"/>
              <a:t>ilocutivo</a:t>
            </a:r>
            <a:r>
              <a:rPr lang="es-ES_tradnl" dirty="0"/>
              <a:t> débil. En posición final es raro. Quizá sea porque el final del enunciado coincide con la posición en la que la fuerza </a:t>
            </a:r>
            <a:r>
              <a:rPr lang="es-ES_tradnl" dirty="0" err="1"/>
              <a:t>ilocutiva</a:t>
            </a:r>
            <a:r>
              <a:rPr lang="es-ES_tradnl" dirty="0"/>
              <a:t> se realiza más. ( de hecho el COM aparece por la mayoría de los casos al final del enunciado: de 4946 casos totales el 89% está en posición final).</a:t>
            </a:r>
          </a:p>
        </p:txBody>
      </p:sp>
      <p:graphicFrame>
        <p:nvGraphicFramePr>
          <p:cNvPr id="7" name="Tabella 6">
            <a:extLst>
              <a:ext uri="{FF2B5EF4-FFF2-40B4-BE49-F238E27FC236}">
                <a16:creationId xmlns:a16="http://schemas.microsoft.com/office/drawing/2014/main" id="{BD62A962-39F1-0B4C-8D51-D9A8448D4C5B}"/>
              </a:ext>
            </a:extLst>
          </p:cNvPr>
          <p:cNvGraphicFramePr>
            <a:graphicFrameLocks noGrp="1"/>
          </p:cNvGraphicFramePr>
          <p:nvPr>
            <p:extLst>
              <p:ext uri="{D42A27DB-BD31-4B8C-83A1-F6EECF244321}">
                <p14:modId xmlns:p14="http://schemas.microsoft.com/office/powerpoint/2010/main" val="3636218213"/>
              </p:ext>
            </p:extLst>
          </p:nvPr>
        </p:nvGraphicFramePr>
        <p:xfrm>
          <a:off x="1117600" y="1778000"/>
          <a:ext cx="8508999" cy="1028700"/>
        </p:xfrm>
        <a:graphic>
          <a:graphicData uri="http://schemas.openxmlformats.org/drawingml/2006/table">
            <a:tbl>
              <a:tblPr firstRow="1" bandRow="1">
                <a:tableStyleId>{5C22544A-7EE6-4342-B048-85BDC9FD1C3A}</a:tableStyleId>
              </a:tblPr>
              <a:tblGrid>
                <a:gridCol w="2836333">
                  <a:extLst>
                    <a:ext uri="{9D8B030D-6E8A-4147-A177-3AD203B41FA5}">
                      <a16:colId xmlns:a16="http://schemas.microsoft.com/office/drawing/2014/main" val="4118079814"/>
                    </a:ext>
                  </a:extLst>
                </a:gridCol>
                <a:gridCol w="2836333">
                  <a:extLst>
                    <a:ext uri="{9D8B030D-6E8A-4147-A177-3AD203B41FA5}">
                      <a16:colId xmlns:a16="http://schemas.microsoft.com/office/drawing/2014/main" val="2783512912"/>
                    </a:ext>
                  </a:extLst>
                </a:gridCol>
                <a:gridCol w="2836333">
                  <a:extLst>
                    <a:ext uri="{9D8B030D-6E8A-4147-A177-3AD203B41FA5}">
                      <a16:colId xmlns:a16="http://schemas.microsoft.com/office/drawing/2014/main" val="2750720938"/>
                    </a:ext>
                  </a:extLst>
                </a:gridCol>
              </a:tblGrid>
              <a:tr h="470694">
                <a:tc>
                  <a:txBody>
                    <a:bodyPr/>
                    <a:lstStyle/>
                    <a:p>
                      <a:pPr algn="ctr"/>
                      <a:r>
                        <a:rPr lang="es-ES_tradnl" dirty="0"/>
                        <a:t>POSICIÓN INICIAL </a:t>
                      </a:r>
                    </a:p>
                  </a:txBody>
                  <a:tcPr/>
                </a:tc>
                <a:tc>
                  <a:txBody>
                    <a:bodyPr/>
                    <a:lstStyle/>
                    <a:p>
                      <a:pPr algn="ctr"/>
                      <a:r>
                        <a:rPr lang="es-ES_tradnl" dirty="0"/>
                        <a:t>POSICIÓN INTERMEDIA</a:t>
                      </a:r>
                    </a:p>
                  </a:txBody>
                  <a:tcPr/>
                </a:tc>
                <a:tc>
                  <a:txBody>
                    <a:bodyPr/>
                    <a:lstStyle/>
                    <a:p>
                      <a:pPr algn="ctr"/>
                      <a:r>
                        <a:rPr lang="es-ES_tradnl" dirty="0"/>
                        <a:t>POSICIÓN FINAL</a:t>
                      </a:r>
                    </a:p>
                  </a:txBody>
                  <a:tcPr/>
                </a:tc>
                <a:extLst>
                  <a:ext uri="{0D108BD9-81ED-4DB2-BD59-A6C34878D82A}">
                    <a16:rowId xmlns:a16="http://schemas.microsoft.com/office/drawing/2014/main" val="1967395112"/>
                  </a:ext>
                </a:extLst>
              </a:tr>
              <a:tr h="558006">
                <a:tc>
                  <a:txBody>
                    <a:bodyPr/>
                    <a:lstStyle/>
                    <a:p>
                      <a:pPr algn="ctr"/>
                      <a:r>
                        <a:rPr lang="es-ES_tradnl" dirty="0"/>
                        <a:t>172</a:t>
                      </a:r>
                    </a:p>
                  </a:txBody>
                  <a:tcPr/>
                </a:tc>
                <a:tc>
                  <a:txBody>
                    <a:bodyPr/>
                    <a:lstStyle/>
                    <a:p>
                      <a:pPr algn="ctr"/>
                      <a:r>
                        <a:rPr lang="es-ES_tradnl" dirty="0"/>
                        <a:t>346</a:t>
                      </a:r>
                    </a:p>
                  </a:txBody>
                  <a:tcPr/>
                </a:tc>
                <a:tc>
                  <a:txBody>
                    <a:bodyPr/>
                    <a:lstStyle/>
                    <a:p>
                      <a:pPr algn="ctr"/>
                      <a:r>
                        <a:rPr lang="es-ES_tradnl" dirty="0"/>
                        <a:t>5</a:t>
                      </a:r>
                    </a:p>
                  </a:txBody>
                  <a:tcPr/>
                </a:tc>
                <a:extLst>
                  <a:ext uri="{0D108BD9-81ED-4DB2-BD59-A6C34878D82A}">
                    <a16:rowId xmlns:a16="http://schemas.microsoft.com/office/drawing/2014/main" val="2723916094"/>
                  </a:ext>
                </a:extLst>
              </a:tr>
            </a:tbl>
          </a:graphicData>
        </a:graphic>
      </p:graphicFrame>
    </p:spTree>
    <p:extLst>
      <p:ext uri="{BB962C8B-B14F-4D97-AF65-F5344CB8AC3E}">
        <p14:creationId xmlns:p14="http://schemas.microsoft.com/office/powerpoint/2010/main" val="3153413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FF067B-780A-284A-802E-70B782E880E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s-ES_tradnl" b="1" kern="1200" dirty="0">
                <a:solidFill>
                  <a:srgbClr val="C00000"/>
                </a:solidFill>
                <a:latin typeface="+mj-lt"/>
                <a:ea typeface="+mj-ea"/>
                <a:cs typeface="+mj-cs"/>
              </a:rPr>
              <a:t>Datos del COB en IPIC: estancias familiares y públicas </a:t>
            </a:r>
          </a:p>
        </p:txBody>
      </p:sp>
      <p:graphicFrame>
        <p:nvGraphicFramePr>
          <p:cNvPr id="4" name="Tabella 6">
            <a:extLst>
              <a:ext uri="{FF2B5EF4-FFF2-40B4-BE49-F238E27FC236}">
                <a16:creationId xmlns:a16="http://schemas.microsoft.com/office/drawing/2014/main" id="{068B8FA4-304E-5B40-B667-6A9098B93628}"/>
              </a:ext>
            </a:extLst>
          </p:cNvPr>
          <p:cNvGraphicFramePr>
            <a:graphicFrameLocks noGrp="1"/>
          </p:cNvGraphicFramePr>
          <p:nvPr>
            <p:ph idx="1"/>
            <p:extLst>
              <p:ext uri="{D42A27DB-BD31-4B8C-83A1-F6EECF244321}">
                <p14:modId xmlns:p14="http://schemas.microsoft.com/office/powerpoint/2010/main" val="475268452"/>
              </p:ext>
            </p:extLst>
          </p:nvPr>
        </p:nvGraphicFramePr>
        <p:xfrm>
          <a:off x="838200" y="1938682"/>
          <a:ext cx="11049000" cy="4027248"/>
        </p:xfrm>
        <a:graphic>
          <a:graphicData uri="http://schemas.openxmlformats.org/drawingml/2006/table">
            <a:tbl>
              <a:tblPr firstRow="1" bandRow="1">
                <a:tableStyleId>{5C22544A-7EE6-4342-B048-85BDC9FD1C3A}</a:tableStyleId>
              </a:tblPr>
              <a:tblGrid>
                <a:gridCol w="1841500">
                  <a:extLst>
                    <a:ext uri="{9D8B030D-6E8A-4147-A177-3AD203B41FA5}">
                      <a16:colId xmlns:a16="http://schemas.microsoft.com/office/drawing/2014/main" val="3834983626"/>
                    </a:ext>
                  </a:extLst>
                </a:gridCol>
                <a:gridCol w="1841500">
                  <a:extLst>
                    <a:ext uri="{9D8B030D-6E8A-4147-A177-3AD203B41FA5}">
                      <a16:colId xmlns:a16="http://schemas.microsoft.com/office/drawing/2014/main" val="1642415977"/>
                    </a:ext>
                  </a:extLst>
                </a:gridCol>
                <a:gridCol w="1841500">
                  <a:extLst>
                    <a:ext uri="{9D8B030D-6E8A-4147-A177-3AD203B41FA5}">
                      <a16:colId xmlns:a16="http://schemas.microsoft.com/office/drawing/2014/main" val="3998450527"/>
                    </a:ext>
                  </a:extLst>
                </a:gridCol>
                <a:gridCol w="1841500">
                  <a:extLst>
                    <a:ext uri="{9D8B030D-6E8A-4147-A177-3AD203B41FA5}">
                      <a16:colId xmlns:a16="http://schemas.microsoft.com/office/drawing/2014/main" val="3620167851"/>
                    </a:ext>
                  </a:extLst>
                </a:gridCol>
                <a:gridCol w="1841500">
                  <a:extLst>
                    <a:ext uri="{9D8B030D-6E8A-4147-A177-3AD203B41FA5}">
                      <a16:colId xmlns:a16="http://schemas.microsoft.com/office/drawing/2014/main" val="1856187058"/>
                    </a:ext>
                  </a:extLst>
                </a:gridCol>
                <a:gridCol w="1841500">
                  <a:extLst>
                    <a:ext uri="{9D8B030D-6E8A-4147-A177-3AD203B41FA5}">
                      <a16:colId xmlns:a16="http://schemas.microsoft.com/office/drawing/2014/main" val="1840221007"/>
                    </a:ext>
                  </a:extLst>
                </a:gridCol>
              </a:tblGrid>
              <a:tr h="671208">
                <a:tc>
                  <a:txBody>
                    <a:bodyPr/>
                    <a:lstStyle/>
                    <a:p>
                      <a:r>
                        <a:rPr lang="it-IT" sz="1400" dirty="0">
                          <a:solidFill>
                            <a:schemeClr val="bg1"/>
                          </a:solidFill>
                        </a:rPr>
                        <a:t>ESTANCIA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extLst>
                  <a:ext uri="{0D108BD9-81ED-4DB2-BD59-A6C34878D82A}">
                    <a16:rowId xmlns:a16="http://schemas.microsoft.com/office/drawing/2014/main" val="528571395"/>
                  </a:ext>
                </a:extLst>
              </a:tr>
              <a:tr h="671208">
                <a:tc>
                  <a:txBody>
                    <a:bodyPr/>
                    <a:lstStyle/>
                    <a:p>
                      <a:r>
                        <a:rPr lang="it-IT" sz="1400" b="1" kern="1200" dirty="0">
                          <a:solidFill>
                            <a:schemeClr val="bg1"/>
                          </a:solidFill>
                          <a:latin typeface="+mn-lt"/>
                          <a:ea typeface="+mn-ea"/>
                          <a:cs typeface="+mn-cs"/>
                        </a:rPr>
                        <a:t>PUBLICO</a:t>
                      </a:r>
                    </a:p>
                  </a:txBody>
                  <a:tcPr>
                    <a:lnL w="12700" cap="flat" cmpd="sng" algn="ctr">
                      <a:solidFill>
                        <a:schemeClr val="tx1"/>
                      </a:solidFill>
                      <a:prstDash val="solid"/>
                      <a:round/>
                      <a:headEnd type="none" w="med" len="med"/>
                      <a:tailEnd type="none" w="med" len="med"/>
                    </a:lnL>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PUBLICO</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PUBLICO</a:t>
                      </a:r>
                    </a:p>
                  </a:txBody>
                  <a:tcPr>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FAMIL.</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FAMIL.</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FAMIL.</a:t>
                      </a:r>
                    </a:p>
                  </a:txBody>
                  <a:tcPr>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val="3417005698"/>
                  </a:ext>
                </a:extLst>
              </a:tr>
              <a:tr h="671208">
                <a:tc>
                  <a:txBody>
                    <a:bodyPr/>
                    <a:lstStyle/>
                    <a:p>
                      <a:r>
                        <a:rPr lang="it-IT" sz="1400" b="1" kern="1200" dirty="0">
                          <a:solidFill>
                            <a:schemeClr val="bg1"/>
                          </a:solidFill>
                          <a:latin typeface="+mn-lt"/>
                          <a:ea typeface="+mn-ea"/>
                          <a:cs typeface="+mn-cs"/>
                        </a:rPr>
                        <a:t>DIAL.</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MONOL.</a:t>
                      </a:r>
                    </a:p>
                  </a:txBody>
                  <a:tcPr>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CONV.</a:t>
                      </a:r>
                    </a:p>
                  </a:txBody>
                  <a:tcPr>
                    <a:lnB w="12700" cap="flat" cmpd="sng" algn="ctr">
                      <a:solidFill>
                        <a:schemeClr val="tx1"/>
                      </a:solidFill>
                      <a:prstDash val="solid"/>
                      <a:round/>
                      <a:headEnd type="none" w="med" len="med"/>
                      <a:tailEnd type="none" w="med" len="med"/>
                    </a:lnB>
                    <a:solidFill>
                      <a:schemeClr val="accent1"/>
                    </a:solidFill>
                  </a:tcPr>
                </a:tc>
                <a:tc>
                  <a:txBody>
                    <a:bodyPr/>
                    <a:lstStyle/>
                    <a:p>
                      <a:r>
                        <a:rPr lang="it-IT" sz="1400" b="1" kern="1200" dirty="0">
                          <a:solidFill>
                            <a:schemeClr val="bg1"/>
                          </a:solidFill>
                          <a:latin typeface="+mn-lt"/>
                          <a:ea typeface="+mn-ea"/>
                          <a:cs typeface="+mn-cs"/>
                        </a:rPr>
                        <a:t>DIAL.</a:t>
                      </a:r>
                    </a:p>
                  </a:txBody>
                  <a:tcPr>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MONOL.</a:t>
                      </a:r>
                    </a:p>
                  </a:txBody>
                  <a:tcPr>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CONV.</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144639588"/>
                  </a:ext>
                </a:extLst>
              </a:tr>
              <a:tr h="671208">
                <a:tc>
                  <a:txBody>
                    <a:bodyPr/>
                    <a:lstStyle/>
                    <a:p>
                      <a:pPr algn="ctr"/>
                      <a:r>
                        <a:rPr lang="it-IT" dirty="0"/>
                        <a:t>116    [22%]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48    [9%]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83 [15%]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63 [12%[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150 [28%]</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57 [11%]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3175018"/>
                  </a:ext>
                </a:extLst>
              </a:tr>
              <a:tr h="671208">
                <a:tc gridSpan="3">
                  <a:txBody>
                    <a:bodyPr/>
                    <a:lstStyle/>
                    <a:p>
                      <a:pPr algn="ctr"/>
                      <a:r>
                        <a:rPr lang="it-IT" dirty="0"/>
                        <a:t>TOT.  253 [48%]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gridSpan="3">
                  <a:txBody>
                    <a:bodyPr/>
                    <a:lstStyle/>
                    <a:p>
                      <a:pPr algn="ctr"/>
                      <a:r>
                        <a:rPr lang="it-IT" dirty="0"/>
                        <a:t>TOT. 270 [51%]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50799090"/>
                  </a:ext>
                </a:extLst>
              </a:tr>
              <a:tr h="671208">
                <a:tc gridSpan="6">
                  <a:txBody>
                    <a:bodyPr/>
                    <a:lstStyle/>
                    <a:p>
                      <a:pPr algn="ctr"/>
                      <a:r>
                        <a:rPr lang="it-IT" b="1" dirty="0"/>
                        <a:t>TOT. 523</a:t>
                      </a:r>
                    </a:p>
                  </a:txBody>
                  <a:tcPr>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693104647"/>
                  </a:ext>
                </a:extLst>
              </a:tr>
            </a:tbl>
          </a:graphicData>
        </a:graphic>
      </p:graphicFrame>
    </p:spTree>
    <p:extLst>
      <p:ext uri="{BB962C8B-B14F-4D97-AF65-F5344CB8AC3E}">
        <p14:creationId xmlns:p14="http://schemas.microsoft.com/office/powerpoint/2010/main" val="3592776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3A1F6F1-6CCF-0642-B1B2-E3ADA18D4E3D}"/>
              </a:ext>
            </a:extLst>
          </p:cNvPr>
          <p:cNvSpPr>
            <a:spLocks noGrp="1"/>
          </p:cNvSpPr>
          <p:nvPr>
            <p:ph type="title"/>
          </p:nvPr>
        </p:nvSpPr>
        <p:spPr>
          <a:xfrm>
            <a:off x="838200" y="588168"/>
            <a:ext cx="10515600" cy="1325563"/>
          </a:xfrm>
        </p:spPr>
        <p:txBody>
          <a:bodyPr>
            <a:normAutofit/>
          </a:bodyPr>
          <a:lstStyle/>
          <a:p>
            <a:pPr algn="ctr"/>
            <a:r>
              <a:rPr lang="es-ES_tradnl" sz="4600" b="1">
                <a:solidFill>
                  <a:srgbClr val="FFFFFF"/>
                </a:solidFill>
              </a:rPr>
              <a:t>Resultados </a:t>
            </a:r>
          </a:p>
        </p:txBody>
      </p:sp>
      <p:sp>
        <p:nvSpPr>
          <p:cNvPr id="3" name="Segnaposto contenuto 2">
            <a:extLst>
              <a:ext uri="{FF2B5EF4-FFF2-40B4-BE49-F238E27FC236}">
                <a16:creationId xmlns:a16="http://schemas.microsoft.com/office/drawing/2014/main" id="{F742A169-7BC5-C049-8AE1-9641EF731578}"/>
              </a:ext>
            </a:extLst>
          </p:cNvPr>
          <p:cNvSpPr>
            <a:spLocks noGrp="1"/>
          </p:cNvSpPr>
          <p:nvPr>
            <p:ph idx="1"/>
          </p:nvPr>
        </p:nvSpPr>
        <p:spPr>
          <a:xfrm>
            <a:off x="838200" y="2391568"/>
            <a:ext cx="10515600" cy="3785394"/>
          </a:xfrm>
        </p:spPr>
        <p:txBody>
          <a:bodyPr anchor="ctr">
            <a:normAutofit/>
          </a:bodyPr>
          <a:lstStyle/>
          <a:p>
            <a:pPr marL="0" indent="0">
              <a:lnSpc>
                <a:spcPct val="150000"/>
              </a:lnSpc>
              <a:buNone/>
            </a:pPr>
            <a:r>
              <a:rPr lang="es-ES_tradnl" sz="2400" dirty="0"/>
              <a:t>Los datos indican que el COB aparece tanto en estancias familiares como el las públicas. Las estancias familiares superan las estancias pública solo del 3%. Esto significa que el COB, siendo una unidad de </a:t>
            </a:r>
            <a:r>
              <a:rPr lang="es-ES_tradnl" sz="2400" dirty="0" err="1"/>
              <a:t>comment</a:t>
            </a:r>
            <a:r>
              <a:rPr lang="es-ES_tradnl" sz="2400" dirty="0"/>
              <a:t> con valor </a:t>
            </a:r>
            <a:r>
              <a:rPr lang="es-ES_tradnl" sz="2400" dirty="0" err="1"/>
              <a:t>ilocutivo</a:t>
            </a:r>
            <a:r>
              <a:rPr lang="es-ES_tradnl" sz="2400" dirty="0"/>
              <a:t> débil, es muy frecuente en el ámbito de un cualquier tipo de  discurso donde no se destaca una  intención comunicativa  relevante. </a:t>
            </a:r>
          </a:p>
        </p:txBody>
      </p:sp>
    </p:spTree>
    <p:extLst>
      <p:ext uri="{BB962C8B-B14F-4D97-AF65-F5344CB8AC3E}">
        <p14:creationId xmlns:p14="http://schemas.microsoft.com/office/powerpoint/2010/main" val="283821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1512861-C6EB-7A46-9094-2D02D72CDED5}"/>
              </a:ext>
            </a:extLst>
          </p:cNvPr>
          <p:cNvSpPr>
            <a:spLocks noGrp="1"/>
          </p:cNvSpPr>
          <p:nvPr>
            <p:ph type="title"/>
          </p:nvPr>
        </p:nvSpPr>
        <p:spPr>
          <a:xfrm>
            <a:off x="838200" y="588168"/>
            <a:ext cx="10515600" cy="1325563"/>
          </a:xfrm>
        </p:spPr>
        <p:txBody>
          <a:bodyPr>
            <a:normAutofit/>
          </a:bodyPr>
          <a:lstStyle/>
          <a:p>
            <a:pPr algn="ctr"/>
            <a:r>
              <a:rPr lang="es-ES_tradnl" sz="4600" b="1">
                <a:solidFill>
                  <a:srgbClr val="FFFFFF"/>
                </a:solidFill>
              </a:rPr>
              <a:t>Resultados </a:t>
            </a:r>
          </a:p>
        </p:txBody>
      </p:sp>
      <p:sp>
        <p:nvSpPr>
          <p:cNvPr id="3" name="Segnaposto contenuto 2">
            <a:extLst>
              <a:ext uri="{FF2B5EF4-FFF2-40B4-BE49-F238E27FC236}">
                <a16:creationId xmlns:a16="http://schemas.microsoft.com/office/drawing/2014/main" id="{496BC07D-E3DC-054F-ABE1-C133C0BADCD6}"/>
              </a:ext>
            </a:extLst>
          </p:cNvPr>
          <p:cNvSpPr>
            <a:spLocks noGrp="1"/>
          </p:cNvSpPr>
          <p:nvPr>
            <p:ph idx="1"/>
          </p:nvPr>
        </p:nvSpPr>
        <p:spPr>
          <a:xfrm>
            <a:off x="838200" y="2391568"/>
            <a:ext cx="10515600" cy="3785394"/>
          </a:xfrm>
        </p:spPr>
        <p:txBody>
          <a:bodyPr anchor="ctr">
            <a:normAutofit/>
          </a:bodyPr>
          <a:lstStyle/>
          <a:p>
            <a:r>
              <a:rPr lang="es-ES_tradnl" sz="2400" u="sng" dirty="0"/>
              <a:t>La mayoría de los COB los encontramos en los monólogos familiares</a:t>
            </a:r>
            <a:r>
              <a:rPr lang="es-ES_tradnl" sz="2400" dirty="0"/>
              <a:t>. De hecho, los monólogos son discursos que siguen el fluir de los pensamientos del hablante, de manera libre y espontáneo. Además, son discursos muy largos por parte del mismo hablante y por eso es fácil recorrer a la improvisación. De hecho, el monólogo puede ser el ámbito favorito de los COB. </a:t>
            </a:r>
          </a:p>
          <a:p>
            <a:r>
              <a:rPr lang="es-ES_tradnl" sz="2400" u="sng" dirty="0"/>
              <a:t>Encontramos el 22 % de los COB en los diálogos públicos</a:t>
            </a:r>
            <a:r>
              <a:rPr lang="es-ES_tradnl" sz="2400" dirty="0"/>
              <a:t>. Junto con el monólogo, el diálogo parece ser el ámbito favorito por el COB. Aunque el intercambio es más rápido es fácil recurrir a la improvisación. </a:t>
            </a:r>
          </a:p>
        </p:txBody>
      </p:sp>
    </p:spTree>
    <p:extLst>
      <p:ext uri="{BB962C8B-B14F-4D97-AF65-F5344CB8AC3E}">
        <p14:creationId xmlns:p14="http://schemas.microsoft.com/office/powerpoint/2010/main" val="149959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2034C5-116C-8E4D-BEAB-2139F5B8E2B7}"/>
              </a:ext>
            </a:extLst>
          </p:cNvPr>
          <p:cNvSpPr>
            <a:spLocks noGrp="1"/>
          </p:cNvSpPr>
          <p:nvPr>
            <p:ph type="title"/>
          </p:nvPr>
        </p:nvSpPr>
        <p:spPr>
          <a:xfrm>
            <a:off x="838200" y="0"/>
            <a:ext cx="10515600" cy="1325563"/>
          </a:xfrm>
        </p:spPr>
        <p:txBody>
          <a:bodyPr/>
          <a:lstStyle/>
          <a:p>
            <a:r>
              <a:rPr lang="es-ES_tradnl" dirty="0">
                <a:solidFill>
                  <a:srgbClr val="C00000"/>
                </a:solidFill>
              </a:rPr>
              <a:t>Cómo está formada la estancia? </a:t>
            </a:r>
          </a:p>
        </p:txBody>
      </p:sp>
      <p:sp>
        <p:nvSpPr>
          <p:cNvPr id="3" name="Segnaposto contenuto 2">
            <a:extLst>
              <a:ext uri="{FF2B5EF4-FFF2-40B4-BE49-F238E27FC236}">
                <a16:creationId xmlns:a16="http://schemas.microsoft.com/office/drawing/2014/main" id="{9D13D70B-042E-404C-BE15-50F296DE6D18}"/>
              </a:ext>
            </a:extLst>
          </p:cNvPr>
          <p:cNvSpPr>
            <a:spLocks noGrp="1"/>
          </p:cNvSpPr>
          <p:nvPr>
            <p:ph idx="1"/>
          </p:nvPr>
        </p:nvSpPr>
        <p:spPr>
          <a:xfrm>
            <a:off x="838200" y="1027906"/>
            <a:ext cx="10515600" cy="5830094"/>
          </a:xfrm>
        </p:spPr>
        <p:txBody>
          <a:bodyPr>
            <a:normAutofit/>
          </a:bodyPr>
          <a:lstStyle/>
          <a:p>
            <a:pPr marL="0" indent="0">
              <a:buNone/>
            </a:pPr>
            <a:endParaRPr lang="es-ES_tradnl" sz="2600" dirty="0"/>
          </a:p>
          <a:p>
            <a:pPr marL="0" indent="0" algn="ctr">
              <a:buNone/>
            </a:pPr>
            <a:r>
              <a:rPr lang="es-ES_tradnl" sz="2600" dirty="0"/>
              <a:t>COB / COB                         239                              O SEA               46%</a:t>
            </a:r>
          </a:p>
          <a:p>
            <a:pPr marL="0" indent="0" algn="ctr">
              <a:buNone/>
            </a:pPr>
            <a:r>
              <a:rPr lang="es-ES_tradnl" sz="2600" dirty="0"/>
              <a:t>COB / COB / COB              84                                O SEA               16%</a:t>
            </a:r>
          </a:p>
          <a:p>
            <a:pPr marL="0" indent="0" algn="ctr">
              <a:buNone/>
            </a:pPr>
            <a:r>
              <a:rPr lang="es-ES_tradnl" sz="2600" dirty="0"/>
              <a:t>COB / COB / COB / COB   30                                O SEA                5%</a:t>
            </a:r>
          </a:p>
          <a:p>
            <a:pPr marL="0" indent="0" algn="just">
              <a:lnSpc>
                <a:spcPct val="160000"/>
              </a:lnSpc>
              <a:buNone/>
            </a:pPr>
            <a:endParaRPr lang="es-ES_tradnl" sz="2400" dirty="0"/>
          </a:p>
          <a:p>
            <a:pPr marL="0" indent="0" algn="just">
              <a:lnSpc>
                <a:spcPct val="160000"/>
              </a:lnSpc>
              <a:buNone/>
            </a:pPr>
            <a:r>
              <a:rPr lang="es-ES_tradnl" sz="2400" dirty="0"/>
              <a:t>En general podemos observar que la estancia, en el 67% de los casos, está formada por una cadena de dos o más unidades de </a:t>
            </a:r>
            <a:r>
              <a:rPr lang="es-ES_tradnl" sz="2400" dirty="0" err="1"/>
              <a:t>comment</a:t>
            </a:r>
            <a:r>
              <a:rPr lang="es-ES_tradnl" sz="2400" dirty="0"/>
              <a:t>. Y esta coincide con el fluir del pensamiento del hablante. En este caso estamos en el ámbito de la improvisación. </a:t>
            </a:r>
            <a:r>
              <a:rPr lang="es-ES_tradnl" sz="2400" u="sng" dirty="0"/>
              <a:t>En definitiva, se trata de una simple yuxtaposición de </a:t>
            </a:r>
            <a:r>
              <a:rPr lang="es-ES_tradnl" sz="2400" u="sng" dirty="0" err="1"/>
              <a:t>comment</a:t>
            </a:r>
            <a:r>
              <a:rPr lang="es-ES_tradnl" sz="2400" u="sng" dirty="0"/>
              <a:t> que no tienen una estructura o modelo informativo. </a:t>
            </a:r>
          </a:p>
          <a:p>
            <a:pPr marL="0" indent="0" algn="just">
              <a:lnSpc>
                <a:spcPct val="160000"/>
              </a:lnSpc>
              <a:buNone/>
            </a:pPr>
            <a:endParaRPr lang="es-ES_tradnl" sz="2400" dirty="0"/>
          </a:p>
        </p:txBody>
      </p:sp>
    </p:spTree>
    <p:extLst>
      <p:ext uri="{BB962C8B-B14F-4D97-AF65-F5344CB8AC3E}">
        <p14:creationId xmlns:p14="http://schemas.microsoft.com/office/powerpoint/2010/main" val="14575087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C983326493A14C9853D45F1A246A1F" ma:contentTypeVersion="7" ma:contentTypeDescription="Create a new document." ma:contentTypeScope="" ma:versionID="137d772230d4238fe874b92f0f610756">
  <xsd:schema xmlns:xsd="http://www.w3.org/2001/XMLSchema" xmlns:xs="http://www.w3.org/2001/XMLSchema" xmlns:p="http://schemas.microsoft.com/office/2006/metadata/properties" xmlns:ns3="f12f460c-86c1-4c96-8461-99841b5fcbef" targetNamespace="http://schemas.microsoft.com/office/2006/metadata/properties" ma:root="true" ma:fieldsID="004b021cd0e279e53346254aae49ffac" ns3:_="">
    <xsd:import namespace="f12f460c-86c1-4c96-8461-99841b5fcbe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2f460c-86c1-4c96-8461-99841b5fcb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5946B2-DD95-4768-8F23-EBAEAF98FE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2f460c-86c1-4c96-8461-99841b5fcb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496216-669E-4ED4-981D-9AF6F08929D5}">
  <ds:schemaRefs>
    <ds:schemaRef ds:uri="http://www.w3.org/XML/1998/namespace"/>
    <ds:schemaRef ds:uri="f12f460c-86c1-4c96-8461-99841b5fcbef"/>
    <ds:schemaRef ds:uri="http://purl.org/dc/elements/1.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E65A081F-2CDB-4C76-A188-48F1B4A27B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504</TotalTime>
  <Words>2006</Words>
  <Application>Microsoft Office PowerPoint</Application>
  <PresentationFormat>Widescreen</PresentationFormat>
  <Paragraphs>168</Paragraphs>
  <Slides>24</Slides>
  <Notes>0</Notes>
  <HiddenSlides>0</HiddenSlides>
  <MMClips>3</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24</vt:i4>
      </vt:variant>
    </vt:vector>
  </HeadingPairs>
  <TitlesOfParts>
    <vt:vector size="32" baseType="lpstr">
      <vt:lpstr>American Typewriter</vt:lpstr>
      <vt:lpstr>Apple Chancery</vt:lpstr>
      <vt:lpstr>Arial</vt:lpstr>
      <vt:lpstr>Calibri</vt:lpstr>
      <vt:lpstr>Calibri Light</vt:lpstr>
      <vt:lpstr>Rockwell</vt:lpstr>
      <vt:lpstr>Times New Roman</vt:lpstr>
      <vt:lpstr>Tema di Office</vt:lpstr>
      <vt:lpstr>Análisis de las unidades de la información </vt:lpstr>
      <vt:lpstr>LA ESTANCIA </vt:lpstr>
      <vt:lpstr>Bound Comments (Comment Ligado) COB </vt:lpstr>
      <vt:lpstr>Algunos ejemplos: </vt:lpstr>
      <vt:lpstr>COB: POSICIÓN EN LA ESTANCIA</vt:lpstr>
      <vt:lpstr>Datos del COB en IPIC: estancias familiares y públicas </vt:lpstr>
      <vt:lpstr>Resultados </vt:lpstr>
      <vt:lpstr>Resultados </vt:lpstr>
      <vt:lpstr>Cómo está formada la estancia? </vt:lpstr>
      <vt:lpstr>El COB se puede relacionar también con el COM? </vt:lpstr>
      <vt:lpstr>Otras unidades relacionadas con el COB </vt:lpstr>
      <vt:lpstr>Otras unidades relacionadas con el COB </vt:lpstr>
      <vt:lpstr>Otras unidades relacionadas con el COB </vt:lpstr>
      <vt:lpstr>EL COB SE RELACIONA CON UNIDADES INFORMATIVAS DIALÓGICAS? </vt:lpstr>
      <vt:lpstr>El COB Y LOS VERBOS: </vt:lpstr>
      <vt:lpstr>Resultados </vt:lpstr>
      <vt:lpstr>Conclusiones </vt:lpstr>
      <vt:lpstr>La importancia del análisis del habla para la enseñanza </vt:lpstr>
      <vt:lpstr>El lenguaje del COB: una propuesta didáctica</vt:lpstr>
      <vt:lpstr>Ejercicio 1: escucha el texto y enfócate en el tono de la voz. Intenta adivinar cuando el hablante esta improvisando.  </vt:lpstr>
      <vt:lpstr>Presentazione standard di PowerPoint</vt:lpstr>
      <vt:lpstr>Ejercicio 3: mira en el texto de anterior y elige entre las siguientes afirmaciones las que te parecen verdadera Ⓥ o falsa Ⓕ. </vt:lpstr>
      <vt:lpstr>Soluciones ejercicio 3: </vt:lpstr>
      <vt:lpstr>BIBLIOGRAFÍA Y WEBGRAFIA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las unidades de la información </dc:title>
  <dc:creator>Sara Paganelli</dc:creator>
  <cp:lastModifiedBy>carlota nicolas</cp:lastModifiedBy>
  <cp:revision>35</cp:revision>
  <dcterms:created xsi:type="dcterms:W3CDTF">2020-03-16T10:57:47Z</dcterms:created>
  <dcterms:modified xsi:type="dcterms:W3CDTF">2020-03-18T15:08:10Z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0x010100E6C983326493A14C9853D45F1A246A1F</vt:lpwstr>
  </property>
</Properties>
</file>