
<file path=[Content_Types].xml><?xml version="1.0" encoding="utf-8"?>
<Types xmlns="http://schemas.openxmlformats.org/package/2006/content-types">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5" r:id="rId9"/>
    <p:sldId id="260" r:id="rId10"/>
    <p:sldId id="262" r:id="rId11"/>
    <p:sldId id="263" r:id="rId12"/>
    <p:sldId id="264" r:id="rId13"/>
    <p:sldId id="266" r:id="rId14"/>
    <p:sldId id="268" r:id="rId15"/>
    <p:sldId id="269" r:id="rId16"/>
    <p:sldId id="270" r:id="rId17"/>
    <p:sldId id="271" r:id="rId18"/>
    <p:sldId id="272" r:id="rId19"/>
    <p:sldId id="273" r:id="rId20"/>
    <p:sldId id="274" r:id="rId21"/>
    <p:sldId id="276" r:id="rId22"/>
    <p:sldId id="275"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arlota Nicolas Martinez" initials="MCNM" lastIdx="11" clrIdx="0">
    <p:extLst>
      <p:ext uri="{19B8F6BF-5375-455C-9EA6-DF929625EA0E}">
        <p15:presenceInfo xmlns:p15="http://schemas.microsoft.com/office/powerpoint/2012/main" userId="Maria Carlota Nicolas Martin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F04AB1-14B7-4D5F-BF66-03DC0B97D2F8}" v="12" dt="2020-03-16T18:06:10.317"/>
    <p1510:client id="{A10C3A0B-42DD-9848-B4FC-8763B482540E}" v="138" dt="2020-03-16T11:32:22.71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837" autoAdjust="0"/>
    <p:restoredTop sz="94803"/>
  </p:normalViewPr>
  <p:slideViewPr>
    <p:cSldViewPr snapToGrid="0" snapToObjects="1">
      <p:cViewPr varScale="1">
        <p:scale>
          <a:sx n="45" d="100"/>
          <a:sy n="45" d="100"/>
        </p:scale>
        <p:origin x="80" y="4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6T18:53:44.326" idx="1">
    <p:pos x="5659" y="2779"/>
    <p:text>pocedencia... referencia a la fuente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16T18:54:43.955" idx="2">
    <p:pos x="10" y="10"/>
    <p:text>FUENTE</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16T18:55:22.440" idx="3">
    <p:pos x="1111" y="2047"/>
    <p:text>mal expresado</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16T18:56:57.525" idx="4">
    <p:pos x="3117" y="1389"/>
    <p:text>tienes que entender que estas son estancias</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16T18:58:06.035" idx="5">
    <p:pos x="10" y="10"/>
    <p:text>alguna interpretación???</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3-16T19:00:21.230" idx="6">
    <p:pos x="5431" y="1563"/>
    <p:text>esto no es exacto</p:text>
    <p:extLst>
      <p:ext uri="{C676402C-5697-4E1C-873F-D02D1690AC5C}">
        <p15:threadingInfo xmlns:p15="http://schemas.microsoft.com/office/powerpoint/2012/main" timeZoneBias="-60"/>
      </p:ext>
    </p:extLst>
  </p:cm>
  <p:cm authorId="1" dt="2020-03-16T19:01:37.243" idx="7">
    <p:pos x="5431" y="1699"/>
    <p:text>no es que se ralaciones con otro COB... explica esto</p:text>
    <p:extLst>
      <p:ext uri="{C676402C-5697-4E1C-873F-D02D1690AC5C}">
        <p15:threadingInfo xmlns:p15="http://schemas.microsoft.com/office/powerpoint/2012/main" timeZoneBias="-60">
          <p15:parentCm authorId="1" idx="6"/>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3-16T19:03:07.305" idx="8">
    <p:pos x="6930" y="540"/>
    <p:text>fuente</p:text>
    <p:extLst>
      <p:ext uri="{C676402C-5697-4E1C-873F-D02D1690AC5C}">
        <p15:threadingInfo xmlns:p15="http://schemas.microsoft.com/office/powerpoint/2012/main" timeZoneBias="-60"/>
      </p:ext>
    </p:extLst>
  </p:cm>
  <p:cm authorId="1" dt="2020-03-16T19:03:20.161" idx="9">
    <p:pos x="2115" y="540"/>
    <p:text>raro que haya esto en los COB</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3-16T19:04:31.688" idx="10">
    <p:pos x="10" y="10"/>
    <p:text>no has hecho ejercicioes relacionados con las estancias, estos no sirven para aprender nada de las estancias</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3-16T19:05:46.007" idx="11">
    <p:pos x="4392" y="1521"/>
    <p:text>tienes que tener criterios claros para la bibliografía</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A3229-FB31-8341-8580-FD8B6E3AB9E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AD590E5-2DAF-B941-B100-3CB21BC5FC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05B33DE-D856-9747-82D2-2DD249ECB8AB}"/>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5" name="Segnaposto piè di pagina 4">
            <a:extLst>
              <a:ext uri="{FF2B5EF4-FFF2-40B4-BE49-F238E27FC236}">
                <a16:creationId xmlns:a16="http://schemas.microsoft.com/office/drawing/2014/main" id="{BC11D9DF-7872-E141-8956-942198B8B3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D70AF58-7C4E-094E-9794-5BCAEAEF0C3E}"/>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52503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1174FD-8F78-A84A-8A2E-73DDE54AA33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F810CAA-F73B-A94D-BCC1-9357D1C8FE9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D879090-5290-694B-B219-104781583620}"/>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5" name="Segnaposto piè di pagina 4">
            <a:extLst>
              <a:ext uri="{FF2B5EF4-FFF2-40B4-BE49-F238E27FC236}">
                <a16:creationId xmlns:a16="http://schemas.microsoft.com/office/drawing/2014/main" id="{90875C32-CB59-FC4B-BF99-342D76C29C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C03B97-C027-764F-AB8F-D795D7284091}"/>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47311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4A014A2-700F-9A49-AF90-9AB68B58942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34FF418-214D-494D-92EB-CFEDAB53048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3439D3-A472-8A4F-8CD7-DB399333A288}"/>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5" name="Segnaposto piè di pagina 4">
            <a:extLst>
              <a:ext uri="{FF2B5EF4-FFF2-40B4-BE49-F238E27FC236}">
                <a16:creationId xmlns:a16="http://schemas.microsoft.com/office/drawing/2014/main" id="{1BC43FBE-5A6C-F44C-AB12-46583D373FC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2F83642-268B-0F4D-8506-AEE63ECBB2FF}"/>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18737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0E45B-91C8-2240-BC58-333B3114D64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3120380-8E3D-0F44-ADFE-4CA35FFAA6A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95A864-4FBC-4B4C-B449-E8EB04DAFF15}"/>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5" name="Segnaposto piè di pagina 4">
            <a:extLst>
              <a:ext uri="{FF2B5EF4-FFF2-40B4-BE49-F238E27FC236}">
                <a16:creationId xmlns:a16="http://schemas.microsoft.com/office/drawing/2014/main" id="{82ECE339-36B9-1E46-9D32-AE2A0AE226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04E195-7CDE-EC40-A84B-304946BE3866}"/>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29475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BC6EEB-B432-F442-8822-2E27B6287A6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7B7149B-004B-0145-8B93-DEE538B86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EC9D1F4-9D9B-4D4A-896C-52A60F4428DA}"/>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5" name="Segnaposto piè di pagina 4">
            <a:extLst>
              <a:ext uri="{FF2B5EF4-FFF2-40B4-BE49-F238E27FC236}">
                <a16:creationId xmlns:a16="http://schemas.microsoft.com/office/drawing/2014/main" id="{954843E0-A52D-D045-A820-2B803D0512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7AD920-F081-AD4B-9879-9E3BB0DA91E3}"/>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271770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C1E809-D2C4-A640-8C45-B39E8AC5CF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E70EE15-347E-9441-B159-8C872581614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B49B0C3-B53C-714F-9C8D-A4D787232DB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32C5554-7F80-EE43-8825-54E9B9EBD6D0}"/>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6" name="Segnaposto piè di pagina 5">
            <a:extLst>
              <a:ext uri="{FF2B5EF4-FFF2-40B4-BE49-F238E27FC236}">
                <a16:creationId xmlns:a16="http://schemas.microsoft.com/office/drawing/2014/main" id="{A3E3D043-4E59-CE4A-B0C7-76050C93B53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37BE1F-8257-304E-B97C-30EE80C41D02}"/>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07824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A0492B-D87B-3C48-959D-EA662D3030A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CF2AD2E-9E95-9945-BD2B-3DF21FD01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65CCEA1-5539-8445-87D4-398370D1F42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EF9F022-6AE4-C94A-9628-9AC382E6D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2A1CC99-EF57-8147-A7D1-CCC1C7972F1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A67F2D-2E95-F74D-B6F3-425DA9D349A9}"/>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8" name="Segnaposto piè di pagina 7">
            <a:extLst>
              <a:ext uri="{FF2B5EF4-FFF2-40B4-BE49-F238E27FC236}">
                <a16:creationId xmlns:a16="http://schemas.microsoft.com/office/drawing/2014/main" id="{D52EAC77-1BEF-C946-ACF6-93DD7B4364B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D2C99AD-4E21-5A45-957B-8AB5E03F027D}"/>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510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92F487-09C7-0B48-A399-8BF43E78C1C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5EB1479-9D57-D14E-B87D-7679F231B127}"/>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4" name="Segnaposto piè di pagina 3">
            <a:extLst>
              <a:ext uri="{FF2B5EF4-FFF2-40B4-BE49-F238E27FC236}">
                <a16:creationId xmlns:a16="http://schemas.microsoft.com/office/drawing/2014/main" id="{AB34F46A-A555-0448-BB92-79832A2038A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8AF9F2-0F35-3C47-8254-8D6A8F4A5698}"/>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49139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586AA3-A9D1-8245-B6DE-5479AE162E88}"/>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3" name="Segnaposto piè di pagina 2">
            <a:extLst>
              <a:ext uri="{FF2B5EF4-FFF2-40B4-BE49-F238E27FC236}">
                <a16:creationId xmlns:a16="http://schemas.microsoft.com/office/drawing/2014/main" id="{CBE74E3B-C0A7-A747-A69C-88F47889BF5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26C0B4B-53CB-B44C-99E7-751ABA17FD18}"/>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44960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4E8F7B-9BEA-DB44-A12A-300ACAE2E68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60DD077-57AC-FA4D-8813-F8672204DA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60E1763-CD72-1E41-B581-182FD3C6A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C50206B-46D5-8141-A184-98F48A5C0428}"/>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6" name="Segnaposto piè di pagina 5">
            <a:extLst>
              <a:ext uri="{FF2B5EF4-FFF2-40B4-BE49-F238E27FC236}">
                <a16:creationId xmlns:a16="http://schemas.microsoft.com/office/drawing/2014/main" id="{94D75D5F-17A5-8047-93A3-71FCA61C971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B3FE0BA-E230-B745-91B4-4BDDA143D53F}"/>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287058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A2F72-448F-DC4C-902A-D47EC588B5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947D708-F591-0F40-9CA1-CDA00EB39D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7135D7A-E86E-FE43-A9E6-3B5B29EED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2EC3448-29AA-C54F-BDBF-79D675B496D8}"/>
              </a:ext>
            </a:extLst>
          </p:cNvPr>
          <p:cNvSpPr>
            <a:spLocks noGrp="1"/>
          </p:cNvSpPr>
          <p:nvPr>
            <p:ph type="dt" sz="half" idx="10"/>
          </p:nvPr>
        </p:nvSpPr>
        <p:spPr/>
        <p:txBody>
          <a:bodyPr/>
          <a:lstStyle/>
          <a:p>
            <a:fld id="{BFE46D1A-73C5-5F48-89D4-D1CC1BE76EBA}" type="datetimeFigureOut">
              <a:rPr lang="it-IT" smtClean="0"/>
              <a:t>16/03/2020</a:t>
            </a:fld>
            <a:endParaRPr lang="it-IT"/>
          </a:p>
        </p:txBody>
      </p:sp>
      <p:sp>
        <p:nvSpPr>
          <p:cNvPr id="6" name="Segnaposto piè di pagina 5">
            <a:extLst>
              <a:ext uri="{FF2B5EF4-FFF2-40B4-BE49-F238E27FC236}">
                <a16:creationId xmlns:a16="http://schemas.microsoft.com/office/drawing/2014/main" id="{020774FB-3050-5241-BD85-73288C45C6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08B93C3-16BB-E946-BC65-E067EEE60D5E}"/>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6565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13FCC57-E375-714A-95D1-0F774DA41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29E3100-C30B-854D-8FB9-C428F4AA3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82C9FE5-8F58-A14D-AECE-9C288615AA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46D1A-73C5-5F48-89D4-D1CC1BE76EBA}" type="datetimeFigureOut">
              <a:rPr lang="it-IT" smtClean="0"/>
              <a:t>16/03/2020</a:t>
            </a:fld>
            <a:endParaRPr lang="it-IT"/>
          </a:p>
        </p:txBody>
      </p:sp>
      <p:sp>
        <p:nvSpPr>
          <p:cNvPr id="5" name="Segnaposto piè di pagina 4">
            <a:extLst>
              <a:ext uri="{FF2B5EF4-FFF2-40B4-BE49-F238E27FC236}">
                <a16:creationId xmlns:a16="http://schemas.microsoft.com/office/drawing/2014/main" id="{1B0D7DC1-2ABC-4B4C-B0B6-6E4510C50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FE31A91-2C77-F64B-AB27-823720FE19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AB15E-D9B9-9243-9C5D-B2B0C896AE67}" type="slidenum">
              <a:rPr lang="it-IT" smtClean="0"/>
              <a:t>‹N›</a:t>
            </a:fld>
            <a:endParaRPr lang="it-IT"/>
          </a:p>
        </p:txBody>
      </p:sp>
    </p:spTree>
    <p:extLst>
      <p:ext uri="{BB962C8B-B14F-4D97-AF65-F5344CB8AC3E}">
        <p14:creationId xmlns:p14="http://schemas.microsoft.com/office/powerpoint/2010/main" val="314294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hyperlink" Target="https://cvc.cervantes.es/ensenanza/biblioteca_ele/diccio_ele/diccionario/marcadoresdiscurso.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microsoft.com/office/2007/relationships/media" Target="../media/media2.mp3"/><Relationship Id="rId7"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audio" Target="../media/media3.mp3"/><Relationship Id="rId5" Type="http://schemas.microsoft.com/office/2007/relationships/media" Target="../media/media3.mp3"/><Relationship Id="rId4" Type="http://schemas.openxmlformats.org/officeDocument/2006/relationships/audio" Target="../media/media2.mp3"/></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938BC3-8D18-BB43-AD87-BA9F80957321}"/>
              </a:ext>
            </a:extLst>
          </p:cNvPr>
          <p:cNvSpPr>
            <a:spLocks noGrp="1"/>
          </p:cNvSpPr>
          <p:nvPr>
            <p:ph type="ctrTitle"/>
          </p:nvPr>
        </p:nvSpPr>
        <p:spPr/>
        <p:txBody>
          <a:bodyPr>
            <a:normAutofit fontScale="90000"/>
          </a:bodyPr>
          <a:lstStyle/>
          <a:p>
            <a:r>
              <a:rPr lang="es-ES_tradnl" dirty="0">
                <a:latin typeface="American Typewriter" panose="02090604020004020304" pitchFamily="18" charset="77"/>
              </a:rPr>
              <a:t>Análisis de las unidades de la información </a:t>
            </a:r>
          </a:p>
        </p:txBody>
      </p:sp>
      <p:sp>
        <p:nvSpPr>
          <p:cNvPr id="3" name="Sottotitolo 2">
            <a:extLst>
              <a:ext uri="{FF2B5EF4-FFF2-40B4-BE49-F238E27FC236}">
                <a16:creationId xmlns:a16="http://schemas.microsoft.com/office/drawing/2014/main" id="{C6097EF8-5B7B-5B46-902E-F556900AF94B}"/>
              </a:ext>
            </a:extLst>
          </p:cNvPr>
          <p:cNvSpPr>
            <a:spLocks noGrp="1"/>
          </p:cNvSpPr>
          <p:nvPr>
            <p:ph type="subTitle" idx="1"/>
          </p:nvPr>
        </p:nvSpPr>
        <p:spPr/>
        <p:txBody>
          <a:bodyPr>
            <a:normAutofit/>
          </a:bodyPr>
          <a:lstStyle/>
          <a:p>
            <a:r>
              <a:rPr lang="es-ES_tradnl" sz="2800" dirty="0">
                <a:solidFill>
                  <a:srgbClr val="C00000"/>
                </a:solidFill>
                <a:latin typeface="Apple Chancery" panose="03020702040506060504" pitchFamily="66" charset="-79"/>
                <a:cs typeface="Apple Chancery" panose="03020702040506060504" pitchFamily="66" charset="-79"/>
              </a:rPr>
              <a:t>El </a:t>
            </a:r>
            <a:r>
              <a:rPr lang="es-ES_tradnl" sz="2800" dirty="0" err="1">
                <a:solidFill>
                  <a:srgbClr val="C00000"/>
                </a:solidFill>
                <a:latin typeface="Apple Chancery" panose="03020702040506060504" pitchFamily="66" charset="-79"/>
                <a:cs typeface="Apple Chancery" panose="03020702040506060504" pitchFamily="66" charset="-79"/>
              </a:rPr>
              <a:t>comment</a:t>
            </a:r>
            <a:r>
              <a:rPr lang="es-ES_tradnl" sz="2800" dirty="0">
                <a:solidFill>
                  <a:srgbClr val="C00000"/>
                </a:solidFill>
                <a:latin typeface="Apple Chancery" panose="03020702040506060504" pitchFamily="66" charset="-79"/>
                <a:cs typeface="Apple Chancery" panose="03020702040506060504" pitchFamily="66" charset="-79"/>
              </a:rPr>
              <a:t> ligado (COB) </a:t>
            </a:r>
          </a:p>
        </p:txBody>
      </p:sp>
      <p:sp>
        <p:nvSpPr>
          <p:cNvPr id="4" name="CasellaDiTesto 3">
            <a:extLst>
              <a:ext uri="{FF2B5EF4-FFF2-40B4-BE49-F238E27FC236}">
                <a16:creationId xmlns:a16="http://schemas.microsoft.com/office/drawing/2014/main" id="{123CCBE1-4ED0-354D-A1EC-EDEBDD08F6F2}"/>
              </a:ext>
            </a:extLst>
          </p:cNvPr>
          <p:cNvSpPr txBox="1"/>
          <p:nvPr/>
        </p:nvSpPr>
        <p:spPr>
          <a:xfrm>
            <a:off x="9516533" y="237067"/>
            <a:ext cx="2523067" cy="646331"/>
          </a:xfrm>
          <a:prstGeom prst="rect">
            <a:avLst/>
          </a:prstGeom>
          <a:noFill/>
        </p:spPr>
        <p:txBody>
          <a:bodyPr wrap="square" rtlCol="0">
            <a:spAutoFit/>
          </a:bodyPr>
          <a:lstStyle/>
          <a:p>
            <a:r>
              <a:rPr lang="es-ES_tradnl" dirty="0">
                <a:solidFill>
                  <a:srgbClr val="C00000"/>
                </a:solidFill>
              </a:rPr>
              <a:t>SARA PAGANELLI </a:t>
            </a:r>
          </a:p>
          <a:p>
            <a:r>
              <a:rPr lang="es-ES_tradnl" dirty="0">
                <a:solidFill>
                  <a:srgbClr val="C00000"/>
                </a:solidFill>
              </a:rPr>
              <a:t>2019/2020  </a:t>
            </a:r>
          </a:p>
        </p:txBody>
      </p:sp>
    </p:spTree>
    <p:extLst>
      <p:ext uri="{BB962C8B-B14F-4D97-AF65-F5344CB8AC3E}">
        <p14:creationId xmlns:p14="http://schemas.microsoft.com/office/powerpoint/2010/main" val="31692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664DA-4A1B-924A-90BF-FCB4AAC4550B}"/>
              </a:ext>
            </a:extLst>
          </p:cNvPr>
          <p:cNvSpPr>
            <a:spLocks noGrp="1"/>
          </p:cNvSpPr>
          <p:nvPr>
            <p:ph type="title"/>
          </p:nvPr>
        </p:nvSpPr>
        <p:spPr/>
        <p:txBody>
          <a:bodyPr/>
          <a:lstStyle/>
          <a:p>
            <a:r>
              <a:rPr lang="es-ES_tradnl" dirty="0">
                <a:solidFill>
                  <a:srgbClr val="C00000"/>
                </a:solidFill>
              </a:rPr>
              <a:t>Otras unidades relacionadas con el COB </a:t>
            </a:r>
          </a:p>
        </p:txBody>
      </p:sp>
      <p:sp>
        <p:nvSpPr>
          <p:cNvPr id="3" name="Segnaposto contenuto 2">
            <a:extLst>
              <a:ext uri="{FF2B5EF4-FFF2-40B4-BE49-F238E27FC236}">
                <a16:creationId xmlns:a16="http://schemas.microsoft.com/office/drawing/2014/main" id="{ACA9699E-92B6-2A4E-A86C-01CA22673BDD}"/>
              </a:ext>
            </a:extLst>
          </p:cNvPr>
          <p:cNvSpPr>
            <a:spLocks noGrp="1"/>
          </p:cNvSpPr>
          <p:nvPr>
            <p:ph idx="1"/>
          </p:nvPr>
        </p:nvSpPr>
        <p:spPr>
          <a:xfrm>
            <a:off x="2604370" y="1950885"/>
            <a:ext cx="10515600" cy="4351338"/>
          </a:xfrm>
        </p:spPr>
        <p:txBody>
          <a:bodyPr/>
          <a:lstStyle/>
          <a:p>
            <a:endParaRPr lang="es-ES_tradnl" dirty="0"/>
          </a:p>
          <a:p>
            <a:pPr marL="0" indent="0">
              <a:buNone/>
            </a:pPr>
            <a:r>
              <a:rPr lang="es-ES_tradnl" dirty="0"/>
              <a:t>SCA / COB              144                        27%</a:t>
            </a:r>
          </a:p>
          <a:p>
            <a:pPr marL="0" indent="0">
              <a:buNone/>
            </a:pPr>
            <a:endParaRPr lang="es-ES_tradnl" dirty="0"/>
          </a:p>
          <a:p>
            <a:pPr marL="0" indent="0">
              <a:buNone/>
            </a:pPr>
            <a:r>
              <a:rPr lang="es-ES_tradnl" dirty="0"/>
              <a:t>TOP/ COB               108                        20% </a:t>
            </a:r>
          </a:p>
          <a:p>
            <a:pPr marL="0" indent="0">
              <a:buNone/>
            </a:pPr>
            <a:endParaRPr lang="es-ES_tradnl" dirty="0"/>
          </a:p>
          <a:p>
            <a:pPr marL="0" indent="0">
              <a:buNone/>
            </a:pPr>
            <a:r>
              <a:rPr lang="es-ES_tradnl" dirty="0"/>
              <a:t>IMP/ COB                12                          2%</a:t>
            </a:r>
          </a:p>
          <a:p>
            <a:pPr marL="0" indent="0">
              <a:buNone/>
            </a:pPr>
            <a:endParaRPr lang="es-ES_tradnl" dirty="0"/>
          </a:p>
        </p:txBody>
      </p:sp>
    </p:spTree>
    <p:extLst>
      <p:ext uri="{BB962C8B-B14F-4D97-AF65-F5344CB8AC3E}">
        <p14:creationId xmlns:p14="http://schemas.microsoft.com/office/powerpoint/2010/main" val="921062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CCE1A9-429D-8C45-975A-79596441F7E1}"/>
              </a:ext>
            </a:extLst>
          </p:cNvPr>
          <p:cNvSpPr>
            <a:spLocks noGrp="1"/>
          </p:cNvSpPr>
          <p:nvPr>
            <p:ph type="title"/>
          </p:nvPr>
        </p:nvSpPr>
        <p:spPr>
          <a:xfrm>
            <a:off x="4244009" y="167627"/>
            <a:ext cx="10515600" cy="1325563"/>
          </a:xfrm>
        </p:spPr>
        <p:txBody>
          <a:bodyPr/>
          <a:lstStyle/>
          <a:p>
            <a:r>
              <a:rPr lang="es-ES_tradnl" dirty="0">
                <a:solidFill>
                  <a:srgbClr val="C00000"/>
                </a:solidFill>
              </a:rPr>
              <a:t>Conclusión</a:t>
            </a:r>
            <a:r>
              <a:rPr lang="es-ES_tradnl" dirty="0"/>
              <a:t>  </a:t>
            </a:r>
          </a:p>
        </p:txBody>
      </p:sp>
      <p:sp>
        <p:nvSpPr>
          <p:cNvPr id="3" name="Segnaposto contenuto 2">
            <a:extLst>
              <a:ext uri="{FF2B5EF4-FFF2-40B4-BE49-F238E27FC236}">
                <a16:creationId xmlns:a16="http://schemas.microsoft.com/office/drawing/2014/main" id="{4CF56B45-107F-064C-8A66-2618F919F7D4}"/>
              </a:ext>
            </a:extLst>
          </p:cNvPr>
          <p:cNvSpPr>
            <a:spLocks noGrp="1"/>
          </p:cNvSpPr>
          <p:nvPr>
            <p:ph idx="1"/>
          </p:nvPr>
        </p:nvSpPr>
        <p:spPr>
          <a:xfrm>
            <a:off x="312516" y="1127342"/>
            <a:ext cx="10798215" cy="5730658"/>
          </a:xfrm>
        </p:spPr>
        <p:txBody>
          <a:bodyPr>
            <a:normAutofit fontScale="77500" lnSpcReduction="20000"/>
          </a:bodyPr>
          <a:lstStyle/>
          <a:p>
            <a:pPr marL="0" indent="0">
              <a:buNone/>
            </a:pPr>
            <a:r>
              <a:rPr lang="es-ES" dirty="0"/>
              <a:t> </a:t>
            </a:r>
          </a:p>
          <a:p>
            <a:pPr marL="0" indent="0">
              <a:buNone/>
            </a:pPr>
            <a:r>
              <a:rPr lang="es-ES" dirty="0"/>
              <a:t>Lo que destaca en la estancia (la unidad de referencia donde aparece la unidad de COB):  </a:t>
            </a:r>
          </a:p>
          <a:p>
            <a:r>
              <a:rPr lang="es-ES" dirty="0"/>
              <a:t>no es estructurada. </a:t>
            </a:r>
          </a:p>
          <a:p>
            <a:r>
              <a:rPr lang="es-ES" dirty="0"/>
              <a:t>por su propia naturaleza no suele unir partes del discurso. </a:t>
            </a:r>
          </a:p>
          <a:p>
            <a:r>
              <a:rPr lang="es-ES" dirty="0"/>
              <a:t>se presenta como una simple yuxtaposición de unidades de </a:t>
            </a:r>
            <a:r>
              <a:rPr lang="es-ES" dirty="0" err="1"/>
              <a:t>comment</a:t>
            </a:r>
            <a:r>
              <a:rPr lang="es-ES" dirty="0"/>
              <a:t>.</a:t>
            </a:r>
          </a:p>
          <a:p>
            <a:pPr marL="0" indent="0">
              <a:buNone/>
            </a:pPr>
            <a:endParaRPr lang="es-ES" dirty="0"/>
          </a:p>
          <a:p>
            <a:pPr marL="0" indent="0">
              <a:buNone/>
            </a:pPr>
            <a:endParaRPr lang="es-ES" dirty="0"/>
          </a:p>
          <a:p>
            <a:pPr marL="0" indent="0">
              <a:buNone/>
            </a:pPr>
            <a:r>
              <a:rPr lang="es-ES" dirty="0"/>
              <a:t> </a:t>
            </a:r>
          </a:p>
          <a:p>
            <a:pPr marL="0" indent="0" algn="just">
              <a:lnSpc>
                <a:spcPct val="170000"/>
              </a:lnSpc>
              <a:buNone/>
            </a:pPr>
            <a:r>
              <a:rPr lang="es-ES" sz="2900" dirty="0"/>
              <a:t>Está más sometida a repeticiones y reformulaciones por parte del hablante y, ya que corresponde a una actividad lingüística no planeada previamente, no requiere relacionar lo anterior con algo que viene después </a:t>
            </a:r>
            <a:r>
              <a:rPr lang="es-ES" sz="2900" dirty="0">
                <a:highlight>
                  <a:srgbClr val="FFFF00"/>
                </a:highlight>
              </a:rPr>
              <a:t>porqué</a:t>
            </a:r>
            <a:r>
              <a:rPr lang="es-ES" sz="2900" dirty="0"/>
              <a:t> está caracterizada por improvisación. Por esta razón el COB es muy raro que se relacione con DCT  o </a:t>
            </a:r>
            <a:r>
              <a:rPr lang="es-ES" sz="2900" dirty="0">
                <a:highlight>
                  <a:srgbClr val="FFFF00"/>
                </a:highlight>
              </a:rPr>
              <a:t>IMP</a:t>
            </a:r>
            <a:r>
              <a:rPr lang="es-ES" sz="2900" dirty="0"/>
              <a:t>. </a:t>
            </a:r>
            <a:r>
              <a:rPr lang="es-ES" sz="2900" dirty="0">
                <a:highlight>
                  <a:srgbClr val="FFFF00"/>
                </a:highlight>
              </a:rPr>
              <a:t>Mientras que es frecuente que se relacione con otro COB </a:t>
            </a:r>
            <a:r>
              <a:rPr lang="es-ES" sz="2900" dirty="0"/>
              <a:t>o SCA.  </a:t>
            </a:r>
            <a:endParaRPr lang="es-ES_tradnl" sz="2900" dirty="0"/>
          </a:p>
        </p:txBody>
      </p:sp>
      <p:sp>
        <p:nvSpPr>
          <p:cNvPr id="4" name="Freccia giù 3">
            <a:extLst>
              <a:ext uri="{FF2B5EF4-FFF2-40B4-BE49-F238E27FC236}">
                <a16:creationId xmlns:a16="http://schemas.microsoft.com/office/drawing/2014/main" id="{561980EF-FC60-E643-835A-66AB0049876D}"/>
              </a:ext>
            </a:extLst>
          </p:cNvPr>
          <p:cNvSpPr/>
          <p:nvPr/>
        </p:nvSpPr>
        <p:spPr>
          <a:xfrm>
            <a:off x="4433790" y="301426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286580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28271F-1107-1043-821C-2F25E0ABA985}"/>
              </a:ext>
            </a:extLst>
          </p:cNvPr>
          <p:cNvSpPr>
            <a:spLocks noGrp="1"/>
          </p:cNvSpPr>
          <p:nvPr>
            <p:ph type="title"/>
          </p:nvPr>
        </p:nvSpPr>
        <p:spPr/>
        <p:txBody>
          <a:bodyPr/>
          <a:lstStyle/>
          <a:p>
            <a:r>
              <a:rPr lang="es-ES_tradnl" dirty="0">
                <a:solidFill>
                  <a:srgbClr val="C00000"/>
                </a:solidFill>
              </a:rPr>
              <a:t>La importancia del análisis del habla para la enseñanza</a:t>
            </a:r>
            <a:r>
              <a:rPr lang="es-ES_tradnl" dirty="0"/>
              <a:t> </a:t>
            </a:r>
          </a:p>
        </p:txBody>
      </p:sp>
      <p:sp>
        <p:nvSpPr>
          <p:cNvPr id="3" name="Segnaposto contenuto 2">
            <a:extLst>
              <a:ext uri="{FF2B5EF4-FFF2-40B4-BE49-F238E27FC236}">
                <a16:creationId xmlns:a16="http://schemas.microsoft.com/office/drawing/2014/main" id="{10689CD2-2A10-604E-BBF1-4EB8219B7234}"/>
              </a:ext>
            </a:extLst>
          </p:cNvPr>
          <p:cNvSpPr>
            <a:spLocks noGrp="1"/>
          </p:cNvSpPr>
          <p:nvPr>
            <p:ph idx="1"/>
          </p:nvPr>
        </p:nvSpPr>
        <p:spPr>
          <a:xfrm>
            <a:off x="651353" y="1825624"/>
            <a:ext cx="10702447" cy="5032375"/>
          </a:xfrm>
        </p:spPr>
        <p:txBody>
          <a:bodyPr>
            <a:normAutofit lnSpcReduction="10000"/>
          </a:bodyPr>
          <a:lstStyle/>
          <a:p>
            <a:r>
              <a:rPr lang="es-ES" b="1" dirty="0">
                <a:highlight>
                  <a:srgbClr val="FFFF00"/>
                </a:highlight>
              </a:rPr>
              <a:t>Por qué el habla es importante para aprender una lengua? </a:t>
            </a:r>
          </a:p>
          <a:p>
            <a:endParaRPr lang="es-ES" b="1" dirty="0"/>
          </a:p>
          <a:p>
            <a:pPr lvl="1"/>
            <a:r>
              <a:rPr lang="es-ES" dirty="0"/>
              <a:t>Escuchar conversaciones reales de hablantes nativos sensibiliza el oído a la lengua;</a:t>
            </a:r>
          </a:p>
          <a:p>
            <a:pPr lvl="1"/>
            <a:r>
              <a:rPr lang="es-ES" dirty="0"/>
              <a:t>interioriza los modelos melódicos, el ritmo y la pronunciación de la lengua; </a:t>
            </a:r>
          </a:p>
          <a:p>
            <a:pPr lvl="1"/>
            <a:endParaRPr lang="es-ES" dirty="0"/>
          </a:p>
          <a:p>
            <a:pPr lvl="1"/>
            <a:r>
              <a:rPr lang="es-ES" dirty="0"/>
              <a:t>Ayuda el estudiante a adquirir seguridad en el habla: mayor fluidez y </a:t>
            </a:r>
            <a:r>
              <a:rPr lang="es-ES" dirty="0">
                <a:highlight>
                  <a:srgbClr val="FFFF00"/>
                </a:highlight>
              </a:rPr>
              <a:t>desarrollo</a:t>
            </a:r>
            <a:r>
              <a:rPr lang="es-ES" dirty="0"/>
              <a:t> del vocabulario;</a:t>
            </a:r>
          </a:p>
          <a:p>
            <a:pPr lvl="1"/>
            <a:endParaRPr lang="es-ES" dirty="0"/>
          </a:p>
          <a:p>
            <a:pPr lvl="1"/>
            <a:r>
              <a:rPr lang="es-ES" dirty="0"/>
              <a:t>reconocer y aprender las expresiones </a:t>
            </a:r>
            <a:r>
              <a:rPr lang="es-ES" dirty="0">
                <a:highlight>
                  <a:srgbClr val="FFFF00"/>
                </a:highlight>
              </a:rPr>
              <a:t>idiomática</a:t>
            </a:r>
            <a:r>
              <a:rPr lang="es-ES" dirty="0"/>
              <a:t>;</a:t>
            </a:r>
          </a:p>
          <a:p>
            <a:pPr lvl="1"/>
            <a:endParaRPr lang="es-ES" dirty="0"/>
          </a:p>
          <a:p>
            <a:pPr lvl="1"/>
            <a:r>
              <a:rPr lang="es-ES" dirty="0"/>
              <a:t>permite observar los recursos prosódicos (entonación, acento, pausas, ritmo, intensidad y velocidad) que son rasgos de cada lengua;</a:t>
            </a:r>
          </a:p>
          <a:p>
            <a:pPr lvl="1"/>
            <a:endParaRPr lang="es-ES" dirty="0"/>
          </a:p>
          <a:p>
            <a:endParaRPr lang="es-ES_tradnl" dirty="0"/>
          </a:p>
        </p:txBody>
      </p:sp>
    </p:spTree>
    <p:extLst>
      <p:ext uri="{BB962C8B-B14F-4D97-AF65-F5344CB8AC3E}">
        <p14:creationId xmlns:p14="http://schemas.microsoft.com/office/powerpoint/2010/main" val="2990169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FE3964-F617-3F4C-88FA-98DA110219AC}"/>
              </a:ext>
            </a:extLst>
          </p:cNvPr>
          <p:cNvSpPr>
            <a:spLocks noGrp="1"/>
          </p:cNvSpPr>
          <p:nvPr>
            <p:ph type="title"/>
          </p:nvPr>
        </p:nvSpPr>
        <p:spPr/>
        <p:txBody>
          <a:bodyPr/>
          <a:lstStyle/>
          <a:p>
            <a:r>
              <a:rPr lang="es-ES_tradnl" dirty="0">
                <a:solidFill>
                  <a:srgbClr val="C00000"/>
                </a:solidFill>
              </a:rPr>
              <a:t>El lenguaje de la estancia:</a:t>
            </a:r>
            <a:r>
              <a:rPr lang="es-ES_tradnl" dirty="0"/>
              <a:t> </a:t>
            </a:r>
            <a:r>
              <a:rPr lang="es-ES_tradnl" dirty="0">
                <a:solidFill>
                  <a:srgbClr val="C00000"/>
                </a:solidFill>
              </a:rPr>
              <a:t>una propuesta didáctica</a:t>
            </a:r>
            <a:endParaRPr lang="es-ES_tradnl" dirty="0"/>
          </a:p>
        </p:txBody>
      </p:sp>
      <p:sp>
        <p:nvSpPr>
          <p:cNvPr id="3" name="Segnaposto contenuto 2">
            <a:extLst>
              <a:ext uri="{FF2B5EF4-FFF2-40B4-BE49-F238E27FC236}">
                <a16:creationId xmlns:a16="http://schemas.microsoft.com/office/drawing/2014/main" id="{FB146CFD-9793-FD4A-8567-A8A93132D188}"/>
              </a:ext>
            </a:extLst>
          </p:cNvPr>
          <p:cNvSpPr>
            <a:spLocks noGrp="1"/>
          </p:cNvSpPr>
          <p:nvPr>
            <p:ph idx="1"/>
          </p:nvPr>
        </p:nvSpPr>
        <p:spPr>
          <a:xfrm>
            <a:off x="475989" y="1825624"/>
            <a:ext cx="10877811" cy="5032375"/>
          </a:xfrm>
        </p:spPr>
        <p:txBody>
          <a:bodyPr/>
          <a:lstStyle/>
          <a:p>
            <a:pPr marL="0" indent="0" algn="just">
              <a:buNone/>
            </a:pPr>
            <a:r>
              <a:rPr lang="es-ES_tradnl" dirty="0"/>
              <a:t>Ahora, voy a presentar </a:t>
            </a:r>
            <a:r>
              <a:rPr lang="es-ES_tradnl" u="sng" dirty="0"/>
              <a:t>algunos ejercicios didácticos </a:t>
            </a:r>
            <a:r>
              <a:rPr lang="es-ES_tradnl" dirty="0"/>
              <a:t>sobre el lenguaje típico del la estancia, o sea </a:t>
            </a:r>
            <a:r>
              <a:rPr lang="es-ES_tradnl" u="sng" dirty="0"/>
              <a:t>el lenguaje improvisado</a:t>
            </a:r>
            <a:r>
              <a:rPr lang="es-ES_tradnl" dirty="0"/>
              <a:t> (argumento de mi trabajo).  </a:t>
            </a:r>
          </a:p>
          <a:p>
            <a:pPr marL="0" indent="0" algn="just">
              <a:buNone/>
            </a:pPr>
            <a:r>
              <a:rPr lang="es-ES_tradnl" dirty="0"/>
              <a:t>Como hemos dicho, la estancia (la unidad de referencia del COB) tiene tiene su propio lenguaje. Esto está más sujeto a:  </a:t>
            </a:r>
          </a:p>
          <a:p>
            <a:endParaRPr lang="es-ES_tradnl" dirty="0"/>
          </a:p>
          <a:p>
            <a:endParaRPr lang="es-ES_tradnl" dirty="0"/>
          </a:p>
          <a:p>
            <a:endParaRPr lang="es-ES_tradnl" sz="2400" b="1" dirty="0"/>
          </a:p>
          <a:p>
            <a:r>
              <a:rPr lang="es-ES_tradnl" sz="2400" b="1" dirty="0"/>
              <a:t>Construcciones eco                    reformulaciones                    vocalizaciones </a:t>
            </a:r>
          </a:p>
        </p:txBody>
      </p:sp>
      <p:cxnSp>
        <p:nvCxnSpPr>
          <p:cNvPr id="5" name="Connettore 2 4">
            <a:extLst>
              <a:ext uri="{FF2B5EF4-FFF2-40B4-BE49-F238E27FC236}">
                <a16:creationId xmlns:a16="http://schemas.microsoft.com/office/drawing/2014/main" id="{DBA4518A-4B47-6B47-82B4-FCDB621EC51B}"/>
              </a:ext>
            </a:extLst>
          </p:cNvPr>
          <p:cNvCxnSpPr>
            <a:cxnSpLocks/>
          </p:cNvCxnSpPr>
          <p:nvPr/>
        </p:nvCxnSpPr>
        <p:spPr>
          <a:xfrm>
            <a:off x="5386192" y="4622104"/>
            <a:ext cx="0" cy="751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id="{247946B6-EA30-664B-8A6F-FA62D3DD964B}"/>
              </a:ext>
            </a:extLst>
          </p:cNvPr>
          <p:cNvCxnSpPr/>
          <p:nvPr/>
        </p:nvCxnSpPr>
        <p:spPr>
          <a:xfrm flipH="1">
            <a:off x="2505205" y="4709786"/>
            <a:ext cx="1064713" cy="563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0D9FC890-8E05-CB48-8E74-9F90811D11E8}"/>
              </a:ext>
            </a:extLst>
          </p:cNvPr>
          <p:cNvCxnSpPr/>
          <p:nvPr/>
        </p:nvCxnSpPr>
        <p:spPr>
          <a:xfrm>
            <a:off x="7553195" y="4622104"/>
            <a:ext cx="926926" cy="551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587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F2F781-0F57-9843-89C5-BD7E73E9BAD6}"/>
              </a:ext>
            </a:extLst>
          </p:cNvPr>
          <p:cNvSpPr>
            <a:spLocks noGrp="1"/>
          </p:cNvSpPr>
          <p:nvPr>
            <p:ph idx="1"/>
          </p:nvPr>
        </p:nvSpPr>
        <p:spPr>
          <a:xfrm>
            <a:off x="325677" y="811016"/>
            <a:ext cx="11028123" cy="6046983"/>
          </a:xfrm>
        </p:spPr>
        <p:txBody>
          <a:bodyPr>
            <a:normAutofit/>
          </a:bodyPr>
          <a:lstStyle/>
          <a:p>
            <a:r>
              <a:rPr lang="es-ES_tradnl" dirty="0">
                <a:solidFill>
                  <a:srgbClr val="C00000"/>
                </a:solidFill>
              </a:rPr>
              <a:t>“Las construcciones eco </a:t>
            </a:r>
            <a:r>
              <a:rPr lang="es-ES_tradnl" dirty="0"/>
              <a:t>son repeticiones (totales o parciales) que se producen entre dos o más turnos de habla.”</a:t>
            </a:r>
          </a:p>
          <a:p>
            <a:endParaRPr lang="es-ES_tradnl" dirty="0"/>
          </a:p>
          <a:p>
            <a:r>
              <a:rPr lang="es-ES_tradnl" dirty="0">
                <a:solidFill>
                  <a:srgbClr val="C00000"/>
                </a:solidFill>
              </a:rPr>
              <a:t>“Las reformulaciones</a:t>
            </a:r>
            <a:r>
              <a:rPr lang="es-ES_tradnl" dirty="0"/>
              <a:t> son repeticiones de una forma lingüística por otra con variaciones morfosintácticas. Sus funciones pueden ser variadas: corregir lo dicho, especificarlo mejor, cambiar la forma de lo que se quiere decir, etc.”</a:t>
            </a:r>
          </a:p>
          <a:p>
            <a:endParaRPr lang="es-ES_tradnl" dirty="0"/>
          </a:p>
          <a:p>
            <a:r>
              <a:rPr lang="es-ES_tradnl" dirty="0">
                <a:solidFill>
                  <a:srgbClr val="C00000"/>
                </a:solidFill>
              </a:rPr>
              <a:t>“Las vocalizaciones </a:t>
            </a:r>
            <a:r>
              <a:rPr lang="es-ES_tradnl" dirty="0"/>
              <a:t>son sonidos que se producen mientras se planifica lo que se va a decir a continuación o con una función fática.”</a:t>
            </a:r>
          </a:p>
          <a:p>
            <a:pPr marL="0" indent="0">
              <a:buNone/>
            </a:pPr>
            <a:endParaRPr lang="es-ES_tradnl" dirty="0"/>
          </a:p>
        </p:txBody>
      </p:sp>
    </p:spTree>
    <p:extLst>
      <p:ext uri="{BB962C8B-B14F-4D97-AF65-F5344CB8AC3E}">
        <p14:creationId xmlns:p14="http://schemas.microsoft.com/office/powerpoint/2010/main" val="2248993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06B7F55-510A-CD45-9FB7-3692EF107CF1}"/>
              </a:ext>
            </a:extLst>
          </p:cNvPr>
          <p:cNvSpPr>
            <a:spLocks noGrp="1"/>
          </p:cNvSpPr>
          <p:nvPr>
            <p:ph idx="1"/>
          </p:nvPr>
        </p:nvSpPr>
        <p:spPr>
          <a:xfrm>
            <a:off x="713984" y="1791222"/>
            <a:ext cx="10639816" cy="4701653"/>
          </a:xfrm>
        </p:spPr>
        <p:txBody>
          <a:bodyPr>
            <a:normAutofit fontScale="62500" lnSpcReduction="20000"/>
          </a:bodyPr>
          <a:lstStyle/>
          <a:p>
            <a:r>
              <a:rPr lang="es-ES_tradnl"/>
              <a:t>*PIZ:/ entonces nada // entonces &amp;eh estuve pensando quÈ [/] quÈ hacer // y [/] y entonces &amp;me pensÈ en [/] en las bibliotecas //</a:t>
            </a:r>
          </a:p>
          <a:p>
            <a:r>
              <a:rPr lang="es-ES_tradnl"/>
              <a:t>*CAR: sÌ / eso sÌ te gustaba //</a:t>
            </a:r>
          </a:p>
          <a:p>
            <a:r>
              <a:rPr lang="es-ES_tradnl"/>
              <a:t>*PIZ: &lt; sÌ &gt; //</a:t>
            </a:r>
          </a:p>
          <a:p>
            <a:r>
              <a:rPr lang="es-ES_tradnl"/>
              <a:t>*CAR:/ &lt; eso sÌ me acuerdo &gt; //</a:t>
            </a:r>
          </a:p>
          <a:p>
            <a:r>
              <a:rPr lang="es-ES_tradnl"/>
              <a:t>*PIZ:/ sÌ entonces hice un [/] un cursito de [///] siempre me han gustado los libros / y estas / y siempre he sido muy ordenadita / y muy de hacer cosas asÌ todas siempre muy parecidas / yyy / y tal /</a:t>
            </a:r>
          </a:p>
          <a:p>
            <a:r>
              <a:rPr lang="es-ES_tradnl"/>
              <a:t>*CAR: sÌ sÌ //</a:t>
            </a:r>
          </a:p>
          <a:p>
            <a:r>
              <a:rPr lang="es-ES_tradnl"/>
              <a:t>*PIZ:/ como poco [//] de poca / una persona &amp;com con poca / &amp;mm / no sÈ / que &amp;n nunca me han gustado asÌ las cosas que [//] los cambios grandes y tal // entonces nada / me metÌ en [/] en un curso de seis meses y como me gustÛ mucho / de [/] de [//] que era de bibliotecas / me hice en la Biblioteca Nacional dos aÒos de documentalista / que eran unos cursos que habÌa que era en la Escuela de Documentalistas / y entonces +</a:t>
            </a:r>
          </a:p>
          <a:p>
            <a:r>
              <a:rPr lang="es-ES_tradnl"/>
              <a:t>*CAR: era como los m·ster ahora / hhh xxx</a:t>
            </a:r>
          </a:p>
          <a:p>
            <a:r>
              <a:rPr lang="es-ES_tradnl"/>
              <a:t>*PIZ: &lt; sÌ era como un m·ster &gt; /</a:t>
            </a:r>
          </a:p>
          <a:p>
            <a:r>
              <a:rPr lang="es-ES_tradnl"/>
              <a:t>*CAR:/ &lt; era como una especie de m·ster &gt; / &lt; pero no tenÌa nombre /</a:t>
            </a:r>
          </a:p>
          <a:p>
            <a:r>
              <a:rPr lang="es-ES_tradnl"/>
              <a:t>*PIZ:/ &lt; dentro de [///] sÌ / un m·ster &gt; pero en barato barato / porque era una cosa estatal / y estaba muy bien / y eran [/] eran unos profesores excelentes / todos buenÌsimos /</a:t>
            </a:r>
          </a:p>
          <a:p>
            <a:endParaRPr lang="es-ES_tradnl"/>
          </a:p>
        </p:txBody>
      </p:sp>
      <p:sp>
        <p:nvSpPr>
          <p:cNvPr id="5" name="Titolo 4">
            <a:extLst>
              <a:ext uri="{FF2B5EF4-FFF2-40B4-BE49-F238E27FC236}">
                <a16:creationId xmlns:a16="http://schemas.microsoft.com/office/drawing/2014/main" id="{A093BC56-0011-3448-AA5A-DC25673281A1}"/>
              </a:ext>
            </a:extLst>
          </p:cNvPr>
          <p:cNvSpPr>
            <a:spLocks noGrp="1"/>
          </p:cNvSpPr>
          <p:nvPr>
            <p:ph type="title"/>
          </p:nvPr>
        </p:nvSpPr>
        <p:spPr/>
        <p:txBody>
          <a:bodyPr>
            <a:normAutofit/>
          </a:bodyPr>
          <a:lstStyle/>
          <a:p>
            <a:r>
              <a:rPr lang="es-ES_tradnl" dirty="0">
                <a:solidFill>
                  <a:srgbClr val="C00000"/>
                </a:solidFill>
              </a:rPr>
              <a:t>Ejercicio 1</a:t>
            </a:r>
            <a:r>
              <a:rPr lang="es-ES_tradnl" dirty="0"/>
              <a:t>: </a:t>
            </a:r>
            <a:r>
              <a:rPr lang="es-ES_tradnl" sz="3100" dirty="0"/>
              <a:t>extrae del texto las construcciones eco, las repeticiones y las vocalizaciones correspondientes </a:t>
            </a:r>
          </a:p>
        </p:txBody>
      </p:sp>
    </p:spTree>
    <p:extLst>
      <p:ext uri="{BB962C8B-B14F-4D97-AF65-F5344CB8AC3E}">
        <p14:creationId xmlns:p14="http://schemas.microsoft.com/office/powerpoint/2010/main" val="3533161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DFC8077B-11A2-0846-841A-FE7F79B5E1C9}"/>
              </a:ext>
            </a:extLst>
          </p:cNvPr>
          <p:cNvSpPr>
            <a:spLocks noGrp="1"/>
          </p:cNvSpPr>
          <p:nvPr>
            <p:ph idx="1"/>
          </p:nvPr>
        </p:nvSpPr>
        <p:spPr/>
        <p:txBody>
          <a:bodyPr/>
          <a:lstStyle/>
          <a:p>
            <a:r>
              <a:rPr lang="es-ES_tradnl" dirty="0">
                <a:solidFill>
                  <a:srgbClr val="C00000"/>
                </a:solidFill>
              </a:rPr>
              <a:t>Ejercicio 2: </a:t>
            </a:r>
            <a:r>
              <a:rPr lang="it-IT" dirty="0">
                <a:solidFill>
                  <a:srgbClr val="C00000"/>
                </a:solidFill>
              </a:rPr>
              <a:t> </a:t>
            </a:r>
            <a:r>
              <a:rPr lang="es-ES_tradnl" dirty="0"/>
              <a:t>Observa cuántas repeticiones  [/ ] hay en el texto y  compara su número con el de las reformulaciones  [// ] y el de las vocalizaciones  &amp;_ para constatar la frecuencia de uso de cada una de estas estrategias en esta conversación.»</a:t>
            </a:r>
          </a:p>
        </p:txBody>
      </p:sp>
    </p:spTree>
    <p:extLst>
      <p:ext uri="{BB962C8B-B14F-4D97-AF65-F5344CB8AC3E}">
        <p14:creationId xmlns:p14="http://schemas.microsoft.com/office/powerpoint/2010/main" val="3003465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2ED197-CC41-294A-A5A7-55F006663EC7}"/>
              </a:ext>
            </a:extLst>
          </p:cNvPr>
          <p:cNvSpPr>
            <a:spLocks noGrp="1"/>
          </p:cNvSpPr>
          <p:nvPr>
            <p:ph type="title"/>
          </p:nvPr>
        </p:nvSpPr>
        <p:spPr/>
        <p:txBody>
          <a:bodyPr>
            <a:normAutofit fontScale="90000"/>
          </a:bodyPr>
          <a:lstStyle/>
          <a:p>
            <a:pPr marL="571500" indent="-571500">
              <a:buFont typeface="Arial" panose="020B0604020202020204" pitchFamily="34" charset="0"/>
              <a:buChar char="•"/>
            </a:pPr>
            <a:r>
              <a:rPr lang="es-ES_tradnl" sz="3600" dirty="0" err="1">
                <a:solidFill>
                  <a:srgbClr val="C00000"/>
                </a:solidFill>
                <a:highlight>
                  <a:srgbClr val="FFFF00"/>
                </a:highlight>
              </a:rPr>
              <a:t>Ejercisio</a:t>
            </a:r>
            <a:r>
              <a:rPr lang="es-ES_tradnl" sz="3600" dirty="0">
                <a:solidFill>
                  <a:srgbClr val="C00000"/>
                </a:solidFill>
              </a:rPr>
              <a:t> 3: </a:t>
            </a:r>
            <a:r>
              <a:rPr lang="es-ES_tradnl" sz="2700" dirty="0">
                <a:solidFill>
                  <a:srgbClr val="C00000"/>
                </a:solidFill>
              </a:rPr>
              <a:t> </a:t>
            </a:r>
            <a:r>
              <a:rPr lang="es-ES_tradnl" sz="2700" dirty="0"/>
              <a:t>Elige entre las siguientes afirmaciones las que te parecen verdadera Ⓥ o falsa Ⓕ. Si la afirmación es verdadera (Ⓥ), indica con la letra correspondiente la estrategia discursiva con la que se relaciona: (a) construcciones eco; (b) reformulaciones; (c) vocalizaciones; (d) repeticiones</a:t>
            </a:r>
            <a:r>
              <a:rPr lang="it-IT" sz="2700" dirty="0"/>
              <a:t>.</a:t>
            </a:r>
            <a:br>
              <a:rPr lang="it-IT" sz="2000" dirty="0"/>
            </a:br>
            <a:endParaRPr lang="es-ES_tradnl" sz="2000" dirty="0"/>
          </a:p>
        </p:txBody>
      </p:sp>
      <p:sp>
        <p:nvSpPr>
          <p:cNvPr id="3" name="Segnaposto contenuto 2">
            <a:extLst>
              <a:ext uri="{FF2B5EF4-FFF2-40B4-BE49-F238E27FC236}">
                <a16:creationId xmlns:a16="http://schemas.microsoft.com/office/drawing/2014/main" id="{95E94E6E-6E35-2948-94C9-A72567278400}"/>
              </a:ext>
            </a:extLst>
          </p:cNvPr>
          <p:cNvSpPr>
            <a:spLocks noGrp="1"/>
          </p:cNvSpPr>
          <p:nvPr>
            <p:ph idx="1"/>
          </p:nvPr>
        </p:nvSpPr>
        <p:spPr>
          <a:xfrm>
            <a:off x="838200" y="1825624"/>
            <a:ext cx="10515600" cy="5032375"/>
          </a:xfrm>
        </p:spPr>
        <p:txBody>
          <a:bodyPr>
            <a:normAutofit fontScale="92500" lnSpcReduction="10000"/>
          </a:bodyPr>
          <a:lstStyle/>
          <a:p>
            <a:pPr marL="0" indent="0">
              <a:buNone/>
            </a:pPr>
            <a:endParaRPr lang="it-IT" dirty="0"/>
          </a:p>
          <a:p>
            <a:pPr marL="0" indent="0">
              <a:buNone/>
            </a:pPr>
            <a:r>
              <a:rPr lang="it-IT" dirty="0"/>
              <a:t>1) </a:t>
            </a:r>
            <a:r>
              <a:rPr lang="es-ES_tradnl" dirty="0"/>
              <a:t>En el texto se muestra una relación colaborativa entre PIZ  y CAR. Ⓥ Ⓕ a b c d</a:t>
            </a:r>
          </a:p>
          <a:p>
            <a:pPr marL="0" indent="0">
              <a:buNone/>
            </a:pPr>
            <a:r>
              <a:rPr lang="es-ES_tradnl" dirty="0"/>
              <a:t>2) PIZ busca emplea un vocabulario muy coloquial y genérico. Ⓥ Ⓕ a b c d</a:t>
            </a:r>
          </a:p>
          <a:p>
            <a:pPr marL="0" indent="0">
              <a:buNone/>
            </a:pPr>
            <a:r>
              <a:rPr lang="es-ES_tradnl" dirty="0"/>
              <a:t>3) CAR colabora con PIZ. Ⓥ Ⓕ a b c d</a:t>
            </a:r>
          </a:p>
          <a:p>
            <a:pPr marL="0" indent="0">
              <a:buNone/>
            </a:pPr>
            <a:r>
              <a:rPr lang="es-ES_tradnl" dirty="0"/>
              <a:t>4) PIZ habla de forma bien organizada como es propio de su profesión. Ⓥ Ⓕ a b c d</a:t>
            </a:r>
          </a:p>
          <a:p>
            <a:pPr marL="0" indent="0">
              <a:buNone/>
            </a:pPr>
            <a:r>
              <a:rPr lang="es-ES_tradnl" dirty="0"/>
              <a:t>5) PIZ presta mucha atención a la forma de expresión, no solo al contenido. Ⓥ Ⓕ a b c d</a:t>
            </a:r>
          </a:p>
          <a:p>
            <a:pPr marL="0" indent="0">
              <a:buNone/>
            </a:pPr>
            <a:r>
              <a:rPr lang="es-ES_tradnl" dirty="0"/>
              <a:t>6) CAR muestra su interés por lo que dice ALV. Ⓥ Ⓕ a b c d</a:t>
            </a:r>
          </a:p>
          <a:p>
            <a:pPr marL="0" indent="0">
              <a:buNone/>
            </a:pPr>
            <a:r>
              <a:rPr lang="es-ES_tradnl" dirty="0"/>
              <a:t>7) PIZ se toma su tiempo para buscar la palabra o expresión adecuada. Ⓥ Ⓕ a b c</a:t>
            </a:r>
          </a:p>
          <a:p>
            <a:endParaRPr lang="es-ES_tradnl" dirty="0"/>
          </a:p>
        </p:txBody>
      </p:sp>
    </p:spTree>
    <p:extLst>
      <p:ext uri="{BB962C8B-B14F-4D97-AF65-F5344CB8AC3E}">
        <p14:creationId xmlns:p14="http://schemas.microsoft.com/office/powerpoint/2010/main" val="2670454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4E609-FDDB-5147-9724-35F64C5C5B19}"/>
              </a:ext>
            </a:extLst>
          </p:cNvPr>
          <p:cNvSpPr>
            <a:spLocks noGrp="1"/>
          </p:cNvSpPr>
          <p:nvPr>
            <p:ph type="title"/>
          </p:nvPr>
        </p:nvSpPr>
        <p:spPr/>
        <p:txBody>
          <a:bodyPr/>
          <a:lstStyle/>
          <a:p>
            <a:r>
              <a:rPr lang="es-ES_tradnl" dirty="0">
                <a:solidFill>
                  <a:srgbClr val="C00000"/>
                </a:solidFill>
              </a:rPr>
              <a:t>Soluciones ejercicio 3: </a:t>
            </a:r>
          </a:p>
        </p:txBody>
      </p:sp>
      <p:sp>
        <p:nvSpPr>
          <p:cNvPr id="3" name="Segnaposto contenuto 2">
            <a:extLst>
              <a:ext uri="{FF2B5EF4-FFF2-40B4-BE49-F238E27FC236}">
                <a16:creationId xmlns:a16="http://schemas.microsoft.com/office/drawing/2014/main" id="{68D6CB12-E414-3D45-8473-39803BA0891D}"/>
              </a:ext>
            </a:extLst>
          </p:cNvPr>
          <p:cNvSpPr>
            <a:spLocks noGrp="1"/>
          </p:cNvSpPr>
          <p:nvPr>
            <p:ph idx="1"/>
          </p:nvPr>
        </p:nvSpPr>
        <p:spPr/>
        <p:txBody>
          <a:bodyPr/>
          <a:lstStyle/>
          <a:p>
            <a:r>
              <a:rPr lang="es-ES_tradnl" dirty="0"/>
              <a:t>1 V A</a:t>
            </a:r>
          </a:p>
          <a:p>
            <a:r>
              <a:rPr lang="es-ES_tradnl" dirty="0"/>
              <a:t>2 FB </a:t>
            </a:r>
          </a:p>
          <a:p>
            <a:r>
              <a:rPr lang="es-ES_tradnl" dirty="0"/>
              <a:t>3 VA</a:t>
            </a:r>
          </a:p>
          <a:p>
            <a:r>
              <a:rPr lang="es-ES_tradnl" dirty="0"/>
              <a:t>4VB</a:t>
            </a:r>
          </a:p>
          <a:p>
            <a:r>
              <a:rPr lang="es-ES_tradnl" dirty="0"/>
              <a:t>5VB</a:t>
            </a:r>
          </a:p>
          <a:p>
            <a:r>
              <a:rPr lang="es-ES_tradnl" dirty="0"/>
              <a:t>6 V</a:t>
            </a:r>
          </a:p>
          <a:p>
            <a:r>
              <a:rPr lang="es-ES_tradnl" dirty="0"/>
              <a:t>7VC D </a:t>
            </a:r>
          </a:p>
        </p:txBody>
      </p:sp>
    </p:spTree>
    <p:extLst>
      <p:ext uri="{BB962C8B-B14F-4D97-AF65-F5344CB8AC3E}">
        <p14:creationId xmlns:p14="http://schemas.microsoft.com/office/powerpoint/2010/main" val="4173962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038E13-695B-F24D-AE3F-324C81CD8EA4}"/>
              </a:ext>
            </a:extLst>
          </p:cNvPr>
          <p:cNvSpPr>
            <a:spLocks noGrp="1"/>
          </p:cNvSpPr>
          <p:nvPr>
            <p:ph type="title"/>
          </p:nvPr>
        </p:nvSpPr>
        <p:spPr/>
        <p:txBody>
          <a:bodyPr/>
          <a:lstStyle/>
          <a:p>
            <a:r>
              <a:rPr lang="es-ES_tradnl" dirty="0"/>
              <a:t>BIBLIOGRAFIA </a:t>
            </a:r>
          </a:p>
        </p:txBody>
      </p:sp>
      <p:sp>
        <p:nvSpPr>
          <p:cNvPr id="3" name="Segnaposto contenuto 2">
            <a:extLst>
              <a:ext uri="{FF2B5EF4-FFF2-40B4-BE49-F238E27FC236}">
                <a16:creationId xmlns:a16="http://schemas.microsoft.com/office/drawing/2014/main" id="{978F3A08-7BCF-EB45-B3FB-228F3B0C0751}"/>
              </a:ext>
            </a:extLst>
          </p:cNvPr>
          <p:cNvSpPr>
            <a:spLocks noGrp="1"/>
          </p:cNvSpPr>
          <p:nvPr>
            <p:ph idx="1"/>
          </p:nvPr>
        </p:nvSpPr>
        <p:spPr/>
        <p:txBody>
          <a:bodyPr/>
          <a:lstStyle/>
          <a:p>
            <a:pPr marL="0" indent="0">
              <a:buNone/>
            </a:pPr>
            <a:r>
              <a:rPr lang="it-IT" sz="2000" dirty="0" err="1"/>
              <a:t>Nicolás</a:t>
            </a:r>
            <a:r>
              <a:rPr lang="it-IT" sz="2000" dirty="0"/>
              <a:t> </a:t>
            </a:r>
            <a:r>
              <a:rPr lang="it-IT" sz="2000" dirty="0" err="1"/>
              <a:t>Martínez</a:t>
            </a:r>
            <a:r>
              <a:rPr lang="it-IT" sz="2000" dirty="0"/>
              <a:t>, </a:t>
            </a:r>
            <a:r>
              <a:rPr lang="it-IT" sz="2000" dirty="0" err="1"/>
              <a:t>María</a:t>
            </a:r>
            <a:r>
              <a:rPr lang="it-IT" sz="2000" dirty="0"/>
              <a:t> </a:t>
            </a:r>
            <a:r>
              <a:rPr lang="it-IT" sz="2000" dirty="0" err="1"/>
              <a:t>Carlota</a:t>
            </a:r>
            <a:r>
              <a:rPr lang="it-IT" sz="2000" dirty="0"/>
              <a:t>. and </a:t>
            </a:r>
            <a:r>
              <a:rPr lang="it-IT" sz="2000" dirty="0" err="1"/>
              <a:t>Hernández</a:t>
            </a:r>
            <a:r>
              <a:rPr lang="it-IT" sz="2000" dirty="0"/>
              <a:t> </a:t>
            </a:r>
            <a:r>
              <a:rPr lang="it-IT" sz="2000" dirty="0" err="1"/>
              <a:t>Toribio</a:t>
            </a:r>
            <a:r>
              <a:rPr lang="it-IT" sz="2000" dirty="0"/>
              <a:t>,  Ma. Isabel., </a:t>
            </a:r>
            <a:r>
              <a:rPr lang="it-IT" sz="2000" i="1" dirty="0"/>
              <a:t>Del </a:t>
            </a:r>
            <a:r>
              <a:rPr lang="it-IT" sz="2000" i="1" dirty="0" err="1"/>
              <a:t>oido</a:t>
            </a:r>
            <a:r>
              <a:rPr lang="it-IT" sz="2000" i="1" dirty="0"/>
              <a:t> al </a:t>
            </a:r>
            <a:r>
              <a:rPr lang="it-IT" sz="2000" i="1" dirty="0" err="1"/>
              <a:t>habla</a:t>
            </a:r>
            <a:r>
              <a:rPr lang="it-IT" sz="2000" dirty="0"/>
              <a:t>, 2015, OCTAEDRO</a:t>
            </a:r>
          </a:p>
          <a:p>
            <a:pPr marL="0" indent="0">
              <a:buNone/>
            </a:pPr>
            <a:r>
              <a:rPr lang="it-IT" sz="2000" dirty="0" err="1"/>
              <a:t>Nicolás</a:t>
            </a:r>
            <a:r>
              <a:rPr lang="it-IT" sz="2000" dirty="0"/>
              <a:t> </a:t>
            </a:r>
            <a:r>
              <a:rPr lang="it-IT" sz="2000" dirty="0" err="1"/>
              <a:t>Martínez</a:t>
            </a:r>
            <a:r>
              <a:rPr lang="it-IT" sz="2000" dirty="0"/>
              <a:t> </a:t>
            </a:r>
            <a:r>
              <a:rPr lang="it-IT" sz="2000" dirty="0" err="1"/>
              <a:t>Carlota</a:t>
            </a:r>
            <a:r>
              <a:rPr lang="it-IT" sz="2000" dirty="0"/>
              <a:t> , Marina </a:t>
            </a:r>
            <a:r>
              <a:rPr lang="it-IT" sz="2000" dirty="0" err="1"/>
              <a:t>Lombán</a:t>
            </a:r>
            <a:r>
              <a:rPr lang="it-IT" sz="2000" dirty="0"/>
              <a:t> </a:t>
            </a:r>
            <a:r>
              <a:rPr lang="it-IT" sz="2000" dirty="0" err="1"/>
              <a:t>Somacarrera</a:t>
            </a:r>
            <a:r>
              <a:rPr lang="it-IT" sz="2000" dirty="0"/>
              <a:t>, </a:t>
            </a:r>
            <a:r>
              <a:rPr lang="it-IT" sz="2000" i="1" dirty="0">
                <a:highlight>
                  <a:srgbClr val="FFFF00"/>
                </a:highlight>
              </a:rPr>
              <a:t>Mini-Corpus del </a:t>
            </a:r>
            <a:r>
              <a:rPr lang="it-IT" sz="2000" i="1" dirty="0" err="1">
                <a:highlight>
                  <a:srgbClr val="FFFF00"/>
                </a:highlight>
              </a:rPr>
              <a:t>español</a:t>
            </a:r>
            <a:r>
              <a:rPr lang="it-IT" sz="2000" i="1" dirty="0">
                <a:highlight>
                  <a:srgbClr val="FFFF00"/>
                </a:highlight>
              </a:rPr>
              <a:t> para DB-IPIC, Università degli Studi di Firenze,  </a:t>
            </a:r>
            <a:r>
              <a:rPr lang="it-IT" sz="2000" i="1" dirty="0" err="1">
                <a:highlight>
                  <a:srgbClr val="FFFF00"/>
                </a:highlight>
              </a:rPr>
              <a:t>Universidad</a:t>
            </a:r>
            <a:r>
              <a:rPr lang="it-IT" sz="2000" i="1" dirty="0">
                <a:highlight>
                  <a:srgbClr val="FFFF00"/>
                </a:highlight>
              </a:rPr>
              <a:t> Complutense de Madrid </a:t>
            </a:r>
          </a:p>
          <a:p>
            <a:pPr marL="0" indent="0">
              <a:buNone/>
            </a:pPr>
            <a:r>
              <a:rPr lang="it-IT" sz="2000" i="1" dirty="0" err="1"/>
              <a:t>Marcadores</a:t>
            </a:r>
            <a:r>
              <a:rPr lang="it-IT" sz="2000" i="1" dirty="0"/>
              <a:t> del </a:t>
            </a:r>
            <a:r>
              <a:rPr lang="it-IT" sz="2000" i="1" dirty="0" err="1"/>
              <a:t>discurs</a:t>
            </a:r>
            <a:r>
              <a:rPr lang="it-IT" sz="2000" i="1" dirty="0"/>
              <a:t>, centro </a:t>
            </a:r>
            <a:r>
              <a:rPr lang="it-IT" sz="2000" i="1" dirty="0" err="1"/>
              <a:t>virtual</a:t>
            </a:r>
            <a:r>
              <a:rPr lang="it-IT" sz="2000" i="1" dirty="0"/>
              <a:t> </a:t>
            </a:r>
            <a:r>
              <a:rPr lang="it-IT" sz="2000" i="1" dirty="0" err="1"/>
              <a:t>cervantes</a:t>
            </a:r>
            <a:r>
              <a:rPr lang="it-IT" sz="2000" i="1" dirty="0"/>
              <a:t>, </a:t>
            </a:r>
            <a:r>
              <a:rPr lang="it-IT" sz="2000" i="1" dirty="0">
                <a:hlinkClick r:id="rId2"/>
              </a:rPr>
              <a:t>https://cvc.cervantes.es/ensenanza/biblioteca_ele/diccio_ele/diccionario/marcadoresdiscurso.htm</a:t>
            </a:r>
            <a:endParaRPr lang="it-IT" sz="2000" i="1" dirty="0"/>
          </a:p>
          <a:p>
            <a:pPr marL="0" indent="0">
              <a:buNone/>
            </a:pPr>
            <a:endParaRPr lang="it-IT" sz="2000" i="1" dirty="0"/>
          </a:p>
          <a:p>
            <a:pPr marL="0" indent="0">
              <a:buNone/>
            </a:pPr>
            <a:r>
              <a:rPr lang="it-IT" sz="2000" i="1" dirty="0" err="1"/>
              <a:t>Lablita</a:t>
            </a:r>
            <a:r>
              <a:rPr lang="it-IT" sz="2000" i="1" dirty="0"/>
              <a:t>, http://</a:t>
            </a:r>
            <a:r>
              <a:rPr lang="it-IT" sz="2000" i="1" dirty="0" err="1"/>
              <a:t>lablita.it</a:t>
            </a:r>
            <a:r>
              <a:rPr lang="it-IT" sz="2000" i="1" dirty="0"/>
              <a:t>/</a:t>
            </a:r>
            <a:r>
              <a:rPr lang="it-IT" sz="2000" i="1" dirty="0" err="1"/>
              <a:t>app</a:t>
            </a:r>
            <a:r>
              <a:rPr lang="it-IT" sz="2000" i="1" dirty="0"/>
              <a:t>/</a:t>
            </a:r>
            <a:r>
              <a:rPr lang="it-IT" sz="2000" i="1" dirty="0" err="1"/>
              <a:t>dbipic</a:t>
            </a:r>
            <a:r>
              <a:rPr lang="it-IT" sz="2000" i="1" dirty="0"/>
              <a:t>/</a:t>
            </a:r>
            <a:r>
              <a:rPr lang="it-IT" sz="2000" i="1" dirty="0" err="1"/>
              <a:t>index.php?corpus</a:t>
            </a:r>
            <a:r>
              <a:rPr lang="it-IT" sz="2000" i="1" dirty="0"/>
              <a:t>=</a:t>
            </a:r>
          </a:p>
          <a:p>
            <a:pPr marL="0" indent="0">
              <a:buNone/>
            </a:pPr>
            <a:r>
              <a:rPr lang="it-IT" sz="2000" dirty="0" err="1"/>
              <a:t>Cordial</a:t>
            </a:r>
            <a:r>
              <a:rPr lang="it-IT" sz="2000" dirty="0"/>
              <a:t>, http://</a:t>
            </a:r>
            <a:r>
              <a:rPr lang="it-IT" sz="2000" dirty="0" err="1"/>
              <a:t>lablita.it</a:t>
            </a:r>
            <a:r>
              <a:rPr lang="it-IT" sz="2000" dirty="0"/>
              <a:t>/</a:t>
            </a:r>
            <a:r>
              <a:rPr lang="it-IT" sz="2000" dirty="0" err="1"/>
              <a:t>app</a:t>
            </a:r>
            <a:r>
              <a:rPr lang="it-IT" sz="2000" dirty="0"/>
              <a:t>/</a:t>
            </a:r>
            <a:r>
              <a:rPr lang="it-IT" sz="2000" dirty="0" err="1"/>
              <a:t>cordial</a:t>
            </a:r>
            <a:r>
              <a:rPr lang="it-IT" sz="2000" dirty="0"/>
              <a:t>/</a:t>
            </a:r>
            <a:r>
              <a:rPr lang="it-IT" sz="2000" dirty="0" err="1"/>
              <a:t>corpus.php</a:t>
            </a:r>
            <a:endParaRPr lang="it-IT" sz="2000" dirty="0"/>
          </a:p>
          <a:p>
            <a:pPr marL="0" indent="0">
              <a:buNone/>
            </a:pPr>
            <a:endParaRPr lang="it-IT" sz="2000" dirty="0"/>
          </a:p>
          <a:p>
            <a:pPr marL="0" indent="0">
              <a:buNone/>
            </a:pPr>
            <a:endParaRPr lang="it-IT" sz="2000" dirty="0"/>
          </a:p>
          <a:p>
            <a:endParaRPr lang="es-ES_tradnl" dirty="0"/>
          </a:p>
        </p:txBody>
      </p:sp>
    </p:spTree>
    <p:extLst>
      <p:ext uri="{BB962C8B-B14F-4D97-AF65-F5344CB8AC3E}">
        <p14:creationId xmlns:p14="http://schemas.microsoft.com/office/powerpoint/2010/main" val="319218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2F522EF-0647-3E47-AEC9-A2036AE26AA0}"/>
              </a:ext>
            </a:extLst>
          </p:cNvPr>
          <p:cNvSpPr>
            <a:spLocks noGrp="1"/>
          </p:cNvSpPr>
          <p:nvPr>
            <p:ph type="title"/>
          </p:nvPr>
        </p:nvSpPr>
        <p:spPr>
          <a:xfrm>
            <a:off x="1523984" y="1054121"/>
            <a:ext cx="9465131" cy="1184111"/>
          </a:xfrm>
        </p:spPr>
        <p:txBody>
          <a:bodyPr>
            <a:normAutofit/>
          </a:bodyPr>
          <a:lstStyle/>
          <a:p>
            <a:r>
              <a:rPr lang="es-ES_tradnl" dirty="0">
                <a:solidFill>
                  <a:srgbClr val="C00000"/>
                </a:solidFill>
              </a:rPr>
              <a:t>LA ESTANCIA </a:t>
            </a:r>
          </a:p>
        </p:txBody>
      </p:sp>
      <p:sp>
        <p:nvSpPr>
          <p:cNvPr id="3" name="Segnaposto contenuto 2">
            <a:extLst>
              <a:ext uri="{FF2B5EF4-FFF2-40B4-BE49-F238E27FC236}">
                <a16:creationId xmlns:a16="http://schemas.microsoft.com/office/drawing/2014/main" id="{5F75856E-56AD-DB4C-82EF-855E23C530EC}"/>
              </a:ext>
            </a:extLst>
          </p:cNvPr>
          <p:cNvSpPr>
            <a:spLocks noGrp="1"/>
          </p:cNvSpPr>
          <p:nvPr>
            <p:ph idx="1"/>
          </p:nvPr>
        </p:nvSpPr>
        <p:spPr>
          <a:xfrm>
            <a:off x="1524000" y="2399099"/>
            <a:ext cx="9465564" cy="3400969"/>
          </a:xfrm>
        </p:spPr>
        <p:txBody>
          <a:bodyPr>
            <a:normAutofit/>
          </a:bodyPr>
          <a:lstStyle/>
          <a:p>
            <a:r>
              <a:rPr lang="es-ES_tradnl" sz="2400" dirty="0"/>
              <a:t>«La Estancia es la otra unidad de referencia junto al Enunciado, y al igual que este es una secuencia prosódica terminada. Esta se diferencia del Enunciado en que no es un modelo prosódico que sigue un programa unitario, sino que consiste en un proceso de anexión de información que sigue el fluir del pensamiento del hablante. Por tanto, la Estancia está formada por una secuencia de unidades prosódicas que no sigue un modelo informativo y que tiene un débil valor </a:t>
            </a:r>
            <a:r>
              <a:rPr lang="es-ES_tradnl" sz="2400" dirty="0" err="1"/>
              <a:t>ilocutivo</a:t>
            </a:r>
            <a:r>
              <a:rPr lang="es-ES_tradnl" sz="2400" dirty="0"/>
              <a:t>». </a:t>
            </a:r>
          </a:p>
          <a:p>
            <a:endParaRPr lang="es-ES_tradnl" sz="2400" dirty="0"/>
          </a:p>
        </p:txBody>
      </p:sp>
    </p:spTree>
    <p:extLst>
      <p:ext uri="{BB962C8B-B14F-4D97-AF65-F5344CB8AC3E}">
        <p14:creationId xmlns:p14="http://schemas.microsoft.com/office/powerpoint/2010/main" val="20803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C928102-6915-8B45-B65D-A61FD2A69BF1}"/>
              </a:ext>
            </a:extLst>
          </p:cNvPr>
          <p:cNvSpPr>
            <a:spLocks noGrp="1"/>
          </p:cNvSpPr>
          <p:nvPr>
            <p:ph type="title"/>
          </p:nvPr>
        </p:nvSpPr>
        <p:spPr>
          <a:xfrm>
            <a:off x="838200" y="963877"/>
            <a:ext cx="3494362" cy="4930246"/>
          </a:xfrm>
        </p:spPr>
        <p:txBody>
          <a:bodyPr>
            <a:normAutofit/>
          </a:bodyPr>
          <a:lstStyle/>
          <a:p>
            <a:pPr algn="r"/>
            <a:r>
              <a:rPr lang="es-ES_tradnl">
                <a:solidFill>
                  <a:schemeClr val="accent1"/>
                </a:solidFill>
              </a:rPr>
              <a:t>A qué corresponde la estancia?</a:t>
            </a:r>
            <a:br>
              <a:rPr lang="es-ES_tradnl">
                <a:solidFill>
                  <a:schemeClr val="accent1"/>
                </a:solidFill>
              </a:rPr>
            </a:br>
            <a:endParaRPr lang="es-ES_tradnl">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15CA0628-AF17-0C43-A182-BA29A2097D1B}"/>
              </a:ext>
            </a:extLst>
          </p:cNvPr>
          <p:cNvSpPr>
            <a:spLocks noGrp="1"/>
          </p:cNvSpPr>
          <p:nvPr>
            <p:ph idx="1"/>
          </p:nvPr>
        </p:nvSpPr>
        <p:spPr>
          <a:xfrm>
            <a:off x="4976031" y="963877"/>
            <a:ext cx="6377769" cy="4930246"/>
          </a:xfrm>
        </p:spPr>
        <p:txBody>
          <a:bodyPr anchor="ctr">
            <a:normAutofit/>
          </a:bodyPr>
          <a:lstStyle/>
          <a:p>
            <a:endParaRPr lang="it-IT" sz="2400" dirty="0"/>
          </a:p>
          <a:p>
            <a:endParaRPr lang="it-IT" sz="2400" dirty="0"/>
          </a:p>
          <a:p>
            <a:pPr algn="just"/>
            <a:r>
              <a:rPr lang="es-ES_tradnl" sz="2400" dirty="0"/>
              <a:t>Estas unidades prosódicas corresponden a la unidad informativa llamado </a:t>
            </a:r>
            <a:r>
              <a:rPr lang="es-ES_tradnl" sz="2400" b="1" dirty="0" err="1"/>
              <a:t>Comment</a:t>
            </a:r>
            <a:r>
              <a:rPr lang="es-ES_tradnl" sz="2400" b="1" dirty="0"/>
              <a:t> Ligado</a:t>
            </a:r>
            <a:r>
              <a:rPr lang="es-ES_tradnl" sz="2400" dirty="0"/>
              <a:t>.  La Estancia corresponde a una actividad lingüística cuya primera intención es la producción de un texto oral </a:t>
            </a:r>
            <a:r>
              <a:rPr lang="es-ES_tradnl" sz="2400" u="sng" dirty="0"/>
              <a:t>no planeado previamente. </a:t>
            </a:r>
          </a:p>
          <a:p>
            <a:endParaRPr lang="it-IT" sz="2400" u="sng" dirty="0"/>
          </a:p>
        </p:txBody>
      </p:sp>
    </p:spTree>
    <p:extLst>
      <p:ext uri="{BB962C8B-B14F-4D97-AF65-F5344CB8AC3E}">
        <p14:creationId xmlns:p14="http://schemas.microsoft.com/office/powerpoint/2010/main" val="407120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EEFA36-4B6D-A544-90F9-EF3048FFCB58}"/>
              </a:ext>
            </a:extLst>
          </p:cNvPr>
          <p:cNvSpPr>
            <a:spLocks noGrp="1"/>
          </p:cNvSpPr>
          <p:nvPr>
            <p:ph type="title"/>
          </p:nvPr>
        </p:nvSpPr>
        <p:spPr/>
        <p:txBody>
          <a:bodyPr/>
          <a:lstStyle/>
          <a:p>
            <a:r>
              <a:rPr lang="it-IT" i="1" dirty="0" err="1">
                <a:solidFill>
                  <a:srgbClr val="C00000"/>
                </a:solidFill>
                <a:effectLst/>
                <a:latin typeface="Times New Roman" panose="02020603050405020304" pitchFamily="18" charset="0"/>
              </a:rPr>
              <a:t>Bound</a:t>
            </a:r>
            <a:r>
              <a:rPr lang="it-IT" i="1" dirty="0">
                <a:solidFill>
                  <a:srgbClr val="C00000"/>
                </a:solidFill>
                <a:effectLst/>
                <a:latin typeface="Times New Roman" panose="02020603050405020304" pitchFamily="18" charset="0"/>
              </a:rPr>
              <a:t> </a:t>
            </a:r>
            <a:r>
              <a:rPr lang="it-IT" i="1" dirty="0" err="1">
                <a:solidFill>
                  <a:srgbClr val="C00000"/>
                </a:solidFill>
                <a:effectLst/>
                <a:latin typeface="Times New Roman" panose="02020603050405020304" pitchFamily="18" charset="0"/>
              </a:rPr>
              <a:t>Comments</a:t>
            </a:r>
            <a:r>
              <a:rPr lang="it-IT" i="1" dirty="0">
                <a:solidFill>
                  <a:srgbClr val="C00000"/>
                </a:solidFill>
                <a:effectLst/>
                <a:latin typeface="Times New Roman" panose="02020603050405020304" pitchFamily="18" charset="0"/>
              </a:rPr>
              <a:t> </a:t>
            </a:r>
            <a:r>
              <a:rPr lang="it-IT" dirty="0">
                <a:solidFill>
                  <a:srgbClr val="C00000"/>
                </a:solidFill>
                <a:effectLst/>
                <a:latin typeface="Times New Roman" panose="02020603050405020304" pitchFamily="18" charset="0"/>
              </a:rPr>
              <a:t>(</a:t>
            </a:r>
            <a:r>
              <a:rPr lang="it-IT" dirty="0" err="1">
                <a:solidFill>
                  <a:srgbClr val="C00000"/>
                </a:solidFill>
                <a:effectLst/>
                <a:latin typeface="Times New Roman" panose="02020603050405020304" pitchFamily="18" charset="0"/>
              </a:rPr>
              <a:t>Comment</a:t>
            </a:r>
            <a:r>
              <a:rPr lang="it-IT" dirty="0">
                <a:solidFill>
                  <a:srgbClr val="C00000"/>
                </a:solidFill>
                <a:effectLst/>
                <a:latin typeface="Times New Roman" panose="02020603050405020304" pitchFamily="18" charset="0"/>
              </a:rPr>
              <a:t> </a:t>
            </a:r>
            <a:r>
              <a:rPr lang="it-IT" dirty="0" err="1">
                <a:solidFill>
                  <a:srgbClr val="C00000"/>
                </a:solidFill>
                <a:effectLst/>
                <a:latin typeface="Times New Roman" panose="02020603050405020304" pitchFamily="18" charset="0"/>
              </a:rPr>
              <a:t>Ligado</a:t>
            </a:r>
            <a:r>
              <a:rPr lang="it-IT" dirty="0">
                <a:solidFill>
                  <a:srgbClr val="C00000"/>
                </a:solidFill>
                <a:effectLst/>
                <a:latin typeface="Times New Roman" panose="02020603050405020304" pitchFamily="18" charset="0"/>
              </a:rPr>
              <a:t>) COB</a:t>
            </a:r>
            <a:br>
              <a:rPr lang="it-IT" dirty="0">
                <a:effectLst/>
                <a:latin typeface="Times New Roman" panose="02020603050405020304" pitchFamily="18" charset="0"/>
              </a:rPr>
            </a:br>
            <a:endParaRPr lang="es-ES_tradnl" dirty="0"/>
          </a:p>
        </p:txBody>
      </p:sp>
      <p:sp>
        <p:nvSpPr>
          <p:cNvPr id="6" name="Segnaposto contenuto 5">
            <a:extLst>
              <a:ext uri="{FF2B5EF4-FFF2-40B4-BE49-F238E27FC236}">
                <a16:creationId xmlns:a16="http://schemas.microsoft.com/office/drawing/2014/main" id="{619F256C-9E58-AF4C-A0E2-C5F1A87ABD7A}"/>
              </a:ext>
            </a:extLst>
          </p:cNvPr>
          <p:cNvSpPr>
            <a:spLocks noGrp="1"/>
          </p:cNvSpPr>
          <p:nvPr>
            <p:ph idx="1"/>
          </p:nvPr>
        </p:nvSpPr>
        <p:spPr>
          <a:xfrm>
            <a:off x="838200" y="1421028"/>
            <a:ext cx="10515600" cy="4351338"/>
          </a:xfrm>
        </p:spPr>
        <p:txBody>
          <a:bodyPr/>
          <a:lstStyle/>
          <a:p>
            <a:pPr algn="just"/>
            <a:endParaRPr lang="it-IT" dirty="0">
              <a:effectLst/>
              <a:latin typeface="Times New Roman" panose="02020603050405020304" pitchFamily="18" charset="0"/>
            </a:endParaRPr>
          </a:p>
          <a:p>
            <a:pPr algn="just"/>
            <a:endParaRPr lang="it-IT" dirty="0">
              <a:latin typeface="Times New Roman" panose="02020603050405020304" pitchFamily="18" charset="0"/>
            </a:endParaRPr>
          </a:p>
          <a:p>
            <a:pPr algn="just"/>
            <a:endParaRPr lang="it-IT" dirty="0">
              <a:effectLst/>
              <a:latin typeface="Times New Roman" panose="02020603050405020304" pitchFamily="18" charset="0"/>
            </a:endParaRPr>
          </a:p>
          <a:p>
            <a:pPr algn="just"/>
            <a:r>
              <a:rPr lang="it-IT" dirty="0">
                <a:effectLst/>
                <a:latin typeface="Times New Roman" panose="02020603050405020304" pitchFamily="18" charset="0"/>
              </a:rPr>
              <a:t>«</a:t>
            </a:r>
            <a:r>
              <a:rPr lang="es-ES_tradnl" dirty="0">
                <a:effectLst/>
                <a:latin typeface="Times New Roman" panose="02020603050405020304" pitchFamily="18" charset="0"/>
              </a:rPr>
              <a:t>Es una secuencia de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que no componen un Enunciado sino una Estancia (</a:t>
            </a:r>
            <a:r>
              <a:rPr lang="es-ES_tradnl" dirty="0" err="1">
                <a:effectLst/>
                <a:latin typeface="Times New Roman" panose="02020603050405020304" pitchFamily="18" charset="0"/>
              </a:rPr>
              <a:t>Stanza</a:t>
            </a:r>
            <a:r>
              <a:rPr lang="es-ES_tradnl" dirty="0">
                <a:effectLst/>
                <a:latin typeface="Times New Roman" panose="02020603050405020304" pitchFamily="18" charset="0"/>
              </a:rPr>
              <a:t>). Una Estancia se produce mediante la adjunción progresiva de unidades de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que coinciden con el fluir del pensamiento del hablante. La fuerza </a:t>
            </a:r>
            <a:r>
              <a:rPr lang="es-ES_tradnl" dirty="0" err="1">
                <a:effectLst/>
                <a:latin typeface="Times New Roman" panose="02020603050405020304" pitchFamily="18" charset="0"/>
              </a:rPr>
              <a:t>ilocutiva</a:t>
            </a:r>
            <a:r>
              <a:rPr lang="es-ES_tradnl" dirty="0">
                <a:effectLst/>
                <a:latin typeface="Times New Roman" panose="02020603050405020304" pitchFamily="18" charset="0"/>
              </a:rPr>
              <a:t> de los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Ligado (</a:t>
            </a:r>
            <a:r>
              <a:rPr lang="es-ES_tradnl" dirty="0" err="1">
                <a:effectLst/>
                <a:latin typeface="Times New Roman" panose="02020603050405020304" pitchFamily="18" charset="0"/>
              </a:rPr>
              <a:t>Bound</a:t>
            </a:r>
            <a:r>
              <a:rPr lang="es-ES_tradnl" dirty="0">
                <a:effectLst/>
                <a:latin typeface="Times New Roman" panose="02020603050405020304" pitchFamily="18" charset="0"/>
              </a:rPr>
              <a:t>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es débil y homogénea y suele ser asertiva o expresiva»</a:t>
            </a:r>
          </a:p>
          <a:p>
            <a:pPr algn="just"/>
            <a:endParaRPr lang="it-IT" dirty="0"/>
          </a:p>
          <a:p>
            <a:pPr marL="0" indent="0">
              <a:buNone/>
            </a:pPr>
            <a:endParaRPr lang="it-IT" dirty="0"/>
          </a:p>
          <a:p>
            <a:pPr marL="0" indent="0">
              <a:buNone/>
            </a:pPr>
            <a:endParaRPr lang="es-ES_tradnl" dirty="0"/>
          </a:p>
        </p:txBody>
      </p:sp>
    </p:spTree>
    <p:extLst>
      <p:ext uri="{BB962C8B-B14F-4D97-AF65-F5344CB8AC3E}">
        <p14:creationId xmlns:p14="http://schemas.microsoft.com/office/powerpoint/2010/main" val="867786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8210A5-CC0C-D644-8580-EF789A5A0C8D}"/>
              </a:ext>
            </a:extLst>
          </p:cNvPr>
          <p:cNvSpPr>
            <a:spLocks noGrp="1"/>
          </p:cNvSpPr>
          <p:nvPr>
            <p:ph type="title"/>
          </p:nvPr>
        </p:nvSpPr>
        <p:spPr/>
        <p:txBody>
          <a:bodyPr/>
          <a:lstStyle/>
          <a:p>
            <a:r>
              <a:rPr lang="es-ES_tradnl" dirty="0">
                <a:solidFill>
                  <a:srgbClr val="C00000"/>
                </a:solidFill>
              </a:rPr>
              <a:t>Algunos ejemplos: </a:t>
            </a:r>
          </a:p>
        </p:txBody>
      </p:sp>
      <p:sp>
        <p:nvSpPr>
          <p:cNvPr id="3" name="Segnaposto contenuto 2">
            <a:extLst>
              <a:ext uri="{FF2B5EF4-FFF2-40B4-BE49-F238E27FC236}">
                <a16:creationId xmlns:a16="http://schemas.microsoft.com/office/drawing/2014/main" id="{A3719CF6-79FE-7C48-86BE-9C995ADAF961}"/>
              </a:ext>
            </a:extLst>
          </p:cNvPr>
          <p:cNvSpPr>
            <a:spLocks noGrp="1"/>
          </p:cNvSpPr>
          <p:nvPr>
            <p:ph idx="1"/>
          </p:nvPr>
        </p:nvSpPr>
        <p:spPr/>
        <p:txBody>
          <a:bodyPr numCol="2">
            <a:normAutofit/>
          </a:bodyPr>
          <a:lstStyle/>
          <a:p>
            <a:pPr algn="just"/>
            <a:r>
              <a:rPr lang="es-ES_tradnl" sz="2200" dirty="0"/>
              <a:t>el caldo se hace /</a:t>
            </a:r>
            <a:r>
              <a:rPr lang="es-ES_tradnl" sz="2200" baseline="30000" dirty="0"/>
              <a:t>TOP</a:t>
            </a:r>
            <a:r>
              <a:rPr lang="es-ES_tradnl" sz="2200" dirty="0"/>
              <a:t> con pimentón /</a:t>
            </a:r>
            <a:r>
              <a:rPr lang="es-ES_tradnl" sz="2200" baseline="30000" dirty="0"/>
              <a:t>COB</a:t>
            </a:r>
            <a:r>
              <a:rPr lang="es-ES_tradnl" sz="2200" dirty="0"/>
              <a:t> el ajo refrito /</a:t>
            </a:r>
            <a:r>
              <a:rPr lang="es-ES_tradnl" sz="2200" baseline="30000" dirty="0"/>
              <a:t>COB</a:t>
            </a:r>
            <a:r>
              <a:rPr lang="es-ES_tradnl" sz="2200" dirty="0"/>
              <a:t> y se echa al [/1] al puchero /</a:t>
            </a:r>
            <a:r>
              <a:rPr lang="es-ES_tradnl" sz="2200" baseline="30000" dirty="0"/>
              <a:t>COB</a:t>
            </a:r>
            <a:r>
              <a:rPr lang="es-ES_tradnl" sz="2200" dirty="0"/>
              <a:t> a la cazuela/</a:t>
            </a:r>
            <a:r>
              <a:rPr lang="es-ES_tradnl" sz="2200" baseline="30000" dirty="0"/>
              <a:t>COB</a:t>
            </a:r>
            <a:r>
              <a:rPr lang="es-ES_tradnl" sz="2200" dirty="0"/>
              <a:t> donde sea //</a:t>
            </a:r>
            <a:r>
              <a:rPr lang="es-ES_tradnl" sz="2200" baseline="30000" dirty="0"/>
              <a:t>COM</a:t>
            </a:r>
            <a:r>
              <a:rPr lang="es-ES_tradnl" sz="2200" dirty="0"/>
              <a:t> [efamdl02-8] </a:t>
            </a:r>
          </a:p>
          <a:p>
            <a:endParaRPr lang="es-ES_tradnl" sz="2200" dirty="0"/>
          </a:p>
          <a:p>
            <a:r>
              <a:rPr lang="es-ES_tradnl" sz="2200" dirty="0"/>
              <a:t>Pues ya estará /</a:t>
            </a:r>
            <a:r>
              <a:rPr lang="es-ES_tradnl" sz="2200" baseline="30000" dirty="0"/>
              <a:t>COB  </a:t>
            </a:r>
            <a:r>
              <a:rPr lang="es-ES_tradnl" sz="2200" dirty="0"/>
              <a:t>que ya lo podrá hacer/</a:t>
            </a:r>
            <a:r>
              <a:rPr lang="es-ES_tradnl" sz="2200" baseline="30000" dirty="0"/>
              <a:t>COB </a:t>
            </a:r>
            <a:r>
              <a:rPr lang="es-ES_tradnl" sz="2200" dirty="0"/>
              <a:t>derechos de autor no tendrán/</a:t>
            </a:r>
            <a:r>
              <a:rPr lang="es-ES_tradnl" sz="2200" baseline="30000" dirty="0"/>
              <a:t>SCA </a:t>
            </a:r>
            <a:r>
              <a:rPr lang="es-ES_tradnl" sz="2200" dirty="0"/>
              <a:t> esto/</a:t>
            </a:r>
            <a:r>
              <a:rPr lang="es-ES_tradnl" sz="2200" baseline="30000" dirty="0"/>
              <a:t>COM  </a:t>
            </a:r>
            <a:r>
              <a:rPr lang="es-ES_tradnl" sz="2200" dirty="0"/>
              <a:t>[efamcv01d]</a:t>
            </a:r>
          </a:p>
          <a:p>
            <a:endParaRPr lang="es-ES_tradnl" sz="2200" dirty="0"/>
          </a:p>
          <a:p>
            <a:r>
              <a:rPr lang="es-ES_tradnl" sz="2200" dirty="0"/>
              <a:t>pues nueve &amp;a /</a:t>
            </a:r>
            <a:r>
              <a:rPr lang="es-ES_tradnl" sz="2200" baseline="30000" dirty="0"/>
              <a:t>COB </a:t>
            </a:r>
            <a:r>
              <a:rPr lang="es-ES_tradnl" sz="2200" dirty="0"/>
              <a:t>pues no sé /</a:t>
            </a:r>
            <a:r>
              <a:rPr lang="es-ES_tradnl" sz="2200" baseline="30000" dirty="0"/>
              <a:t>PAR </a:t>
            </a:r>
            <a:r>
              <a:rPr lang="es-ES_tradnl" sz="2200" dirty="0"/>
              <a:t>ocho años /</a:t>
            </a:r>
            <a:r>
              <a:rPr lang="es-ES_tradnl" sz="2200" baseline="30000" dirty="0"/>
              <a:t>COB </a:t>
            </a:r>
            <a:r>
              <a:rPr lang="es-ES_tradnl" sz="2200" dirty="0"/>
              <a:t> siete años/</a:t>
            </a:r>
            <a:r>
              <a:rPr lang="es-ES_tradnl" sz="2200" baseline="30000" dirty="0"/>
              <a:t>COM</a:t>
            </a:r>
            <a:r>
              <a:rPr lang="es-ES_tradnl" sz="2200" dirty="0"/>
              <a:t>? [efamcv01a]</a:t>
            </a:r>
          </a:p>
        </p:txBody>
      </p:sp>
      <p:pic>
        <p:nvPicPr>
          <p:cNvPr id="4" name="efamdl02_8.mp3" descr="efamdl02_8.mp3">
            <a:hlinkClick r:id="" action="ppaction://media"/>
            <a:extLst>
              <a:ext uri="{FF2B5EF4-FFF2-40B4-BE49-F238E27FC236}">
                <a16:creationId xmlns:a16="http://schemas.microsoft.com/office/drawing/2014/main" id="{FB67F324-DE4B-A841-9030-2F5704611426}"/>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8214073" y="1690688"/>
            <a:ext cx="812800" cy="812800"/>
          </a:xfrm>
          <a:prstGeom prst="rect">
            <a:avLst/>
          </a:prstGeom>
        </p:spPr>
      </p:pic>
      <p:pic>
        <p:nvPicPr>
          <p:cNvPr id="5" name="efamcv01d_65" descr="efamcv01d_65">
            <a:hlinkClick r:id="" action="ppaction://media"/>
            <a:extLst>
              <a:ext uri="{FF2B5EF4-FFF2-40B4-BE49-F238E27FC236}">
                <a16:creationId xmlns:a16="http://schemas.microsoft.com/office/drawing/2014/main" id="{0751F5B5-4CBB-4E44-940D-3F1CD3C496C8}"/>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8214073" y="3477945"/>
            <a:ext cx="812800" cy="812800"/>
          </a:xfrm>
          <a:prstGeom prst="rect">
            <a:avLst/>
          </a:prstGeom>
        </p:spPr>
      </p:pic>
      <p:pic>
        <p:nvPicPr>
          <p:cNvPr id="40" name="efamcv01a_19" descr="efamcv01a_19">
            <a:hlinkClick r:id="" action="ppaction://media"/>
            <a:extLst>
              <a:ext uri="{FF2B5EF4-FFF2-40B4-BE49-F238E27FC236}">
                <a16:creationId xmlns:a16="http://schemas.microsoft.com/office/drawing/2014/main" id="{D9044B6D-4E6D-9145-95E2-0A90DA5C5AAE}"/>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8214073" y="5103545"/>
            <a:ext cx="812800" cy="812800"/>
          </a:xfrm>
          <a:prstGeom prst="rect">
            <a:avLst/>
          </a:prstGeom>
        </p:spPr>
      </p:pic>
    </p:spTree>
    <p:extLst>
      <p:ext uri="{BB962C8B-B14F-4D97-AF65-F5344CB8AC3E}">
        <p14:creationId xmlns:p14="http://schemas.microsoft.com/office/powerpoint/2010/main" val="24353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0553"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239" fill="hold"/>
                                        <p:tgtEl>
                                          <p:spTgt spid="5"/>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4728" fill="hold"/>
                                        <p:tgtEl>
                                          <p:spTgt spid="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4"/>
                </p:tgtEl>
              </p:cMediaNode>
            </p:audio>
            <p:audio>
              <p:cMediaNode vol="80000">
                <p:cTn id="16" fill="hold" display="0">
                  <p:stCondLst>
                    <p:cond delay="indefinite"/>
                  </p:stCondLst>
                  <p:endCondLst>
                    <p:cond evt="onStopAudio" delay="0">
                      <p:tgtEl>
                        <p:sldTgt/>
                      </p:tgtEl>
                    </p:cond>
                  </p:endCondLst>
                </p:cTn>
                <p:tgtEl>
                  <p:spTgt spid="5"/>
                </p:tgtEl>
              </p:cMediaNode>
            </p:audio>
            <p:audio>
              <p:cMediaNode vol="80000">
                <p:cTn id="17" fill="hold" display="0">
                  <p:stCondLst>
                    <p:cond delay="indefinite"/>
                  </p:stCondLst>
                  <p:endCondLst>
                    <p:cond evt="onStopAudio" delay="0">
                      <p:tgtEl>
                        <p:sldTgt/>
                      </p:tgtEl>
                    </p:cond>
                  </p:endCondLst>
                </p:cTn>
                <p:tgtEl>
                  <p:spTgt spid="40"/>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F067B-780A-284A-802E-70B782E880E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s-ES_tradnl" b="1" kern="1200" dirty="0">
                <a:solidFill>
                  <a:srgbClr val="C00000"/>
                </a:solidFill>
                <a:latin typeface="+mj-lt"/>
                <a:ea typeface="+mj-ea"/>
                <a:cs typeface="+mj-cs"/>
              </a:rPr>
              <a:t>Datos del COB en IPIC: estancias familiares y públicas </a:t>
            </a:r>
          </a:p>
        </p:txBody>
      </p:sp>
      <p:graphicFrame>
        <p:nvGraphicFramePr>
          <p:cNvPr id="4" name="Tabella 6">
            <a:extLst>
              <a:ext uri="{FF2B5EF4-FFF2-40B4-BE49-F238E27FC236}">
                <a16:creationId xmlns:a16="http://schemas.microsoft.com/office/drawing/2014/main" id="{068B8FA4-304E-5B40-B667-6A9098B93628}"/>
              </a:ext>
            </a:extLst>
          </p:cNvPr>
          <p:cNvGraphicFramePr>
            <a:graphicFrameLocks noGrp="1"/>
          </p:cNvGraphicFramePr>
          <p:nvPr>
            <p:ph idx="1"/>
            <p:extLst>
              <p:ext uri="{D42A27DB-BD31-4B8C-83A1-F6EECF244321}">
                <p14:modId xmlns:p14="http://schemas.microsoft.com/office/powerpoint/2010/main" val="475268452"/>
              </p:ext>
            </p:extLst>
          </p:nvPr>
        </p:nvGraphicFramePr>
        <p:xfrm>
          <a:off x="838200" y="1938682"/>
          <a:ext cx="11049000" cy="4027248"/>
        </p:xfrm>
        <a:graphic>
          <a:graphicData uri="http://schemas.openxmlformats.org/drawingml/2006/table">
            <a:tbl>
              <a:tblPr firstRow="1" bandRow="1">
                <a:tableStyleId>{5C22544A-7EE6-4342-B048-85BDC9FD1C3A}</a:tableStyleId>
              </a:tblPr>
              <a:tblGrid>
                <a:gridCol w="1841500">
                  <a:extLst>
                    <a:ext uri="{9D8B030D-6E8A-4147-A177-3AD203B41FA5}">
                      <a16:colId xmlns:a16="http://schemas.microsoft.com/office/drawing/2014/main" val="3834983626"/>
                    </a:ext>
                  </a:extLst>
                </a:gridCol>
                <a:gridCol w="1841500">
                  <a:extLst>
                    <a:ext uri="{9D8B030D-6E8A-4147-A177-3AD203B41FA5}">
                      <a16:colId xmlns:a16="http://schemas.microsoft.com/office/drawing/2014/main" val="1642415977"/>
                    </a:ext>
                  </a:extLst>
                </a:gridCol>
                <a:gridCol w="1841500">
                  <a:extLst>
                    <a:ext uri="{9D8B030D-6E8A-4147-A177-3AD203B41FA5}">
                      <a16:colId xmlns:a16="http://schemas.microsoft.com/office/drawing/2014/main" val="3998450527"/>
                    </a:ext>
                  </a:extLst>
                </a:gridCol>
                <a:gridCol w="1841500">
                  <a:extLst>
                    <a:ext uri="{9D8B030D-6E8A-4147-A177-3AD203B41FA5}">
                      <a16:colId xmlns:a16="http://schemas.microsoft.com/office/drawing/2014/main" val="3620167851"/>
                    </a:ext>
                  </a:extLst>
                </a:gridCol>
                <a:gridCol w="1841500">
                  <a:extLst>
                    <a:ext uri="{9D8B030D-6E8A-4147-A177-3AD203B41FA5}">
                      <a16:colId xmlns:a16="http://schemas.microsoft.com/office/drawing/2014/main" val="1856187058"/>
                    </a:ext>
                  </a:extLst>
                </a:gridCol>
                <a:gridCol w="1841500">
                  <a:extLst>
                    <a:ext uri="{9D8B030D-6E8A-4147-A177-3AD203B41FA5}">
                      <a16:colId xmlns:a16="http://schemas.microsoft.com/office/drawing/2014/main" val="1840221007"/>
                    </a:ext>
                  </a:extLst>
                </a:gridCol>
              </a:tblGrid>
              <a:tr h="671208">
                <a:tc>
                  <a:txBody>
                    <a:bodyPr/>
                    <a:lstStyle/>
                    <a:p>
                      <a:r>
                        <a:rPr lang="it-IT" sz="1400" dirty="0">
                          <a:solidFill>
                            <a:schemeClr val="bg1"/>
                          </a:solidFill>
                        </a:rPr>
                        <a:t>ESTANCIA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val="528571395"/>
                  </a:ext>
                </a:extLst>
              </a:tr>
              <a:tr h="671208">
                <a:tc>
                  <a:txBody>
                    <a:bodyPr/>
                    <a:lstStyle/>
                    <a:p>
                      <a:r>
                        <a:rPr lang="it-IT" sz="1400" b="1" kern="1200" dirty="0">
                          <a:solidFill>
                            <a:schemeClr val="bg1"/>
                          </a:solidFill>
                          <a:latin typeface="+mn-lt"/>
                          <a:ea typeface="+mn-ea"/>
                          <a:cs typeface="+mn-cs"/>
                        </a:rPr>
                        <a:t>PUBLICO</a:t>
                      </a:r>
                    </a:p>
                  </a:txBody>
                  <a:tcPr>
                    <a:lnL w="12700" cap="flat" cmpd="sng" algn="ctr">
                      <a:solidFill>
                        <a:schemeClr val="tx1"/>
                      </a:solidFill>
                      <a:prstDash val="solid"/>
                      <a:round/>
                      <a:headEnd type="none" w="med" len="med"/>
                      <a:tailEnd type="none" w="med" len="med"/>
                    </a:lnL>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PUBLICO</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PUBLICO</a:t>
                      </a:r>
                    </a:p>
                  </a:txBody>
                  <a:tcPr>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FAMIL.</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FAMIL.</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FAMIL.</a:t>
                      </a:r>
                    </a:p>
                  </a:txBody>
                  <a:tcPr>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val="3417005698"/>
                  </a:ext>
                </a:extLst>
              </a:tr>
              <a:tr h="671208">
                <a:tc>
                  <a:txBody>
                    <a:bodyPr/>
                    <a:lstStyle/>
                    <a:p>
                      <a:r>
                        <a:rPr lang="it-IT" sz="1400" b="1" kern="1200" dirty="0">
                          <a:solidFill>
                            <a:schemeClr val="bg1"/>
                          </a:solidFill>
                          <a:latin typeface="+mn-lt"/>
                          <a:ea typeface="+mn-ea"/>
                          <a:cs typeface="+mn-cs"/>
                        </a:rPr>
                        <a:t>DIAL.</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MONOL.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CONV.</a:t>
                      </a:r>
                    </a:p>
                  </a:txBody>
                  <a:tcPr>
                    <a:lnB w="12700" cap="flat" cmpd="sng" algn="ctr">
                      <a:solidFill>
                        <a:schemeClr val="tx1"/>
                      </a:solidFill>
                      <a:prstDash val="solid"/>
                      <a:round/>
                      <a:headEnd type="none" w="med" len="med"/>
                      <a:tailEnd type="none" w="med" len="med"/>
                    </a:lnB>
                    <a:solidFill>
                      <a:schemeClr val="accent1"/>
                    </a:solidFill>
                  </a:tcPr>
                </a:tc>
                <a:tc>
                  <a:txBody>
                    <a:bodyPr/>
                    <a:lstStyle/>
                    <a:p>
                      <a:r>
                        <a:rPr lang="it-IT" sz="1400" b="1" kern="1200" dirty="0">
                          <a:solidFill>
                            <a:schemeClr val="bg1"/>
                          </a:solidFill>
                          <a:latin typeface="+mn-lt"/>
                          <a:ea typeface="+mn-ea"/>
                          <a:cs typeface="+mn-cs"/>
                        </a:rPr>
                        <a:t>DIAL.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MONOL.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CONV.</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144639588"/>
                  </a:ext>
                </a:extLst>
              </a:tr>
              <a:tr h="671208">
                <a:tc>
                  <a:txBody>
                    <a:bodyPr/>
                    <a:lstStyle/>
                    <a:p>
                      <a:pPr algn="ctr"/>
                      <a:r>
                        <a:rPr lang="it-IT" dirty="0"/>
                        <a:t>116    [22%]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48    [9%]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83 [15%]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63 [12%[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150 [28%]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57 [11%]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175018"/>
                  </a:ext>
                </a:extLst>
              </a:tr>
              <a:tr h="671208">
                <a:tc gridSpan="3">
                  <a:txBody>
                    <a:bodyPr/>
                    <a:lstStyle/>
                    <a:p>
                      <a:pPr algn="ctr"/>
                      <a:r>
                        <a:rPr lang="it-IT" dirty="0"/>
                        <a:t>TOT.  253 [48%]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gridSpan="3">
                  <a:txBody>
                    <a:bodyPr/>
                    <a:lstStyle/>
                    <a:p>
                      <a:pPr algn="ctr"/>
                      <a:r>
                        <a:rPr lang="it-IT" dirty="0"/>
                        <a:t>TOT. 270 [51%]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0799090"/>
                  </a:ext>
                </a:extLst>
              </a:tr>
              <a:tr h="671208">
                <a:tc gridSpan="6">
                  <a:txBody>
                    <a:bodyPr/>
                    <a:lstStyle/>
                    <a:p>
                      <a:pPr algn="ctr"/>
                      <a:r>
                        <a:rPr lang="it-IT" b="1" dirty="0"/>
                        <a:t>TOT. 523</a:t>
                      </a:r>
                    </a:p>
                  </a:txBody>
                  <a:tcPr>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693104647"/>
                  </a:ext>
                </a:extLst>
              </a:tr>
            </a:tbl>
          </a:graphicData>
        </a:graphic>
      </p:graphicFrame>
    </p:spTree>
    <p:extLst>
      <p:ext uri="{BB962C8B-B14F-4D97-AF65-F5344CB8AC3E}">
        <p14:creationId xmlns:p14="http://schemas.microsoft.com/office/powerpoint/2010/main" val="359277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3A1F6F1-6CCF-0642-B1B2-E3ADA18D4E3D}"/>
              </a:ext>
            </a:extLst>
          </p:cNvPr>
          <p:cNvSpPr>
            <a:spLocks noGrp="1"/>
          </p:cNvSpPr>
          <p:nvPr>
            <p:ph type="title"/>
          </p:nvPr>
        </p:nvSpPr>
        <p:spPr>
          <a:xfrm>
            <a:off x="838200" y="588168"/>
            <a:ext cx="10515600" cy="1325563"/>
          </a:xfrm>
        </p:spPr>
        <p:txBody>
          <a:bodyPr>
            <a:normAutofit/>
          </a:bodyPr>
          <a:lstStyle/>
          <a:p>
            <a:pPr algn="ctr"/>
            <a:r>
              <a:rPr lang="es-ES_tradnl" sz="4600" b="1">
                <a:solidFill>
                  <a:srgbClr val="FFFFFF"/>
                </a:solidFill>
              </a:rPr>
              <a:t>Resultados </a:t>
            </a:r>
          </a:p>
        </p:txBody>
      </p:sp>
      <p:sp>
        <p:nvSpPr>
          <p:cNvPr id="3" name="Segnaposto contenuto 2">
            <a:extLst>
              <a:ext uri="{FF2B5EF4-FFF2-40B4-BE49-F238E27FC236}">
                <a16:creationId xmlns:a16="http://schemas.microsoft.com/office/drawing/2014/main" id="{F742A169-7BC5-C049-8AE1-9641EF731578}"/>
              </a:ext>
            </a:extLst>
          </p:cNvPr>
          <p:cNvSpPr>
            <a:spLocks noGrp="1"/>
          </p:cNvSpPr>
          <p:nvPr>
            <p:ph idx="1"/>
          </p:nvPr>
        </p:nvSpPr>
        <p:spPr>
          <a:xfrm>
            <a:off x="838200" y="2391568"/>
            <a:ext cx="10515600" cy="3785394"/>
          </a:xfrm>
        </p:spPr>
        <p:txBody>
          <a:bodyPr anchor="ctr">
            <a:normAutofit/>
          </a:bodyPr>
          <a:lstStyle/>
          <a:p>
            <a:endParaRPr lang="es-ES_tradnl" sz="2400" u="sng" dirty="0"/>
          </a:p>
          <a:p>
            <a:r>
              <a:rPr lang="es-ES_tradnl" sz="2400" u="sng" dirty="0"/>
              <a:t>Las </a:t>
            </a:r>
            <a:r>
              <a:rPr lang="es-ES_tradnl" sz="2400" u="sng" dirty="0">
                <a:highlight>
                  <a:srgbClr val="FFFF00"/>
                </a:highlight>
              </a:rPr>
              <a:t>estancias familiares </a:t>
            </a:r>
            <a:r>
              <a:rPr lang="es-ES_tradnl" sz="2400" u="sng" dirty="0"/>
              <a:t>superan las estancias públicas (de poco)</a:t>
            </a:r>
            <a:r>
              <a:rPr lang="es-ES_tradnl" sz="2400" dirty="0"/>
              <a:t>. Esto puede ser porque el COB, siendo una anexión de la información que sigue el fluir del pensamiento, es </a:t>
            </a:r>
            <a:r>
              <a:rPr lang="es-ES_tradnl" sz="2400" dirty="0">
                <a:highlight>
                  <a:srgbClr val="FFFF00"/>
                </a:highlight>
              </a:rPr>
              <a:t>mas</a:t>
            </a:r>
            <a:r>
              <a:rPr lang="es-ES_tradnl" sz="2400" dirty="0"/>
              <a:t> frecuentes en ámbitos familiares donde es más fácil que los discursos sean generalmente improvisados y no previamente construidos. </a:t>
            </a:r>
          </a:p>
          <a:p>
            <a:endParaRPr lang="es-ES_tradnl" sz="2400" dirty="0"/>
          </a:p>
          <a:p>
            <a:endParaRPr lang="es-ES_tradnl" sz="2400" dirty="0"/>
          </a:p>
        </p:txBody>
      </p:sp>
    </p:spTree>
    <p:extLst>
      <p:ext uri="{BB962C8B-B14F-4D97-AF65-F5344CB8AC3E}">
        <p14:creationId xmlns:p14="http://schemas.microsoft.com/office/powerpoint/2010/main" val="283821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1512861-C6EB-7A46-9094-2D02D72CDED5}"/>
              </a:ext>
            </a:extLst>
          </p:cNvPr>
          <p:cNvSpPr>
            <a:spLocks noGrp="1"/>
          </p:cNvSpPr>
          <p:nvPr>
            <p:ph type="title"/>
          </p:nvPr>
        </p:nvSpPr>
        <p:spPr>
          <a:xfrm>
            <a:off x="838200" y="588168"/>
            <a:ext cx="10515600" cy="1325563"/>
          </a:xfrm>
        </p:spPr>
        <p:txBody>
          <a:bodyPr>
            <a:normAutofit/>
          </a:bodyPr>
          <a:lstStyle/>
          <a:p>
            <a:pPr algn="ctr"/>
            <a:r>
              <a:rPr lang="es-ES_tradnl" sz="4600" b="1">
                <a:solidFill>
                  <a:srgbClr val="FFFFFF"/>
                </a:solidFill>
              </a:rPr>
              <a:t>Resultados </a:t>
            </a:r>
          </a:p>
        </p:txBody>
      </p:sp>
      <p:sp>
        <p:nvSpPr>
          <p:cNvPr id="3" name="Segnaposto contenuto 2">
            <a:extLst>
              <a:ext uri="{FF2B5EF4-FFF2-40B4-BE49-F238E27FC236}">
                <a16:creationId xmlns:a16="http://schemas.microsoft.com/office/drawing/2014/main" id="{496BC07D-E3DC-054F-ABE1-C133C0BADCD6}"/>
              </a:ext>
            </a:extLst>
          </p:cNvPr>
          <p:cNvSpPr>
            <a:spLocks noGrp="1"/>
          </p:cNvSpPr>
          <p:nvPr>
            <p:ph idx="1"/>
          </p:nvPr>
        </p:nvSpPr>
        <p:spPr>
          <a:xfrm>
            <a:off x="838200" y="2391568"/>
            <a:ext cx="10515600" cy="3785394"/>
          </a:xfrm>
        </p:spPr>
        <p:txBody>
          <a:bodyPr anchor="ctr">
            <a:normAutofit/>
          </a:bodyPr>
          <a:lstStyle/>
          <a:p>
            <a:r>
              <a:rPr lang="es-ES_tradnl" sz="2400" u="sng" dirty="0"/>
              <a:t>La mayoría de los COB los encontramos en los monólogos familiares</a:t>
            </a:r>
            <a:r>
              <a:rPr lang="es-ES_tradnl" sz="2400" dirty="0"/>
              <a:t>. De hecho, los monólogos son discursos que siguen el fluir de los pensamientos del hablante, de manera libre y espontáneo. Además, son discursos muy largos por parte del mismo hablante y por eso es fácil recorrer a la improvisación. De hecho, el </a:t>
            </a:r>
            <a:r>
              <a:rPr lang="es-ES_tradnl" sz="2400" dirty="0">
                <a:highlight>
                  <a:srgbClr val="FFFF00"/>
                </a:highlight>
              </a:rPr>
              <a:t>monologo</a:t>
            </a:r>
            <a:r>
              <a:rPr lang="es-ES_tradnl" sz="2400" dirty="0"/>
              <a:t> puede ser el ámbito </a:t>
            </a:r>
            <a:r>
              <a:rPr lang="es-ES_tradnl" sz="2400" dirty="0">
                <a:highlight>
                  <a:srgbClr val="FFFF00"/>
                </a:highlight>
              </a:rPr>
              <a:t>favorido</a:t>
            </a:r>
            <a:r>
              <a:rPr lang="es-ES_tradnl" sz="2400" dirty="0"/>
              <a:t> de los COB. </a:t>
            </a:r>
          </a:p>
          <a:p>
            <a:r>
              <a:rPr lang="es-ES_tradnl" sz="2400" u="sng" dirty="0"/>
              <a:t>Encontramos el 22 % de los COB en los diálogos públicos</a:t>
            </a:r>
            <a:r>
              <a:rPr lang="es-ES_tradnl" sz="2400" dirty="0"/>
              <a:t>. Junto con el </a:t>
            </a:r>
            <a:r>
              <a:rPr lang="es-ES_tradnl" sz="2400" dirty="0">
                <a:highlight>
                  <a:srgbClr val="FFFF00"/>
                </a:highlight>
              </a:rPr>
              <a:t>monologo</a:t>
            </a:r>
            <a:r>
              <a:rPr lang="es-ES_tradnl" sz="2400" dirty="0"/>
              <a:t>, el </a:t>
            </a:r>
            <a:r>
              <a:rPr lang="es-ES_tradnl" sz="2400" dirty="0">
                <a:highlight>
                  <a:srgbClr val="FFFF00"/>
                </a:highlight>
              </a:rPr>
              <a:t>dialogo</a:t>
            </a:r>
            <a:r>
              <a:rPr lang="es-ES_tradnl" sz="2400" dirty="0"/>
              <a:t> parece ser el ámbito </a:t>
            </a:r>
            <a:r>
              <a:rPr lang="es-ES_tradnl" sz="2400" dirty="0">
                <a:highlight>
                  <a:srgbClr val="FFFF00"/>
                </a:highlight>
              </a:rPr>
              <a:t>favorido</a:t>
            </a:r>
            <a:r>
              <a:rPr lang="es-ES_tradnl" sz="2400" dirty="0"/>
              <a:t> por el COB. Aunque el intercambio es </a:t>
            </a:r>
            <a:r>
              <a:rPr lang="es-ES_tradnl" sz="2400" dirty="0">
                <a:highlight>
                  <a:srgbClr val="FFFF00"/>
                </a:highlight>
              </a:rPr>
              <a:t>mas</a:t>
            </a:r>
            <a:r>
              <a:rPr lang="es-ES_tradnl" sz="2400" dirty="0"/>
              <a:t> rápido es fácil </a:t>
            </a:r>
            <a:r>
              <a:rPr lang="es-ES_tradnl" sz="2400" dirty="0">
                <a:solidFill>
                  <a:srgbClr val="FF0000"/>
                </a:solidFill>
                <a:highlight>
                  <a:srgbClr val="FFFF00"/>
                </a:highlight>
              </a:rPr>
              <a:t>recorrer</a:t>
            </a:r>
            <a:r>
              <a:rPr lang="es-ES_tradnl" sz="2400" dirty="0"/>
              <a:t> a la improvisación. </a:t>
            </a:r>
          </a:p>
        </p:txBody>
      </p:sp>
    </p:spTree>
    <p:extLst>
      <p:ext uri="{BB962C8B-B14F-4D97-AF65-F5344CB8AC3E}">
        <p14:creationId xmlns:p14="http://schemas.microsoft.com/office/powerpoint/2010/main" val="14995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2034C5-116C-8E4D-BEAB-2139F5B8E2B7}"/>
              </a:ext>
            </a:extLst>
          </p:cNvPr>
          <p:cNvSpPr>
            <a:spLocks noGrp="1"/>
          </p:cNvSpPr>
          <p:nvPr>
            <p:ph type="title"/>
          </p:nvPr>
        </p:nvSpPr>
        <p:spPr/>
        <p:txBody>
          <a:bodyPr/>
          <a:lstStyle/>
          <a:p>
            <a:r>
              <a:rPr lang="es-ES_tradnl" dirty="0">
                <a:solidFill>
                  <a:srgbClr val="C00000"/>
                </a:solidFill>
              </a:rPr>
              <a:t>El COB EN RELACION CON OTRAS UNIDADES DE LA INFORMACION : lo que precede el COB </a:t>
            </a:r>
          </a:p>
        </p:txBody>
      </p:sp>
      <p:sp>
        <p:nvSpPr>
          <p:cNvPr id="3" name="Segnaposto contenuto 2">
            <a:extLst>
              <a:ext uri="{FF2B5EF4-FFF2-40B4-BE49-F238E27FC236}">
                <a16:creationId xmlns:a16="http://schemas.microsoft.com/office/drawing/2014/main" id="{9D13D70B-042E-404C-BE15-50F296DE6D18}"/>
              </a:ext>
            </a:extLst>
          </p:cNvPr>
          <p:cNvSpPr>
            <a:spLocks noGrp="1"/>
          </p:cNvSpPr>
          <p:nvPr>
            <p:ph idx="1"/>
          </p:nvPr>
        </p:nvSpPr>
        <p:spPr>
          <a:xfrm>
            <a:off x="838200" y="1825625"/>
            <a:ext cx="10515600" cy="4916138"/>
          </a:xfrm>
        </p:spPr>
        <p:txBody>
          <a:bodyPr>
            <a:normAutofit lnSpcReduction="10000"/>
          </a:bodyPr>
          <a:lstStyle/>
          <a:p>
            <a:pPr algn="just"/>
            <a:r>
              <a:rPr lang="es-ES_tradnl" dirty="0"/>
              <a:t>En general podemos afirmar que NO ES FRECUENTE  encontrar un solo COB en un enunciado. Al contrario, a menudo hay más COBS uno tras otro. La razón es que la estancia está caracterizada por una </a:t>
            </a:r>
            <a:r>
              <a:rPr lang="es-ES" dirty="0"/>
              <a:t>yuxtaposición de unidades de la información y corresponden al fluir de los pensamientos del hablantes. </a:t>
            </a:r>
          </a:p>
          <a:p>
            <a:pPr marL="0" indent="0">
              <a:buNone/>
            </a:pPr>
            <a:endParaRPr lang="es-ES_tradnl" dirty="0"/>
          </a:p>
          <a:p>
            <a:pPr marL="0" indent="0">
              <a:buNone/>
            </a:pPr>
            <a:r>
              <a:rPr lang="es-ES_tradnl" dirty="0"/>
              <a:t>COB / COB                         239                              O SEA               46%</a:t>
            </a:r>
          </a:p>
          <a:p>
            <a:pPr marL="0" indent="0">
              <a:buNone/>
            </a:pPr>
            <a:endParaRPr lang="es-ES_tradnl" dirty="0"/>
          </a:p>
          <a:p>
            <a:pPr marL="0" indent="0">
              <a:buNone/>
            </a:pPr>
            <a:r>
              <a:rPr lang="es-ES_tradnl" dirty="0"/>
              <a:t>COB / COB / COB              84                                O SEA               16%</a:t>
            </a:r>
          </a:p>
          <a:p>
            <a:pPr marL="0" indent="0">
              <a:buNone/>
            </a:pPr>
            <a:endParaRPr lang="es-ES_tradnl" dirty="0"/>
          </a:p>
          <a:p>
            <a:pPr marL="0" indent="0">
              <a:buNone/>
            </a:pPr>
            <a:r>
              <a:rPr lang="es-ES_tradnl" dirty="0"/>
              <a:t>COB / COB / COB / COB   30                                O SEA                5%</a:t>
            </a:r>
          </a:p>
          <a:p>
            <a:pPr marL="0" indent="0">
              <a:buNone/>
            </a:pPr>
            <a:endParaRPr lang="es-ES_tradnl" dirty="0"/>
          </a:p>
        </p:txBody>
      </p:sp>
    </p:spTree>
    <p:extLst>
      <p:ext uri="{BB962C8B-B14F-4D97-AF65-F5344CB8AC3E}">
        <p14:creationId xmlns:p14="http://schemas.microsoft.com/office/powerpoint/2010/main" val="14575087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C983326493A14C9853D45F1A246A1F" ma:contentTypeVersion="7" ma:contentTypeDescription="Create a new document." ma:contentTypeScope="" ma:versionID="137d772230d4238fe874b92f0f610756">
  <xsd:schema xmlns:xsd="http://www.w3.org/2001/XMLSchema" xmlns:xs="http://www.w3.org/2001/XMLSchema" xmlns:p="http://schemas.microsoft.com/office/2006/metadata/properties" xmlns:ns3="f12f460c-86c1-4c96-8461-99841b5fcbef" targetNamespace="http://schemas.microsoft.com/office/2006/metadata/properties" ma:root="true" ma:fieldsID="004b021cd0e279e53346254aae49ffac" ns3:_="">
    <xsd:import namespace="f12f460c-86c1-4c96-8461-99841b5fcbe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f460c-86c1-4c96-8461-99841b5fcb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5946B2-DD95-4768-8F23-EBAEAF98F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f460c-86c1-4c96-8461-99841b5fc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5A081F-2CDB-4C76-A188-48F1B4A27B27}">
  <ds:schemaRefs>
    <ds:schemaRef ds:uri="http://schemas.microsoft.com/sharepoint/v3/contenttype/forms"/>
  </ds:schemaRefs>
</ds:datastoreItem>
</file>

<file path=customXml/itemProps3.xml><?xml version="1.0" encoding="utf-8"?>
<ds:datastoreItem xmlns:ds="http://schemas.openxmlformats.org/officeDocument/2006/customXml" ds:itemID="{0B496216-669E-4ED4-981D-9AF6F08929D5}">
  <ds:schemaRefs>
    <ds:schemaRef ds:uri="http://schemas.microsoft.com/office/2006/metadata/properties"/>
    <ds:schemaRef ds:uri="http://purl.org/dc/term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f12f460c-86c1-4c96-8461-99841b5fcbe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79</TotalTime>
  <Words>1535</Words>
  <Application>Microsoft Office PowerPoint</Application>
  <PresentationFormat>Widescreen</PresentationFormat>
  <Paragraphs>142</Paragraphs>
  <Slides>19</Slides>
  <Notes>0</Notes>
  <HiddenSlides>0</HiddenSlides>
  <MMClips>3</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19</vt:i4>
      </vt:variant>
    </vt:vector>
  </HeadingPairs>
  <TitlesOfParts>
    <vt:vector size="27" baseType="lpstr">
      <vt:lpstr>American Typewriter</vt:lpstr>
      <vt:lpstr>Apple Chancery</vt:lpstr>
      <vt:lpstr>Arial</vt:lpstr>
      <vt:lpstr>Calibri</vt:lpstr>
      <vt:lpstr>Calibri Light</vt:lpstr>
      <vt:lpstr>Rockwell</vt:lpstr>
      <vt:lpstr>Times New Roman</vt:lpstr>
      <vt:lpstr>Tema di Office</vt:lpstr>
      <vt:lpstr>Análisis de las unidades de la información </vt:lpstr>
      <vt:lpstr>LA ESTANCIA </vt:lpstr>
      <vt:lpstr>A qué corresponde la estancia? </vt:lpstr>
      <vt:lpstr>Bound Comments (Comment Ligado) COB </vt:lpstr>
      <vt:lpstr>Algunos ejemplos: </vt:lpstr>
      <vt:lpstr>Datos del COB en IPIC: estancias familiares y públicas </vt:lpstr>
      <vt:lpstr>Resultados </vt:lpstr>
      <vt:lpstr>Resultados </vt:lpstr>
      <vt:lpstr>El COB EN RELACION CON OTRAS UNIDADES DE LA INFORMACION : lo que precede el COB </vt:lpstr>
      <vt:lpstr>Otras unidades relacionadas con el COB </vt:lpstr>
      <vt:lpstr>Conclusión  </vt:lpstr>
      <vt:lpstr>La importancia del análisis del habla para la enseñanza </vt:lpstr>
      <vt:lpstr>El lenguaje de la estancia: una propuesta didáctica</vt:lpstr>
      <vt:lpstr>Presentazione standard di PowerPoint</vt:lpstr>
      <vt:lpstr>Ejercicio 1: extrae del texto las construcciones eco, las repeticiones y las vocalizaciones correspondientes </vt:lpstr>
      <vt:lpstr>Presentazione standard di PowerPoint</vt:lpstr>
      <vt:lpstr>Ejercisio 3:  Elige entre las siguientes afirmaciones las que te parecen verdadera Ⓥ o falsa Ⓕ. Si la afirmación es verdadera (Ⓥ), indica con la letra correspondiente la estrategia discursiva con la que se relaciona: (a) construcciones eco; (b) reformulaciones; (c) vocalizaciones; (d) repeticiones. </vt:lpstr>
      <vt:lpstr>Soluciones ejercicio 3: </vt:lpstr>
      <vt:lpstr>BIBLIOGRAFIA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las unidades de la información </dc:title>
  <dc:creator>Sara Paganelli</dc:creator>
  <cp:lastModifiedBy>Maria Carlota Nicolas Martinez</cp:lastModifiedBy>
  <cp:revision>3</cp:revision>
  <dcterms:created xsi:type="dcterms:W3CDTF">2020-03-16T10:57:47Z</dcterms:created>
  <dcterms:modified xsi:type="dcterms:W3CDTF">2020-03-16T18:06:27Z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0x010100E6C983326493A14C9853D45F1A246A1F</vt:lpwstr>
  </property>
</Properties>
</file>