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13/03/2020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7158" y="500042"/>
            <a:ext cx="678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Angoli di Eulero – </a:t>
            </a:r>
            <a:r>
              <a:rPr lang="it-IT" sz="4000" dirty="0" smtClean="0"/>
              <a:t>paragrafo 6.4</a:t>
            </a:r>
            <a:endParaRPr lang="it-IT" sz="4000" b="1" dirty="0"/>
          </a:p>
        </p:txBody>
      </p:sp>
      <p:sp>
        <p:nvSpPr>
          <p:cNvPr id="3" name="Rettangolo 2"/>
          <p:cNvSpPr/>
          <p:nvPr/>
        </p:nvSpPr>
        <p:spPr>
          <a:xfrm>
            <a:off x="285720" y="1428736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Abbiamo visto che il moto rigido è parametrizzato dai “punti” dello spazio </a:t>
            </a:r>
            <a:r>
              <a:rPr lang="it-IT" sz="2400" dirty="0" smtClean="0">
                <a:latin typeface="Castellar" pitchFamily="18" charset="0"/>
              </a:rPr>
              <a:t>R</a:t>
            </a:r>
            <a:r>
              <a:rPr lang="it-IT" sz="2400" baseline="30000" dirty="0" smtClean="0"/>
              <a:t>3</a:t>
            </a:r>
            <a:r>
              <a:rPr lang="it-IT" sz="2400" i="1" dirty="0" smtClean="0"/>
              <a:t>×SO(3). </a:t>
            </a:r>
            <a:r>
              <a:rPr lang="it-IT" sz="2400" dirty="0" smtClean="0"/>
              <a:t>I primi tre parametri, in </a:t>
            </a:r>
            <a:r>
              <a:rPr lang="it-IT" sz="2400" dirty="0" smtClean="0">
                <a:latin typeface="Castellar" pitchFamily="18" charset="0"/>
              </a:rPr>
              <a:t>R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, sono le coordinate dell’origine </a:t>
            </a:r>
            <a:r>
              <a:rPr lang="it-IT" sz="2400" i="1" dirty="0" smtClean="0"/>
              <a:t>O </a:t>
            </a:r>
            <a:r>
              <a:rPr lang="it-IT" sz="2400" dirty="0" smtClean="0"/>
              <a:t>del sistema solidale rispetto al </a:t>
            </a:r>
            <a:r>
              <a:rPr lang="it-IT" sz="2400" dirty="0" err="1" smtClean="0"/>
              <a:t>SdR</a:t>
            </a:r>
            <a:r>
              <a:rPr lang="it-IT" sz="2400" dirty="0" smtClean="0"/>
              <a:t> fisso Σ. Gli altri tre parametri dovranno determinare l’orientamento</a:t>
            </a:r>
          </a:p>
          <a:p>
            <a:r>
              <a:rPr lang="it-IT" sz="2400" dirty="0" smtClean="0"/>
              <a:t>                                                             degli assi di </a:t>
            </a:r>
            <a:r>
              <a:rPr lang="it-IT" sz="2400" i="1" dirty="0" smtClean="0"/>
              <a:t>S </a:t>
            </a:r>
            <a:r>
              <a:rPr lang="it-IT" sz="2400" dirty="0" smtClean="0"/>
              <a:t>rispetto agli assi                                                                </a:t>
            </a:r>
          </a:p>
          <a:p>
            <a:r>
              <a:rPr lang="it-IT" sz="2400" dirty="0" smtClean="0"/>
              <a:t>                                                             del sistema </a:t>
            </a:r>
            <a:r>
              <a:rPr lang="it-IT" sz="2400" i="1" dirty="0" smtClean="0"/>
              <a:t>Σ</a:t>
            </a:r>
            <a:r>
              <a:rPr lang="it-IT" sz="2400" dirty="0" smtClean="0"/>
              <a:t>, o meglio, la </a:t>
            </a:r>
          </a:p>
          <a:p>
            <a:r>
              <a:rPr lang="it-IT" sz="2400" dirty="0" smtClean="0"/>
              <a:t>                                                             posizione dei tre versori di </a:t>
            </a:r>
            <a:r>
              <a:rPr lang="it-IT" sz="2400" i="1" dirty="0" smtClean="0"/>
              <a:t>S </a:t>
            </a:r>
          </a:p>
          <a:p>
            <a:r>
              <a:rPr lang="it-IT" sz="2400" i="1" dirty="0" smtClean="0"/>
              <a:t>                                                             </a:t>
            </a:r>
            <a:r>
              <a:rPr lang="it-IT" sz="2400" dirty="0" smtClean="0"/>
              <a:t>rispetto a Σ</a:t>
            </a:r>
            <a:r>
              <a:rPr lang="it-IT" sz="2400" i="1" dirty="0" smtClean="0"/>
              <a:t>′, </a:t>
            </a:r>
            <a:r>
              <a:rPr lang="it-IT" sz="2400" dirty="0" smtClean="0"/>
              <a:t>che è il </a:t>
            </a:r>
            <a:r>
              <a:rPr lang="it-IT" sz="2400" dirty="0" err="1" smtClean="0"/>
              <a:t>SdR</a:t>
            </a:r>
            <a:r>
              <a:rPr lang="it-IT" sz="2400" dirty="0" smtClean="0"/>
              <a:t> con </a:t>
            </a:r>
          </a:p>
          <a:p>
            <a:r>
              <a:rPr lang="it-IT" sz="2400" dirty="0" smtClean="0"/>
              <a:t>                                                             origine in O ed assi  costantemente                                      </a:t>
            </a:r>
          </a:p>
          <a:p>
            <a:r>
              <a:rPr lang="it-IT" sz="2400" dirty="0" smtClean="0"/>
              <a:t>                                                             paralleli a quelli di Σ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4133852" cy="301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858016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4282" y="219371"/>
            <a:ext cx="87154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Fissiamo quindi una posizione </a:t>
            </a:r>
            <a:r>
              <a:rPr lang="it-IT" dirty="0" smtClean="0"/>
              <a:t>di </a:t>
            </a:r>
            <a:r>
              <a:rPr lang="it-IT" i="1" dirty="0" smtClean="0">
                <a:solidFill>
                  <a:srgbClr val="FF0000"/>
                </a:solidFill>
              </a:rPr>
              <a:t>S</a:t>
            </a:r>
            <a:r>
              <a:rPr lang="it-IT" i="1" dirty="0" smtClean="0"/>
              <a:t> e Σ’ </a:t>
            </a:r>
            <a:r>
              <a:rPr lang="it-IT" dirty="0" smtClean="0"/>
              <a:t>e supponiamo che, in questa configurazione, gli assi dei due sistemi non siano sovrapposti e, in particolare, non coincidano i due assi </a:t>
            </a:r>
            <a:r>
              <a:rPr lang="it-IT" i="1" dirty="0" smtClean="0"/>
              <a:t>ζ e </a:t>
            </a:r>
            <a:r>
              <a:rPr lang="it-IT" i="1" dirty="0" smtClean="0"/>
              <a:t>z. </a:t>
            </a:r>
          </a:p>
          <a:p>
            <a:endParaRPr lang="it-IT" i="1" dirty="0" smtClean="0"/>
          </a:p>
          <a:p>
            <a:r>
              <a:rPr lang="it-IT" sz="2800" b="1" dirty="0" smtClean="0"/>
              <a:t>Vogliamo far vedere che possiamo riportare il sistema “fisso” Σ</a:t>
            </a:r>
            <a:r>
              <a:rPr lang="it-IT" sz="2800" b="1" i="1" dirty="0" smtClean="0"/>
              <a:t>′ </a:t>
            </a:r>
            <a:r>
              <a:rPr lang="it-IT" sz="2800" b="1" dirty="0" smtClean="0"/>
              <a:t>a coincidere con quello “mobile” </a:t>
            </a:r>
            <a:r>
              <a:rPr lang="it-IT" sz="2800" b="1" i="1" dirty="0" smtClean="0">
                <a:solidFill>
                  <a:srgbClr val="FF0000"/>
                </a:solidFill>
              </a:rPr>
              <a:t>S</a:t>
            </a:r>
            <a:r>
              <a:rPr lang="it-IT" sz="2800" b="1" i="1" dirty="0" smtClean="0"/>
              <a:t> </a:t>
            </a:r>
            <a:r>
              <a:rPr lang="it-IT" sz="2800" b="1" dirty="0" smtClean="0"/>
              <a:t>mediante tre opportune rotazioni: gli angoli di queste rotazioni forniranno i parametri cercati.</a:t>
            </a:r>
            <a:endParaRPr lang="it-IT" sz="2800" b="1" dirty="0"/>
          </a:p>
        </p:txBody>
      </p:sp>
      <p:cxnSp>
        <p:nvCxnSpPr>
          <p:cNvPr id="5" name="Connettore 2 4"/>
          <p:cNvCxnSpPr/>
          <p:nvPr/>
        </p:nvCxnSpPr>
        <p:spPr>
          <a:xfrm rot="16200000" flipH="1">
            <a:off x="1714480" y="5500702"/>
            <a:ext cx="92869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1714480" y="4357694"/>
            <a:ext cx="1714512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6200000" flipV="1">
            <a:off x="607191" y="4393413"/>
            <a:ext cx="164307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 flipH="1" flipV="1">
            <a:off x="2857488" y="41312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1714480" y="5286388"/>
            <a:ext cx="192882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6200000" flipH="1">
            <a:off x="1429522" y="5787248"/>
            <a:ext cx="1000132" cy="427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 flipH="1" flipV="1">
            <a:off x="928662" y="471488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3500430" y="5357826"/>
            <a:ext cx="3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70C0"/>
                </a:solidFill>
              </a:rPr>
              <a:t>Σ’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71604" y="3571876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70C0"/>
                </a:solidFill>
              </a:rPr>
              <a:t>ζ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 flipH="1" flipV="1">
            <a:off x="428596" y="355973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z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6643702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10" y="716894"/>
            <a:ext cx="78581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La dimostrazione della possibilità di rappresentare una generica rotazione</a:t>
            </a:r>
          </a:p>
          <a:p>
            <a:r>
              <a:rPr lang="it-IT" i="1" dirty="0" smtClean="0"/>
              <a:t>fra due </a:t>
            </a:r>
            <a:r>
              <a:rPr lang="it-IT" i="1" dirty="0" err="1" smtClean="0"/>
              <a:t>SdR</a:t>
            </a:r>
            <a:r>
              <a:rPr lang="it-IT" i="1" dirty="0" smtClean="0"/>
              <a:t> tramite la composizione ordinata di 3 rotazioni elementari è dovuta ad Eulero.</a:t>
            </a:r>
          </a:p>
          <a:p>
            <a:endParaRPr lang="it-IT" i="1" dirty="0" smtClean="0"/>
          </a:p>
          <a:p>
            <a:r>
              <a:rPr lang="it-IT" i="1" dirty="0" smtClean="0"/>
              <a:t>I tre angoli di cui ruotare sono detti angoli di Eulero. Tuttavia oltre a dover specificare i valori dei 3 angoli è necessario specificare quali siano gli assi attorno ai quali devono essere effettuate le rotazioni elementari. La scelta di tali assi è libera, cosicché esistono diverse possibilità. Nella presente trattazione abbiamo scelto la rotazione ZXZ, dal nome degli assi intorno ai quali, di volta in volta, si effettuano le singole rotazioni.</a:t>
            </a:r>
          </a:p>
          <a:p>
            <a:endParaRPr lang="it-IT" i="1" dirty="0" smtClean="0"/>
          </a:p>
          <a:p>
            <a:r>
              <a:rPr lang="it-IT" i="1" dirty="0" smtClean="0"/>
              <a:t>Infatti, come spiegheremo in dettaglio nel seguito, partendo dal </a:t>
            </a:r>
            <a:r>
              <a:rPr lang="it-IT" i="1" dirty="0" err="1" smtClean="0"/>
              <a:t>SdR</a:t>
            </a:r>
            <a:r>
              <a:rPr lang="it-IT" i="1" dirty="0" smtClean="0"/>
              <a:t> Σ, si ruota dapprima attorno ad </a:t>
            </a:r>
            <a:r>
              <a:rPr lang="it-IT" b="1" i="1" dirty="0" smtClean="0"/>
              <a:t>e</a:t>
            </a:r>
            <a:r>
              <a:rPr lang="it-IT" i="1" baseline="-25000" dirty="0" smtClean="0"/>
              <a:t>3</a:t>
            </a:r>
            <a:r>
              <a:rPr lang="it-IT" b="1" i="1" baseline="-25000" dirty="0" smtClean="0"/>
              <a:t>,</a:t>
            </a:r>
            <a:r>
              <a:rPr lang="it-IT" b="1" i="1" dirty="0" smtClean="0"/>
              <a:t> </a:t>
            </a:r>
            <a:r>
              <a:rPr lang="it-IT" i="1" dirty="0" smtClean="0"/>
              <a:t>asse </a:t>
            </a:r>
            <a:r>
              <a:rPr lang="it-IT" i="1" dirty="0" smtClean="0"/>
              <a:t>ζ</a:t>
            </a:r>
            <a:r>
              <a:rPr lang="it-IT" i="1" dirty="0" smtClean="0"/>
              <a:t> di Σ (che quindi sarebbe l’asse “ z ” </a:t>
            </a:r>
            <a:r>
              <a:rPr lang="it-IT" i="1" dirty="0" smtClean="0"/>
              <a:t>di </a:t>
            </a:r>
            <a:r>
              <a:rPr lang="it-IT" i="1" dirty="0" smtClean="0"/>
              <a:t>Σ), poi una volta ottenuto il nuovo </a:t>
            </a:r>
            <a:r>
              <a:rPr lang="it-IT" i="1" dirty="0" err="1" smtClean="0"/>
              <a:t>SdR</a:t>
            </a:r>
            <a:r>
              <a:rPr lang="it-IT" i="1" dirty="0" smtClean="0"/>
              <a:t> si ruota attorno a quello che sarebbe l’asse x di tale nuovo </a:t>
            </a:r>
            <a:r>
              <a:rPr lang="it-IT" i="1" dirty="0" err="1" smtClean="0"/>
              <a:t>SdR</a:t>
            </a:r>
            <a:r>
              <a:rPr lang="it-IT" i="1" dirty="0" smtClean="0"/>
              <a:t>. Si ottiene così un altro </a:t>
            </a:r>
            <a:r>
              <a:rPr lang="it-IT" i="1" dirty="0" err="1" smtClean="0"/>
              <a:t>SdR</a:t>
            </a:r>
            <a:r>
              <a:rPr lang="it-IT" i="1" dirty="0" smtClean="0"/>
              <a:t>  </a:t>
            </a:r>
            <a:r>
              <a:rPr lang="it-IT" i="1" dirty="0" smtClean="0"/>
              <a:t>e, come ultimo passo, si ruota attorno all’asse z di quest’ultimo </a:t>
            </a:r>
            <a:r>
              <a:rPr lang="it-IT" i="1" dirty="0" err="1" smtClean="0"/>
              <a:t>SdR</a:t>
            </a:r>
            <a:r>
              <a:rPr lang="it-IT" i="1" dirty="0" smtClean="0"/>
              <a:t>. Questo è il motivo per cui tale scelta degli assi di rotazione è convenzionalmente chiamata ZXZ.</a:t>
            </a:r>
          </a:p>
          <a:p>
            <a:endParaRPr lang="it-IT" i="1" dirty="0" smtClean="0"/>
          </a:p>
          <a:p>
            <a:r>
              <a:rPr lang="it-IT" i="1" dirty="0" smtClean="0"/>
              <a:t>Le altre possibili scelte sono XZX, XYX, YXY, YZY, ZYZ, XZY, XYZ, YXZ, YZX, ZYX e ZXY. </a:t>
            </a:r>
            <a:endParaRPr lang="it-IT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8001024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Risultato immagini per angoli di eul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-395598" y="2631040"/>
            <a:ext cx="3429024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318914" y="4345552"/>
            <a:ext cx="30718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5400000">
            <a:off x="247344" y="4631304"/>
            <a:ext cx="1357322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33096" y="577431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x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390748" y="43455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h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90352" y="702214"/>
            <a:ext cx="39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z</a:t>
            </a:r>
            <a:endParaRPr lang="it-IT" dirty="0">
              <a:latin typeface="Symbol" pitchFamily="18" charset="2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318914" y="2702478"/>
            <a:ext cx="2500330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6200000" flipH="1">
            <a:off x="711691" y="5024213"/>
            <a:ext cx="1714512" cy="500066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0800000">
            <a:off x="175938" y="3631172"/>
            <a:ext cx="1142976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rot="16200000" flipH="1">
            <a:off x="1108114" y="4572008"/>
            <a:ext cx="1143008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785918" y="60722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x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359254" y="250030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42844" y="327398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z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640196" y="27146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71670" y="5286388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</a:rPr>
              <a:t>Linea dei nodi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26" name="Arco 25"/>
          <p:cNvSpPr/>
          <p:nvPr/>
        </p:nvSpPr>
        <p:spPr>
          <a:xfrm rot="6154805">
            <a:off x="749582" y="4025702"/>
            <a:ext cx="804294" cy="1304455"/>
          </a:xfrm>
          <a:prstGeom prst="arc">
            <a:avLst>
              <a:gd name="adj1" fmla="val 17253875"/>
              <a:gd name="adj2" fmla="val 1396988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000100" y="514351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y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28" name="Arco 27"/>
          <p:cNvSpPr/>
          <p:nvPr/>
        </p:nvSpPr>
        <p:spPr>
          <a:xfrm>
            <a:off x="1071538" y="1857364"/>
            <a:ext cx="642942" cy="285752"/>
          </a:xfrm>
          <a:prstGeom prst="arc">
            <a:avLst>
              <a:gd name="adj1" fmla="val 16200000"/>
              <a:gd name="adj2" fmla="val 12551849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2643174" y="42860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Poiché gli assi </a:t>
            </a:r>
            <a:r>
              <a:rPr lang="it-IT" i="1" dirty="0" smtClean="0"/>
              <a:t>ζ e z </a:t>
            </a:r>
            <a:r>
              <a:rPr lang="it-IT" dirty="0" smtClean="0"/>
              <a:t>non coincidono, i piani </a:t>
            </a:r>
            <a:r>
              <a:rPr lang="it-IT" i="1" dirty="0" smtClean="0"/>
              <a:t>ζ = 0 e z = 0 si </a:t>
            </a:r>
            <a:r>
              <a:rPr lang="it-IT" dirty="0" smtClean="0"/>
              <a:t>intersecano in una retta detta </a:t>
            </a:r>
            <a:r>
              <a:rPr lang="it-IT" dirty="0" smtClean="0">
                <a:solidFill>
                  <a:srgbClr val="00B050"/>
                </a:solidFill>
              </a:rPr>
              <a:t>linea dei nodi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4357686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Prima rotazione </a:t>
            </a:r>
            <a:r>
              <a:rPr lang="it-IT" dirty="0" smtClean="0"/>
              <a:t>(in senso antiorario, scelto come positivo) di un angolo </a:t>
            </a:r>
            <a:r>
              <a:rPr lang="it-IT" i="1" dirty="0" smtClean="0"/>
              <a:t>ψ,</a:t>
            </a:r>
          </a:p>
          <a:p>
            <a:r>
              <a:rPr lang="it-IT" dirty="0" smtClean="0"/>
              <a:t>attorno all’asse </a:t>
            </a:r>
            <a:r>
              <a:rPr lang="it-IT" i="1" dirty="0" smtClean="0"/>
              <a:t>ζ</a:t>
            </a:r>
            <a:r>
              <a:rPr lang="it-IT" b="1" i="1" dirty="0" smtClean="0"/>
              <a:t>, </a:t>
            </a:r>
            <a:r>
              <a:rPr lang="it-IT" i="1" dirty="0" smtClean="0"/>
              <a:t>in modo che </a:t>
            </a:r>
            <a:r>
              <a:rPr lang="it-IT" b="1" i="1" dirty="0" smtClean="0"/>
              <a:t>e</a:t>
            </a:r>
            <a:r>
              <a:rPr lang="it-IT" b="1" i="1" baseline="-25000" dirty="0" smtClean="0"/>
              <a:t>1</a:t>
            </a:r>
            <a:r>
              <a:rPr lang="it-IT" b="1" i="1" dirty="0" smtClean="0"/>
              <a:t> </a:t>
            </a:r>
            <a:r>
              <a:rPr lang="it-IT" i="1" dirty="0" smtClean="0"/>
              <a:t>vada a coincidere con la linea dei nodi.</a:t>
            </a:r>
            <a:endParaRPr lang="it-IT" dirty="0"/>
          </a:p>
        </p:txBody>
      </p:sp>
      <p:cxnSp>
        <p:nvCxnSpPr>
          <p:cNvPr id="32" name="Connettore 2 31"/>
          <p:cNvCxnSpPr/>
          <p:nvPr/>
        </p:nvCxnSpPr>
        <p:spPr>
          <a:xfrm rot="5400000">
            <a:off x="1009244" y="4429132"/>
            <a:ext cx="35719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837388" y="421481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/>
              <a:t>e</a:t>
            </a:r>
            <a:r>
              <a:rPr lang="it-IT" b="1" i="1" baseline="-25000" dirty="0" smtClean="0"/>
              <a:t>1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77" y="3333757"/>
            <a:ext cx="3305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000636"/>
            <a:ext cx="32289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4357686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2 1"/>
          <p:cNvCxnSpPr/>
          <p:nvPr/>
        </p:nvCxnSpPr>
        <p:spPr>
          <a:xfrm rot="5400000">
            <a:off x="-395598" y="2631040"/>
            <a:ext cx="3429024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/>
          <p:cNvCxnSpPr/>
          <p:nvPr/>
        </p:nvCxnSpPr>
        <p:spPr>
          <a:xfrm flipV="1">
            <a:off x="1285852" y="3500438"/>
            <a:ext cx="2857520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 rot="16200000" flipH="1">
            <a:off x="1010560" y="4653906"/>
            <a:ext cx="1583778" cy="96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358424" y="577431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x</a:t>
            </a:r>
            <a:r>
              <a:rPr lang="it-IT" dirty="0" smtClean="0"/>
              <a:t>’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071934" y="328612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Symbol" pitchFamily="18" charset="2"/>
              </a:rPr>
              <a:t>h</a:t>
            </a:r>
            <a:r>
              <a:rPr lang="it-IT" dirty="0" smtClean="0">
                <a:latin typeface="+mj-lt"/>
              </a:rPr>
              <a:t>’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90352" y="702214"/>
            <a:ext cx="68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z</a:t>
            </a:r>
            <a:r>
              <a:rPr lang="it-IT" dirty="0" smtClean="0"/>
              <a:t>’</a:t>
            </a:r>
            <a:r>
              <a:rPr lang="it-IT" dirty="0" err="1" smtClean="0"/>
              <a:t>=</a:t>
            </a:r>
            <a:r>
              <a:rPr lang="it-IT" dirty="0" err="1" smtClean="0">
                <a:latin typeface="Symbol" pitchFamily="18" charset="2"/>
              </a:rPr>
              <a:t>z</a:t>
            </a:r>
            <a:endParaRPr lang="it-IT" dirty="0">
              <a:latin typeface="Symbol" pitchFamily="18" charset="2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1318914" y="2702478"/>
            <a:ext cx="2500330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6200000" flipH="1">
            <a:off x="711691" y="5024213"/>
            <a:ext cx="1714512" cy="50006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rot="10800000">
            <a:off x="175938" y="3631172"/>
            <a:ext cx="1142976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6200000" flipH="1">
            <a:off x="1108114" y="4572008"/>
            <a:ext cx="1143008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785918" y="60722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x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59254" y="250030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844" y="327398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z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640196" y="271462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071670" y="5286388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</a:rPr>
              <a:t>Linea dei nodi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19" name="Arco 18"/>
          <p:cNvSpPr/>
          <p:nvPr/>
        </p:nvSpPr>
        <p:spPr>
          <a:xfrm flipH="1" flipV="1">
            <a:off x="1785918" y="5143512"/>
            <a:ext cx="357190" cy="428628"/>
          </a:xfrm>
          <a:prstGeom prst="arc">
            <a:avLst>
              <a:gd name="adj1" fmla="val 16200000"/>
              <a:gd name="adj2" fmla="val 12551849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714744" y="357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Seconda rotazione </a:t>
            </a:r>
            <a:r>
              <a:rPr lang="it-IT" dirty="0" smtClean="0"/>
              <a:t>di un angolo </a:t>
            </a:r>
            <a:r>
              <a:rPr lang="it-IT" i="1" dirty="0" smtClean="0"/>
              <a:t>θ, </a:t>
            </a:r>
            <a:r>
              <a:rPr lang="it-IT" dirty="0" smtClean="0"/>
              <a:t>detto angolo di nutazione (sempre in verso</a:t>
            </a:r>
          </a:p>
          <a:p>
            <a:r>
              <a:rPr lang="it-IT" dirty="0" smtClean="0"/>
              <a:t>antiorario e quindi positivo) attorno all’asse </a:t>
            </a:r>
            <a:r>
              <a:rPr lang="it-IT" i="1" dirty="0" smtClean="0">
                <a:latin typeface="Symbol" pitchFamily="18" charset="2"/>
              </a:rPr>
              <a:t>x</a:t>
            </a:r>
            <a:r>
              <a:rPr lang="it-IT" i="1" dirty="0" smtClean="0"/>
              <a:t>′</a:t>
            </a:r>
          </a:p>
          <a:p>
            <a:r>
              <a:rPr lang="it-IT" dirty="0" smtClean="0"/>
              <a:t>(che coincide con linea dei nodi) in modo da portare l’asse  </a:t>
            </a:r>
            <a:r>
              <a:rPr lang="it-IT" dirty="0" smtClean="0">
                <a:latin typeface="Symbol" pitchFamily="18" charset="2"/>
              </a:rPr>
              <a:t>z</a:t>
            </a:r>
            <a:r>
              <a:rPr lang="it-IT" dirty="0" smtClean="0"/>
              <a:t> a coincidere con l’asse z.</a:t>
            </a:r>
            <a:endParaRPr lang="it-IT" dirty="0"/>
          </a:p>
        </p:txBody>
      </p:sp>
      <p:sp>
        <p:nvSpPr>
          <p:cNvPr id="25" name="Arco 24"/>
          <p:cNvSpPr/>
          <p:nvPr/>
        </p:nvSpPr>
        <p:spPr>
          <a:xfrm>
            <a:off x="785786" y="3500438"/>
            <a:ext cx="857256" cy="928694"/>
          </a:xfrm>
          <a:prstGeom prst="arc">
            <a:avLst>
              <a:gd name="adj1" fmla="val 10924188"/>
              <a:gd name="adj2" fmla="val 16992999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714348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θ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009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29066"/>
            <a:ext cx="3048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52863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29124" y="50004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Terza rotazione</a:t>
            </a:r>
            <a:r>
              <a:rPr lang="it-IT" dirty="0" smtClean="0"/>
              <a:t>, di un angolo </a:t>
            </a:r>
            <a:r>
              <a:rPr lang="it-IT" i="1" dirty="0" smtClean="0"/>
              <a:t>ϕ</a:t>
            </a:r>
            <a:r>
              <a:rPr lang="it-IT" dirty="0" smtClean="0"/>
              <a:t>, detto angolo di rotazione propria (sempre</a:t>
            </a:r>
          </a:p>
          <a:p>
            <a:r>
              <a:rPr lang="it-IT" dirty="0" smtClean="0"/>
              <a:t>in verso positivo antiorario) attorno all’asse z in modo da far coincidere x con </a:t>
            </a:r>
            <a:r>
              <a:rPr lang="it-IT" dirty="0" smtClean="0">
                <a:latin typeface="Symbol" pitchFamily="18" charset="2"/>
              </a:rPr>
              <a:t>x</a:t>
            </a:r>
            <a:r>
              <a:rPr lang="it-IT" dirty="0" smtClean="0"/>
              <a:t>‘ e stessa cosa per l’asse y.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>
            <a:off x="714348" y="3286124"/>
            <a:ext cx="1732284" cy="10349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rot="5400000" flipH="1" flipV="1">
            <a:off x="2309380" y="2738016"/>
            <a:ext cx="1714512" cy="1524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16200000" flipH="1">
            <a:off x="2128922" y="4653906"/>
            <a:ext cx="1583778" cy="96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476786" y="5774312"/>
            <a:ext cx="78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x</a:t>
            </a:r>
            <a:r>
              <a:rPr lang="it-IT" dirty="0" smtClean="0"/>
              <a:t>’</a:t>
            </a:r>
            <a:endParaRPr lang="it-IT" dirty="0">
              <a:latin typeface="Symbol" pitchFamily="18" charset="2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2437276" y="2702478"/>
            <a:ext cx="2500330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16200000" flipH="1">
            <a:off x="1830053" y="5024213"/>
            <a:ext cx="1714512" cy="500066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rot="10800000">
            <a:off x="1294300" y="3631172"/>
            <a:ext cx="1142976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2904280" y="6072206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x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477616" y="2500306"/>
            <a:ext cx="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61206" y="3273982"/>
            <a:ext cx="27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z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Arco 18"/>
          <p:cNvSpPr/>
          <p:nvPr/>
        </p:nvSpPr>
        <p:spPr>
          <a:xfrm rot="2569049" flipH="1">
            <a:off x="1388811" y="3544097"/>
            <a:ext cx="329397" cy="512470"/>
          </a:xfrm>
          <a:prstGeom prst="arc">
            <a:avLst>
              <a:gd name="adj1" fmla="val 16200000"/>
              <a:gd name="adj2" fmla="val 12551849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Arco 30"/>
          <p:cNvSpPr/>
          <p:nvPr/>
        </p:nvSpPr>
        <p:spPr>
          <a:xfrm>
            <a:off x="2357422" y="4857760"/>
            <a:ext cx="914400" cy="928694"/>
          </a:xfrm>
          <a:prstGeom prst="arc">
            <a:avLst>
              <a:gd name="adj1" fmla="val 2327794"/>
              <a:gd name="adj2" fmla="val 492593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950768" y="5715016"/>
            <a:ext cx="335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ϕ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52754"/>
            <a:ext cx="3409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70"/>
            <a:ext cx="3143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2000232" y="16430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181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85720" y="1714488"/>
            <a:ext cx="87154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mentre la matrice che permette di passare dalle terne di </a:t>
            </a:r>
            <a:r>
              <a:rPr lang="it-IT" i="1" dirty="0" smtClean="0"/>
              <a:t>S </a:t>
            </a:r>
            <a:r>
              <a:rPr lang="it-IT" dirty="0" smtClean="0"/>
              <a:t>a quelle espresse in</a:t>
            </a:r>
            <a:r>
              <a:rPr lang="it-IT" i="1" dirty="0" smtClean="0"/>
              <a:t> Σ′ </a:t>
            </a:r>
            <a:r>
              <a:rPr lang="it-IT" dirty="0" smtClean="0"/>
              <a:t>(cioè</a:t>
            </a:r>
          </a:p>
          <a:p>
            <a:r>
              <a:rPr lang="it-IT" dirty="0" smtClean="0"/>
              <a:t>la matrice </a:t>
            </a:r>
            <a:r>
              <a:rPr lang="it-IT" dirty="0" smtClean="0">
                <a:latin typeface="Castellar" pitchFamily="18" charset="0"/>
              </a:rPr>
              <a:t>A</a:t>
            </a:r>
            <a:r>
              <a:rPr lang="it-IT" dirty="0" smtClean="0"/>
              <a:t>) è data da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cioè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500306"/>
            <a:ext cx="472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14818"/>
            <a:ext cx="87725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143768" y="5429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613</Words>
  <Application>Microsoft Office PowerPoint</Application>
  <PresentationFormat>Presentazione su schermo (4:3)</PresentationFormat>
  <Paragraphs>65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36</cp:revision>
  <dcterms:created xsi:type="dcterms:W3CDTF">2020-03-06T11:53:34Z</dcterms:created>
  <dcterms:modified xsi:type="dcterms:W3CDTF">2020-03-09T16:34:55Z</dcterms:modified>
</cp:coreProperties>
</file>