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C95A7-A413-40C8-AC8C-81C55AED3944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CC55A-D9D8-423F-8ACC-BDB234C6A5F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C55A-D9D8-423F-8ACC-BDB234C6A5F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13/03/2020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QUARTA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57158" y="714356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ESEMPIO 1. </a:t>
            </a:r>
            <a:r>
              <a:rPr lang="it-IT" sz="2800" dirty="0" smtClean="0"/>
              <a:t>MOTO PIANO</a:t>
            </a:r>
            <a:r>
              <a:rPr lang="it-IT" sz="2800" i="1" dirty="0" smtClean="0"/>
              <a:t> </a:t>
            </a:r>
          </a:p>
          <a:p>
            <a:r>
              <a:rPr lang="it-IT" sz="2800" i="1" dirty="0" smtClean="0"/>
              <a:t>Supponiamo che </a:t>
            </a:r>
            <a:r>
              <a:rPr lang="it-IT" sz="2800" dirty="0" smtClean="0">
                <a:latin typeface="eufm5" pitchFamily="34" charset="0"/>
              </a:rPr>
              <a:t>B</a:t>
            </a:r>
            <a:r>
              <a:rPr lang="it-IT" sz="2800" i="1" dirty="0" smtClean="0"/>
              <a:t> sia un sistema rigido che si muove sul piano</a:t>
            </a:r>
            <a:endParaRPr lang="it-IT" sz="28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1142976" y="4357694"/>
            <a:ext cx="2714644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1142976" y="3143248"/>
            <a:ext cx="2428892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5400000" flipH="1" flipV="1">
            <a:off x="71406" y="3286124"/>
            <a:ext cx="21431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4495850" y="2202412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 rot="161659">
            <a:off x="4170296" y="3497171"/>
            <a:ext cx="2928958" cy="12144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/>
          <p:cNvCxnSpPr/>
          <p:nvPr/>
        </p:nvCxnSpPr>
        <p:spPr>
          <a:xfrm>
            <a:off x="3787559" y="4020429"/>
            <a:ext cx="4013408" cy="265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rot="5400000" flipH="1" flipV="1">
            <a:off x="4057433" y="3534709"/>
            <a:ext cx="1658316" cy="8636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rot="5400000" flipH="1" flipV="1">
            <a:off x="3752114" y="3027010"/>
            <a:ext cx="21431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785786" y="2354812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Σ</a:t>
            </a:r>
            <a:endParaRPr lang="it-IT" dirty="0"/>
          </a:p>
        </p:txBody>
      </p:sp>
      <p:cxnSp>
        <p:nvCxnSpPr>
          <p:cNvPr id="30" name="Connettore 2 29"/>
          <p:cNvCxnSpPr/>
          <p:nvPr/>
        </p:nvCxnSpPr>
        <p:spPr>
          <a:xfrm>
            <a:off x="4795458" y="4099374"/>
            <a:ext cx="2714644" cy="85725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V="1">
            <a:off x="4857752" y="2857496"/>
            <a:ext cx="2428892" cy="12144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o 31"/>
          <p:cNvSpPr/>
          <p:nvPr/>
        </p:nvSpPr>
        <p:spPr>
          <a:xfrm rot="5400000">
            <a:off x="5643570" y="4000504"/>
            <a:ext cx="500066" cy="35719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7353370" y="2559602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Σ’</a:t>
            </a:r>
            <a:endParaRPr lang="it-IT" dirty="0"/>
          </a:p>
        </p:txBody>
      </p:sp>
      <p:sp>
        <p:nvSpPr>
          <p:cNvPr id="34" name="Rettangolo 33"/>
          <p:cNvSpPr/>
          <p:nvPr/>
        </p:nvSpPr>
        <p:spPr>
          <a:xfrm>
            <a:off x="6215074" y="4214818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latin typeface="Symbol" pitchFamily="18" charset="2"/>
              </a:rPr>
              <a:t>q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429124" y="364331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072462" y="357187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3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833107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928934"/>
            <a:ext cx="3800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786322"/>
            <a:ext cx="42195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643834" y="4500570"/>
            <a:ext cx="244475" cy="24447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311860" y="3373745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T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00034" y="571480"/>
            <a:ext cx="86060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/>
              <a:t>ESEMPIO 2. </a:t>
            </a:r>
            <a:r>
              <a:rPr lang="it-IT" sz="2800" dirty="0" smtClean="0"/>
              <a:t>UN VINCOLO CINEMATICO: IL ROTOLAMENTO</a:t>
            </a:r>
            <a:br>
              <a:rPr lang="it-IT" sz="2800" dirty="0" smtClean="0"/>
            </a:br>
            <a:r>
              <a:rPr lang="it-IT" sz="2800" dirty="0" smtClean="0"/>
              <a:t>PURO </a:t>
            </a:r>
            <a:r>
              <a:rPr lang="it-IT" sz="2800" dirty="0" err="1" smtClean="0"/>
              <a:t>DI</a:t>
            </a:r>
            <a:r>
              <a:rPr lang="it-IT" sz="2800" dirty="0" smtClean="0"/>
              <a:t> UN DISCO SU UN BINARIO RETTILINEO</a:t>
            </a:r>
            <a:r>
              <a:rPr lang="it-IT" i="1" dirty="0" smtClean="0"/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357430"/>
            <a:ext cx="5391157" cy="305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428596" y="5357826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Un esempio di vincolo cinematico, ovvero che coinvolge le derivate rispetto al tempo ma che si può integrare è il vincolo di rotolamento puro.</a:t>
            </a:r>
            <a:endParaRPr lang="it-IT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358082" y="378619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3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75" y="357166"/>
            <a:ext cx="365921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3714744" y="285728"/>
            <a:ext cx="50006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Se C denota il punto di contatto fra disco e guida, diremo che il disco rotola senza strisciare o rotola di rotolamento puro, se </a:t>
            </a:r>
            <a:r>
              <a:rPr lang="it-IT" b="1" i="1" dirty="0" err="1" smtClean="0"/>
              <a:t>v</a:t>
            </a:r>
            <a:r>
              <a:rPr lang="it-IT" i="1" baseline="-25000" dirty="0" err="1" smtClean="0"/>
              <a:t>C</a:t>
            </a:r>
            <a:r>
              <a:rPr lang="it-IT" b="1" i="1" dirty="0" smtClean="0"/>
              <a:t> </a:t>
            </a:r>
            <a:r>
              <a:rPr lang="it-IT" i="1" dirty="0" smtClean="0"/>
              <a:t>= 0,</a:t>
            </a:r>
            <a:r>
              <a:rPr lang="it-IT" b="1" i="1" dirty="0" smtClean="0"/>
              <a:t> </a:t>
            </a:r>
            <a:r>
              <a:rPr lang="it-IT" i="1" dirty="0" smtClean="0"/>
              <a:t>cioè se, ad ogni istante, la velocità del punto di contatto è nulla. Per calcolare </a:t>
            </a:r>
            <a:r>
              <a:rPr lang="it-IT" b="1" i="1" dirty="0" err="1" smtClean="0"/>
              <a:t>v</a:t>
            </a:r>
            <a:r>
              <a:rPr lang="it-IT" i="1" baseline="-25000" dirty="0" err="1" smtClean="0"/>
              <a:t>C</a:t>
            </a:r>
            <a:r>
              <a:rPr lang="it-IT" i="1" dirty="0" smtClean="0"/>
              <a:t>, applichiamo la formula dei moti rigidi.</a:t>
            </a:r>
          </a:p>
          <a:p>
            <a:r>
              <a:rPr lang="it-IT" i="1" dirty="0" smtClean="0"/>
              <a:t>L’angolo φ è quello formato dal raggio SQ con una retta fissata (per esempio la retta verticale). In particolare φ sarà positivo se corrisponde a rotazioni antiorarie, negativo altrimenti</a:t>
            </a:r>
            <a:endParaRPr lang="it-I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000372"/>
            <a:ext cx="41338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90"/>
            <a:ext cx="8420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4572008"/>
            <a:ext cx="3905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6000768"/>
            <a:ext cx="34171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reccia in giù 14"/>
          <p:cNvSpPr/>
          <p:nvPr/>
        </p:nvSpPr>
        <p:spPr>
          <a:xfrm>
            <a:off x="4643438" y="5286388"/>
            <a:ext cx="357190" cy="7858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8"/>
          <a:stretch>
            <a:fillRect/>
          </a:stretch>
        </p:blipFill>
        <p:spPr>
          <a:xfrm>
            <a:off x="7358082" y="557214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8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154</Words>
  <Application>Microsoft Office PowerPoint</Application>
  <PresentationFormat>Presentazione su schermo (4:3)</PresentationFormat>
  <Paragraphs>16</Paragraphs>
  <Slides>5</Slides>
  <Notes>1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64</cp:revision>
  <dcterms:created xsi:type="dcterms:W3CDTF">2020-03-06T11:53:34Z</dcterms:created>
  <dcterms:modified xsi:type="dcterms:W3CDTF">2020-03-12T18:17:52Z</dcterms:modified>
</cp:coreProperties>
</file>