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C95A7-A413-40C8-AC8C-81C55AED3944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CC55A-D9D8-423F-8ACC-BDB234C6A5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C55A-D9D8-423F-8ACC-BDB234C6A5F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13/03/2020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7158" y="500042"/>
            <a:ext cx="84305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Formula fondamentale del moto rigido</a:t>
            </a:r>
          </a:p>
          <a:p>
            <a:r>
              <a:rPr lang="it-IT" sz="4000" i="1" dirty="0" smtClean="0"/>
              <a:t>Paragrafo  6.3</a:t>
            </a:r>
            <a:endParaRPr lang="it-IT" sz="4000" b="1" i="1" dirty="0"/>
          </a:p>
        </p:txBody>
      </p:sp>
      <p:sp>
        <p:nvSpPr>
          <p:cNvPr id="5" name="Rettangolo 4"/>
          <p:cNvSpPr/>
          <p:nvPr/>
        </p:nvSpPr>
        <p:spPr>
          <a:xfrm>
            <a:off x="428596" y="2071678"/>
            <a:ext cx="885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velocità di un corpo rigido varia, in generale, da punto a punto. Per tal motivo</a:t>
            </a:r>
          </a:p>
          <a:p>
            <a:r>
              <a:rPr lang="it-IT" dirty="0" smtClean="0"/>
              <a:t>si parla di </a:t>
            </a:r>
            <a:r>
              <a:rPr lang="it-IT" b="1" dirty="0" smtClean="0"/>
              <a:t>campo di velocità </a:t>
            </a:r>
            <a:r>
              <a:rPr lang="it-IT" dirty="0" smtClean="0"/>
              <a:t>o </a:t>
            </a:r>
            <a:r>
              <a:rPr lang="it-IT" b="1" dirty="0" smtClean="0"/>
              <a:t>atto di moto</a:t>
            </a:r>
            <a:r>
              <a:rPr lang="it-IT" dirty="0" smtClean="0"/>
              <a:t>. L’atto di moto è infatti definito come</a:t>
            </a:r>
          </a:p>
          <a:p>
            <a:r>
              <a:rPr lang="it-IT" b="1" dirty="0" smtClean="0"/>
              <a:t>un’applicazione che ad ogni punto del corpo associa la sua velocità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r>
              <a:rPr lang="it-IT" sz="2800" dirty="0" smtClean="0">
                <a:solidFill>
                  <a:srgbClr val="FF0000"/>
                </a:solidFill>
              </a:rPr>
              <a:t>Per velocità delle particelle di </a:t>
            </a:r>
            <a:r>
              <a:rPr lang="it-IT" sz="2800" dirty="0" smtClean="0">
                <a:solidFill>
                  <a:srgbClr val="FF0000"/>
                </a:solidFill>
                <a:latin typeface="eufm7" pitchFamily="34" charset="0"/>
              </a:rPr>
              <a:t>B</a:t>
            </a:r>
            <a:r>
              <a:rPr lang="it-IT" sz="2800" dirty="0" smtClean="0">
                <a:solidFill>
                  <a:srgbClr val="FF0000"/>
                </a:solidFill>
              </a:rPr>
              <a:t> si intende quella </a:t>
            </a:r>
            <a:r>
              <a:rPr lang="it-IT" sz="2800" dirty="0" err="1" smtClean="0">
                <a:solidFill>
                  <a:srgbClr val="FF0000"/>
                </a:solidFill>
              </a:rPr>
              <a:t>quella</a:t>
            </a:r>
            <a:r>
              <a:rPr lang="it-IT" sz="2800" dirty="0" smtClean="0">
                <a:solidFill>
                  <a:srgbClr val="FF0000"/>
                </a:solidFill>
              </a:rPr>
              <a:t> misurata dall’osservatore fisso Σ.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3195634" cy="209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929454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67801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arentesi graffa chiusa 12"/>
          <p:cNvSpPr/>
          <p:nvPr/>
        </p:nvSpPr>
        <p:spPr>
          <a:xfrm rot="5400000">
            <a:off x="6786578" y="1000108"/>
            <a:ext cx="285752" cy="1285884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57364"/>
            <a:ext cx="1785950" cy="1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34"/>
            <a:ext cx="7210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e 15"/>
          <p:cNvSpPr/>
          <p:nvPr/>
        </p:nvSpPr>
        <p:spPr>
          <a:xfrm>
            <a:off x="5072066" y="714356"/>
            <a:ext cx="928694" cy="12858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621792" y="1920240"/>
            <a:ext cx="4690872" cy="1307592"/>
          </a:xfrm>
          <a:custGeom>
            <a:avLst/>
            <a:gdLst>
              <a:gd name="connsiteX0" fmla="*/ 4690872 w 4690872"/>
              <a:gd name="connsiteY0" fmla="*/ 0 h 1307592"/>
              <a:gd name="connsiteX1" fmla="*/ 1133856 w 4690872"/>
              <a:gd name="connsiteY1" fmla="*/ 292608 h 1307592"/>
              <a:gd name="connsiteX2" fmla="*/ 0 w 4690872"/>
              <a:gd name="connsiteY2" fmla="*/ 1307592 h 13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0872" h="1307592">
                <a:moveTo>
                  <a:pt x="4690872" y="0"/>
                </a:moveTo>
                <a:cubicBezTo>
                  <a:pt x="3303270" y="37338"/>
                  <a:pt x="1915668" y="74676"/>
                  <a:pt x="1133856" y="292608"/>
                </a:cubicBezTo>
                <a:cubicBezTo>
                  <a:pt x="352044" y="510540"/>
                  <a:pt x="176022" y="909066"/>
                  <a:pt x="0" y="1307592"/>
                </a:cubicBez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00034" y="4500570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Osserviamo poi che </a:t>
            </a:r>
            <a:r>
              <a:rPr lang="it-IT" sz="2800" b="1" i="1" dirty="0" smtClean="0"/>
              <a:t>ξ</a:t>
            </a:r>
            <a:r>
              <a:rPr lang="it-IT" sz="2800" i="1" baseline="-25000" dirty="0" smtClean="0"/>
              <a:t>O</a:t>
            </a:r>
            <a:r>
              <a:rPr lang="it-IT" sz="2800" b="1" i="1" dirty="0" smtClean="0"/>
              <a:t> = </a:t>
            </a:r>
            <a:r>
              <a:rPr lang="it-IT" sz="2800" b="1" i="1" dirty="0" err="1" smtClean="0"/>
              <a:t>ξ</a:t>
            </a:r>
            <a:r>
              <a:rPr lang="it-IT" sz="2800" i="1" baseline="-25000" dirty="0" err="1" smtClean="0"/>
              <a:t>O</a:t>
            </a:r>
            <a:r>
              <a:rPr lang="it-IT" sz="2800" b="1" i="1" dirty="0" smtClean="0"/>
              <a:t> </a:t>
            </a:r>
            <a:r>
              <a:rPr lang="it-IT" sz="2800" i="1" dirty="0" smtClean="0"/>
              <a:t>(t)</a:t>
            </a:r>
            <a:r>
              <a:rPr lang="it-IT" sz="2800" dirty="0" smtClean="0"/>
              <a:t>, come </a:t>
            </a:r>
            <a:r>
              <a:rPr lang="it-IT" sz="2800" dirty="0" smtClean="0">
                <a:latin typeface="Castellar" pitchFamily="18" charset="0"/>
              </a:rPr>
              <a:t>A</a:t>
            </a:r>
            <a:r>
              <a:rPr lang="it-IT" sz="2800" dirty="0" smtClean="0"/>
              <a:t> = </a:t>
            </a:r>
            <a:r>
              <a:rPr lang="it-IT" sz="2800" dirty="0" err="1" smtClean="0">
                <a:latin typeface="Castellar" pitchFamily="18" charset="0"/>
              </a:rPr>
              <a:t>A</a:t>
            </a:r>
            <a:r>
              <a:rPr lang="it-IT" sz="2800" dirty="0" smtClean="0"/>
              <a:t>(t), mentre </a:t>
            </a:r>
            <a:r>
              <a:rPr lang="it-IT" sz="2800" b="1" dirty="0" smtClean="0"/>
              <a:t>x</a:t>
            </a:r>
            <a:r>
              <a:rPr lang="it-IT" sz="2800" dirty="0" smtClean="0"/>
              <a:t> non dipende dal tempo (essendo la terna delle coordinate del generico punto P  nel </a:t>
            </a:r>
            <a:r>
              <a:rPr lang="it-IT" sz="2800" dirty="0" err="1" smtClean="0"/>
              <a:t>SdR</a:t>
            </a:r>
            <a:r>
              <a:rPr lang="it-IT" sz="2800" dirty="0" smtClean="0"/>
              <a:t> S solidale col corpo rigido)</a:t>
            </a:r>
            <a:endParaRPr lang="it-IT" sz="2800" dirty="0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929586" y="578645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428604"/>
            <a:ext cx="329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DERIVANDO RISPETTO AL TEMPO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334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1785918" y="785794"/>
            <a:ext cx="1071570" cy="1214446"/>
          </a:xfrm>
          <a:prstGeom prst="ellipse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36576" y="987552"/>
            <a:ext cx="1783080" cy="4509516"/>
          </a:xfrm>
          <a:custGeom>
            <a:avLst/>
            <a:gdLst>
              <a:gd name="connsiteX0" fmla="*/ 1783080 w 1783080"/>
              <a:gd name="connsiteY0" fmla="*/ 237744 h 4509516"/>
              <a:gd name="connsiteX1" fmla="*/ 274320 w 1783080"/>
              <a:gd name="connsiteY1" fmla="*/ 219456 h 4509516"/>
              <a:gd name="connsiteX2" fmla="*/ 137160 w 1783080"/>
              <a:gd name="connsiteY2" fmla="*/ 1554480 h 4509516"/>
              <a:gd name="connsiteX3" fmla="*/ 237744 w 1783080"/>
              <a:gd name="connsiteY3" fmla="*/ 4078224 h 4509516"/>
              <a:gd name="connsiteX4" fmla="*/ 1316736 w 1783080"/>
              <a:gd name="connsiteY4" fmla="*/ 4142232 h 450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080" h="4509516">
                <a:moveTo>
                  <a:pt x="1783080" y="237744"/>
                </a:moveTo>
                <a:cubicBezTo>
                  <a:pt x="1165860" y="118872"/>
                  <a:pt x="548640" y="0"/>
                  <a:pt x="274320" y="219456"/>
                </a:cubicBezTo>
                <a:cubicBezTo>
                  <a:pt x="0" y="438912"/>
                  <a:pt x="143256" y="911352"/>
                  <a:pt x="137160" y="1554480"/>
                </a:cubicBezTo>
                <a:cubicBezTo>
                  <a:pt x="131064" y="2197608"/>
                  <a:pt x="41148" y="3646932"/>
                  <a:pt x="237744" y="4078224"/>
                </a:cubicBezTo>
                <a:cubicBezTo>
                  <a:pt x="434340" y="4509516"/>
                  <a:pt x="875538" y="4325874"/>
                  <a:pt x="1316736" y="4142232"/>
                </a:cubicBezTo>
              </a:path>
            </a:pathLst>
          </a:cu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28728" y="485776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questa è la velocità del punto </a:t>
            </a:r>
            <a:r>
              <a:rPr lang="it-IT" b="1" i="1" dirty="0" smtClean="0">
                <a:solidFill>
                  <a:srgbClr val="92D050"/>
                </a:solidFill>
              </a:rPr>
              <a:t>P </a:t>
            </a:r>
            <a:r>
              <a:rPr lang="it-IT" b="1" dirty="0" smtClean="0">
                <a:solidFill>
                  <a:srgbClr val="92D050"/>
                </a:solidFill>
              </a:rPr>
              <a:t>misurata dall’osservatore fisso Σ</a:t>
            </a:r>
            <a:endParaRPr lang="it-IT" b="1" dirty="0">
              <a:solidFill>
                <a:srgbClr val="92D05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3071802" y="785794"/>
            <a:ext cx="1071570" cy="1214446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4059936" y="1671828"/>
            <a:ext cx="4978908" cy="4207764"/>
          </a:xfrm>
          <a:custGeom>
            <a:avLst/>
            <a:gdLst>
              <a:gd name="connsiteX0" fmla="*/ 0 w 4978908"/>
              <a:gd name="connsiteY0" fmla="*/ 65532 h 4207764"/>
              <a:gd name="connsiteX1" fmla="*/ 365760 w 4978908"/>
              <a:gd name="connsiteY1" fmla="*/ 358140 h 4207764"/>
              <a:gd name="connsiteX2" fmla="*/ 1033272 w 4978908"/>
              <a:gd name="connsiteY2" fmla="*/ 339852 h 4207764"/>
              <a:gd name="connsiteX3" fmla="*/ 3072384 w 4978908"/>
              <a:gd name="connsiteY3" fmla="*/ 376428 h 4207764"/>
              <a:gd name="connsiteX4" fmla="*/ 4745736 w 4978908"/>
              <a:gd name="connsiteY4" fmla="*/ 531876 h 4207764"/>
              <a:gd name="connsiteX5" fmla="*/ 4471416 w 4978908"/>
              <a:gd name="connsiteY5" fmla="*/ 3567684 h 4207764"/>
              <a:gd name="connsiteX6" fmla="*/ 3904488 w 4978908"/>
              <a:gd name="connsiteY6" fmla="*/ 4207764 h 4207764"/>
              <a:gd name="connsiteX7" fmla="*/ 3904488 w 4978908"/>
              <a:gd name="connsiteY7" fmla="*/ 4207764 h 42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8908" h="4207764">
                <a:moveTo>
                  <a:pt x="0" y="65532"/>
                </a:moveTo>
                <a:cubicBezTo>
                  <a:pt x="96774" y="188976"/>
                  <a:pt x="193548" y="312420"/>
                  <a:pt x="365760" y="358140"/>
                </a:cubicBezTo>
                <a:cubicBezTo>
                  <a:pt x="537972" y="403860"/>
                  <a:pt x="582168" y="336804"/>
                  <a:pt x="1033272" y="339852"/>
                </a:cubicBezTo>
                <a:cubicBezTo>
                  <a:pt x="1484376" y="342900"/>
                  <a:pt x="2453640" y="344424"/>
                  <a:pt x="3072384" y="376428"/>
                </a:cubicBezTo>
                <a:cubicBezTo>
                  <a:pt x="3691128" y="408432"/>
                  <a:pt x="4512564" y="0"/>
                  <a:pt x="4745736" y="531876"/>
                </a:cubicBezTo>
                <a:cubicBezTo>
                  <a:pt x="4978908" y="1063752"/>
                  <a:pt x="4611624" y="2955036"/>
                  <a:pt x="4471416" y="3567684"/>
                </a:cubicBezTo>
                <a:cubicBezTo>
                  <a:pt x="4331208" y="4180332"/>
                  <a:pt x="3904488" y="4207764"/>
                  <a:pt x="3904488" y="4207764"/>
                </a:cubicBezTo>
                <a:lnTo>
                  <a:pt x="3904488" y="4207764"/>
                </a:lnTo>
              </a:path>
            </a:pathLst>
          </a:cu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357422" y="550070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questa è la velocità del punto O, origine del </a:t>
            </a:r>
            <a:r>
              <a:rPr lang="it-IT" b="1" dirty="0" err="1" smtClean="0">
                <a:solidFill>
                  <a:srgbClr val="FFC000"/>
                </a:solidFill>
              </a:rPr>
              <a:t>SdR</a:t>
            </a:r>
            <a:r>
              <a:rPr lang="it-IT" b="1" dirty="0" smtClean="0">
                <a:solidFill>
                  <a:srgbClr val="FFC000"/>
                </a:solidFill>
              </a:rPr>
              <a:t> S,</a:t>
            </a:r>
            <a:r>
              <a:rPr lang="it-IT" b="1" i="1" dirty="0" smtClean="0">
                <a:solidFill>
                  <a:srgbClr val="FFC000"/>
                </a:solidFill>
              </a:rPr>
              <a:t> </a:t>
            </a:r>
            <a:r>
              <a:rPr lang="it-IT" b="1" dirty="0" smtClean="0">
                <a:solidFill>
                  <a:srgbClr val="FFC000"/>
                </a:solidFill>
              </a:rPr>
              <a:t>misurata dall’osservatore fisso Σ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928662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isultato immagini per angoli di eul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500042"/>
            <a:ext cx="88009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e 3"/>
          <p:cNvSpPr/>
          <p:nvPr/>
        </p:nvSpPr>
        <p:spPr>
          <a:xfrm>
            <a:off x="5429256" y="1285860"/>
            <a:ext cx="785818" cy="714380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5322100" y="1964522"/>
            <a:ext cx="500065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14876" y="2214554"/>
            <a:ext cx="9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identità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8596" y="2857496"/>
            <a:ext cx="41737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PROPOSIZIONE</a:t>
            </a:r>
          </a:p>
          <a:p>
            <a:endParaRPr lang="it-IT" dirty="0" smtClean="0"/>
          </a:p>
          <a:p>
            <a:r>
              <a:rPr lang="it-IT" dirty="0" smtClean="0"/>
              <a:t>La matrice                    è ANTISIMMETRICA. </a:t>
            </a:r>
          </a:p>
          <a:p>
            <a:endParaRPr lang="it-IT" dirty="0" smtClean="0"/>
          </a:p>
          <a:p>
            <a:r>
              <a:rPr lang="it-IT" b="1" dirty="0" smtClean="0"/>
              <a:t>DIMOSTRAZIONE</a:t>
            </a:r>
            <a:endParaRPr lang="it-IT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6464" y="3187641"/>
            <a:ext cx="828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1657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ccia a destra 10"/>
          <p:cNvSpPr/>
          <p:nvPr/>
        </p:nvSpPr>
        <p:spPr>
          <a:xfrm>
            <a:off x="2000232" y="4500570"/>
            <a:ext cx="121444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3428992" y="4396095"/>
            <a:ext cx="1669407" cy="818855"/>
            <a:chOff x="3929058" y="4896161"/>
            <a:chExt cx="1669407" cy="818855"/>
          </a:xfrm>
        </p:grpSpPr>
        <p:grpSp>
          <p:nvGrpSpPr>
            <p:cNvPr id="19" name="Gruppo 18"/>
            <p:cNvGrpSpPr/>
            <p:nvPr/>
          </p:nvGrpSpPr>
          <p:grpSpPr>
            <a:xfrm>
              <a:off x="3929058" y="4896161"/>
              <a:ext cx="1221809" cy="818855"/>
              <a:chOff x="4071934" y="5039037"/>
              <a:chExt cx="1221809" cy="818855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29124" y="5072074"/>
                <a:ext cx="6572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5" name="Connettore 1 14"/>
              <p:cNvCxnSpPr/>
              <p:nvPr/>
            </p:nvCxnSpPr>
            <p:spPr>
              <a:xfrm>
                <a:off x="4214810" y="5429264"/>
                <a:ext cx="85725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sellaDiTesto 15"/>
              <p:cNvSpPr txBox="1"/>
              <p:nvPr/>
            </p:nvSpPr>
            <p:spPr>
              <a:xfrm>
                <a:off x="4071934" y="5039037"/>
                <a:ext cx="122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d (         )</a:t>
                </a:r>
                <a:endParaRPr lang="it-IT" sz="2400" dirty="0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4339661" y="5396227"/>
                <a:ext cx="51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d t</a:t>
                </a:r>
                <a:endParaRPr lang="it-IT" sz="2400" dirty="0"/>
              </a:p>
            </p:txBody>
          </p:sp>
        </p:grpSp>
        <p:sp>
          <p:nvSpPr>
            <p:cNvPr id="20" name="CasellaDiTesto 19"/>
            <p:cNvSpPr txBox="1"/>
            <p:nvPr/>
          </p:nvSpPr>
          <p:spPr>
            <a:xfrm>
              <a:off x="5035490" y="5037212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= 0</a:t>
              </a:r>
              <a:endParaRPr lang="it-IT" sz="2400" dirty="0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214950"/>
            <a:ext cx="5495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7475" y="5181619"/>
            <a:ext cx="26765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Freccia a destra 24"/>
          <p:cNvSpPr/>
          <p:nvPr/>
        </p:nvSpPr>
        <p:spPr>
          <a:xfrm>
            <a:off x="5643570" y="5429264"/>
            <a:ext cx="78581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8072462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5926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57158" y="2857496"/>
            <a:ext cx="84550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ADESSSO  </a:t>
            </a:r>
            <a:r>
              <a:rPr lang="it-IT" b="1" dirty="0" smtClean="0"/>
              <a:t>ESTRAIAMO</a:t>
            </a:r>
            <a:r>
              <a:rPr lang="it-IT" dirty="0" smtClean="0"/>
              <a:t> DALLA MATRICE A LA SEGUENTE TERNA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CHE A QUESTO LIVELLO </a:t>
            </a:r>
            <a:r>
              <a:rPr lang="it-IT" b="1" dirty="0" smtClean="0"/>
              <a:t>NON E’ ALTRO CHE UNA “COLONNINA” </a:t>
            </a:r>
            <a:r>
              <a:rPr lang="it-IT" b="1" dirty="0" err="1" smtClean="0"/>
              <a:t>DI</a:t>
            </a:r>
            <a:r>
              <a:rPr lang="it-IT" b="1" dirty="0" smtClean="0"/>
              <a:t> TRE NUMERI</a:t>
            </a:r>
            <a:r>
              <a:rPr lang="it-IT" dirty="0" smtClean="0"/>
              <a:t>. QUELLO</a:t>
            </a:r>
            <a:br>
              <a:rPr lang="it-IT" dirty="0" smtClean="0"/>
            </a:br>
            <a:r>
              <a:rPr lang="it-IT" dirty="0" smtClean="0"/>
              <a:t>CHE FAREMO VEDERE NELLE PROSSIME SLIDES E’ CHE TALE </a:t>
            </a:r>
            <a:r>
              <a:rPr lang="it-IT" b="1" dirty="0" smtClean="0"/>
              <a:t>“COLONNINA” RAPPRESENTA</a:t>
            </a:r>
            <a:br>
              <a:rPr lang="it-IT" b="1" dirty="0" smtClean="0"/>
            </a:br>
            <a:r>
              <a:rPr lang="it-IT" b="1" dirty="0" smtClean="0"/>
              <a:t>PROPRIO LE COMPONENTI </a:t>
            </a:r>
            <a:r>
              <a:rPr lang="it-IT" b="1" dirty="0" err="1" smtClean="0"/>
              <a:t>DI</a:t>
            </a:r>
            <a:r>
              <a:rPr lang="it-IT" b="1" dirty="0" smtClean="0"/>
              <a:t> UN VETTORE</a:t>
            </a:r>
            <a:r>
              <a:rPr lang="it-IT" dirty="0" smtClean="0"/>
              <a:t> (O MEGLIO PSEUDOVETTORE E CHIARIREMO</a:t>
            </a:r>
            <a:br>
              <a:rPr lang="it-IT" dirty="0" smtClean="0"/>
            </a:br>
            <a:r>
              <a:rPr lang="it-IT" dirty="0" smtClean="0"/>
              <a:t>ANCHE QUESTO TERMINE) DETTO VELOCITA’ ANGOLARE.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429000"/>
            <a:ext cx="222389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86710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535" y="714356"/>
            <a:ext cx="72334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571472" y="571480"/>
            <a:ext cx="832638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E’ FACILE PROVARE LA SEGUENTE IDENTITA’</a:t>
            </a:r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 smtClean="0"/>
              <a:t>E QUINDI LA RELAZIONE</a:t>
            </a:r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 smtClean="0"/>
              <a:t>SI RISCRIVE </a:t>
            </a:r>
            <a:r>
              <a:rPr lang="it-IT" sz="3600" dirty="0" smtClean="0"/>
              <a:t>FORMALMENTE COME</a:t>
            </a:r>
            <a:endParaRPr lang="it-IT" sz="3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876"/>
            <a:ext cx="51530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500702"/>
            <a:ext cx="4572032" cy="121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86710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642918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BISOGNA CHIARIRE LE SEGUENTI QUESTIONI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400050" indent="-400050">
              <a:buAutoNum type="romanLcPeriod"/>
            </a:pPr>
            <a:r>
              <a:rPr lang="it-IT" dirty="0" smtClean="0"/>
              <a:t>La </a:t>
            </a:r>
            <a:r>
              <a:rPr lang="it-IT" dirty="0" smtClean="0"/>
              <a:t>terna </a:t>
            </a:r>
            <a:r>
              <a:rPr lang="it-IT" b="1" i="1" u="sng" dirty="0" smtClean="0"/>
              <a:t>ω</a:t>
            </a:r>
            <a:r>
              <a:rPr lang="it-IT" dirty="0" smtClean="0"/>
              <a:t>, </a:t>
            </a:r>
            <a:r>
              <a:rPr lang="it-IT" dirty="0" smtClean="0"/>
              <a:t>o meglio le componenti della “colonna” </a:t>
            </a:r>
            <a:endParaRPr lang="it-IT" dirty="0" smtClean="0"/>
          </a:p>
          <a:p>
            <a:pPr marL="400050" indent="-400050"/>
            <a:endParaRPr lang="it-IT" dirty="0" smtClean="0"/>
          </a:p>
          <a:p>
            <a:pPr marL="400050" indent="-400050"/>
            <a:endParaRPr lang="it-IT" dirty="0" smtClean="0"/>
          </a:p>
          <a:p>
            <a:pPr marL="400050" indent="-400050"/>
            <a:endParaRPr lang="it-IT" dirty="0" smtClean="0"/>
          </a:p>
          <a:p>
            <a:pPr marL="400050" indent="-400050"/>
            <a:r>
              <a:rPr lang="it-IT" dirty="0" smtClean="0"/>
              <a:t>	</a:t>
            </a:r>
          </a:p>
          <a:p>
            <a:pPr marL="400050" indent="-400050"/>
            <a:r>
              <a:rPr lang="it-IT" dirty="0" smtClean="0"/>
              <a:t>	</a:t>
            </a:r>
            <a:r>
              <a:rPr lang="it-IT" dirty="0" smtClean="0"/>
              <a:t>rappresentano veramente le </a:t>
            </a:r>
            <a:r>
              <a:rPr lang="it-IT" dirty="0" smtClean="0"/>
              <a:t>componenti di un vettore? In altre parole, esiste un vettore </a:t>
            </a:r>
            <a:r>
              <a:rPr lang="it-IT" b="1" i="1" dirty="0" smtClean="0"/>
              <a:t>ω</a:t>
            </a:r>
            <a:r>
              <a:rPr lang="it-IT" i="1" dirty="0" smtClean="0"/>
              <a:t>, </a:t>
            </a:r>
            <a:r>
              <a:rPr lang="it-IT" dirty="0" smtClean="0"/>
              <a:t>le </a:t>
            </a:r>
            <a:r>
              <a:rPr lang="it-IT" dirty="0" smtClean="0"/>
              <a:t>cui componenti </a:t>
            </a:r>
            <a:r>
              <a:rPr lang="it-IT" dirty="0" smtClean="0"/>
              <a:t>sono date dalla terna </a:t>
            </a:r>
            <a:r>
              <a:rPr lang="it-IT" b="1" i="1" u="sng" dirty="0" smtClean="0"/>
              <a:t>ω</a:t>
            </a:r>
            <a:r>
              <a:rPr lang="it-IT" i="1" dirty="0" smtClean="0"/>
              <a:t>? </a:t>
            </a:r>
            <a:r>
              <a:rPr lang="it-IT" dirty="0" smtClean="0"/>
              <a:t>E, in caso il vettore </a:t>
            </a:r>
            <a:r>
              <a:rPr lang="it-IT" b="1" dirty="0" smtClean="0"/>
              <a:t>ω</a:t>
            </a:r>
            <a:r>
              <a:rPr lang="it-IT" dirty="0" smtClean="0"/>
              <a:t> esistesse, gli </a:t>
            </a:r>
            <a:r>
              <a:rPr lang="it-IT" dirty="0" smtClean="0"/>
              <a:t>elementi della </a:t>
            </a:r>
            <a:r>
              <a:rPr lang="it-IT" dirty="0" smtClean="0"/>
              <a:t>terna </a:t>
            </a:r>
            <a:r>
              <a:rPr lang="it-IT" dirty="0" smtClean="0"/>
              <a:t>sono </a:t>
            </a:r>
            <a:r>
              <a:rPr lang="it-IT" dirty="0" smtClean="0"/>
              <a:t>le componenti del vettore </a:t>
            </a:r>
            <a:r>
              <a:rPr lang="it-IT" b="1" dirty="0" smtClean="0"/>
              <a:t>ω</a:t>
            </a:r>
            <a:r>
              <a:rPr lang="it-IT" dirty="0" smtClean="0"/>
              <a:t> rispetto a quale </a:t>
            </a:r>
            <a:r>
              <a:rPr lang="it-IT" dirty="0" err="1" smtClean="0"/>
              <a:t>SdR</a:t>
            </a:r>
            <a:r>
              <a:rPr lang="it-IT" dirty="0" smtClean="0"/>
              <a:t>?</a:t>
            </a:r>
          </a:p>
          <a:p>
            <a:pPr marL="400050" indent="-400050"/>
            <a:endParaRPr lang="it-IT" i="1" dirty="0" smtClean="0"/>
          </a:p>
          <a:p>
            <a:pPr marL="400050" indent="-400050"/>
            <a:endParaRPr lang="it-IT" i="1" dirty="0" smtClean="0"/>
          </a:p>
          <a:p>
            <a:pPr marL="400050" indent="-400050">
              <a:buAutoNum type="romanLcPeriod" startAt="2"/>
            </a:pPr>
            <a:r>
              <a:rPr lang="it-IT" dirty="0" smtClean="0"/>
              <a:t>Ammesso </a:t>
            </a:r>
            <a:r>
              <a:rPr lang="it-IT" dirty="0" smtClean="0"/>
              <a:t>che esista il vettore </a:t>
            </a:r>
            <a:r>
              <a:rPr lang="it-IT" b="1" dirty="0" smtClean="0"/>
              <a:t>ω</a:t>
            </a:r>
            <a:r>
              <a:rPr lang="it-IT" dirty="0" smtClean="0"/>
              <a:t>, questo è intrinseco dell’atto di moto </a:t>
            </a:r>
            <a:r>
              <a:rPr lang="it-IT" dirty="0" smtClean="0"/>
              <a:t>oppure dipende </a:t>
            </a:r>
            <a:r>
              <a:rPr lang="it-IT" dirty="0" smtClean="0"/>
              <a:t>dai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Σ, </a:t>
            </a:r>
            <a:r>
              <a:rPr lang="it-IT" i="1" dirty="0" err="1" smtClean="0"/>
              <a:t>S</a:t>
            </a:r>
            <a:r>
              <a:rPr lang="it-IT" dirty="0" smtClean="0"/>
              <a:t>, e dalle origini </a:t>
            </a:r>
            <a:r>
              <a:rPr lang="it-IT" i="1" dirty="0" smtClean="0"/>
              <a:t>Ω, </a:t>
            </a:r>
            <a:r>
              <a:rPr lang="it-IT" i="1" dirty="0" err="1" smtClean="0"/>
              <a:t>O</a:t>
            </a:r>
            <a:r>
              <a:rPr lang="it-IT" i="1" dirty="0" smtClean="0"/>
              <a:t>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358082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85728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 </a:t>
            </a:r>
            <a:r>
              <a:rPr lang="it-IT" b="1" i="1" dirty="0" smtClean="0"/>
              <a:t>ω </a:t>
            </a:r>
            <a:r>
              <a:rPr lang="it-IT" dirty="0" smtClean="0"/>
              <a:t>esiste ed è un vettore che dipende soltanto dal moto del sistema rigido, allora</a:t>
            </a:r>
          </a:p>
          <a:p>
            <a:r>
              <a:rPr lang="it-IT" dirty="0" smtClean="0"/>
              <a:t>la formula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può </a:t>
            </a:r>
            <a:r>
              <a:rPr lang="it-IT" dirty="0" smtClean="0"/>
              <a:t>essere </a:t>
            </a:r>
            <a:r>
              <a:rPr lang="it-IT" dirty="0" smtClean="0"/>
              <a:t>scritta </a:t>
            </a:r>
            <a:r>
              <a:rPr lang="it-IT" b="1" dirty="0" smtClean="0"/>
              <a:t>svincolandoci</a:t>
            </a:r>
            <a:r>
              <a:rPr lang="it-IT" dirty="0" smtClean="0"/>
              <a:t> dai particolari </a:t>
            </a:r>
            <a:r>
              <a:rPr lang="it-IT" dirty="0" err="1" smtClean="0"/>
              <a:t>SdR</a:t>
            </a:r>
            <a:r>
              <a:rPr lang="it-IT" dirty="0" smtClean="0"/>
              <a:t> selezionati e quindi potremo scriverla  </a:t>
            </a:r>
            <a:r>
              <a:rPr lang="it-IT" dirty="0" smtClean="0"/>
              <a:t>nella notazione “vettoriale” (la cui forma cioè è </a:t>
            </a:r>
            <a:r>
              <a:rPr lang="it-IT" dirty="0" smtClean="0"/>
              <a:t>indipendente dal particolare  </a:t>
            </a:r>
            <a:r>
              <a:rPr lang="it-IT" dirty="0" err="1" smtClean="0"/>
              <a:t>SdR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162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2238" y="3152775"/>
            <a:ext cx="3819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57158" y="400050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Tale formula è detta </a:t>
            </a:r>
            <a:r>
              <a:rPr lang="it-IT" b="1" dirty="0" smtClean="0">
                <a:solidFill>
                  <a:srgbClr val="FF0000"/>
                </a:solidFill>
              </a:rPr>
              <a:t>formula </a:t>
            </a:r>
            <a:r>
              <a:rPr lang="it-IT" b="1" dirty="0" smtClean="0">
                <a:solidFill>
                  <a:srgbClr val="FF0000"/>
                </a:solidFill>
              </a:rPr>
              <a:t>fondamentale del moto rigido</a:t>
            </a:r>
            <a:r>
              <a:rPr lang="it-IT" dirty="0" smtClean="0"/>
              <a:t>. Il vettore </a:t>
            </a:r>
            <a:r>
              <a:rPr lang="it-IT" b="1" i="1" dirty="0" smtClean="0"/>
              <a:t>ω </a:t>
            </a:r>
            <a:r>
              <a:rPr lang="it-IT" dirty="0" smtClean="0"/>
              <a:t>è </a:t>
            </a:r>
            <a:r>
              <a:rPr lang="it-IT" b="1" dirty="0" smtClean="0">
                <a:solidFill>
                  <a:srgbClr val="FF0000"/>
                </a:solidFill>
              </a:rPr>
              <a:t>detto velocità </a:t>
            </a:r>
            <a:r>
              <a:rPr lang="it-IT" b="1" dirty="0" smtClean="0">
                <a:solidFill>
                  <a:srgbClr val="FF0000"/>
                </a:solidFill>
              </a:rPr>
              <a:t>angolare del </a:t>
            </a:r>
            <a:r>
              <a:rPr lang="it-IT" b="1" dirty="0" smtClean="0">
                <a:solidFill>
                  <a:srgbClr val="FF0000"/>
                </a:solidFill>
              </a:rPr>
              <a:t>corpo rigido</a:t>
            </a:r>
            <a:r>
              <a:rPr lang="it-IT" dirty="0" smtClean="0"/>
              <a:t>, o anche </a:t>
            </a:r>
            <a:r>
              <a:rPr lang="it-IT" b="1" dirty="0" smtClean="0">
                <a:solidFill>
                  <a:srgbClr val="FF0000"/>
                </a:solidFill>
              </a:rPr>
              <a:t>velocità angolare istantanea del corpo rigido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357950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299</Words>
  <Application>Microsoft Office PowerPoint</Application>
  <PresentationFormat>Presentazione su schermo (4:3)</PresentationFormat>
  <Paragraphs>62</Paragraphs>
  <Slides>9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48</cp:revision>
  <dcterms:created xsi:type="dcterms:W3CDTF">2020-03-06T11:53:34Z</dcterms:created>
  <dcterms:modified xsi:type="dcterms:W3CDTF">2020-03-09T17:57:23Z</dcterms:modified>
</cp:coreProperties>
</file>