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2" r:id="rId5"/>
    <p:sldId id="259" r:id="rId6"/>
    <p:sldId id="260" r:id="rId7"/>
    <p:sldId id="264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C95A7-A413-40C8-AC8C-81C55AED3944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6CC55A-D9D8-423F-8ACC-BDB234C6A5FE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CC55A-D9D8-423F-8ACC-BDB234C6A5FE}" type="slidenum">
              <a:rPr lang="it-IT" smtClean="0"/>
              <a:pPr/>
              <a:t>2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1A28-BBCF-4154-B597-1A22ECA36EF0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5BA2-4572-4423-A938-AC56F51B543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1A28-BBCF-4154-B597-1A22ECA36EF0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5BA2-4572-4423-A938-AC56F51B543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1A28-BBCF-4154-B597-1A22ECA36EF0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5BA2-4572-4423-A938-AC56F51B543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1A28-BBCF-4154-B597-1A22ECA36EF0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5BA2-4572-4423-A938-AC56F51B543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1A28-BBCF-4154-B597-1A22ECA36EF0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5BA2-4572-4423-A938-AC56F51B543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1A28-BBCF-4154-B597-1A22ECA36EF0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5BA2-4572-4423-A938-AC56F51B543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1A28-BBCF-4154-B597-1A22ECA36EF0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5BA2-4572-4423-A938-AC56F51B543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1A28-BBCF-4154-B597-1A22ECA36EF0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5BA2-4572-4423-A938-AC56F51B543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1A28-BBCF-4154-B597-1A22ECA36EF0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5BA2-4572-4423-A938-AC56F51B543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1A28-BBCF-4154-B597-1A22ECA36EF0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5BA2-4572-4423-A938-AC56F51B543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1A28-BBCF-4154-B597-1A22ECA36EF0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5BA2-4572-4423-A938-AC56F51B543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01A28-BBCF-4154-B597-1A22ECA36EF0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05BA2-4572-4423-A938-AC56F51B5430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5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6" Type="http://schemas.openxmlformats.org/officeDocument/2006/relationships/image" Target="../media/image2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5" Type="http://schemas.openxmlformats.org/officeDocument/2006/relationships/image" Target="../media/image23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6" Type="http://schemas.openxmlformats.org/officeDocument/2006/relationships/image" Target="../media/image2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643042" y="2285992"/>
            <a:ext cx="49064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/>
              <a:t>LEZIONE DEL 13/03/2020</a:t>
            </a:r>
          </a:p>
          <a:p>
            <a:endParaRPr lang="it-IT" sz="3600" dirty="0"/>
          </a:p>
          <a:p>
            <a:pPr algn="ctr"/>
            <a:r>
              <a:rPr lang="it-IT" sz="3600" dirty="0" smtClean="0"/>
              <a:t>TERZA PARTE</a:t>
            </a:r>
            <a:endParaRPr lang="it-IT" sz="3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96" y="1142984"/>
            <a:ext cx="51435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sellaDiTesto 2"/>
          <p:cNvSpPr txBox="1"/>
          <p:nvPr/>
        </p:nvSpPr>
        <p:spPr>
          <a:xfrm>
            <a:off x="571472" y="571480"/>
            <a:ext cx="1818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DAL CONFRONTO</a:t>
            </a:r>
            <a:endParaRPr lang="it-IT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5" y="1185850"/>
            <a:ext cx="21050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20" y="357166"/>
            <a:ext cx="8501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Terminiamo la dimostrazione con la verifica che il vettore </a:t>
            </a:r>
            <a:r>
              <a:rPr lang="it-IT" b="1" i="1" dirty="0" smtClean="0"/>
              <a:t>ω </a:t>
            </a:r>
            <a:r>
              <a:rPr lang="it-IT" dirty="0" smtClean="0"/>
              <a:t>è </a:t>
            </a:r>
            <a:r>
              <a:rPr lang="it-IT" b="1" dirty="0" smtClean="0">
                <a:solidFill>
                  <a:srgbClr val="FF0000"/>
                </a:solidFill>
              </a:rPr>
              <a:t>indipendente dal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punto solidale </a:t>
            </a:r>
            <a:r>
              <a:rPr lang="it-IT" b="1" i="1" dirty="0" smtClean="0">
                <a:solidFill>
                  <a:srgbClr val="FF0000"/>
                </a:solidFill>
              </a:rPr>
              <a:t>O</a:t>
            </a:r>
            <a:r>
              <a:rPr lang="it-IT" i="1" dirty="0" smtClean="0"/>
              <a:t>.</a:t>
            </a:r>
            <a:endParaRPr lang="it-I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000108"/>
            <a:ext cx="4152900" cy="308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000504"/>
            <a:ext cx="8358246" cy="662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85918" y="4714884"/>
            <a:ext cx="47625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5286388"/>
            <a:ext cx="6715172" cy="93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7"/>
          <a:stretch>
            <a:fillRect/>
          </a:stretch>
        </p:blipFill>
        <p:spPr>
          <a:xfrm>
            <a:off x="7500958" y="557214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28604"/>
            <a:ext cx="797210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500438"/>
            <a:ext cx="845834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0892" y="5072074"/>
            <a:ext cx="67196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6"/>
          <a:stretch>
            <a:fillRect/>
          </a:stretch>
        </p:blipFill>
        <p:spPr>
          <a:xfrm>
            <a:off x="7929586" y="557214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9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14282" y="642918"/>
            <a:ext cx="2620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Scriveremo dunque</a:t>
            </a:r>
            <a:endParaRPr lang="it-IT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1285860"/>
            <a:ext cx="5065604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374" y="2500306"/>
            <a:ext cx="9072626" cy="1533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6858016" y="421481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28604"/>
            <a:ext cx="8500194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1357298"/>
            <a:ext cx="41243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ttangolo 3"/>
          <p:cNvSpPr/>
          <p:nvPr/>
        </p:nvSpPr>
        <p:spPr>
          <a:xfrm>
            <a:off x="642910" y="2551837"/>
            <a:ext cx="7929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Ci chiediamo adesso, se </a:t>
            </a:r>
            <a:r>
              <a:rPr lang="it-IT" dirty="0" smtClean="0">
                <a:latin typeface="Castellar" pitchFamily="18" charset="0"/>
              </a:rPr>
              <a:t>AA</a:t>
            </a:r>
            <a:r>
              <a:rPr lang="it-IT" baseline="30000" dirty="0" smtClean="0"/>
              <a:t>T</a:t>
            </a:r>
            <a:r>
              <a:rPr lang="it-IT" dirty="0" smtClean="0"/>
              <a:t> è la matrice antisimmetrica che dà origine alla terna </a:t>
            </a:r>
            <a:r>
              <a:rPr lang="it-IT" b="1" i="1" dirty="0" smtClean="0"/>
              <a:t>ω, </a:t>
            </a:r>
            <a:r>
              <a:rPr lang="it-IT" dirty="0" err="1" smtClean="0"/>
              <a:t>qual’è</a:t>
            </a:r>
            <a:r>
              <a:rPr lang="it-IT" dirty="0" smtClean="0"/>
              <a:t> la matrice antisimmetrica che dà luogo alla terna</a:t>
            </a:r>
            <a:r>
              <a:rPr lang="it-IT" b="1" i="1" dirty="0" smtClean="0"/>
              <a:t> </a:t>
            </a:r>
            <a:r>
              <a:rPr lang="it-IT" b="1" i="1" u="sng" dirty="0" smtClean="0"/>
              <a:t>ω</a:t>
            </a:r>
            <a:r>
              <a:rPr lang="it-IT" i="1" baseline="-25000" dirty="0" smtClean="0"/>
              <a:t>S</a:t>
            </a:r>
            <a:r>
              <a:rPr lang="it-IT" dirty="0" smtClean="0"/>
              <a:t>?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928926" y="2143116"/>
            <a:ext cx="28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.</a:t>
            </a:r>
            <a:endParaRPr lang="it-IT" sz="3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3643314"/>
            <a:ext cx="8137074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6"/>
          <a:stretch>
            <a:fillRect/>
          </a:stretch>
        </p:blipFill>
        <p:spPr>
          <a:xfrm>
            <a:off x="7286644" y="535782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785926"/>
            <a:ext cx="5209334" cy="147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3357562"/>
            <a:ext cx="2562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71414"/>
            <a:ext cx="861054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ttangolo 3"/>
          <p:cNvSpPr/>
          <p:nvPr/>
        </p:nvSpPr>
        <p:spPr>
          <a:xfrm>
            <a:off x="285720" y="3143248"/>
            <a:ext cx="84296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Notiamo che tale risultato ribadisce ancora la coerenza intrinseca dalla</a:t>
            </a:r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Infatti esprimiamo tale formula nel </a:t>
            </a:r>
            <a:r>
              <a:rPr lang="it-IT" dirty="0" err="1" smtClean="0"/>
              <a:t>SdR</a:t>
            </a:r>
            <a:r>
              <a:rPr lang="it-IT" dirty="0" smtClean="0"/>
              <a:t> </a:t>
            </a:r>
            <a:r>
              <a:rPr lang="it-IT" i="1" dirty="0" smtClean="0"/>
              <a:t>S, </a:t>
            </a:r>
            <a:r>
              <a:rPr lang="it-IT" dirty="0" smtClean="0"/>
              <a:t>cioè</a:t>
            </a:r>
            <a:endParaRPr lang="it-IT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4500570"/>
            <a:ext cx="8941917" cy="2007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7"/>
          <a:stretch>
            <a:fillRect/>
          </a:stretch>
        </p:blipFill>
        <p:spPr>
          <a:xfrm>
            <a:off x="7786710" y="4500570"/>
            <a:ext cx="244475" cy="24447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 flipH="1">
            <a:off x="1000100" y="1714488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.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7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357158" y="714356"/>
            <a:ext cx="850112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smtClean="0"/>
              <a:t>Teorema 6.3.1 </a:t>
            </a:r>
            <a:r>
              <a:rPr lang="it-IT" sz="2800" i="1" dirty="0" smtClean="0"/>
              <a:t>La velocità di un punto P del sistema rigido </a:t>
            </a:r>
            <a:r>
              <a:rPr lang="it-IT" sz="2800" dirty="0" smtClean="0">
                <a:latin typeface="eufm5" pitchFamily="34" charset="0"/>
              </a:rPr>
              <a:t>B</a:t>
            </a:r>
            <a:r>
              <a:rPr lang="it-IT" sz="2800" i="1" dirty="0" smtClean="0"/>
              <a:t> rispetto al </a:t>
            </a:r>
            <a:r>
              <a:rPr lang="it-IT" sz="2800" i="1" dirty="0" err="1" smtClean="0"/>
              <a:t>SdR</a:t>
            </a:r>
            <a:r>
              <a:rPr lang="it-IT" sz="2800" i="1" dirty="0" smtClean="0"/>
              <a:t> Σ è data da</a:t>
            </a:r>
          </a:p>
          <a:p>
            <a:endParaRPr lang="it-IT" sz="2800" i="1" dirty="0" smtClean="0"/>
          </a:p>
          <a:p>
            <a:endParaRPr lang="it-IT" sz="2800" i="1" dirty="0" smtClean="0"/>
          </a:p>
          <a:p>
            <a:r>
              <a:rPr lang="it-IT" sz="2800" i="1" dirty="0" smtClean="0"/>
              <a:t>dove </a:t>
            </a:r>
            <a:r>
              <a:rPr lang="it-IT" sz="2800" b="1" i="1" dirty="0" smtClean="0"/>
              <a:t>ω </a:t>
            </a:r>
            <a:r>
              <a:rPr lang="it-IT" sz="2800" i="1" dirty="0" smtClean="0"/>
              <a:t>è un vettore (o meglio uno “pseudovettore”), le cui componenti nel </a:t>
            </a:r>
            <a:r>
              <a:rPr lang="it-IT" sz="2800" i="1" dirty="0" err="1" smtClean="0"/>
              <a:t>SdR</a:t>
            </a:r>
            <a:r>
              <a:rPr lang="it-IT" sz="2800" i="1" dirty="0" smtClean="0"/>
              <a:t> Σ sono date dalla terna</a:t>
            </a:r>
          </a:p>
          <a:p>
            <a:endParaRPr lang="it-IT" sz="2800" i="1" dirty="0" smtClean="0"/>
          </a:p>
          <a:p>
            <a:endParaRPr lang="it-IT" sz="2800" i="1" dirty="0" smtClean="0"/>
          </a:p>
          <a:p>
            <a:endParaRPr lang="it-IT" sz="2800" i="1" dirty="0" smtClean="0"/>
          </a:p>
          <a:p>
            <a:endParaRPr lang="it-IT" sz="2800" i="1" dirty="0" smtClean="0"/>
          </a:p>
          <a:p>
            <a:r>
              <a:rPr lang="it-IT" sz="2800" i="1" dirty="0" smtClean="0"/>
              <a:t>Il vettore ω può dipendere, in generale, dal tempo, ma è univocamente determinato dal moto del corpo </a:t>
            </a:r>
            <a:r>
              <a:rPr lang="it-IT" sz="2800" dirty="0" smtClean="0">
                <a:latin typeface="eufm5" pitchFamily="34" charset="0"/>
              </a:rPr>
              <a:t>B</a:t>
            </a:r>
            <a:r>
              <a:rPr lang="it-IT" sz="2800" i="1" dirty="0" smtClean="0"/>
              <a:t> rispetto a Σ.</a:t>
            </a:r>
            <a:endParaRPr lang="it-IT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1643050"/>
            <a:ext cx="487533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6009" y="3357562"/>
            <a:ext cx="1130305" cy="1371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6"/>
          <a:stretch>
            <a:fillRect/>
          </a:stretch>
        </p:blipFill>
        <p:spPr>
          <a:xfrm>
            <a:off x="7072330" y="385762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5715016"/>
            <a:ext cx="1714512" cy="644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sellaDiTesto 10"/>
          <p:cNvSpPr txBox="1"/>
          <p:nvPr/>
        </p:nvSpPr>
        <p:spPr>
          <a:xfrm>
            <a:off x="642910" y="-24"/>
            <a:ext cx="1830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DIMOSTRAZIONE</a:t>
            </a:r>
            <a:endParaRPr lang="it-IT" b="1" dirty="0"/>
          </a:p>
        </p:txBody>
      </p:sp>
      <p:sp>
        <p:nvSpPr>
          <p:cNvPr id="12" name="Rettangolo 11"/>
          <p:cNvSpPr/>
          <p:nvPr/>
        </p:nvSpPr>
        <p:spPr>
          <a:xfrm>
            <a:off x="500034" y="500042"/>
            <a:ext cx="85011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Ricordiamo che una terna ordinata di </a:t>
            </a:r>
            <a:r>
              <a:rPr lang="it-IT" dirty="0" smtClean="0">
                <a:latin typeface="Castellar" pitchFamily="18" charset="0"/>
              </a:rPr>
              <a:t>R</a:t>
            </a:r>
            <a:r>
              <a:rPr lang="it-IT" baseline="30000" dirty="0" smtClean="0"/>
              <a:t>3</a:t>
            </a:r>
            <a:r>
              <a:rPr lang="it-IT" dirty="0" smtClean="0"/>
              <a:t> rappresenta effettivamente le componenti</a:t>
            </a:r>
          </a:p>
          <a:p>
            <a:r>
              <a:rPr lang="it-IT" dirty="0" smtClean="0"/>
              <a:t>di un vettore se, nel cambiamento da un </a:t>
            </a:r>
            <a:r>
              <a:rPr lang="it-IT" dirty="0" err="1" smtClean="0"/>
              <a:t>SdR</a:t>
            </a:r>
            <a:r>
              <a:rPr lang="it-IT" dirty="0" smtClean="0"/>
              <a:t> ad un altro, soddisfa una ben precisa</a:t>
            </a:r>
          </a:p>
          <a:p>
            <a:r>
              <a:rPr lang="it-IT" dirty="0" smtClean="0"/>
              <a:t>regola di trasformazione.</a:t>
            </a:r>
            <a:endParaRPr lang="it-IT" dirty="0"/>
          </a:p>
        </p:txBody>
      </p:sp>
      <p:cxnSp>
        <p:nvCxnSpPr>
          <p:cNvPr id="17" name="Connettore 2 16"/>
          <p:cNvCxnSpPr/>
          <p:nvPr/>
        </p:nvCxnSpPr>
        <p:spPr>
          <a:xfrm>
            <a:off x="857224" y="3071016"/>
            <a:ext cx="1785950" cy="5715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V="1">
            <a:off x="857224" y="2356636"/>
            <a:ext cx="2071702" cy="7143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 rot="5400000" flipH="1" flipV="1">
            <a:off x="142844" y="2356636"/>
            <a:ext cx="142876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21"/>
          <p:cNvSpPr/>
          <p:nvPr/>
        </p:nvSpPr>
        <p:spPr>
          <a:xfrm>
            <a:off x="928662" y="150017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 smtClean="0"/>
              <a:t>Σ</a:t>
            </a:r>
            <a:endParaRPr lang="it-IT" dirty="0"/>
          </a:p>
        </p:txBody>
      </p:sp>
      <p:grpSp>
        <p:nvGrpSpPr>
          <p:cNvPr id="36" name="Gruppo 35"/>
          <p:cNvGrpSpPr/>
          <p:nvPr/>
        </p:nvGrpSpPr>
        <p:grpSpPr>
          <a:xfrm rot="21021604">
            <a:off x="3704046" y="1659584"/>
            <a:ext cx="2072496" cy="1999470"/>
            <a:chOff x="4856958" y="2286786"/>
            <a:chExt cx="2072496" cy="1999470"/>
          </a:xfrm>
        </p:grpSpPr>
        <p:cxnSp>
          <p:nvCxnSpPr>
            <p:cNvPr id="29" name="Connettore 2 28"/>
            <p:cNvCxnSpPr/>
            <p:nvPr/>
          </p:nvCxnSpPr>
          <p:spPr>
            <a:xfrm>
              <a:off x="4857752" y="3714752"/>
              <a:ext cx="1785950" cy="57150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2 29"/>
            <p:cNvCxnSpPr/>
            <p:nvPr/>
          </p:nvCxnSpPr>
          <p:spPr>
            <a:xfrm flipV="1">
              <a:off x="4857752" y="3000372"/>
              <a:ext cx="2071702" cy="71438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2 30"/>
            <p:cNvCxnSpPr/>
            <p:nvPr/>
          </p:nvCxnSpPr>
          <p:spPr>
            <a:xfrm rot="5400000" flipH="1" flipV="1">
              <a:off x="4143372" y="3000372"/>
              <a:ext cx="1428760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ttangolo 31"/>
          <p:cNvSpPr/>
          <p:nvPr/>
        </p:nvSpPr>
        <p:spPr>
          <a:xfrm>
            <a:off x="4786314" y="2285198"/>
            <a:ext cx="571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 smtClean="0">
                <a:solidFill>
                  <a:srgbClr val="FF0000"/>
                </a:solidFill>
              </a:rPr>
              <a:t>Σ’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642910" y="4286256"/>
            <a:ext cx="80021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4000" dirty="0" smtClean="0"/>
              <a:t>u   </a:t>
            </a:r>
            <a:endParaRPr lang="it-IT" sz="4000" dirty="0"/>
          </a:p>
        </p:txBody>
      </p:sp>
      <p:cxnSp>
        <p:nvCxnSpPr>
          <p:cNvPr id="39" name="Connettore 2 38"/>
          <p:cNvCxnSpPr/>
          <p:nvPr/>
        </p:nvCxnSpPr>
        <p:spPr>
          <a:xfrm>
            <a:off x="1142976" y="4714884"/>
            <a:ext cx="78581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Parentesi graffa aperta 40"/>
          <p:cNvSpPr/>
          <p:nvPr/>
        </p:nvSpPr>
        <p:spPr>
          <a:xfrm>
            <a:off x="2071670" y="4000504"/>
            <a:ext cx="285752" cy="142876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3" name="Connettore 2 42"/>
          <p:cNvCxnSpPr/>
          <p:nvPr/>
        </p:nvCxnSpPr>
        <p:spPr>
          <a:xfrm>
            <a:off x="714348" y="4500570"/>
            <a:ext cx="28575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3857628"/>
            <a:ext cx="500065" cy="684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7422" y="4714884"/>
            <a:ext cx="595316" cy="714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" name="CasellaDiTesto 44"/>
          <p:cNvSpPr txBox="1"/>
          <p:nvPr/>
        </p:nvSpPr>
        <p:spPr>
          <a:xfrm>
            <a:off x="3101385" y="4000504"/>
            <a:ext cx="5091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Terna delle componenti del vettore rispetto al </a:t>
            </a:r>
            <a:r>
              <a:rPr lang="it-IT" dirty="0" err="1" smtClean="0"/>
              <a:t>SdR</a:t>
            </a:r>
            <a:r>
              <a:rPr lang="it-IT" dirty="0" smtClean="0"/>
              <a:t>  </a:t>
            </a:r>
            <a:r>
              <a:rPr lang="it-IT" i="1" dirty="0" smtClean="0"/>
              <a:t>Σ</a:t>
            </a:r>
            <a:endParaRPr lang="it-IT" dirty="0" smtClean="0"/>
          </a:p>
          <a:p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46" name="CasellaDiTesto 45"/>
          <p:cNvSpPr txBox="1"/>
          <p:nvPr/>
        </p:nvSpPr>
        <p:spPr>
          <a:xfrm>
            <a:off x="3130557" y="4988494"/>
            <a:ext cx="5142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Terna delle componenti del vettore rispetto al </a:t>
            </a:r>
            <a:r>
              <a:rPr lang="it-IT" dirty="0" err="1" smtClean="0"/>
              <a:t>SdR</a:t>
            </a:r>
            <a:r>
              <a:rPr lang="it-IT" dirty="0" smtClean="0"/>
              <a:t>  </a:t>
            </a:r>
            <a:r>
              <a:rPr lang="it-IT" i="1" dirty="0" smtClean="0">
                <a:solidFill>
                  <a:srgbClr val="FF0000"/>
                </a:solidFill>
              </a:rPr>
              <a:t>Σ’</a:t>
            </a:r>
            <a:endParaRPr lang="it-IT" dirty="0" smtClean="0">
              <a:solidFill>
                <a:srgbClr val="FF0000"/>
              </a:solidFill>
            </a:endParaRPr>
          </a:p>
          <a:p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47" name="Rettangolo 46"/>
          <p:cNvSpPr/>
          <p:nvPr/>
        </p:nvSpPr>
        <p:spPr>
          <a:xfrm>
            <a:off x="428596" y="5500702"/>
            <a:ext cx="85011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se </a:t>
            </a:r>
            <a:r>
              <a:rPr lang="it-IT" b="1" i="1" dirty="0" smtClean="0"/>
              <a:t>u </a:t>
            </a:r>
            <a:r>
              <a:rPr lang="it-IT" dirty="0" smtClean="0"/>
              <a:t>e</a:t>
            </a:r>
            <a:r>
              <a:rPr lang="it-IT" b="1" i="1" dirty="0" smtClean="0"/>
              <a:t> u′ </a:t>
            </a:r>
            <a:r>
              <a:rPr lang="it-IT" dirty="0" smtClean="0"/>
              <a:t>sono due terne che rappresentano rispettivamente nei </a:t>
            </a:r>
            <a:r>
              <a:rPr lang="it-IT" dirty="0" err="1" smtClean="0"/>
              <a:t>SdR</a:t>
            </a:r>
            <a:r>
              <a:rPr lang="it-IT" dirty="0" smtClean="0"/>
              <a:t> Σ e </a:t>
            </a:r>
            <a:r>
              <a:rPr lang="it-IT" dirty="0" smtClean="0">
                <a:solidFill>
                  <a:srgbClr val="FF0000"/>
                </a:solidFill>
              </a:rPr>
              <a:t>Σ</a:t>
            </a:r>
            <a:r>
              <a:rPr lang="it-IT" i="1" dirty="0" smtClean="0">
                <a:solidFill>
                  <a:srgbClr val="FF0000"/>
                </a:solidFill>
              </a:rPr>
              <a:t>′</a:t>
            </a:r>
            <a:r>
              <a:rPr lang="it-IT" i="1" dirty="0" smtClean="0"/>
              <a:t> </a:t>
            </a:r>
            <a:r>
              <a:rPr lang="it-IT" dirty="0" smtClean="0"/>
              <a:t>lo stesso vettore allora</a:t>
            </a:r>
          </a:p>
          <a:p>
            <a:endParaRPr lang="it-IT" dirty="0" smtClean="0"/>
          </a:p>
          <a:p>
            <a:r>
              <a:rPr lang="it-IT" dirty="0" smtClean="0"/>
              <a:t>dove </a:t>
            </a:r>
            <a:r>
              <a:rPr lang="it-IT" dirty="0" smtClean="0">
                <a:latin typeface="Castellar" pitchFamily="18" charset="0"/>
              </a:rPr>
              <a:t>Q</a:t>
            </a:r>
            <a:r>
              <a:rPr lang="it-IT" dirty="0" smtClean="0"/>
              <a:t> , </a:t>
            </a:r>
            <a:r>
              <a:rPr lang="it-IT" dirty="0" err="1" smtClean="0">
                <a:latin typeface="Castellar" pitchFamily="18" charset="0"/>
              </a:rPr>
              <a:t>Q</a:t>
            </a:r>
            <a:r>
              <a:rPr lang="it-IT" dirty="0" smtClean="0">
                <a:latin typeface="Castellar" pitchFamily="18" charset="0"/>
                <a:sym typeface="Mathematica1"/>
              </a:rPr>
              <a:t></a:t>
            </a:r>
            <a:r>
              <a:rPr lang="it-IT" dirty="0" smtClean="0"/>
              <a:t>SO(3), matrice ortogonale del cambio di base.</a:t>
            </a:r>
          </a:p>
        </p:txBody>
      </p:sp>
      <p:pic>
        <p:nvPicPr>
          <p:cNvPr id="49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6"/>
          <a:stretch>
            <a:fillRect/>
          </a:stretch>
        </p:blipFill>
        <p:spPr>
          <a:xfrm>
            <a:off x="7929586" y="278605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57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42852"/>
            <a:ext cx="8620125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5429264"/>
            <a:ext cx="6534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7643834" y="2571744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Risultato immagini per angoli di eule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8304" y="-24"/>
            <a:ext cx="539115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1428736"/>
            <a:ext cx="7839072" cy="3079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4500581"/>
            <a:ext cx="81153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786" y="5929330"/>
            <a:ext cx="7500990" cy="76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7"/>
          <a:stretch>
            <a:fillRect/>
          </a:stretch>
        </p:blipFill>
        <p:spPr>
          <a:xfrm>
            <a:off x="8072462" y="607220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9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285992"/>
            <a:ext cx="841057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428604"/>
            <a:ext cx="863917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4572008"/>
            <a:ext cx="7792237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sellaDiTesto 4"/>
          <p:cNvSpPr txBox="1"/>
          <p:nvPr/>
        </p:nvSpPr>
        <p:spPr>
          <a:xfrm>
            <a:off x="285720" y="5643578"/>
            <a:ext cx="5273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CONFRONTANDO I TERMINI CIRCOLATI IN </a:t>
            </a:r>
            <a:r>
              <a:rPr lang="it-IT" b="1" dirty="0" smtClean="0">
                <a:solidFill>
                  <a:srgbClr val="FFC000"/>
                </a:solidFill>
              </a:rPr>
              <a:t>ARANCIONE</a:t>
            </a:r>
            <a:endParaRPr lang="it-IT" b="1" dirty="0">
              <a:solidFill>
                <a:srgbClr val="FFC000"/>
              </a:solidFill>
            </a:endParaRPr>
          </a:p>
        </p:txBody>
      </p:sp>
      <p:sp>
        <p:nvSpPr>
          <p:cNvPr id="6" name="Ovale 5"/>
          <p:cNvSpPr/>
          <p:nvPr/>
        </p:nvSpPr>
        <p:spPr>
          <a:xfrm>
            <a:off x="4071934" y="2428868"/>
            <a:ext cx="1500198" cy="571504"/>
          </a:xfrm>
          <a:prstGeom prst="ellipse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6929454" y="3000372"/>
            <a:ext cx="1643074" cy="1143008"/>
          </a:xfrm>
          <a:prstGeom prst="ellipse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6"/>
          <a:stretch>
            <a:fillRect/>
          </a:stretch>
        </p:blipFill>
        <p:spPr>
          <a:xfrm>
            <a:off x="7929586" y="592933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428604"/>
            <a:ext cx="404255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071546"/>
            <a:ext cx="87725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5072074"/>
            <a:ext cx="7789848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430" y="3071810"/>
            <a:ext cx="20955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Freccia in giù 5"/>
          <p:cNvSpPr/>
          <p:nvPr/>
        </p:nvSpPr>
        <p:spPr>
          <a:xfrm>
            <a:off x="4357686" y="2428868"/>
            <a:ext cx="357190" cy="785818"/>
          </a:xfrm>
          <a:prstGeom prst="downArrow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214283" y="3857628"/>
            <a:ext cx="864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NimbusRomNo9L-Regu"/>
              </a:rPr>
              <a:t>ovvero che </a:t>
            </a:r>
            <a:r>
              <a:rPr lang="it-IT" b="1" i="1" u="sng" dirty="0" err="1" smtClean="0">
                <a:latin typeface="cmmib10"/>
              </a:rPr>
              <a:t>ω</a:t>
            </a:r>
            <a:r>
              <a:rPr lang="it-IT" sz="800" b="1" i="1" dirty="0" smtClean="0">
                <a:latin typeface="cmsy7"/>
              </a:rPr>
              <a:t>′ </a:t>
            </a:r>
            <a:r>
              <a:rPr lang="it-IT" dirty="0" smtClean="0">
                <a:latin typeface="NimbusRomNo9L-Regu"/>
              </a:rPr>
              <a:t>e</a:t>
            </a:r>
            <a:r>
              <a:rPr lang="it-IT" b="1" i="1" dirty="0" smtClean="0">
                <a:latin typeface="NimbusRomNo9L-Regu"/>
              </a:rPr>
              <a:t> </a:t>
            </a:r>
            <a:r>
              <a:rPr lang="it-IT" b="1" i="1" u="sng" dirty="0" err="1" smtClean="0">
                <a:latin typeface="cmmib10"/>
              </a:rPr>
              <a:t>ω</a:t>
            </a:r>
            <a:r>
              <a:rPr lang="it-IT" b="1" i="1" dirty="0" smtClean="0">
                <a:latin typeface="cmmib10"/>
              </a:rPr>
              <a:t>’ </a:t>
            </a:r>
            <a:r>
              <a:rPr lang="it-IT" dirty="0" smtClean="0">
                <a:latin typeface="NimbusRomNo9L-Regu"/>
              </a:rPr>
              <a:t>trasformano come componenti di un vettore. Possiamo quindi affermare che </a:t>
            </a:r>
            <a:r>
              <a:rPr lang="it-IT" b="1" i="1" u="sng" dirty="0" err="1" smtClean="0">
                <a:latin typeface="cmmib10"/>
              </a:rPr>
              <a:t>ω</a:t>
            </a:r>
            <a:r>
              <a:rPr lang="it-IT" sz="800" b="1" i="1" dirty="0" smtClean="0">
                <a:latin typeface="cmsy7"/>
              </a:rPr>
              <a:t>′ </a:t>
            </a:r>
            <a:r>
              <a:rPr lang="it-IT" dirty="0" smtClean="0">
                <a:latin typeface="NimbusRomNo9L-Regu"/>
              </a:rPr>
              <a:t>e</a:t>
            </a:r>
            <a:r>
              <a:rPr lang="it-IT" b="1" i="1" dirty="0" smtClean="0">
                <a:latin typeface="NimbusRomNo9L-Regu"/>
              </a:rPr>
              <a:t> </a:t>
            </a:r>
            <a:r>
              <a:rPr lang="it-IT" b="1" i="1" u="sng" dirty="0" err="1" smtClean="0">
                <a:latin typeface="cmmib10"/>
              </a:rPr>
              <a:t>ω</a:t>
            </a:r>
            <a:r>
              <a:rPr lang="it-IT" b="1" i="1" dirty="0" smtClean="0">
                <a:latin typeface="cmmib10"/>
              </a:rPr>
              <a:t>’ </a:t>
            </a:r>
            <a:r>
              <a:rPr lang="it-IT" dirty="0" smtClean="0">
                <a:latin typeface="NimbusRomNo9L-Regu"/>
              </a:rPr>
              <a:t>sono </a:t>
            </a:r>
            <a:r>
              <a:rPr lang="it-IT" b="1" dirty="0" smtClean="0">
                <a:latin typeface="NimbusRomNo9L-Regu"/>
              </a:rPr>
              <a:t>le terne che rappresentano le componenti del vettore </a:t>
            </a:r>
            <a:r>
              <a:rPr lang="it-IT" b="1" dirty="0" smtClean="0">
                <a:latin typeface="cmmib10"/>
              </a:rPr>
              <a:t>ω</a:t>
            </a:r>
            <a:r>
              <a:rPr lang="it-IT" dirty="0" smtClean="0">
                <a:latin typeface="cmmib10"/>
              </a:rPr>
              <a:t> </a:t>
            </a:r>
            <a:r>
              <a:rPr lang="it-IT" dirty="0" smtClean="0">
                <a:latin typeface="NimbusRomNo9L-Regu"/>
              </a:rPr>
              <a:t>nei </a:t>
            </a:r>
            <a:r>
              <a:rPr lang="it-IT" dirty="0" err="1" smtClean="0">
                <a:latin typeface="NimbusRomNo9L-Regu"/>
              </a:rPr>
              <a:t>SdR</a:t>
            </a:r>
            <a:r>
              <a:rPr lang="it-IT" dirty="0" smtClean="0">
                <a:latin typeface="NimbusRomNo9L-Regu"/>
              </a:rPr>
              <a:t> </a:t>
            </a:r>
            <a:r>
              <a:rPr lang="el-GR" dirty="0" smtClean="0">
                <a:latin typeface="cmr10"/>
              </a:rPr>
              <a:t>Σ</a:t>
            </a:r>
            <a:r>
              <a:rPr lang="el-GR" sz="800" dirty="0" smtClean="0">
                <a:latin typeface="cmsy7"/>
              </a:rPr>
              <a:t>′ </a:t>
            </a:r>
            <a:r>
              <a:rPr lang="it-IT" dirty="0" smtClean="0">
                <a:latin typeface="NimbusRomNo9L-Regu"/>
              </a:rPr>
              <a:t>e </a:t>
            </a:r>
            <a:r>
              <a:rPr lang="el-GR" dirty="0" smtClean="0">
                <a:latin typeface="cmr10"/>
              </a:rPr>
              <a:t>Σ</a:t>
            </a:r>
            <a:r>
              <a:rPr lang="it-IT" dirty="0" smtClean="0">
                <a:latin typeface="cmr10"/>
              </a:rPr>
              <a:t>’</a:t>
            </a:r>
            <a:r>
              <a:rPr lang="it-IT" dirty="0" smtClean="0">
                <a:latin typeface="NimbusRomNo9L-Regu"/>
              </a:rPr>
              <a:t>.</a:t>
            </a:r>
            <a:endParaRPr lang="it-IT" dirty="0"/>
          </a:p>
        </p:txBody>
      </p:sp>
      <p:pic>
        <p:nvPicPr>
          <p:cNvPr id="8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7"/>
          <a:stretch>
            <a:fillRect/>
          </a:stretch>
        </p:blipFill>
        <p:spPr>
          <a:xfrm>
            <a:off x="7786710" y="307181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1374" y="214290"/>
            <a:ext cx="90726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 smtClean="0"/>
              <a:t>Di fatto la prova dell’esistenza del vettore </a:t>
            </a:r>
            <a:r>
              <a:rPr lang="it-IT" b="1" i="1" dirty="0" smtClean="0"/>
              <a:t>ω </a:t>
            </a:r>
            <a:r>
              <a:rPr lang="it-IT" i="1" dirty="0" smtClean="0"/>
              <a:t>si basa sulla formula</a:t>
            </a:r>
          </a:p>
          <a:p>
            <a:endParaRPr lang="it-IT" i="1" dirty="0" smtClean="0"/>
          </a:p>
          <a:p>
            <a:endParaRPr lang="it-IT" i="1" dirty="0" smtClean="0"/>
          </a:p>
          <a:p>
            <a:endParaRPr lang="it-IT" i="1" dirty="0" smtClean="0"/>
          </a:p>
          <a:p>
            <a:r>
              <a:rPr lang="it-IT" i="1" dirty="0" smtClean="0"/>
              <a:t>che però </a:t>
            </a:r>
            <a:r>
              <a:rPr lang="it-IT" b="1" i="1" dirty="0" smtClean="0"/>
              <a:t>non è vera </a:t>
            </a:r>
            <a:r>
              <a:rPr lang="it-IT" i="1" dirty="0" smtClean="0"/>
              <a:t>per tutte le trasformazioni invertibili </a:t>
            </a:r>
            <a:r>
              <a:rPr lang="it-IT" dirty="0" smtClean="0">
                <a:latin typeface="Castellar" pitchFamily="18" charset="0"/>
              </a:rPr>
              <a:t>Q</a:t>
            </a:r>
            <a:r>
              <a:rPr lang="it-IT" i="1" dirty="0" smtClean="0"/>
              <a:t>, ma soltanto per quelle di SO(3</a:t>
            </a:r>
            <a:r>
              <a:rPr lang="it-IT" i="1" dirty="0" smtClean="0"/>
              <a:t>), con determinante uguale a 1. </a:t>
            </a:r>
            <a:r>
              <a:rPr lang="it-IT" i="1" dirty="0" smtClean="0"/>
              <a:t>Per tal motivo non possiamo propriamente affermare che le terne </a:t>
            </a:r>
            <a:r>
              <a:rPr lang="it-IT" b="1" i="1" u="sng" dirty="0" err="1" smtClean="0"/>
              <a:t>ω</a:t>
            </a:r>
            <a:r>
              <a:rPr lang="it-IT" b="1" i="1" dirty="0" smtClean="0"/>
              <a:t>′ </a:t>
            </a:r>
            <a:r>
              <a:rPr lang="it-IT" i="1" dirty="0" smtClean="0"/>
              <a:t>e</a:t>
            </a:r>
            <a:r>
              <a:rPr lang="it-IT" b="1" i="1" dirty="0" smtClean="0"/>
              <a:t> </a:t>
            </a:r>
            <a:r>
              <a:rPr lang="it-IT" b="1" i="1" u="sng" dirty="0" smtClean="0"/>
              <a:t>ω </a:t>
            </a:r>
            <a:r>
              <a:rPr lang="it-IT" i="1" dirty="0" smtClean="0"/>
              <a:t>rappresentano le componenti di un vettore </a:t>
            </a:r>
            <a:r>
              <a:rPr lang="it-IT" b="1" i="1" dirty="0" smtClean="0"/>
              <a:t>ω. </a:t>
            </a:r>
            <a:r>
              <a:rPr lang="it-IT" i="1" dirty="0" smtClean="0"/>
              <a:t>Per esser più precisi infatti parliamo di “</a:t>
            </a:r>
            <a:r>
              <a:rPr lang="it-IT" b="1" i="1" dirty="0" smtClean="0"/>
              <a:t>pseudovettore</a:t>
            </a:r>
            <a:r>
              <a:rPr lang="it-IT" i="1" dirty="0" smtClean="0"/>
              <a:t>” </a:t>
            </a:r>
            <a:r>
              <a:rPr lang="el-GR" b="1" i="1" dirty="0" smtClean="0"/>
              <a:t>ω.</a:t>
            </a:r>
            <a:endParaRPr lang="it-I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571480"/>
            <a:ext cx="41719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ttangolo 3"/>
          <p:cNvSpPr/>
          <p:nvPr/>
        </p:nvSpPr>
        <p:spPr>
          <a:xfrm>
            <a:off x="285720" y="2786058"/>
            <a:ext cx="88582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Inoltre, il fatto che </a:t>
            </a:r>
            <a:r>
              <a:rPr lang="it-IT" b="1" i="1" dirty="0" smtClean="0"/>
              <a:t>ω </a:t>
            </a:r>
            <a:r>
              <a:rPr lang="it-IT" dirty="0" smtClean="0"/>
              <a:t>trasformi secondo la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implica che il vettore </a:t>
            </a:r>
            <a:r>
              <a:rPr lang="it-IT" b="1" i="1" dirty="0" smtClean="0"/>
              <a:t>ω </a:t>
            </a:r>
            <a:r>
              <a:rPr lang="it-IT" dirty="0" smtClean="0"/>
              <a:t>non dipende dal particolare </a:t>
            </a:r>
            <a:r>
              <a:rPr lang="it-IT" dirty="0" err="1" smtClean="0"/>
              <a:t>SdR</a:t>
            </a:r>
            <a:r>
              <a:rPr lang="it-IT" dirty="0" smtClean="0"/>
              <a:t> fisso né dal punto dove lo stesso è centrato. Ciò vuol dire che la “colonnina” </a:t>
            </a:r>
            <a:r>
              <a:rPr lang="it-IT" b="1" i="1" u="sng" dirty="0" smtClean="0"/>
              <a:t>ω</a:t>
            </a:r>
            <a:r>
              <a:rPr lang="it-IT" b="1" i="1" dirty="0" smtClean="0"/>
              <a:t>  </a:t>
            </a:r>
            <a:r>
              <a:rPr lang="it-IT" dirty="0" smtClean="0"/>
              <a:t>costituisce le componenti del vettore </a:t>
            </a:r>
            <a:r>
              <a:rPr lang="it-IT" b="1" i="1" dirty="0" smtClean="0"/>
              <a:t>ω </a:t>
            </a:r>
            <a:r>
              <a:rPr lang="it-IT" dirty="0" smtClean="0"/>
              <a:t>rispetto al </a:t>
            </a:r>
            <a:r>
              <a:rPr lang="it-IT" dirty="0" err="1" smtClean="0"/>
              <a:t>SdR</a:t>
            </a:r>
            <a:r>
              <a:rPr lang="it-IT" dirty="0" smtClean="0"/>
              <a:t> fisso Σ.</a:t>
            </a:r>
            <a:endParaRPr lang="it-IT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24263" y="3114675"/>
            <a:ext cx="18954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6929454" y="535782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357166"/>
            <a:ext cx="857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/>
              <a:t>Mostriamo adesso che </a:t>
            </a:r>
            <a:r>
              <a:rPr lang="it-IT" sz="2400" b="1" i="1" dirty="0" smtClean="0"/>
              <a:t>ω </a:t>
            </a:r>
            <a:r>
              <a:rPr lang="it-IT" sz="2400" b="1" dirty="0" smtClean="0">
                <a:solidFill>
                  <a:srgbClr val="FF0000"/>
                </a:solidFill>
              </a:rPr>
              <a:t>NON</a:t>
            </a:r>
            <a:r>
              <a:rPr lang="it-IT" sz="2400" dirty="0" smtClean="0"/>
              <a:t> dipende dallo specifico </a:t>
            </a:r>
            <a:r>
              <a:rPr lang="it-IT" sz="2400" dirty="0" err="1" smtClean="0"/>
              <a:t>SdR</a:t>
            </a:r>
            <a:r>
              <a:rPr lang="it-IT" sz="2400" dirty="0" smtClean="0"/>
              <a:t> solidale</a:t>
            </a:r>
            <a:endParaRPr lang="it-IT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85860"/>
            <a:ext cx="3072927" cy="1204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1124713"/>
            <a:ext cx="4572000" cy="1518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sellaDiTesto 4"/>
          <p:cNvSpPr txBox="1"/>
          <p:nvPr/>
        </p:nvSpPr>
        <p:spPr>
          <a:xfrm>
            <a:off x="3428992" y="1785926"/>
            <a:ext cx="644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dove</a:t>
            </a:r>
            <a:endParaRPr lang="it-IT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357562"/>
            <a:ext cx="8572560" cy="2119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6"/>
          <a:stretch>
            <a:fillRect/>
          </a:stretch>
        </p:blipFill>
        <p:spPr>
          <a:xfrm>
            <a:off x="7715272" y="5500702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414</Words>
  <Application>Microsoft Office PowerPoint</Application>
  <PresentationFormat>Presentazione su schermo (4:3)</PresentationFormat>
  <Paragraphs>52</Paragraphs>
  <Slides>15</Slides>
  <Notes>1</Notes>
  <HiddenSlides>0</HiddenSlides>
  <MMClips>14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Windows User</dc:creator>
  <cp:lastModifiedBy>Windows User</cp:lastModifiedBy>
  <cp:revision>62</cp:revision>
  <dcterms:created xsi:type="dcterms:W3CDTF">2020-03-06T11:53:34Z</dcterms:created>
  <dcterms:modified xsi:type="dcterms:W3CDTF">2020-03-12T17:24:31Z</dcterms:modified>
</cp:coreProperties>
</file>